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08" r:id="rId1"/>
  </p:sldMasterIdLst>
  <p:notesMasterIdLst>
    <p:notesMasterId r:id="rId67"/>
  </p:notesMasterIdLst>
  <p:sldIdLst>
    <p:sldId id="697" r:id="rId2"/>
    <p:sldId id="699" r:id="rId3"/>
    <p:sldId id="636" r:id="rId4"/>
    <p:sldId id="637" r:id="rId5"/>
    <p:sldId id="638" r:id="rId6"/>
    <p:sldId id="639" r:id="rId7"/>
    <p:sldId id="640" r:id="rId8"/>
    <p:sldId id="641" r:id="rId9"/>
    <p:sldId id="642" r:id="rId10"/>
    <p:sldId id="643" r:id="rId11"/>
    <p:sldId id="644" r:id="rId12"/>
    <p:sldId id="645" r:id="rId13"/>
    <p:sldId id="550" r:id="rId14"/>
    <p:sldId id="561" r:id="rId15"/>
    <p:sldId id="646" r:id="rId16"/>
    <p:sldId id="648" r:id="rId17"/>
    <p:sldId id="663" r:id="rId18"/>
    <p:sldId id="664" r:id="rId19"/>
    <p:sldId id="665" r:id="rId20"/>
    <p:sldId id="666" r:id="rId21"/>
    <p:sldId id="667" r:id="rId22"/>
    <p:sldId id="668" r:id="rId23"/>
    <p:sldId id="669" r:id="rId24"/>
    <p:sldId id="670" r:id="rId25"/>
    <p:sldId id="671" r:id="rId26"/>
    <p:sldId id="672" r:id="rId27"/>
    <p:sldId id="673" r:id="rId28"/>
    <p:sldId id="658" r:id="rId29"/>
    <p:sldId id="659" r:id="rId30"/>
    <p:sldId id="660" r:id="rId31"/>
    <p:sldId id="661" r:id="rId32"/>
    <p:sldId id="674" r:id="rId33"/>
    <p:sldId id="662" r:id="rId34"/>
    <p:sldId id="649" r:id="rId35"/>
    <p:sldId id="650" r:id="rId36"/>
    <p:sldId id="651" r:id="rId37"/>
    <p:sldId id="708" r:id="rId38"/>
    <p:sldId id="709" r:id="rId39"/>
    <p:sldId id="675" r:id="rId40"/>
    <p:sldId id="676" r:id="rId41"/>
    <p:sldId id="677" r:id="rId42"/>
    <p:sldId id="686" r:id="rId43"/>
    <p:sldId id="679" r:id="rId44"/>
    <p:sldId id="687" r:id="rId45"/>
    <p:sldId id="680" r:id="rId46"/>
    <p:sldId id="652" r:id="rId47"/>
    <p:sldId id="681" r:id="rId48"/>
    <p:sldId id="653" r:id="rId49"/>
    <p:sldId id="654" r:id="rId50"/>
    <p:sldId id="682" r:id="rId51"/>
    <p:sldId id="683" r:id="rId52"/>
    <p:sldId id="684" r:id="rId53"/>
    <p:sldId id="689" r:id="rId54"/>
    <p:sldId id="700" r:id="rId55"/>
    <p:sldId id="705" r:id="rId56"/>
    <p:sldId id="702" r:id="rId57"/>
    <p:sldId id="655" r:id="rId58"/>
    <p:sldId id="656" r:id="rId59"/>
    <p:sldId id="657" r:id="rId60"/>
    <p:sldId id="690" r:id="rId61"/>
    <p:sldId id="691" r:id="rId62"/>
    <p:sldId id="692" r:id="rId63"/>
    <p:sldId id="694" r:id="rId64"/>
    <p:sldId id="695" r:id="rId65"/>
    <p:sldId id="696" r:id="rId66"/>
  </p:sldIdLst>
  <p:sldSz cx="9144000" cy="6858000" type="screen4x3"/>
  <p:notesSz cx="6805613" cy="9939338"/>
  <p:defaultTextStyle>
    <a:defPPr>
      <a:defRPr lang="ru-RU"/>
    </a:defPPr>
    <a:lvl1pPr algn="ctr" rtl="0" fontAlgn="base">
      <a:spcBef>
        <a:spcPct val="0"/>
      </a:spcBef>
      <a:spcAft>
        <a:spcPct val="0"/>
      </a:spcAft>
      <a:defRPr kern="1200">
        <a:solidFill>
          <a:schemeClr val="tx1"/>
        </a:solidFill>
        <a:latin typeface="Arial" pitchFamily="34" charset="0"/>
        <a:ea typeface="+mn-ea"/>
        <a:cs typeface="+mn-cs"/>
      </a:defRPr>
    </a:lvl1pPr>
    <a:lvl2pPr marL="457200" algn="ctr" rtl="0" fontAlgn="base">
      <a:spcBef>
        <a:spcPct val="0"/>
      </a:spcBef>
      <a:spcAft>
        <a:spcPct val="0"/>
      </a:spcAft>
      <a:defRPr kern="1200">
        <a:solidFill>
          <a:schemeClr val="tx1"/>
        </a:solidFill>
        <a:latin typeface="Arial" pitchFamily="34" charset="0"/>
        <a:ea typeface="+mn-ea"/>
        <a:cs typeface="+mn-cs"/>
      </a:defRPr>
    </a:lvl2pPr>
    <a:lvl3pPr marL="914400" algn="ctr" rtl="0" fontAlgn="base">
      <a:spcBef>
        <a:spcPct val="0"/>
      </a:spcBef>
      <a:spcAft>
        <a:spcPct val="0"/>
      </a:spcAft>
      <a:defRPr kern="1200">
        <a:solidFill>
          <a:schemeClr val="tx1"/>
        </a:solidFill>
        <a:latin typeface="Arial" pitchFamily="34" charset="0"/>
        <a:ea typeface="+mn-ea"/>
        <a:cs typeface="+mn-cs"/>
      </a:defRPr>
    </a:lvl3pPr>
    <a:lvl4pPr marL="1371600" algn="ctr" rtl="0" fontAlgn="base">
      <a:spcBef>
        <a:spcPct val="0"/>
      </a:spcBef>
      <a:spcAft>
        <a:spcPct val="0"/>
      </a:spcAft>
      <a:defRPr kern="1200">
        <a:solidFill>
          <a:schemeClr val="tx1"/>
        </a:solidFill>
        <a:latin typeface="Arial" pitchFamily="34" charset="0"/>
        <a:ea typeface="+mn-ea"/>
        <a:cs typeface="+mn-cs"/>
      </a:defRPr>
    </a:lvl4pPr>
    <a:lvl5pPr marL="1828800" algn="ctr"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FFFFF"/>
    <a:srgbClr val="008000"/>
    <a:srgbClr val="87893B"/>
    <a:srgbClr val="006600"/>
    <a:srgbClr val="CC0000"/>
    <a:srgbClr val="0066CC"/>
    <a:srgbClr val="6699FF"/>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E171933-4619-4E11-9A3F-F7608DF75F80}" styleName="Средний стиль 1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8603FDC-E32A-4AB5-989C-0864C3EAD2B8}" styleName="Стиль из темы 2 - акцент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60" autoAdjust="0"/>
    <p:restoredTop sz="88257" autoAdjust="0"/>
  </p:normalViewPr>
  <p:slideViewPr>
    <p:cSldViewPr>
      <p:cViewPr varScale="1">
        <p:scale>
          <a:sx n="51" d="100"/>
          <a:sy n="51" d="100"/>
        </p:scale>
        <p:origin x="1517" y="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9575"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54450" y="0"/>
            <a:ext cx="2949575" cy="496888"/>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C7B923E-1ECE-4B45-8F20-A1F3DD232AFE}" type="datetimeFigureOut">
              <a:rPr lang="ru-RU"/>
              <a:pPr>
                <a:defRPr/>
              </a:pPr>
              <a:t>11.12.2020</a:t>
            </a:fld>
            <a:endParaRPr lang="ru-RU"/>
          </a:p>
        </p:txBody>
      </p:sp>
      <p:sp>
        <p:nvSpPr>
          <p:cNvPr id="4" name="Образ слайда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1038" y="4721225"/>
            <a:ext cx="5443537" cy="4471988"/>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54450" y="9440863"/>
            <a:ext cx="2949575" cy="496887"/>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7B7AAE2-DA4D-4466-8803-B93ABD149CC0}" type="slidenum">
              <a:rPr lang="ru-RU"/>
              <a:pPr>
                <a:defRPr/>
              </a:pPr>
              <a:t>‹#›</a:t>
            </a:fld>
            <a:endParaRPr lang="ru-RU"/>
          </a:p>
        </p:txBody>
      </p:sp>
    </p:spTree>
    <p:extLst>
      <p:ext uri="{BB962C8B-B14F-4D97-AF65-F5344CB8AC3E}">
        <p14:creationId xmlns:p14="http://schemas.microsoft.com/office/powerpoint/2010/main" val="158064816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Таблица 1000.</a:t>
            </a:r>
            <a:r>
              <a:rPr lang="ru-RU" sz="1200" kern="1200" dirty="0" smtClean="0">
                <a:solidFill>
                  <a:schemeClr val="tx1"/>
                </a:solidFill>
                <a:effectLst/>
                <a:latin typeface="+mn-lt"/>
                <a:ea typeface="+mn-ea"/>
                <a:cs typeface="+mn-cs"/>
              </a:rPr>
              <a:t> В таблице указывается вид подчиненности медицинской организации (юридическое лицо), на конец отчетного года. </a:t>
            </a:r>
          </a:p>
          <a:p>
            <a:r>
              <a:rPr lang="ru-RU" sz="1200" b="1" kern="1200" dirty="0" smtClean="0">
                <a:solidFill>
                  <a:schemeClr val="tx1"/>
                </a:solidFill>
                <a:effectLst/>
                <a:latin typeface="+mn-lt"/>
                <a:ea typeface="+mn-ea"/>
                <a:cs typeface="+mn-cs"/>
              </a:rPr>
              <a:t>Сумма строк 1, 2, 3  ровна Всего медицинских организаций в субъекте</a:t>
            </a:r>
          </a:p>
          <a:p>
            <a:r>
              <a:rPr lang="ru-RU" sz="1200" b="0" kern="1200" dirty="0" smtClean="0">
                <a:solidFill>
                  <a:schemeClr val="tx1"/>
                </a:solidFill>
                <a:effectLst/>
                <a:latin typeface="+mn-lt"/>
                <a:ea typeface="+mn-ea"/>
                <a:cs typeface="+mn-cs"/>
              </a:rPr>
              <a:t>В 4 строку включаются сведения о числе медицинских организаций, расположенных в сельских поселениях сельских муниципальных образований, </a:t>
            </a:r>
            <a:endParaRPr lang="ru-RU" sz="1200" b="1" kern="1200" dirty="0" smtClean="0">
              <a:solidFill>
                <a:schemeClr val="tx1"/>
              </a:solidFill>
              <a:effectLst/>
              <a:latin typeface="+mn-lt"/>
              <a:ea typeface="+mn-ea"/>
              <a:cs typeface="+mn-cs"/>
            </a:endParaRPr>
          </a:p>
          <a:p>
            <a:r>
              <a:rPr lang="ru-RU" sz="1200" b="0" kern="1200" dirty="0" smtClean="0">
                <a:solidFill>
                  <a:schemeClr val="tx1"/>
                </a:solidFill>
                <a:effectLst/>
                <a:latin typeface="+mn-lt"/>
                <a:ea typeface="+mn-ea"/>
                <a:cs typeface="+mn-cs"/>
              </a:rPr>
              <a:t>а также в сельских населенных пунктах, входящих в состав городских поселений или городских округов</a:t>
            </a:r>
            <a:endParaRPr lang="ru-RU" sz="1200" b="1"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pPr>
              <a:defRPr/>
            </a:pPr>
            <a:fld id="{BA5C2445-E14B-4FEE-BF6A-E5BAD03746DF}" type="slidenum">
              <a:rPr lang="ru-RU" altLang="ru-RU" smtClean="0"/>
              <a:pPr>
                <a:defRPr/>
              </a:pPr>
              <a:t>16</a:t>
            </a:fld>
            <a:endParaRPr lang="ru-RU" altLang="ru-RU"/>
          </a:p>
        </p:txBody>
      </p:sp>
    </p:spTree>
    <p:extLst>
      <p:ext uri="{BB962C8B-B14F-4D97-AF65-F5344CB8AC3E}">
        <p14:creationId xmlns:p14="http://schemas.microsoft.com/office/powerpoint/2010/main" val="2929901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25</a:t>
            </a:fld>
            <a:endParaRPr lang="ru-RU" altLang="ru-RU" smtClean="0">
              <a:latin typeface="Calibri" pitchFamily="34" charset="0"/>
            </a:endParaRPr>
          </a:p>
        </p:txBody>
      </p:sp>
    </p:spTree>
    <p:extLst>
      <p:ext uri="{BB962C8B-B14F-4D97-AF65-F5344CB8AC3E}">
        <p14:creationId xmlns:p14="http://schemas.microsoft.com/office/powerpoint/2010/main" val="3744238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26</a:t>
            </a:fld>
            <a:endParaRPr lang="ru-RU" altLang="ru-RU" smtClean="0">
              <a:latin typeface="Calibri" pitchFamily="34" charset="0"/>
            </a:endParaRPr>
          </a:p>
        </p:txBody>
      </p:sp>
    </p:spTree>
    <p:extLst>
      <p:ext uri="{BB962C8B-B14F-4D97-AF65-F5344CB8AC3E}">
        <p14:creationId xmlns:p14="http://schemas.microsoft.com/office/powerpoint/2010/main" val="463560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07B7AAE2-DA4D-4466-8803-B93ABD149CC0}" type="slidenum">
              <a:rPr lang="ru-RU" smtClean="0"/>
              <a:pPr>
                <a:defRPr/>
              </a:pPr>
              <a:t>33</a:t>
            </a:fld>
            <a:endParaRPr lang="ru-RU"/>
          </a:p>
        </p:txBody>
      </p:sp>
    </p:spTree>
    <p:extLst>
      <p:ext uri="{BB962C8B-B14F-4D97-AF65-F5344CB8AC3E}">
        <p14:creationId xmlns:p14="http://schemas.microsoft.com/office/powerpoint/2010/main" val="4260867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lnSpcReduction="10000"/>
          </a:bodyPr>
          <a:lstStyle/>
          <a:p>
            <a:r>
              <a:rPr lang="ru-RU" sz="1200" kern="1200" dirty="0" smtClean="0">
                <a:solidFill>
                  <a:schemeClr val="tx1"/>
                </a:solidFill>
                <a:effectLst/>
                <a:latin typeface="+mn-lt"/>
                <a:ea typeface="+mn-ea"/>
                <a:cs typeface="+mn-cs"/>
              </a:rPr>
              <a:t>Обратите внимание, что в таблицу добавлены круглосуточные отделения</a:t>
            </a:r>
            <a:r>
              <a:rPr lang="ru-RU" sz="1200" b="1" kern="1200" dirty="0" smtClean="0">
                <a:solidFill>
                  <a:schemeClr val="tx1"/>
                </a:solidFill>
                <a:effectLst/>
                <a:latin typeface="+mn-lt"/>
                <a:ea typeface="+mn-ea"/>
                <a:cs typeface="+mn-cs"/>
              </a:rPr>
              <a:t> для Участников и ветеранов войн</a:t>
            </a:r>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В таблице 1006</a:t>
            </a:r>
            <a:r>
              <a:rPr lang="ru-RU" sz="1200" kern="1200" dirty="0" smtClean="0">
                <a:solidFill>
                  <a:schemeClr val="tx1"/>
                </a:solidFill>
                <a:effectLst/>
                <a:latin typeface="+mn-lt"/>
                <a:ea typeface="+mn-ea"/>
                <a:cs typeface="+mn-cs"/>
              </a:rPr>
              <a:t> представляются сведения о наличии указанных подразделений в структуре медицинской организации. </a:t>
            </a:r>
          </a:p>
          <a:p>
            <a:r>
              <a:rPr lang="ru-RU" sz="1200" kern="1200" dirty="0" smtClean="0">
                <a:solidFill>
                  <a:schemeClr val="tx1"/>
                </a:solidFill>
                <a:effectLst/>
                <a:latin typeface="+mn-lt"/>
                <a:ea typeface="+mn-ea"/>
                <a:cs typeface="+mn-cs"/>
              </a:rPr>
              <a:t>Строки с 1</a:t>
            </a:r>
            <a:r>
              <a:rPr lang="ru-RU" sz="1200" u="sng" kern="1200" dirty="0" smtClean="0">
                <a:solidFill>
                  <a:schemeClr val="tx1"/>
                </a:solidFill>
                <a:effectLst/>
                <a:latin typeface="+mn-lt"/>
                <a:ea typeface="+mn-ea"/>
                <a:cs typeface="+mn-cs"/>
              </a:rPr>
              <a:t> по</a:t>
            </a:r>
            <a:r>
              <a:rPr lang="ru-RU" sz="1200" kern="1200" dirty="0" smtClean="0">
                <a:solidFill>
                  <a:schemeClr val="tx1"/>
                </a:solidFill>
                <a:effectLst/>
                <a:latin typeface="+mn-lt"/>
                <a:ea typeface="+mn-ea"/>
                <a:cs typeface="+mn-cs"/>
              </a:rPr>
              <a:t> 4 заполняют стационары, имеющие в своем составе отделения (койки) для обслуживания перечисленных контингентов. В таблицу не включаются данные госпиталей ветеранов ВОВ и специализированных учреждений для  инвалидов войны, участников и ветеранов войн.</a:t>
            </a:r>
          </a:p>
          <a:p>
            <a:pPr fontAlgn="base"/>
            <a:r>
              <a:rPr lang="ru-RU" sz="1200" kern="1200" dirty="0" smtClean="0">
                <a:solidFill>
                  <a:schemeClr val="tx1"/>
                </a:solidFill>
                <a:effectLst/>
                <a:latin typeface="+mn-lt"/>
                <a:ea typeface="+mn-ea"/>
                <a:cs typeface="+mn-cs"/>
              </a:rPr>
              <a:t>Строки 2 – 4 заполняют независимо от профиля коек и от наличия отделения.</a:t>
            </a:r>
          </a:p>
          <a:p>
            <a:r>
              <a:rPr lang="ru-RU" sz="1200" kern="1200" dirty="0" smtClean="0">
                <a:solidFill>
                  <a:schemeClr val="tx1"/>
                </a:solidFill>
                <a:effectLst/>
                <a:latin typeface="+mn-lt"/>
                <a:ea typeface="+mn-ea"/>
                <a:cs typeface="+mn-cs"/>
              </a:rPr>
              <a:t>В этом же разделе указываются сведения: </a:t>
            </a:r>
          </a:p>
          <a:p>
            <a:pPr lvl="0"/>
            <a:r>
              <a:rPr lang="ru-RU" sz="1200" kern="1200" dirty="0" smtClean="0">
                <a:solidFill>
                  <a:schemeClr val="tx1"/>
                </a:solidFill>
                <a:effectLst/>
                <a:latin typeface="+mn-lt"/>
                <a:ea typeface="+mn-ea"/>
                <a:cs typeface="+mn-cs"/>
              </a:rPr>
              <a:t>о дневных стационарах для пациентов, страдающих психическими расстройствами и наркологическими заболеваниями, и числе мест в них; </a:t>
            </a:r>
          </a:p>
          <a:p>
            <a:pPr lvl="0"/>
            <a:r>
              <a:rPr lang="ru-RU" sz="1200" kern="1200" dirty="0" smtClean="0">
                <a:solidFill>
                  <a:schemeClr val="tx1"/>
                </a:solidFill>
                <a:effectLst/>
                <a:latin typeface="+mn-lt"/>
                <a:ea typeface="+mn-ea"/>
                <a:cs typeface="+mn-cs"/>
              </a:rPr>
              <a:t>о пансионатах для приезжих пациентов и числе мест в них;</a:t>
            </a:r>
            <a:r>
              <a:rPr lang="ru-RU" sz="1200" u="sng"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lvl="0"/>
            <a:r>
              <a:rPr lang="ru-RU" sz="1200" kern="1200" dirty="0" smtClean="0">
                <a:solidFill>
                  <a:schemeClr val="tx1"/>
                </a:solidFill>
                <a:effectLst/>
                <a:latin typeface="+mn-lt"/>
                <a:ea typeface="+mn-ea"/>
                <a:cs typeface="+mn-cs"/>
              </a:rPr>
              <a:t>о психиатрических отделениях специализированного типа и числе коек в них. </a:t>
            </a:r>
          </a:p>
          <a:p>
            <a:r>
              <a:rPr lang="ru-RU" sz="1200" kern="1200" dirty="0" smtClean="0">
                <a:solidFill>
                  <a:schemeClr val="tx1"/>
                </a:solidFill>
                <a:effectLst/>
                <a:latin typeface="+mn-lt"/>
                <a:ea typeface="+mn-ea"/>
                <a:cs typeface="+mn-cs"/>
              </a:rPr>
              <a:t>В таблице 1006 в строках 5 – 8 представляются данные, содержащиеся в соответствующих строках отчетной формы отраслевого статистического наблюдения №14-дс «Сведения о деятельности дневных стационаров медицинских организаций».</a:t>
            </a:r>
          </a:p>
          <a:p>
            <a:pPr eaLnBrk="1" hangingPunct="1">
              <a:spcBef>
                <a:spcPct val="0"/>
              </a:spcBef>
              <a:buFontTx/>
              <a:buNone/>
            </a:pPr>
            <a:r>
              <a:rPr lang="ru-RU" altLang="ru-RU" sz="1200" b="1" dirty="0" smtClean="0">
                <a:latin typeface="Times New Roman" panose="02020603050405020304" pitchFamily="18" charset="0"/>
              </a:rPr>
              <a:t>Строки 10-11 заполняют по данным «Сводной ведомости учета движения пациентов и коечного фонда медицинской</a:t>
            </a:r>
            <a:r>
              <a:rPr lang="ru-RU" altLang="ru-RU" sz="1200" b="1" baseline="0" dirty="0" smtClean="0">
                <a:latin typeface="Times New Roman" panose="02020603050405020304" pitchFamily="18" charset="0"/>
              </a:rPr>
              <a:t> </a:t>
            </a:r>
            <a:r>
              <a:rPr lang="ru-RU" altLang="ru-RU" sz="1200" b="1" dirty="0" smtClean="0">
                <a:latin typeface="Times New Roman" panose="02020603050405020304" pitchFamily="18" charset="0"/>
              </a:rPr>
              <a:t>организации, оказывающей медицинскую помощь в стационарных условиях» (учетная форма № 016/у-02) только </a:t>
            </a:r>
          </a:p>
          <a:p>
            <a:pPr eaLnBrk="1" hangingPunct="1">
              <a:spcBef>
                <a:spcPct val="0"/>
              </a:spcBef>
              <a:buFontTx/>
              <a:buNone/>
            </a:pPr>
            <a:r>
              <a:rPr lang="ru-RU" altLang="ru-RU" sz="1200" b="1" dirty="0" smtClean="0">
                <a:latin typeface="Times New Roman" panose="02020603050405020304" pitchFamily="18" charset="0"/>
              </a:rPr>
              <a:t>специализированные отделения . </a:t>
            </a:r>
            <a:r>
              <a:rPr lang="ru-RU" altLang="ru-RU" sz="1200" b="1" dirty="0" smtClean="0">
                <a:solidFill>
                  <a:srgbClr val="FF0000"/>
                </a:solidFill>
                <a:latin typeface="Times New Roman" panose="02020603050405020304" pitchFamily="18" charset="0"/>
              </a:rPr>
              <a:t>Сверить обязательно с формой 36-ПЛ.</a:t>
            </a:r>
          </a:p>
          <a:p>
            <a:endParaRPr lang="ru-RU" sz="12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pPr>
              <a:defRPr/>
            </a:pPr>
            <a:fld id="{BA5C2445-E14B-4FEE-BF6A-E5BAD03746DF}" type="slidenum">
              <a:rPr lang="ru-RU" altLang="ru-RU" smtClean="0"/>
              <a:pPr>
                <a:defRPr/>
              </a:pPr>
              <a:t>34</a:t>
            </a:fld>
            <a:endParaRPr lang="ru-RU" altLang="ru-RU"/>
          </a:p>
        </p:txBody>
      </p:sp>
    </p:spTree>
    <p:extLst>
      <p:ext uri="{BB962C8B-B14F-4D97-AF65-F5344CB8AC3E}">
        <p14:creationId xmlns:p14="http://schemas.microsoft.com/office/powerpoint/2010/main" val="2581507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sz="1200" b="1" dirty="0" smtClean="0">
                <a:cs typeface="Arial" charset="0"/>
              </a:rPr>
              <a:t>Строка 1 равна  сумме строк со 2 по 8</a:t>
            </a:r>
          </a:p>
          <a:p>
            <a:pPr marL="0" marR="0" indent="0" algn="l" defTabSz="914400" rtl="0" eaLnBrk="0" fontAlgn="base" latinLnBrk="0" hangingPunct="0">
              <a:lnSpc>
                <a:spcPct val="100000"/>
              </a:lnSpc>
              <a:spcBef>
                <a:spcPct val="30000"/>
              </a:spcBef>
              <a:spcAft>
                <a:spcPct val="0"/>
              </a:spcAft>
              <a:buClrTx/>
              <a:buSzTx/>
              <a:buFontTx/>
              <a:buNone/>
              <a:tabLst/>
              <a:defRPr/>
            </a:pPr>
            <a:r>
              <a:rPr lang="ru-RU" sz="1200" b="1" dirty="0" smtClean="0">
                <a:cs typeface="Arial" charset="0"/>
              </a:rPr>
              <a:t>Строка 8 указывается как для центров здоровья – юридических лиц, так и для центров здоровья, являющихся структурными подразделениями других медицинских организаций</a:t>
            </a:r>
          </a:p>
          <a:p>
            <a:pPr>
              <a:buClr>
                <a:schemeClr val="bg2"/>
              </a:buClr>
              <a:buSzPct val="75000"/>
              <a:buFont typeface="Wingdings" panose="05000000000000000000" pitchFamily="2" charset="2"/>
              <a:buNone/>
            </a:pPr>
            <a:r>
              <a:rPr lang="ru-RU" altLang="ru-RU" sz="1200" b="1" dirty="0" smtClean="0">
                <a:latin typeface="Times New Roman" panose="02020603050405020304" pitchFamily="18" charset="0"/>
              </a:rPr>
              <a:t>Плановая мощность </a:t>
            </a:r>
            <a:r>
              <a:rPr lang="ru-RU" altLang="ru-RU" sz="1200" b="1" dirty="0" smtClean="0">
                <a:solidFill>
                  <a:srgbClr val="FF0000"/>
                </a:solidFill>
                <a:latin typeface="Times New Roman" panose="02020603050405020304" pitchFamily="18" charset="0"/>
              </a:rPr>
              <a:t>не указывается </a:t>
            </a:r>
            <a:r>
              <a:rPr lang="ru-RU" altLang="ru-RU" sz="1200" b="1" dirty="0" smtClean="0">
                <a:latin typeface="Times New Roman" panose="02020603050405020304" pitchFamily="18" charset="0"/>
              </a:rPr>
              <a:t>для:</a:t>
            </a:r>
          </a:p>
          <a:p>
            <a:pPr>
              <a:buClr>
                <a:schemeClr val="bg2"/>
              </a:buClr>
              <a:buSzPct val="75000"/>
              <a:buFontTx/>
              <a:buNone/>
            </a:pPr>
            <a:r>
              <a:rPr lang="ru-RU" altLang="ru-RU" sz="1200" b="0" dirty="0" smtClean="0">
                <a:latin typeface="Times New Roman" panose="02020603050405020304" pitchFamily="18" charset="0"/>
              </a:rPr>
              <a:t>- стоматологических кабинетов, организованных в специализированных больницах (для нужд пациентов)</a:t>
            </a:r>
          </a:p>
          <a:p>
            <a:pPr>
              <a:buClr>
                <a:schemeClr val="bg2"/>
              </a:buClr>
              <a:buSzPct val="75000"/>
              <a:buFontTx/>
              <a:buNone/>
            </a:pPr>
            <a:r>
              <a:rPr lang="ru-RU" altLang="ru-RU" sz="1200" b="0" dirty="0" smtClean="0">
                <a:latin typeface="Times New Roman" panose="02020603050405020304" pitchFamily="18" charset="0"/>
              </a:rPr>
              <a:t>- травмпунктов, если они организованы в приемном покое </a:t>
            </a:r>
          </a:p>
          <a:p>
            <a:pPr>
              <a:buClr>
                <a:schemeClr val="bg2"/>
              </a:buClr>
              <a:buSzPct val="75000"/>
              <a:buFontTx/>
              <a:buNone/>
            </a:pPr>
            <a:r>
              <a:rPr lang="ru-RU" altLang="ru-RU" sz="1200" b="0" dirty="0" smtClean="0">
                <a:latin typeface="Times New Roman" panose="02020603050405020304" pitchFamily="18" charset="0"/>
              </a:rPr>
              <a:t>- санаторно-курортных организаций (для нужд отдыхающих)</a:t>
            </a:r>
          </a:p>
          <a:p>
            <a:endParaRPr lang="ru-RU" dirty="0"/>
          </a:p>
        </p:txBody>
      </p:sp>
      <p:sp>
        <p:nvSpPr>
          <p:cNvPr id="4" name="Номер слайда 3"/>
          <p:cNvSpPr>
            <a:spLocks noGrp="1"/>
          </p:cNvSpPr>
          <p:nvPr>
            <p:ph type="sldNum" sz="quarter" idx="10"/>
          </p:nvPr>
        </p:nvSpPr>
        <p:spPr/>
        <p:txBody>
          <a:bodyPr/>
          <a:lstStyle/>
          <a:p>
            <a:pPr>
              <a:defRPr/>
            </a:pPr>
            <a:fld id="{BA5C2445-E14B-4FEE-BF6A-E5BAD03746DF}" type="slidenum">
              <a:rPr lang="ru-RU" altLang="ru-RU" smtClean="0"/>
              <a:pPr>
                <a:defRPr/>
              </a:pPr>
              <a:t>35</a:t>
            </a:fld>
            <a:endParaRPr lang="ru-RU" altLang="ru-RU"/>
          </a:p>
        </p:txBody>
      </p:sp>
    </p:spTree>
    <p:extLst>
      <p:ext uri="{BB962C8B-B14F-4D97-AF65-F5344CB8AC3E}">
        <p14:creationId xmlns:p14="http://schemas.microsoft.com/office/powerpoint/2010/main" val="4959574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pPr>
              <a:defRPr/>
            </a:pPr>
            <a:fld id="{BA5C2445-E14B-4FEE-BF6A-E5BAD03746DF}" type="slidenum">
              <a:rPr lang="ru-RU" altLang="ru-RU" smtClean="0"/>
              <a:pPr>
                <a:defRPr/>
              </a:pPr>
              <a:t>36</a:t>
            </a:fld>
            <a:endParaRPr lang="ru-RU" altLang="ru-RU"/>
          </a:p>
        </p:txBody>
      </p:sp>
    </p:spTree>
    <p:extLst>
      <p:ext uri="{BB962C8B-B14F-4D97-AF65-F5344CB8AC3E}">
        <p14:creationId xmlns:p14="http://schemas.microsoft.com/office/powerpoint/2010/main" val="6114262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6F900C2-B527-4D29-B703-B3A32E0C202B}" type="slidenum">
              <a:rPr lang="ru-RU" smtClean="0"/>
              <a:pPr/>
              <a:t>41</a:t>
            </a:fld>
            <a:endParaRPr lang="ru-RU"/>
          </a:p>
        </p:txBody>
      </p:sp>
    </p:spTree>
    <p:extLst>
      <p:ext uri="{BB962C8B-B14F-4D97-AF65-F5344CB8AC3E}">
        <p14:creationId xmlns:p14="http://schemas.microsoft.com/office/powerpoint/2010/main" val="5468152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Исключили 4 графу</a:t>
            </a:r>
            <a:endParaRPr lang="ru-RU" dirty="0"/>
          </a:p>
        </p:txBody>
      </p:sp>
      <p:sp>
        <p:nvSpPr>
          <p:cNvPr id="4" name="Номер слайда 3"/>
          <p:cNvSpPr>
            <a:spLocks noGrp="1"/>
          </p:cNvSpPr>
          <p:nvPr>
            <p:ph type="sldNum" sz="quarter" idx="10"/>
          </p:nvPr>
        </p:nvSpPr>
        <p:spPr/>
        <p:txBody>
          <a:bodyPr/>
          <a:lstStyle/>
          <a:p>
            <a:pPr>
              <a:defRPr/>
            </a:pPr>
            <a:fld id="{07B7AAE2-DA4D-4466-8803-B93ABD149CC0}" type="slidenum">
              <a:rPr lang="ru-RU" smtClean="0"/>
              <a:pPr>
                <a:defRPr/>
              </a:pPr>
              <a:t>57</a:t>
            </a:fld>
            <a:endParaRPr lang="ru-RU"/>
          </a:p>
        </p:txBody>
      </p:sp>
    </p:spTree>
    <p:extLst>
      <p:ext uri="{BB962C8B-B14F-4D97-AF65-F5344CB8AC3E}">
        <p14:creationId xmlns:p14="http://schemas.microsoft.com/office/powerpoint/2010/main" val="3022181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17</a:t>
            </a:fld>
            <a:endParaRPr lang="ru-RU" altLang="ru-RU" smtClean="0">
              <a:latin typeface="Calibri" pitchFamily="34" charset="0"/>
            </a:endParaRPr>
          </a:p>
        </p:txBody>
      </p:sp>
    </p:spTree>
    <p:extLst>
      <p:ext uri="{BB962C8B-B14F-4D97-AF65-F5344CB8AC3E}">
        <p14:creationId xmlns:p14="http://schemas.microsoft.com/office/powerpoint/2010/main" val="4120853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18</a:t>
            </a:fld>
            <a:endParaRPr lang="ru-RU" altLang="ru-RU" smtClean="0">
              <a:latin typeface="Calibri" pitchFamily="34" charset="0"/>
            </a:endParaRPr>
          </a:p>
        </p:txBody>
      </p:sp>
    </p:spTree>
    <p:extLst>
      <p:ext uri="{BB962C8B-B14F-4D97-AF65-F5344CB8AC3E}">
        <p14:creationId xmlns:p14="http://schemas.microsoft.com/office/powerpoint/2010/main" val="3770875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19</a:t>
            </a:fld>
            <a:endParaRPr lang="ru-RU" altLang="ru-RU" smtClean="0">
              <a:latin typeface="Calibri" pitchFamily="34" charset="0"/>
            </a:endParaRPr>
          </a:p>
        </p:txBody>
      </p:sp>
    </p:spTree>
    <p:extLst>
      <p:ext uri="{BB962C8B-B14F-4D97-AF65-F5344CB8AC3E}">
        <p14:creationId xmlns:p14="http://schemas.microsoft.com/office/powerpoint/2010/main" val="4207084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20</a:t>
            </a:fld>
            <a:endParaRPr lang="ru-RU" altLang="ru-RU" smtClean="0">
              <a:latin typeface="Calibri" pitchFamily="34" charset="0"/>
            </a:endParaRPr>
          </a:p>
        </p:txBody>
      </p:sp>
    </p:spTree>
    <p:extLst>
      <p:ext uri="{BB962C8B-B14F-4D97-AF65-F5344CB8AC3E}">
        <p14:creationId xmlns:p14="http://schemas.microsoft.com/office/powerpoint/2010/main" val="1946280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21</a:t>
            </a:fld>
            <a:endParaRPr lang="ru-RU" altLang="ru-RU" smtClean="0">
              <a:latin typeface="Calibri" pitchFamily="34" charset="0"/>
            </a:endParaRPr>
          </a:p>
        </p:txBody>
      </p:sp>
    </p:spTree>
    <p:extLst>
      <p:ext uri="{BB962C8B-B14F-4D97-AF65-F5344CB8AC3E}">
        <p14:creationId xmlns:p14="http://schemas.microsoft.com/office/powerpoint/2010/main" val="1247628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22</a:t>
            </a:fld>
            <a:endParaRPr lang="ru-RU" altLang="ru-RU" smtClean="0">
              <a:latin typeface="Calibri" pitchFamily="34" charset="0"/>
            </a:endParaRPr>
          </a:p>
        </p:txBody>
      </p:sp>
    </p:spTree>
    <p:extLst>
      <p:ext uri="{BB962C8B-B14F-4D97-AF65-F5344CB8AC3E}">
        <p14:creationId xmlns:p14="http://schemas.microsoft.com/office/powerpoint/2010/main" val="3145506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23</a:t>
            </a:fld>
            <a:endParaRPr lang="ru-RU" altLang="ru-RU" smtClean="0">
              <a:latin typeface="Calibri" pitchFamily="34" charset="0"/>
            </a:endParaRPr>
          </a:p>
        </p:txBody>
      </p:sp>
    </p:spTree>
    <p:extLst>
      <p:ext uri="{BB962C8B-B14F-4D97-AF65-F5344CB8AC3E}">
        <p14:creationId xmlns:p14="http://schemas.microsoft.com/office/powerpoint/2010/main" val="3779543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30275" y="739775"/>
            <a:ext cx="4937125" cy="37036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8421">
              <a:spcBef>
                <a:spcPts val="0"/>
              </a:spcBef>
              <a:tabLst>
                <a:tab pos="267873"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6217" indent="-287006">
              <a:defRPr>
                <a:solidFill>
                  <a:schemeClr val="tx1"/>
                </a:solidFill>
                <a:latin typeface="Arial" charset="0"/>
                <a:cs typeface="Arial" charset="0"/>
              </a:defRPr>
            </a:lvl2pPr>
            <a:lvl3pPr marL="1148027" indent="-229605">
              <a:defRPr>
                <a:solidFill>
                  <a:schemeClr val="tx1"/>
                </a:solidFill>
                <a:latin typeface="Arial" charset="0"/>
                <a:cs typeface="Arial" charset="0"/>
              </a:defRPr>
            </a:lvl3pPr>
            <a:lvl4pPr marL="1607238" indent="-229605">
              <a:defRPr>
                <a:solidFill>
                  <a:schemeClr val="tx1"/>
                </a:solidFill>
                <a:latin typeface="Arial" charset="0"/>
                <a:cs typeface="Arial" charset="0"/>
              </a:defRPr>
            </a:lvl4pPr>
            <a:lvl5pPr marL="2066448" indent="-229605">
              <a:defRPr>
                <a:solidFill>
                  <a:schemeClr val="tx1"/>
                </a:solidFill>
                <a:latin typeface="Arial" charset="0"/>
                <a:cs typeface="Arial" charset="0"/>
              </a:defRPr>
            </a:lvl5pPr>
            <a:lvl6pPr marL="2525659" indent="-229605" eaLnBrk="0" fontAlgn="base" hangingPunct="0">
              <a:spcBef>
                <a:spcPct val="0"/>
              </a:spcBef>
              <a:spcAft>
                <a:spcPct val="0"/>
              </a:spcAft>
              <a:defRPr>
                <a:solidFill>
                  <a:schemeClr val="tx1"/>
                </a:solidFill>
                <a:latin typeface="Arial" charset="0"/>
                <a:cs typeface="Arial" charset="0"/>
              </a:defRPr>
            </a:lvl6pPr>
            <a:lvl7pPr marL="2984870" indent="-229605" eaLnBrk="0" fontAlgn="base" hangingPunct="0">
              <a:spcBef>
                <a:spcPct val="0"/>
              </a:spcBef>
              <a:spcAft>
                <a:spcPct val="0"/>
              </a:spcAft>
              <a:defRPr>
                <a:solidFill>
                  <a:schemeClr val="tx1"/>
                </a:solidFill>
                <a:latin typeface="Arial" charset="0"/>
                <a:cs typeface="Arial" charset="0"/>
              </a:defRPr>
            </a:lvl7pPr>
            <a:lvl8pPr marL="3444080" indent="-229605" eaLnBrk="0" fontAlgn="base" hangingPunct="0">
              <a:spcBef>
                <a:spcPct val="0"/>
              </a:spcBef>
              <a:spcAft>
                <a:spcPct val="0"/>
              </a:spcAft>
              <a:defRPr>
                <a:solidFill>
                  <a:schemeClr val="tx1"/>
                </a:solidFill>
                <a:latin typeface="Arial" charset="0"/>
                <a:cs typeface="Arial" charset="0"/>
              </a:defRPr>
            </a:lvl8pPr>
            <a:lvl9pPr marL="3903291" indent="-229605"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24</a:t>
            </a:fld>
            <a:endParaRPr lang="ru-RU" altLang="ru-RU" smtClean="0">
              <a:latin typeface="Calibri" pitchFamily="34" charset="0"/>
            </a:endParaRPr>
          </a:p>
        </p:txBody>
      </p:sp>
    </p:spTree>
    <p:extLst>
      <p:ext uri="{BB962C8B-B14F-4D97-AF65-F5344CB8AC3E}">
        <p14:creationId xmlns:p14="http://schemas.microsoft.com/office/powerpoint/2010/main" val="1910230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921EB39-7FFD-4F2F-82E2-75654EF4B179}" type="datetimeFigureOut">
              <a:rPr lang="ru-RU"/>
              <a:pPr>
                <a:defRPr/>
              </a:pPr>
              <a:t>11.12.2020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286F6AC-DC0B-48CF-90BA-35F14087B7A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29B1F4F-3469-4E1F-AF0B-2221F98BB0CC}" type="datetimeFigureOut">
              <a:rPr lang="ru-RU"/>
              <a:pPr>
                <a:defRPr/>
              </a:pPr>
              <a:t>11.12.2020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8568535-E6A8-4E75-BF11-0C67F354C11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19BFD7-2F54-4BD4-951E-6D6BE604255B}" type="datetimeFigureOut">
              <a:rPr lang="ru-RU"/>
              <a:pPr>
                <a:defRPr/>
              </a:pPr>
              <a:t>11.12.2020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C94E81B-D667-4708-98E0-3256EFE0B576}"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a:p>
        </p:txBody>
      </p:sp>
      <p:sp>
        <p:nvSpPr>
          <p:cNvPr id="4" name="Дата 3"/>
          <p:cNvSpPr>
            <a:spLocks noGrp="1"/>
          </p:cNvSpPr>
          <p:nvPr>
            <p:ph type="dt" sz="half" idx="10"/>
          </p:nvPr>
        </p:nvSpPr>
        <p:spPr/>
        <p:txBody>
          <a:bodyPr/>
          <a:lstStyle>
            <a:lvl1pPr eaLnBrk="0" hangingPunct="0">
              <a:defRPr/>
            </a:lvl1pPr>
          </a:lstStyle>
          <a:p>
            <a:pPr>
              <a:defRPr/>
            </a:pPr>
            <a:fld id="{F9C042D4-8C3B-407B-8FCB-718821AF03DD}" type="datetime1">
              <a:rPr lang="ru-RU"/>
              <a:pPr>
                <a:defRPr/>
              </a:pPr>
              <a:t>11.12.2020</a:t>
            </a:fld>
            <a:endParaRPr lang="ru-RU"/>
          </a:p>
        </p:txBody>
      </p:sp>
      <p:sp>
        <p:nvSpPr>
          <p:cNvPr id="5" name="Нижний колонтитул 4"/>
          <p:cNvSpPr>
            <a:spLocks noGrp="1"/>
          </p:cNvSpPr>
          <p:nvPr>
            <p:ph type="ftr" sz="quarter" idx="11"/>
          </p:nvPr>
        </p:nvSpPr>
        <p:spPr/>
        <p:txBody>
          <a:bodyPr/>
          <a:lstStyle>
            <a:lvl1pPr eaLnBrk="0" hangingPunct="0">
              <a:defRPr/>
            </a:lvl1pPr>
          </a:lstStyle>
          <a:p>
            <a:pPr>
              <a:defRPr/>
            </a:pPr>
            <a:endParaRPr lang="ru-RU" altLang="ru-RU"/>
          </a:p>
        </p:txBody>
      </p:sp>
      <p:sp>
        <p:nvSpPr>
          <p:cNvPr id="6" name="Номер слайда 5"/>
          <p:cNvSpPr>
            <a:spLocks noGrp="1"/>
          </p:cNvSpPr>
          <p:nvPr>
            <p:ph type="sldNum" sz="quarter" idx="12"/>
          </p:nvPr>
        </p:nvSpPr>
        <p:spPr/>
        <p:txBody>
          <a:bodyPr/>
          <a:lstStyle>
            <a:lvl1pPr eaLnBrk="0" hangingPunct="0">
              <a:defRPr/>
            </a:lvl1pPr>
          </a:lstStyle>
          <a:p>
            <a:pPr>
              <a:defRPr/>
            </a:pPr>
            <a:fld id="{2FC7FFE8-1FC9-4CBB-B873-D4AE23C07CE3}" type="slidenum">
              <a:rPr lang="ru-RU" altLang="ru-RU"/>
              <a:pPr>
                <a:defRPr/>
              </a:pPr>
              <a:t>‹#›</a:t>
            </a:fld>
            <a:endParaRPr lang="ru-RU" altLang="ru-RU"/>
          </a:p>
        </p:txBody>
      </p:sp>
    </p:spTree>
    <p:extLst>
      <p:ext uri="{BB962C8B-B14F-4D97-AF65-F5344CB8AC3E}">
        <p14:creationId xmlns:p14="http://schemas.microsoft.com/office/powerpoint/2010/main" val="818610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457200"/>
            <a:ext cx="8229600" cy="5410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Дата 3"/>
          <p:cNvSpPr>
            <a:spLocks noGrp="1"/>
          </p:cNvSpPr>
          <p:nvPr>
            <p:ph type="dt" sz="half" idx="10"/>
          </p:nvPr>
        </p:nvSpPr>
        <p:spPr/>
        <p:txBody>
          <a:bodyPr/>
          <a:lstStyle>
            <a:lvl1pPr>
              <a:defRPr/>
            </a:lvl1pPr>
          </a:lstStyle>
          <a:p>
            <a:pPr>
              <a:defRPr/>
            </a:pPr>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4B6DADE3-3EEF-4D40-A18E-0C98D2E90961}" type="slidenum">
              <a:rPr lang="ru-RU" altLang="ru-RU"/>
              <a:pPr>
                <a:defRPr/>
              </a:pPr>
              <a:t>‹#›</a:t>
            </a:fld>
            <a:endParaRPr lang="ru-RU" altLang="ru-RU"/>
          </a:p>
        </p:txBody>
      </p:sp>
    </p:spTree>
    <p:extLst>
      <p:ext uri="{BB962C8B-B14F-4D97-AF65-F5344CB8AC3E}">
        <p14:creationId xmlns:p14="http://schemas.microsoft.com/office/powerpoint/2010/main" val="39222154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12/11/2020</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Trebuchet MS"/>
                <a:cs typeface="Trebuchet MS"/>
              </a:defRPr>
            </a:lvl1pPr>
          </a:lstStyle>
          <a:p>
            <a:pPr marL="25400">
              <a:lnSpc>
                <a:spcPts val="1240"/>
              </a:lnSpc>
            </a:pPr>
            <a:fld id="{81D60167-4931-47E6-BA6A-407CBD079E47}" type="slidenum">
              <a:rPr spc="-25" dirty="0"/>
              <a:pPr marL="25400">
                <a:lnSpc>
                  <a:spcPts val="1240"/>
                </a:lnSpc>
              </a:pPr>
              <a:t>‹#›</a:t>
            </a:fld>
            <a:endParaRPr spc="-25" dirty="0"/>
          </a:p>
        </p:txBody>
      </p:sp>
    </p:spTree>
    <p:extLst>
      <p:ext uri="{BB962C8B-B14F-4D97-AF65-F5344CB8AC3E}">
        <p14:creationId xmlns:p14="http://schemas.microsoft.com/office/powerpoint/2010/main" val="3354706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5A4B170-AB42-43A2-8474-5C1D161E4BB3}" type="datetimeFigureOut">
              <a:rPr lang="ru-RU"/>
              <a:pPr>
                <a:defRPr/>
              </a:pPr>
              <a:t>11.12.2020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47AFD8-FD70-4650-9F03-3DFE362F19B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A4FD9B7-5B59-4A7A-8E0B-D4353BCF77CC}" type="datetimeFigureOut">
              <a:rPr lang="ru-RU"/>
              <a:pPr>
                <a:defRPr/>
              </a:pPr>
              <a:t>11.12.2020</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C22C0AA-9FD0-44F2-A261-45052046AD7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568B159F-8511-43CA-9A05-D5D71B6DEB29}" type="datetimeFigureOut">
              <a:rPr lang="ru-RU"/>
              <a:pPr>
                <a:defRPr/>
              </a:pPr>
              <a:t>11.12.2020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CFCE99A-E8BD-4CA6-AB52-0F433C6A760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E82509C-4723-4085-BFBE-C81F8F04DBE3}" type="datetimeFigureOut">
              <a:rPr lang="ru-RU"/>
              <a:pPr>
                <a:defRPr/>
              </a:pPr>
              <a:t>11.12.2020</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98BA65C-8C7B-456B-8581-D8F2E8046CB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9CA4F76-CCB3-49EB-B395-6FA7B6AE3EB0}" type="datetimeFigureOut">
              <a:rPr lang="ru-RU"/>
              <a:pPr>
                <a:defRPr/>
              </a:pPr>
              <a:t>11.12.2020</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4F6903BC-78C4-4E9A-B3DA-2499CE8FA5B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2EE1ACC-49C6-440D-9D82-C86B5BB99750}" type="datetimeFigureOut">
              <a:rPr lang="ru-RU"/>
              <a:pPr>
                <a:defRPr/>
              </a:pPr>
              <a:t>11.12.2020</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7CE52A94-7AAF-4030-BE8E-204AD512FF6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3030F7C-408F-48EF-988D-5302AB96EF96}" type="datetimeFigureOut">
              <a:rPr lang="ru-RU"/>
              <a:pPr>
                <a:defRPr/>
              </a:pPr>
              <a:t>11.12.2020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BC67FE7-E152-4075-91D4-C3BA0A7B63E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FBEE6F6-B1B0-4599-B194-BEC193B8D082}" type="datetimeFigureOut">
              <a:rPr lang="ru-RU"/>
              <a:pPr>
                <a:defRPr/>
              </a:pPr>
              <a:t>11.12.2020</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70E42B0-EB04-4ADA-9C64-120D6685A78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0084304-703E-4BDC-9061-D3A74DA93508}" type="datetimeFigureOut">
              <a:rPr lang="ru-RU"/>
              <a:pPr>
                <a:defRPr/>
              </a:pPr>
              <a:t>11.12.2020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D07E25D-23CF-4D59-8DF5-8536C839B95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9" r:id="rId1"/>
    <p:sldLayoutId id="2147483718" r:id="rId2"/>
    <p:sldLayoutId id="2147483717" r:id="rId3"/>
    <p:sldLayoutId id="2147483716" r:id="rId4"/>
    <p:sldLayoutId id="2147483715" r:id="rId5"/>
    <p:sldLayoutId id="2147483714" r:id="rId6"/>
    <p:sldLayoutId id="2147483713" r:id="rId7"/>
    <p:sldLayoutId id="2147483712" r:id="rId8"/>
    <p:sldLayoutId id="2147483711" r:id="rId9"/>
    <p:sldLayoutId id="2147483710" r:id="rId10"/>
    <p:sldLayoutId id="2147483709" r:id="rId11"/>
    <p:sldLayoutId id="2147483720" r:id="rId12"/>
    <p:sldLayoutId id="2147483721" r:id="rId13"/>
    <p:sldLayoutId id="2147483722" r:id="rId14"/>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hyperlink" Target="mailto:mkg@kuzdrav.ru"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mailto:medstat@kuzdrav.ru" TargetMode="Externa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mailto:lan@kuzdrav.ru" TargetMode="Externa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748464" cy="3370386"/>
          </a:xfrm>
        </p:spPr>
        <p:txBody>
          <a:bodyPr/>
          <a:lstStyle/>
          <a:p>
            <a:r>
              <a:rPr lang="ru-RU" b="1" u="sng" dirty="0" smtClean="0"/>
              <a:t>ГОДОВОЙ ОТЧЕТ за 2020 год </a:t>
            </a:r>
            <a:endParaRPr lang="ru-RU" dirty="0"/>
          </a:p>
        </p:txBody>
      </p:sp>
    </p:spTree>
    <p:extLst>
      <p:ext uri="{BB962C8B-B14F-4D97-AF65-F5344CB8AC3E}">
        <p14:creationId xmlns:p14="http://schemas.microsoft.com/office/powerpoint/2010/main" val="3163520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5602634"/>
          </a:xfrm>
        </p:spPr>
        <p:txBody>
          <a:bodyPr/>
          <a:lstStyle/>
          <a:p>
            <a:r>
              <a:rPr lang="ru-RU" dirty="0" smtClean="0"/>
              <a:t>Список наших сотрудников , принимающих отчетные формы будет выставлен на сайте ГАУЗ КМИАЦ в разделе «Медицинская статистика» (ФИО, должность, телефон, </a:t>
            </a:r>
            <a:r>
              <a:rPr lang="ru-RU" dirty="0" err="1" smtClean="0"/>
              <a:t>эл.почта</a:t>
            </a:r>
            <a:r>
              <a:rPr lang="ru-RU" dirty="0" smtClean="0"/>
              <a:t> и прием сотрудником каких форм, разделов)</a:t>
            </a:r>
            <a:endParaRPr lang="ru-RU" dirty="0"/>
          </a:p>
        </p:txBody>
      </p:sp>
    </p:spTree>
    <p:extLst>
      <p:ext uri="{BB962C8B-B14F-4D97-AF65-F5344CB8AC3E}">
        <p14:creationId xmlns:p14="http://schemas.microsoft.com/office/powerpoint/2010/main" val="3058928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62474"/>
          </a:xfrm>
        </p:spPr>
        <p:txBody>
          <a:bodyPr/>
          <a:lstStyle/>
          <a:p>
            <a:r>
              <a:rPr lang="ru-RU" dirty="0" smtClean="0"/>
              <a:t>Все обновления по программе «</a:t>
            </a:r>
            <a:r>
              <a:rPr lang="ru-RU" dirty="0" err="1" smtClean="0"/>
              <a:t>Медстат</a:t>
            </a:r>
            <a:r>
              <a:rPr lang="ru-RU" dirty="0" smtClean="0"/>
              <a:t>» также будут выставляться на сайте, в разделе «Медицинская статистика»</a:t>
            </a:r>
            <a:endParaRPr lang="ru-RU" dirty="0"/>
          </a:p>
        </p:txBody>
      </p:sp>
    </p:spTree>
    <p:extLst>
      <p:ext uri="{BB962C8B-B14F-4D97-AF65-F5344CB8AC3E}">
        <p14:creationId xmlns:p14="http://schemas.microsoft.com/office/powerpoint/2010/main" val="2395097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02634"/>
          </a:xfrm>
        </p:spPr>
        <p:txBody>
          <a:bodyPr/>
          <a:lstStyle/>
          <a:p>
            <a:r>
              <a:rPr lang="ru-RU" dirty="0" smtClean="0"/>
              <a:t>Изменения по формам в отчетных формах за 2020 год</a:t>
            </a:r>
            <a:endParaRPr lang="ru-RU" dirty="0"/>
          </a:p>
        </p:txBody>
      </p:sp>
    </p:spTree>
    <p:extLst>
      <p:ext uri="{BB962C8B-B14F-4D97-AF65-F5344CB8AC3E}">
        <p14:creationId xmlns:p14="http://schemas.microsoft.com/office/powerpoint/2010/main" val="1825064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1" name="Заголовок 1"/>
          <p:cNvSpPr>
            <a:spLocks noGrp="1"/>
          </p:cNvSpPr>
          <p:nvPr>
            <p:ph type="ctrTitle" idx="4294967295"/>
          </p:nvPr>
        </p:nvSpPr>
        <p:spPr>
          <a:xfrm>
            <a:off x="685800" y="2130425"/>
            <a:ext cx="7772400" cy="1470025"/>
          </a:xfrm>
        </p:spPr>
        <p:txBody>
          <a:bodyPr/>
          <a:lstStyle/>
          <a:p>
            <a:endParaRPr lang="ru-RU" smtClean="0"/>
          </a:p>
        </p:txBody>
      </p:sp>
      <p:sp>
        <p:nvSpPr>
          <p:cNvPr id="4" name="Прямоугольник 3"/>
          <p:cNvSpPr>
            <a:spLocks noChangeArrowheads="1"/>
          </p:cNvSpPr>
          <p:nvPr/>
        </p:nvSpPr>
        <p:spPr bwMode="auto">
          <a:xfrm>
            <a:off x="0" y="1989138"/>
            <a:ext cx="9144000" cy="4287837"/>
          </a:xfrm>
          <a:prstGeom prst="rect">
            <a:avLst/>
          </a:prstGeom>
          <a:solidFill>
            <a:srgbClr val="0070C0"/>
          </a:solidFill>
          <a:ln w="25400" algn="ctr">
            <a:noFill/>
            <a:miter lim="800000"/>
            <a:headEnd/>
            <a:tailEnd/>
          </a:ln>
        </p:spPr>
        <p:txBody>
          <a:bodyPr lIns="95782" tIns="47891" rIns="95782" bIns="47891" anchor="ctr"/>
          <a:lstStyle/>
          <a:p>
            <a:pPr defTabSz="957263" fontAlgn="auto">
              <a:spcBef>
                <a:spcPts val="0"/>
              </a:spcBef>
              <a:spcAft>
                <a:spcPts val="0"/>
              </a:spcAft>
              <a:defRPr/>
            </a:pPr>
            <a:endParaRPr lang="en-US" sz="1900" dirty="0">
              <a:solidFill>
                <a:schemeClr val="tx2">
                  <a:lumMod val="75000"/>
                </a:schemeClr>
              </a:solidFill>
              <a:latin typeface="Calibri" pitchFamily="34" charset="0"/>
              <a:cs typeface="Arial" pitchFamily="34" charset="0"/>
            </a:endParaRPr>
          </a:p>
        </p:txBody>
      </p:sp>
      <p:sp>
        <p:nvSpPr>
          <p:cNvPr id="5" name="Прямоугольник 11"/>
          <p:cNvSpPr>
            <a:spLocks noChangeArrowheads="1"/>
          </p:cNvSpPr>
          <p:nvPr/>
        </p:nvSpPr>
        <p:spPr bwMode="auto">
          <a:xfrm>
            <a:off x="0" y="836712"/>
            <a:ext cx="9144000" cy="792088"/>
          </a:xfrm>
          <a:prstGeom prst="rect">
            <a:avLst/>
          </a:prstGeom>
          <a:solidFill>
            <a:schemeClr val="tx2">
              <a:lumMod val="40000"/>
              <a:lumOff val="60000"/>
            </a:schemeClr>
          </a:solidFill>
          <a:ln w="25400" algn="ctr">
            <a:noFill/>
            <a:miter lim="800000"/>
            <a:headEnd/>
            <a:tailEnd/>
          </a:ln>
        </p:spPr>
        <p:txBody>
          <a:bodyPr lIns="95782" tIns="47891" rIns="95782" bIns="47891" anchor="ctr"/>
          <a:lstStyle/>
          <a:p>
            <a:pPr defTabSz="957263"/>
            <a:endParaRPr lang="ru-RU" sz="2000" b="1" dirty="0"/>
          </a:p>
          <a:p>
            <a:pPr defTabSz="957263"/>
            <a:r>
              <a:rPr lang="ru-RU" b="1" dirty="0" smtClean="0"/>
              <a:t>Вносятся </a:t>
            </a:r>
            <a:r>
              <a:rPr lang="ru-RU" b="1" dirty="0"/>
              <a:t>изменения в следующие формы федерального статистического наблюдения:</a:t>
            </a:r>
          </a:p>
          <a:p>
            <a:pPr defTabSz="957263"/>
            <a:endParaRPr lang="en-US" b="1" dirty="0">
              <a:latin typeface="Calibri" pitchFamily="34" charset="0"/>
              <a:cs typeface="Arial" pitchFamily="34" charset="0"/>
            </a:endParaRPr>
          </a:p>
        </p:txBody>
      </p:sp>
      <p:sp>
        <p:nvSpPr>
          <p:cNvPr id="324614" name="Подзаголовок 2"/>
          <p:cNvSpPr>
            <a:spLocks noGrp="1"/>
          </p:cNvSpPr>
          <p:nvPr>
            <p:ph type="subTitle" idx="4294967295"/>
          </p:nvPr>
        </p:nvSpPr>
        <p:spPr>
          <a:xfrm>
            <a:off x="6643688" y="6357938"/>
            <a:ext cx="1714500" cy="428625"/>
          </a:xfrm>
        </p:spPr>
        <p:txBody>
          <a:bodyPr lIns="95782" tIns="47891" rIns="95782" bIns="47891"/>
          <a:lstStyle/>
          <a:p>
            <a:pPr marL="0" indent="0" defTabSz="957263">
              <a:lnSpc>
                <a:spcPct val="80000"/>
              </a:lnSpc>
              <a:buFontTx/>
              <a:buNone/>
            </a:pPr>
            <a:r>
              <a:rPr lang="ru-RU" sz="1700" dirty="0" smtClean="0">
                <a:solidFill>
                  <a:srgbClr val="7F7F7F"/>
                </a:solidFill>
                <a:latin typeface="Helios"/>
              </a:rPr>
              <a:t>РОССИЯ 2020</a:t>
            </a:r>
          </a:p>
        </p:txBody>
      </p:sp>
      <p:sp>
        <p:nvSpPr>
          <p:cNvPr id="324615" name="Прямоугольник 4"/>
          <p:cNvSpPr>
            <a:spLocks noChangeArrowheads="1"/>
          </p:cNvSpPr>
          <p:nvPr/>
        </p:nvSpPr>
        <p:spPr bwMode="auto">
          <a:xfrm>
            <a:off x="6715125" y="6215063"/>
            <a:ext cx="1428750" cy="142875"/>
          </a:xfrm>
          <a:prstGeom prst="rect">
            <a:avLst/>
          </a:prstGeom>
          <a:solidFill>
            <a:srgbClr val="FF0000"/>
          </a:solidFill>
          <a:ln w="25400" algn="ctr">
            <a:noFill/>
            <a:miter lim="800000"/>
            <a:headEnd/>
            <a:tailEnd/>
          </a:ln>
        </p:spPr>
        <p:txBody>
          <a:bodyPr lIns="95782" tIns="47891" rIns="95782" bIns="47891" anchor="ctr"/>
          <a:lstStyle/>
          <a:p>
            <a:pPr defTabSz="957263"/>
            <a:endParaRPr lang="en-US" sz="1900">
              <a:solidFill>
                <a:srgbClr val="FFFFFF"/>
              </a:solidFill>
              <a:latin typeface="Calibri" pitchFamily="34" charset="0"/>
              <a:cs typeface="Arial" pitchFamily="34" charset="0"/>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24617" name="Rectangle 8"/>
          <p:cNvSpPr>
            <a:spLocks noChangeArrowheads="1"/>
          </p:cNvSpPr>
          <p:nvPr/>
        </p:nvSpPr>
        <p:spPr bwMode="auto">
          <a:xfrm>
            <a:off x="179512" y="1628800"/>
            <a:ext cx="8964488" cy="4708981"/>
          </a:xfrm>
          <a:prstGeom prst="rect">
            <a:avLst/>
          </a:prstGeom>
          <a:noFill/>
          <a:ln w="9525">
            <a:noFill/>
            <a:miter lim="800000"/>
            <a:headEnd/>
            <a:tailEnd/>
          </a:ln>
        </p:spPr>
        <p:txBody>
          <a:bodyPr wrap="square" anchor="ctr">
            <a:spAutoFit/>
          </a:bodyPr>
          <a:lstStyle/>
          <a:p>
            <a:pPr algn="l"/>
            <a:endParaRPr lang="ru-RU" sz="1600" b="1" dirty="0" smtClean="0">
              <a:solidFill>
                <a:schemeClr val="bg1"/>
              </a:solidFill>
            </a:endParaRPr>
          </a:p>
          <a:p>
            <a:pPr algn="l"/>
            <a:r>
              <a:rPr lang="ru-RU" b="1" dirty="0" smtClean="0">
                <a:solidFill>
                  <a:srgbClr val="FFFFFF"/>
                </a:solidFill>
              </a:rPr>
              <a:t>№ 12 «Сведения </a:t>
            </a:r>
            <a:r>
              <a:rPr lang="ru-RU" b="1" dirty="0" smtClean="0">
                <a:solidFill>
                  <a:schemeClr val="bg1"/>
                </a:solidFill>
              </a:rPr>
              <a:t>о числе заболеваний, зарегистрированных у пациентов, проживающих в районе обслуживания медицинской организации»</a:t>
            </a:r>
          </a:p>
          <a:p>
            <a:pPr algn="l"/>
            <a:endParaRPr lang="ru-RU" b="1" dirty="0" smtClean="0">
              <a:solidFill>
                <a:srgbClr val="FFFFFF"/>
              </a:solidFill>
            </a:endParaRPr>
          </a:p>
          <a:p>
            <a:pPr algn="l"/>
            <a:r>
              <a:rPr lang="ru-RU" b="1" dirty="0" smtClean="0">
                <a:solidFill>
                  <a:srgbClr val="FFFFFF"/>
                </a:solidFill>
              </a:rPr>
              <a:t>№ 14 «</a:t>
            </a:r>
            <a:r>
              <a:rPr lang="ru-RU" b="1" dirty="0" smtClean="0">
                <a:solidFill>
                  <a:schemeClr val="bg1"/>
                </a:solidFill>
              </a:rPr>
              <a:t>Сведения о деятельности подразделений медицинской организации, оказывающих медицинскую помощь в стационарных условиях»; </a:t>
            </a:r>
            <a:endParaRPr lang="ru-RU" b="1" dirty="0" smtClean="0">
              <a:solidFill>
                <a:srgbClr val="FFFFFF"/>
              </a:solidFill>
            </a:endParaRPr>
          </a:p>
          <a:p>
            <a:pPr algn="l"/>
            <a:endParaRPr lang="ru-RU" sz="1600" b="1" dirty="0" smtClean="0">
              <a:solidFill>
                <a:srgbClr val="FFFFFF"/>
              </a:solidFill>
            </a:endParaRPr>
          </a:p>
          <a:p>
            <a:pPr algn="l"/>
            <a:r>
              <a:rPr lang="ru-RU" b="1" dirty="0" smtClean="0">
                <a:solidFill>
                  <a:schemeClr val="bg1"/>
                </a:solidFill>
              </a:rPr>
              <a:t>№ 30 «Сведения о медицинской организации»;</a:t>
            </a:r>
            <a:r>
              <a:rPr lang="ru-RU" dirty="0" smtClean="0">
                <a:solidFill>
                  <a:schemeClr val="bg1"/>
                </a:solidFill>
              </a:rPr>
              <a:t> </a:t>
            </a:r>
            <a:endParaRPr lang="ru-RU" sz="1600" b="1" dirty="0" smtClean="0">
              <a:solidFill>
                <a:schemeClr val="bg1"/>
              </a:solidFill>
            </a:endParaRPr>
          </a:p>
          <a:p>
            <a:pPr algn="l"/>
            <a:endParaRPr lang="ru-RU" sz="1600" b="1" dirty="0" smtClean="0">
              <a:solidFill>
                <a:schemeClr val="bg1"/>
              </a:solidFill>
            </a:endParaRPr>
          </a:p>
          <a:p>
            <a:pPr algn="l"/>
            <a:r>
              <a:rPr lang="ru-RU" b="1" dirty="0" smtClean="0">
                <a:solidFill>
                  <a:schemeClr val="bg1"/>
                </a:solidFill>
              </a:rPr>
              <a:t>№ 47 «Сведения о сети и деятельности медицинских организаций»;</a:t>
            </a:r>
          </a:p>
          <a:p>
            <a:pPr algn="l"/>
            <a:endParaRPr lang="ru-RU" b="1" dirty="0" smtClean="0">
              <a:solidFill>
                <a:schemeClr val="bg1"/>
              </a:solidFill>
            </a:endParaRPr>
          </a:p>
          <a:p>
            <a:pPr algn="l"/>
            <a:r>
              <a:rPr lang="ru-RU" b="1" dirty="0" smtClean="0">
                <a:solidFill>
                  <a:schemeClr val="bg1"/>
                </a:solidFill>
              </a:rPr>
              <a:t>№ 61 «Сведения о ВИЧ-инфекции»</a:t>
            </a:r>
          </a:p>
          <a:p>
            <a:pPr algn="l"/>
            <a:endParaRPr lang="ru-RU" b="1" dirty="0" smtClean="0">
              <a:solidFill>
                <a:schemeClr val="bg1"/>
              </a:solidFill>
            </a:endParaRPr>
          </a:p>
          <a:p>
            <a:pPr algn="l"/>
            <a:r>
              <a:rPr lang="ru-RU" b="1" dirty="0" smtClean="0">
                <a:solidFill>
                  <a:schemeClr val="bg1"/>
                </a:solidFill>
              </a:rPr>
              <a:t>№ 13 «Сведения о беременности с абортивным исходом»</a:t>
            </a:r>
          </a:p>
          <a:p>
            <a:pPr algn="l"/>
            <a:endParaRPr lang="ru-RU" b="1" dirty="0" smtClean="0">
              <a:solidFill>
                <a:schemeClr val="bg1"/>
              </a:solidFill>
            </a:endParaRPr>
          </a:p>
          <a:p>
            <a:pPr algn="l"/>
            <a:r>
              <a:rPr lang="ru-RU" b="1" dirty="0" smtClean="0">
                <a:solidFill>
                  <a:schemeClr val="bg1"/>
                </a:solidFill>
              </a:rPr>
              <a:t>№ 32 «Сведения о медицинской помощи беременным, роженицам и родильницам»</a:t>
            </a:r>
            <a:endParaRPr lang="ru-RU" sz="1600" b="1" dirty="0">
              <a:solidFill>
                <a:schemeClr val="bg1"/>
              </a:solidFill>
            </a:endParaRPr>
          </a:p>
        </p:txBody>
      </p:sp>
      <p:sp>
        <p:nvSpPr>
          <p:cNvPr id="16" name="Прямоугольник 13"/>
          <p:cNvSpPr txBox="1">
            <a:spLocks noChangeArrowheads="1"/>
          </p:cNvSpPr>
          <p:nvPr/>
        </p:nvSpPr>
        <p:spPr bwMode="auto">
          <a:xfrm>
            <a:off x="323850" y="333375"/>
            <a:ext cx="8374063" cy="64928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dirty="0">
                <a:solidFill>
                  <a:schemeClr val="bg1"/>
                </a:solidFill>
                <a:latin typeface="Arial" pitchFamily="34" charset="0"/>
              </a:rPr>
              <a:t>ИЗМЕНЕНИЯ, ВНОСИМЫЕ В ДЕЙСТВУЮЩИЕ ФОРМЫ ФЕДЕРАЛЬНОГО И ОТРАСЛЕВОГО  СТАТИСТИЧЕСКОГО   НАБЛЮДЕНИЯ</a:t>
            </a:r>
          </a:p>
        </p:txBody>
      </p:sp>
      <p:sp>
        <p:nvSpPr>
          <p:cNvPr id="10" name="Прямоугольник 13"/>
          <p:cNvSpPr txBox="1">
            <a:spLocks noChangeArrowheads="1"/>
          </p:cNvSpPr>
          <p:nvPr/>
        </p:nvSpPr>
        <p:spPr bwMode="auto">
          <a:xfrm>
            <a:off x="323528" y="332656"/>
            <a:ext cx="8374063" cy="64928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dirty="0">
                <a:solidFill>
                  <a:schemeClr val="bg1"/>
                </a:solidFill>
                <a:latin typeface="Arial" pitchFamily="34" charset="0"/>
              </a:rPr>
              <a:t>ИЗМЕНЕНИЯ, ВНОСИМЫЕ В ДЕЙСТВУЮЩИЕ ФОРМЫ ФЕДЕРАЛЬНОГО </a:t>
            </a:r>
            <a:r>
              <a:rPr lang="ru-RU" sz="1600" b="1" dirty="0" smtClean="0">
                <a:solidFill>
                  <a:schemeClr val="bg1"/>
                </a:solidFill>
                <a:latin typeface="Arial" pitchFamily="34" charset="0"/>
              </a:rPr>
              <a:t>СТАТИСТИЧЕСКОГО   </a:t>
            </a:r>
            <a:r>
              <a:rPr lang="ru-RU" sz="1600" b="1" dirty="0">
                <a:solidFill>
                  <a:schemeClr val="bg1"/>
                </a:solidFill>
                <a:latin typeface="Arial" pitchFamily="34" charset="0"/>
              </a:rPr>
              <a:t>НАБЛЮДЕНИЯ</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01" name="Подзаголовок 2"/>
          <p:cNvSpPr>
            <a:spLocks noGrp="1"/>
          </p:cNvSpPr>
          <p:nvPr>
            <p:ph type="subTitle" idx="4294967295"/>
          </p:nvPr>
        </p:nvSpPr>
        <p:spPr>
          <a:xfrm>
            <a:off x="6715126" y="6357938"/>
            <a:ext cx="1428750" cy="428625"/>
          </a:xfrm>
        </p:spPr>
        <p:txBody>
          <a:bodyPr lIns="95782" tIns="47891" rIns="95782" bIns="47891"/>
          <a:lstStyle/>
          <a:p>
            <a:pPr marL="0" indent="0" defTabSz="957263">
              <a:lnSpc>
                <a:spcPct val="80000"/>
              </a:lnSpc>
              <a:buFontTx/>
              <a:buNone/>
            </a:pPr>
            <a:r>
              <a:rPr lang="ru-RU" sz="1700" dirty="0" smtClean="0">
                <a:solidFill>
                  <a:srgbClr val="7F7F7F"/>
                </a:solidFill>
                <a:latin typeface="Helios"/>
              </a:rPr>
              <a:t>РОССИЯ 2020</a:t>
            </a:r>
          </a:p>
        </p:txBody>
      </p:sp>
      <p:sp>
        <p:nvSpPr>
          <p:cNvPr id="4" name="Прямоугольник 3"/>
          <p:cNvSpPr>
            <a:spLocks noChangeArrowheads="1"/>
          </p:cNvSpPr>
          <p:nvPr/>
        </p:nvSpPr>
        <p:spPr bwMode="auto">
          <a:xfrm>
            <a:off x="0" y="66728"/>
            <a:ext cx="9144000" cy="5848298"/>
          </a:xfrm>
          <a:prstGeom prst="rect">
            <a:avLst/>
          </a:prstGeom>
          <a:solidFill>
            <a:srgbClr val="0070C0"/>
          </a:solidFill>
          <a:ln w="25400" algn="ctr">
            <a:noFill/>
            <a:miter lim="800000"/>
            <a:headEnd/>
            <a:tailEnd/>
          </a:ln>
        </p:spPr>
        <p:txBody>
          <a:bodyPr lIns="95782" tIns="47891" rIns="95782" bIns="47891" anchor="ctr"/>
          <a:lstStyle/>
          <a:p>
            <a:pPr defTabSz="957263"/>
            <a:endParaRPr lang="ru-RU" sz="2800" b="1" u="sng" dirty="0">
              <a:solidFill>
                <a:srgbClr val="FFFFFF"/>
              </a:solidFill>
            </a:endParaRPr>
          </a:p>
          <a:p>
            <a:pPr defTabSz="957263"/>
            <a:r>
              <a:rPr lang="ru-RU" sz="2400" b="1" dirty="0">
                <a:solidFill>
                  <a:srgbClr val="FFFFFF"/>
                </a:solidFill>
              </a:rPr>
              <a:t>ФОРМА ФЕДЕРАЛЬНОГО  СТАТИСТИЧЕСКОГО НАБЛЮДЕНИЯ № 30</a:t>
            </a:r>
          </a:p>
          <a:p>
            <a:pPr defTabSz="957263"/>
            <a:endParaRPr lang="ru-RU" sz="2400" b="1" dirty="0">
              <a:solidFill>
                <a:srgbClr val="FFFFFF"/>
              </a:solidFill>
            </a:endParaRPr>
          </a:p>
          <a:p>
            <a:pPr defTabSz="957263"/>
            <a:r>
              <a:rPr lang="ru-RU" sz="2400" b="1" dirty="0">
                <a:solidFill>
                  <a:srgbClr val="FFFFFF"/>
                </a:solidFill>
              </a:rPr>
              <a:t>«СВЕДЕНИЯ </a:t>
            </a:r>
            <a:r>
              <a:rPr lang="en-US" sz="2400" b="1" dirty="0">
                <a:solidFill>
                  <a:schemeClr val="bg1"/>
                </a:solidFill>
              </a:rPr>
              <a:t>О</a:t>
            </a:r>
            <a:r>
              <a:rPr lang="ru-RU" sz="2400" b="1" dirty="0">
                <a:solidFill>
                  <a:schemeClr val="bg1"/>
                </a:solidFill>
              </a:rPr>
              <a:t> МЕДИЦИНСКОЙ ОРГАНИЗАЦИИ</a:t>
            </a:r>
            <a:r>
              <a:rPr lang="ru-RU" sz="2400" b="1" dirty="0">
                <a:solidFill>
                  <a:srgbClr val="FFFFFF"/>
                </a:solidFill>
              </a:rPr>
              <a:t>»</a:t>
            </a:r>
          </a:p>
          <a:p>
            <a:pPr defTabSz="957263"/>
            <a:endParaRPr lang="en-US" sz="2400" b="1" dirty="0">
              <a:solidFill>
                <a:srgbClr val="17375E"/>
              </a:solidFill>
              <a:latin typeface="Calibri" pitchFamily="34" charset="0"/>
              <a:cs typeface="Arial" pitchFamily="34" charset="0"/>
            </a:endParaRPr>
          </a:p>
        </p:txBody>
      </p:sp>
      <p:sp>
        <p:nvSpPr>
          <p:cNvPr id="5" name="Прямоугольник 11"/>
          <p:cNvSpPr>
            <a:spLocks noChangeArrowheads="1"/>
          </p:cNvSpPr>
          <p:nvPr/>
        </p:nvSpPr>
        <p:spPr bwMode="auto">
          <a:xfrm>
            <a:off x="0" y="1412875"/>
            <a:ext cx="9144000" cy="287338"/>
          </a:xfrm>
          <a:prstGeom prst="rect">
            <a:avLst/>
          </a:prstGeom>
          <a:solidFill>
            <a:schemeClr val="tx2">
              <a:lumMod val="40000"/>
              <a:lumOff val="60000"/>
            </a:schemeClr>
          </a:solidFill>
          <a:ln w="25400" algn="ctr">
            <a:noFill/>
            <a:miter lim="800000"/>
            <a:headEnd/>
            <a:tailEnd/>
          </a:ln>
        </p:spPr>
        <p:txBody>
          <a:bodyPr lIns="95782" tIns="47891" rIns="95782" bIns="47891" anchor="ctr"/>
          <a:lstStyle/>
          <a:p>
            <a:pPr defTabSz="957263" fontAlgn="auto">
              <a:spcBef>
                <a:spcPts val="0"/>
              </a:spcBef>
              <a:spcAft>
                <a:spcPts val="0"/>
              </a:spcAft>
              <a:defRPr/>
            </a:pPr>
            <a:endParaRPr lang="en-US" sz="1900">
              <a:solidFill>
                <a:srgbClr val="4F6228"/>
              </a:solidFill>
              <a:latin typeface="Calibri" pitchFamily="34" charset="0"/>
              <a:cs typeface="Arial" pitchFamily="34" charset="0"/>
            </a:endParaRPr>
          </a:p>
        </p:txBody>
      </p:sp>
      <p:sp>
        <p:nvSpPr>
          <p:cNvPr id="336902" name="Прямоугольник 4"/>
          <p:cNvSpPr>
            <a:spLocks noChangeArrowheads="1"/>
          </p:cNvSpPr>
          <p:nvPr/>
        </p:nvSpPr>
        <p:spPr bwMode="auto">
          <a:xfrm>
            <a:off x="6715125" y="6215063"/>
            <a:ext cx="1428750" cy="142875"/>
          </a:xfrm>
          <a:prstGeom prst="rect">
            <a:avLst/>
          </a:prstGeom>
          <a:solidFill>
            <a:srgbClr val="FF0000"/>
          </a:solidFill>
          <a:ln w="25400" algn="ctr">
            <a:noFill/>
            <a:miter lim="800000"/>
            <a:headEnd/>
            <a:tailEnd/>
          </a:ln>
        </p:spPr>
        <p:txBody>
          <a:bodyPr lIns="95782" tIns="47891" rIns="95782" bIns="47891" anchor="ctr"/>
          <a:lstStyle/>
          <a:p>
            <a:pPr defTabSz="957263"/>
            <a:endParaRPr lang="en-US" sz="1900">
              <a:solidFill>
                <a:srgbClr val="FFFFFF"/>
              </a:solidFill>
              <a:latin typeface="Calibri" pitchFamily="34" charset="0"/>
              <a:cs typeface="Arial" pitchFamily="34" charset="0"/>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36904" name="Rectangle 8"/>
          <p:cNvSpPr>
            <a:spLocks noChangeArrowheads="1"/>
          </p:cNvSpPr>
          <p:nvPr/>
        </p:nvSpPr>
        <p:spPr bwMode="auto">
          <a:xfrm>
            <a:off x="827088" y="3762375"/>
            <a:ext cx="7777162" cy="944563"/>
          </a:xfrm>
          <a:prstGeom prst="rect">
            <a:avLst/>
          </a:prstGeom>
          <a:noFill/>
          <a:ln w="9525">
            <a:noFill/>
            <a:miter lim="800000"/>
            <a:headEnd/>
            <a:tailEnd/>
          </a:ln>
        </p:spPr>
        <p:txBody>
          <a:bodyPr anchor="ctr">
            <a:spAutoFit/>
          </a:bodyPr>
          <a:lstStyle/>
          <a:p>
            <a:endParaRPr lang="ru-RU" sz="3200" b="1">
              <a:solidFill>
                <a:schemeClr val="bg1"/>
              </a:solidFill>
              <a:latin typeface="Helios"/>
            </a:endParaRPr>
          </a:p>
          <a:p>
            <a:endParaRPr lang="ru-RU" sz="2400" b="1">
              <a:solidFill>
                <a:schemeClr val="bg1"/>
              </a:solidFill>
              <a:latin typeface="Helios"/>
            </a:endParaRPr>
          </a:p>
        </p:txBody>
      </p:sp>
      <p:sp>
        <p:nvSpPr>
          <p:cNvPr id="16" name="Прямоугольник 13"/>
          <p:cNvSpPr txBox="1">
            <a:spLocks noChangeArrowheads="1"/>
          </p:cNvSpPr>
          <p:nvPr/>
        </p:nvSpPr>
        <p:spPr bwMode="auto">
          <a:xfrm>
            <a:off x="395288" y="66727"/>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ru-RU" sz="1600" b="1" dirty="0">
              <a:solidFill>
                <a:schemeClr val="bg1"/>
              </a:solidFill>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04663"/>
            <a:ext cx="7848872" cy="5232202"/>
          </a:xfrm>
          <a:prstGeom prst="rect">
            <a:avLst/>
          </a:prstGeom>
        </p:spPr>
        <p:txBody>
          <a:bodyPr wrap="square">
            <a:spAutoFit/>
          </a:bodyPr>
          <a:lstStyle/>
          <a:p>
            <a:endParaRPr lang="ru-RU" dirty="0"/>
          </a:p>
          <a:p>
            <a:endParaRPr lang="ru-RU" dirty="0"/>
          </a:p>
          <a:p>
            <a:r>
              <a:rPr lang="ru-RU" sz="2800" dirty="0"/>
              <a:t>Ф</a:t>
            </a:r>
            <a:r>
              <a:rPr lang="ru-RU" sz="2800" dirty="0" smtClean="0"/>
              <a:t>орма </a:t>
            </a:r>
            <a:r>
              <a:rPr lang="ru-RU" sz="2800" dirty="0"/>
              <a:t>федерального статистического наблюдения № 30 составляется всеми медицинскими организациями, входящими в </a:t>
            </a:r>
            <a:r>
              <a:rPr lang="ru-RU" sz="2800" b="1" dirty="0"/>
              <a:t>номенклатуру медицинских организаций </a:t>
            </a:r>
            <a:r>
              <a:rPr lang="ru-RU" sz="2800" dirty="0"/>
              <a:t>(приказ Минздрава России от 06.08.2013 № 529н, зарегистрирован в Министерстве юстиции Российской Федерации 13.09.2013 № 29950) </a:t>
            </a:r>
          </a:p>
          <a:p>
            <a:r>
              <a:rPr lang="ru-RU" sz="2800" dirty="0"/>
              <a:t>Клиники ВУЗов и НИИ также заполняют форму (независимо от подчинения) </a:t>
            </a:r>
          </a:p>
          <a:p>
            <a:endParaRPr lang="ru-RU" dirty="0"/>
          </a:p>
        </p:txBody>
      </p:sp>
    </p:spTree>
    <p:extLst>
      <p:ext uri="{BB962C8B-B14F-4D97-AF65-F5344CB8AC3E}">
        <p14:creationId xmlns:p14="http://schemas.microsoft.com/office/powerpoint/2010/main" val="32119150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Таблица 6"/>
          <p:cNvGraphicFramePr>
            <a:graphicFrameLocks noGrp="1"/>
          </p:cNvGraphicFramePr>
          <p:nvPr>
            <p:ph type="tbl" idx="1"/>
            <p:extLst/>
          </p:nvPr>
        </p:nvGraphicFramePr>
        <p:xfrm>
          <a:off x="632777" y="1295401"/>
          <a:ext cx="8096315" cy="2349622"/>
        </p:xfrm>
        <a:graphic>
          <a:graphicData uri="http://schemas.openxmlformats.org/drawingml/2006/table">
            <a:tbl>
              <a:tblPr firstRow="1" firstCol="1" bandRow="1">
                <a:tableStyleId>{5C22544A-7EE6-4342-B048-85BDC9FD1C3A}</a:tableStyleId>
              </a:tblPr>
              <a:tblGrid>
                <a:gridCol w="4320601">
                  <a:extLst>
                    <a:ext uri="{9D8B030D-6E8A-4147-A177-3AD203B41FA5}">
                      <a16:colId xmlns:a16="http://schemas.microsoft.com/office/drawing/2014/main" xmlns="" val="1085761373"/>
                    </a:ext>
                  </a:extLst>
                </a:gridCol>
                <a:gridCol w="704765">
                  <a:extLst>
                    <a:ext uri="{9D8B030D-6E8A-4147-A177-3AD203B41FA5}">
                      <a16:colId xmlns:a16="http://schemas.microsoft.com/office/drawing/2014/main" xmlns="" val="2962686166"/>
                    </a:ext>
                  </a:extLst>
                </a:gridCol>
                <a:gridCol w="1128277">
                  <a:extLst>
                    <a:ext uri="{9D8B030D-6E8A-4147-A177-3AD203B41FA5}">
                      <a16:colId xmlns:a16="http://schemas.microsoft.com/office/drawing/2014/main" xmlns="" val="655358359"/>
                    </a:ext>
                  </a:extLst>
                </a:gridCol>
                <a:gridCol w="1942672">
                  <a:extLst>
                    <a:ext uri="{9D8B030D-6E8A-4147-A177-3AD203B41FA5}">
                      <a16:colId xmlns:a16="http://schemas.microsoft.com/office/drawing/2014/main" xmlns="" val="1255260262"/>
                    </a:ext>
                  </a:extLst>
                </a:gridCol>
              </a:tblGrid>
              <a:tr h="1174812">
                <a:tc>
                  <a:txBody>
                    <a:bodyPr/>
                    <a:lstStyle/>
                    <a:p>
                      <a:pPr algn="ctr">
                        <a:spcAft>
                          <a:spcPts val="0"/>
                        </a:spcAft>
                      </a:pPr>
                      <a:r>
                        <a:rPr lang="ru-RU" sz="1000" dirty="0">
                          <a:solidFill>
                            <a:schemeClr val="tx1"/>
                          </a:solidFill>
                          <a:effectLst/>
                        </a:rPr>
                        <a:t>Наименование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br>
                        <a:rPr lang="ru-RU" sz="1000" dirty="0">
                          <a:solidFill>
                            <a:schemeClr val="tx1"/>
                          </a:solidFill>
                          <a:effectLst/>
                        </a:rPr>
                      </a:br>
                      <a:r>
                        <a:rPr lang="ru-RU" sz="1000" dirty="0">
                          <a:solidFill>
                            <a:schemeClr val="tx1"/>
                          </a:solidFill>
                          <a:effectLst/>
                        </a:rPr>
                        <a:t>строки</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Отметка </a:t>
                      </a:r>
                      <a:br>
                        <a:rPr lang="ru-RU" sz="1000" dirty="0">
                          <a:solidFill>
                            <a:schemeClr val="tx1"/>
                          </a:solidFill>
                          <a:effectLst/>
                        </a:rPr>
                      </a:br>
                      <a:r>
                        <a:rPr lang="ru-RU" sz="1000" dirty="0">
                          <a:solidFill>
                            <a:schemeClr val="tx1"/>
                          </a:solidFill>
                          <a:effectLst/>
                        </a:rPr>
                        <a:t>(нет – 0,</a:t>
                      </a:r>
                      <a:br>
                        <a:rPr lang="ru-RU" sz="1000" dirty="0">
                          <a:solidFill>
                            <a:schemeClr val="tx1"/>
                          </a:solidFill>
                          <a:effectLst/>
                        </a:rPr>
                      </a:br>
                      <a:r>
                        <a:rPr lang="ru-RU" sz="1000" dirty="0">
                          <a:solidFill>
                            <a:schemeClr val="tx1"/>
                          </a:solidFill>
                          <a:effectLst/>
                        </a:rPr>
                        <a:t>да –1)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highlight>
                            <a:srgbClr val="FFFF00"/>
                          </a:highlight>
                        </a:rPr>
                        <a:t>Участвующая в создании и тиражировании «Новой модели медицинской организации»</a:t>
                      </a:r>
                      <a:endParaRPr lang="ru-RU" sz="1200" dirty="0">
                        <a:solidFill>
                          <a:schemeClr val="tx1"/>
                        </a:solidFill>
                        <a:effectLst/>
                      </a:endParaRPr>
                    </a:p>
                    <a:p>
                      <a:pPr>
                        <a:spcAft>
                          <a:spcPts val="0"/>
                        </a:spcAft>
                      </a:pPr>
                      <a:r>
                        <a:rPr lang="ru-RU" sz="1000" dirty="0">
                          <a:solidFill>
                            <a:schemeClr val="tx1"/>
                          </a:solidFill>
                          <a:effectLst/>
                          <a:highlight>
                            <a:srgbClr val="FFFF00"/>
                          </a:highlight>
                        </a:rPr>
                        <a:t>            (нет – 0, да –1)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530554839"/>
                  </a:ext>
                </a:extLst>
              </a:tr>
              <a:tr h="234962">
                <a:tc>
                  <a:txBody>
                    <a:bodyPr/>
                    <a:lstStyle/>
                    <a:p>
                      <a:pPr algn="ctr">
                        <a:spcAft>
                          <a:spcPts val="0"/>
                        </a:spcAft>
                      </a:pPr>
                      <a:r>
                        <a:rPr lang="ru-RU" sz="1000" dirty="0">
                          <a:solidFill>
                            <a:schemeClr val="tx1"/>
                          </a:solidFill>
                          <a:effectLst/>
                        </a:rPr>
                        <a:t>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2</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3</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a:solidFill>
                            <a:schemeClr val="tx1"/>
                          </a:solidFill>
                          <a:effectLst/>
                          <a:highlight>
                            <a:srgbClr val="FFFF00"/>
                          </a:highlight>
                        </a:rPr>
                        <a:t>4</a:t>
                      </a:r>
                      <a:endParaRPr lang="ru-RU"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842172712"/>
                  </a:ext>
                </a:extLst>
              </a:tr>
              <a:tr h="234962">
                <a:tc>
                  <a:txBody>
                    <a:bodyPr/>
                    <a:lstStyle/>
                    <a:p>
                      <a:pPr>
                        <a:spcAft>
                          <a:spcPts val="0"/>
                        </a:spcAft>
                      </a:pPr>
                      <a:r>
                        <a:rPr lang="ru-RU" sz="1000" dirty="0">
                          <a:solidFill>
                            <a:schemeClr val="tx1"/>
                          </a:solidFill>
                          <a:effectLst/>
                        </a:rPr>
                        <a:t>Подчиненность:  муниципальная</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2298951183"/>
                  </a:ext>
                </a:extLst>
              </a:tr>
              <a:tr h="234962">
                <a:tc>
                  <a:txBody>
                    <a:bodyPr/>
                    <a:lstStyle/>
                    <a:p>
                      <a:pPr>
                        <a:spcAft>
                          <a:spcPts val="0"/>
                        </a:spcAft>
                      </a:pPr>
                      <a:r>
                        <a:rPr lang="ru-RU" sz="1000" dirty="0">
                          <a:solidFill>
                            <a:schemeClr val="tx1"/>
                          </a:solidFill>
                          <a:effectLst/>
                        </a:rPr>
                        <a:t>                             субъекту Российской Федерации</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2</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772706964"/>
                  </a:ext>
                </a:extLst>
              </a:tr>
              <a:tr h="234962">
                <a:tc>
                  <a:txBody>
                    <a:bodyPr/>
                    <a:lstStyle/>
                    <a:p>
                      <a:pPr>
                        <a:spcAft>
                          <a:spcPts val="0"/>
                        </a:spcAft>
                      </a:pPr>
                      <a:r>
                        <a:rPr lang="ru-RU" sz="1000" dirty="0">
                          <a:solidFill>
                            <a:schemeClr val="tx1"/>
                          </a:solidFill>
                          <a:effectLst/>
                        </a:rPr>
                        <a:t>                             федеральная</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3</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1204328682"/>
                  </a:ext>
                </a:extLst>
              </a:tr>
              <a:tr h="234962">
                <a:tc>
                  <a:txBody>
                    <a:bodyPr/>
                    <a:lstStyle/>
                    <a:p>
                      <a:pPr>
                        <a:spcAft>
                          <a:spcPts val="0"/>
                        </a:spcAft>
                      </a:pPr>
                      <a:r>
                        <a:rPr lang="ru-RU" sz="1000">
                          <a:solidFill>
                            <a:schemeClr val="tx1"/>
                          </a:solidFill>
                          <a:effectLst/>
                        </a:rPr>
                        <a:t>Медицинская организация расположена в сельской местности</a:t>
                      </a:r>
                      <a:endParaRPr lang="ru-RU"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4</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xmlns="" val="3159369402"/>
                  </a:ext>
                </a:extLst>
              </a:tr>
            </a:tbl>
          </a:graphicData>
        </a:graphic>
      </p:graphicFrame>
      <p:sp>
        <p:nvSpPr>
          <p:cNvPr id="15362" name="Rectangle 2"/>
          <p:cNvSpPr>
            <a:spLocks noGrp="1" noChangeArrowheads="1"/>
          </p:cNvSpPr>
          <p:nvPr>
            <p:ph type="title"/>
          </p:nvPr>
        </p:nvSpPr>
        <p:spPr>
          <a:xfrm>
            <a:off x="2590800" y="457200"/>
            <a:ext cx="3810000" cy="381000"/>
          </a:xfrm>
        </p:spPr>
        <p:txBody>
          <a:bodyPr rtlCol="0">
            <a:normAutofit fontScale="90000"/>
          </a:bodyPr>
          <a:lstStyle/>
          <a:p>
            <a:pPr eaLnBrk="1" fontAlgn="auto" hangingPunct="1">
              <a:spcAft>
                <a:spcPts val="0"/>
              </a:spcAft>
              <a:defRPr/>
            </a:pPr>
            <a:r>
              <a:rPr lang="ru-RU" sz="2000" b="1" dirty="0" smtClean="0">
                <a:latin typeface="Times New Roman" pitchFamily="18" charset="0"/>
              </a:rPr>
              <a:t>1. Общие сведения</a:t>
            </a:r>
          </a:p>
        </p:txBody>
      </p:sp>
      <p:sp>
        <p:nvSpPr>
          <p:cNvPr id="7201" name="Rectangle 3"/>
          <p:cNvSpPr>
            <a:spLocks noChangeArrowheads="1"/>
          </p:cNvSpPr>
          <p:nvPr/>
        </p:nvSpPr>
        <p:spPr bwMode="auto">
          <a:xfrm>
            <a:off x="2027238" y="2192338"/>
            <a:ext cx="34036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ru-RU" altLang="ru-RU" sz="2000">
              <a:latin typeface="Times New Roman" panose="02020603050405020304" pitchFamily="18" charset="0"/>
            </a:endParaRPr>
          </a:p>
        </p:txBody>
      </p:sp>
      <p:sp>
        <p:nvSpPr>
          <p:cNvPr id="7202" name="Rectangle 4"/>
          <p:cNvSpPr>
            <a:spLocks noChangeArrowheads="1"/>
          </p:cNvSpPr>
          <p:nvPr/>
        </p:nvSpPr>
        <p:spPr bwMode="auto">
          <a:xfrm>
            <a:off x="457200" y="914400"/>
            <a:ext cx="2057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ru-RU" altLang="ru-RU" sz="2000" b="1">
                <a:latin typeface="Times New Roman" panose="02020603050405020304" pitchFamily="18" charset="0"/>
              </a:rPr>
              <a:t>Таблица 1000</a:t>
            </a:r>
          </a:p>
        </p:txBody>
      </p:sp>
      <p:sp>
        <p:nvSpPr>
          <p:cNvPr id="7206" name="Rectangle 214"/>
          <p:cNvSpPr>
            <a:spLocks noChangeArrowheads="1"/>
          </p:cNvSpPr>
          <p:nvPr/>
        </p:nvSpPr>
        <p:spPr bwMode="auto">
          <a:xfrm>
            <a:off x="6876256" y="2857500"/>
            <a:ext cx="2099692" cy="1075555"/>
          </a:xfrm>
          <a:prstGeom prst="rect">
            <a:avLst/>
          </a:prstGeom>
          <a:solidFill>
            <a:srgbClr val="00B0F0"/>
          </a:solidFill>
          <a:ln>
            <a:noFill/>
          </a:ln>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ru-RU" altLang="ru-RU" sz="1600" b="1" dirty="0">
                <a:latin typeface="Times New Roman" panose="02020603050405020304" pitchFamily="18" charset="0"/>
              </a:rPr>
              <a:t>Всего медицинских</a:t>
            </a:r>
          </a:p>
          <a:p>
            <a:pPr algn="ctr" eaLnBrk="1" hangingPunct="1">
              <a:spcBef>
                <a:spcPct val="0"/>
              </a:spcBef>
              <a:buFontTx/>
              <a:buNone/>
            </a:pPr>
            <a:r>
              <a:rPr lang="ru-RU" altLang="ru-RU" sz="1600" b="1" dirty="0">
                <a:latin typeface="Times New Roman" panose="02020603050405020304" pitchFamily="18" charset="0"/>
              </a:rPr>
              <a:t>организаций в</a:t>
            </a:r>
          </a:p>
          <a:p>
            <a:pPr algn="ctr" eaLnBrk="1" hangingPunct="1">
              <a:spcBef>
                <a:spcPct val="0"/>
              </a:spcBef>
              <a:buFontTx/>
              <a:buNone/>
            </a:pPr>
            <a:r>
              <a:rPr lang="ru-RU" altLang="ru-RU" sz="1600" b="1" dirty="0">
                <a:latin typeface="Times New Roman" panose="02020603050405020304" pitchFamily="18" charset="0"/>
              </a:rPr>
              <a:t>субъекте равно</a:t>
            </a:r>
          </a:p>
          <a:p>
            <a:pPr algn="ctr" eaLnBrk="1" hangingPunct="1">
              <a:spcBef>
                <a:spcPct val="0"/>
              </a:spcBef>
              <a:buFontTx/>
              <a:buNone/>
            </a:pPr>
            <a:r>
              <a:rPr lang="ru-RU" altLang="ru-RU" sz="1600" b="1" dirty="0">
                <a:latin typeface="Times New Roman" panose="02020603050405020304" pitchFamily="18" charset="0"/>
              </a:rPr>
              <a:t>сумме строк 1+2+3</a:t>
            </a:r>
          </a:p>
        </p:txBody>
      </p:sp>
      <p:sp>
        <p:nvSpPr>
          <p:cNvPr id="3" name="AutoShape 2" descr="blob:https://web.whatsapp.com/de9c4734-9510-4421-9157-6441d1f6300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blob:https://web.whatsapp.com/de9c4734-9510-4421-9157-6441d1f6300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blob:https://web.whatsapp.com/de9c4734-9510-4421-9157-6441d1f63002"/>
          <p:cNvSpPr>
            <a:spLocks noChangeAspect="1" noChangeArrowheads="1"/>
          </p:cNvSpPr>
          <p:nvPr/>
        </p:nvSpPr>
        <p:spPr bwMode="auto">
          <a:xfrm>
            <a:off x="-1260648" y="160337"/>
            <a:ext cx="2025823"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886303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17</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11" name="Rectangle 167"/>
          <p:cNvSpPr>
            <a:spLocks noGrp="1" noChangeArrowheads="1"/>
          </p:cNvSpPr>
          <p:nvPr>
            <p:ph type="title"/>
          </p:nvPr>
        </p:nvSpPr>
        <p:spPr>
          <a:xfrm>
            <a:off x="263813" y="35356"/>
            <a:ext cx="4953000" cy="457200"/>
          </a:xfrm>
        </p:spPr>
        <p:txBody>
          <a:bodyPr/>
          <a:lstStyle/>
          <a:p>
            <a:pPr eaLnBrk="1" hangingPunct="1"/>
            <a:r>
              <a:rPr lang="en-US" altLang="ru-RU" sz="2000" b="1" dirty="0" smtClean="0">
                <a:solidFill>
                  <a:schemeClr val="bg1"/>
                </a:solidFill>
                <a:latin typeface="Times New Roman" pitchFamily="18" charset="0"/>
              </a:rPr>
              <a:t>2</a:t>
            </a:r>
            <a:r>
              <a:rPr lang="ru-RU" altLang="ru-RU" sz="2000" b="1" dirty="0" smtClean="0">
                <a:solidFill>
                  <a:schemeClr val="bg1"/>
                </a:solidFill>
                <a:latin typeface="Times New Roman" pitchFamily="18" charset="0"/>
              </a:rPr>
              <a:t>. Кабинеты, отделения, подразделения</a:t>
            </a:r>
          </a:p>
        </p:txBody>
      </p:sp>
      <p:sp>
        <p:nvSpPr>
          <p:cNvPr id="12" name="Rectangle 171"/>
          <p:cNvSpPr>
            <a:spLocks noChangeArrowheads="1"/>
          </p:cNvSpPr>
          <p:nvPr/>
        </p:nvSpPr>
        <p:spPr bwMode="auto">
          <a:xfrm>
            <a:off x="242890" y="459401"/>
            <a:ext cx="1828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Таблица 1001</a:t>
            </a:r>
          </a:p>
        </p:txBody>
      </p:sp>
      <p:graphicFrame>
        <p:nvGraphicFramePr>
          <p:cNvPr id="13" name="Group 193"/>
          <p:cNvGraphicFramePr>
            <a:graphicFrameLocks/>
          </p:cNvGraphicFramePr>
          <p:nvPr>
            <p:extLst/>
          </p:nvPr>
        </p:nvGraphicFramePr>
        <p:xfrm>
          <a:off x="325895" y="893765"/>
          <a:ext cx="8382000" cy="1255628"/>
        </p:xfrm>
        <a:graphic>
          <a:graphicData uri="http://schemas.openxmlformats.org/drawingml/2006/table">
            <a:tbl>
              <a:tblPr/>
              <a:tblGrid>
                <a:gridCol w="2301889"/>
                <a:gridCol w="792088"/>
                <a:gridCol w="2232248"/>
                <a:gridCol w="1974688"/>
                <a:gridCol w="1081087"/>
              </a:tblGrid>
              <a:tr h="749734">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a:t>
                      </a:r>
                      <a:br>
                        <a:rPr kumimoji="0" lang="ru-RU" sz="1400" b="0" i="0" u="none" strike="noStrike" cap="none" normalizeH="0" baseline="0" smtClean="0">
                          <a:ln>
                            <a:noFill/>
                          </a:ln>
                          <a:solidFill>
                            <a:schemeClr val="tx1"/>
                          </a:solidFill>
                          <a:effectLst/>
                          <a:latin typeface="Times New Roman" pitchFamily="18" charset="0"/>
                          <a:cs typeface="Times New Roman" pitchFamily="18" charset="0"/>
                        </a:rPr>
                      </a:b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строки</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Наличие подразделений,</a:t>
                      </a:r>
                    </a:p>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 кабинетов </a:t>
                      </a:r>
                      <a:b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ru-RU" sz="1400" b="1" i="0" u="none" strike="noStrike" cap="none" normalizeH="0" baseline="0" dirty="0" smtClean="0">
                          <a:ln>
                            <a:noFill/>
                          </a:ln>
                          <a:solidFill>
                            <a:srgbClr val="FF0000"/>
                          </a:solidFill>
                          <a:effectLst/>
                          <a:latin typeface="Times New Roman" pitchFamily="18" charset="0"/>
                          <a:cs typeface="Times New Roman" pitchFamily="18" charset="0"/>
                        </a:rPr>
                        <a:t>(нет </a:t>
                      </a:r>
                      <a:r>
                        <a:rPr kumimoji="0" lang="ru-RU" sz="1400" b="1" i="0" u="none" strike="noStrike" cap="none" normalizeH="0" baseline="0" dirty="0" smtClean="0">
                          <a:ln>
                            <a:noFill/>
                          </a:ln>
                          <a:solidFill>
                            <a:srgbClr val="FF0000"/>
                          </a:solidFill>
                          <a:effectLst/>
                          <a:latin typeface="Arial"/>
                          <a:cs typeface="Times New Roman" pitchFamily="18" charset="0"/>
                        </a:rPr>
                        <a:t>–</a:t>
                      </a:r>
                      <a:r>
                        <a:rPr kumimoji="0" lang="ru-RU" sz="1400" b="1" i="0" u="none" strike="noStrike" cap="none" normalizeH="0" baseline="0" dirty="0" smtClean="0">
                          <a:ln>
                            <a:noFill/>
                          </a:ln>
                          <a:solidFill>
                            <a:srgbClr val="FF0000"/>
                          </a:solidFill>
                          <a:effectLst/>
                          <a:latin typeface="Times New Roman" pitchFamily="18" charset="0"/>
                          <a:cs typeface="Times New Roman" pitchFamily="18" charset="0"/>
                        </a:rPr>
                        <a:t> 0, есть - 1)</a:t>
                      </a:r>
                      <a:endParaRPr kumimoji="0" lang="ru-RU" sz="1400" b="1" i="0" u="none" strike="noStrike" cap="none" normalizeH="0" baseline="0" dirty="0" smtClean="0">
                        <a:ln>
                          <a:noFill/>
                        </a:ln>
                        <a:solidFill>
                          <a:srgbClr val="FF0000"/>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Число</a:t>
                      </a:r>
                    </a:p>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подразделений,</a:t>
                      </a:r>
                    </a:p>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a:t>
                      </a: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2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 name="AutoShape 182"/>
          <p:cNvSpPr>
            <a:spLocks noChangeArrowheads="1"/>
          </p:cNvSpPr>
          <p:nvPr/>
        </p:nvSpPr>
        <p:spPr bwMode="auto">
          <a:xfrm>
            <a:off x="66429" y="2046447"/>
            <a:ext cx="2979440" cy="3110744"/>
          </a:xfrm>
          <a:prstGeom prst="wedgeRoundRectCallout">
            <a:avLst>
              <a:gd name="adj1" fmla="val 97039"/>
              <a:gd name="adj2" fmla="val -69483"/>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Медицинская организация, являющаяся юридическим лицом, и, имеющая подразделение, проставляет в соответствующей ему </a:t>
            </a:r>
            <a:r>
              <a:rPr lang="ru-RU" sz="1400" b="1" dirty="0">
                <a:solidFill>
                  <a:srgbClr val="FF0000"/>
                </a:solidFill>
              </a:rPr>
              <a:t>строке цифру 1.</a:t>
            </a:r>
            <a:r>
              <a:rPr lang="ru-RU" sz="1400" b="1" dirty="0"/>
              <a:t> </a:t>
            </a:r>
          </a:p>
          <a:p>
            <a:pPr algn="ctr">
              <a:defRPr/>
            </a:pPr>
            <a:endParaRPr lang="ru-RU" sz="400" b="1" dirty="0"/>
          </a:p>
          <a:p>
            <a:pPr algn="ctr">
              <a:defRPr/>
            </a:pPr>
            <a:r>
              <a:rPr lang="ru-RU" sz="1400" b="1" dirty="0"/>
              <a:t>Структурные подразделения (филиалы) данную графу </a:t>
            </a:r>
            <a:r>
              <a:rPr lang="ru-RU" sz="1400" b="1" dirty="0">
                <a:solidFill>
                  <a:srgbClr val="FF0000"/>
                </a:solidFill>
              </a:rPr>
              <a:t>не заполняют</a:t>
            </a:r>
          </a:p>
        </p:txBody>
      </p:sp>
      <p:sp>
        <p:nvSpPr>
          <p:cNvPr id="17" name="AutoShape 190"/>
          <p:cNvSpPr>
            <a:spLocks noChangeArrowheads="1"/>
          </p:cNvSpPr>
          <p:nvPr/>
        </p:nvSpPr>
        <p:spPr bwMode="auto">
          <a:xfrm>
            <a:off x="3602990" y="2046448"/>
            <a:ext cx="3489289" cy="3110744"/>
          </a:xfrm>
          <a:prstGeom prst="wedgeRoundRectCallout">
            <a:avLst>
              <a:gd name="adj1" fmla="val 33559"/>
              <a:gd name="adj2" fmla="val -62324"/>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Указывается количество подразделений (</a:t>
            </a:r>
            <a:r>
              <a:rPr lang="ru-RU" sz="1400" b="1" dirty="0" smtClean="0"/>
              <a:t>отделов, отделений)</a:t>
            </a:r>
          </a:p>
          <a:p>
            <a:pPr algn="ctr">
              <a:defRPr/>
            </a:pPr>
            <a:r>
              <a:rPr lang="ru-RU" sz="1400" b="1" dirty="0" smtClean="0"/>
              <a:t>в </a:t>
            </a:r>
            <a:r>
              <a:rPr lang="ru-RU" sz="1400" b="1" dirty="0"/>
              <a:t>случае, когда имеется:</a:t>
            </a:r>
          </a:p>
          <a:p>
            <a:pPr algn="ctr">
              <a:defRPr/>
            </a:pPr>
            <a:endParaRPr lang="ru-RU" sz="700" b="1" dirty="0"/>
          </a:p>
          <a:p>
            <a:pPr algn="ctr">
              <a:buFontTx/>
              <a:buChar char="-"/>
              <a:defRPr/>
            </a:pPr>
            <a:r>
              <a:rPr lang="ru-RU" sz="1400" b="1" dirty="0"/>
              <a:t>выделенное для них помещение, </a:t>
            </a:r>
          </a:p>
          <a:p>
            <a:pPr algn="ctr">
              <a:defRPr/>
            </a:pPr>
            <a:r>
              <a:rPr lang="ru-RU" sz="1400" b="1" dirty="0"/>
              <a:t>-аппаратура и оборудование, </a:t>
            </a:r>
          </a:p>
          <a:p>
            <a:pPr algn="ctr">
              <a:defRPr/>
            </a:pPr>
            <a:r>
              <a:rPr lang="ru-RU" sz="1400" b="1" dirty="0"/>
              <a:t>-должности, соответствующих</a:t>
            </a:r>
          </a:p>
          <a:p>
            <a:pPr algn="ctr">
              <a:defRPr/>
            </a:pPr>
            <a:r>
              <a:rPr lang="ru-RU" sz="1400" b="1" dirty="0"/>
              <a:t>  медицинских работников</a:t>
            </a:r>
          </a:p>
          <a:p>
            <a:pPr algn="ctr">
              <a:defRPr/>
            </a:pPr>
            <a:endParaRPr lang="ru-RU" sz="600" b="1" dirty="0"/>
          </a:p>
          <a:p>
            <a:pPr algn="ctr">
              <a:defRPr/>
            </a:pPr>
            <a:r>
              <a:rPr lang="ru-RU" sz="1400" b="1" dirty="0"/>
              <a:t>в соответствии с положением и приказами об организации     </a:t>
            </a:r>
          </a:p>
        </p:txBody>
      </p:sp>
      <p:sp>
        <p:nvSpPr>
          <p:cNvPr id="18" name="AutoShape 191"/>
          <p:cNvSpPr>
            <a:spLocks noChangeArrowheads="1"/>
          </p:cNvSpPr>
          <p:nvPr/>
        </p:nvSpPr>
        <p:spPr bwMode="auto">
          <a:xfrm>
            <a:off x="7245982" y="2176060"/>
            <a:ext cx="1898019" cy="2981130"/>
          </a:xfrm>
          <a:prstGeom prst="wedgeRoundRectCallout">
            <a:avLst>
              <a:gd name="adj1" fmla="val 4100"/>
              <a:gd name="adj2" fmla="val -68356"/>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Указывается число структурных единиц –</a:t>
            </a:r>
          </a:p>
          <a:p>
            <a:pPr algn="ctr">
              <a:defRPr/>
            </a:pPr>
            <a:r>
              <a:rPr lang="ru-RU" sz="1400" b="1" dirty="0"/>
              <a:t>кабинетов, </a:t>
            </a:r>
          </a:p>
          <a:p>
            <a:pPr algn="ctr">
              <a:defRPr/>
            </a:pPr>
            <a:r>
              <a:rPr lang="ru-RU" sz="1400" b="1" dirty="0">
                <a:solidFill>
                  <a:srgbClr val="FF0000"/>
                </a:solidFill>
              </a:rPr>
              <a:t>НЕ</a:t>
            </a:r>
            <a:r>
              <a:rPr lang="ru-RU" sz="1400" b="1" dirty="0"/>
              <a:t> объединенных в подразделения, отделы или отделения</a:t>
            </a:r>
          </a:p>
        </p:txBody>
      </p:sp>
      <p:sp>
        <p:nvSpPr>
          <p:cNvPr id="20" name="Rectangle 192"/>
          <p:cNvSpPr>
            <a:spLocks noChangeArrowheads="1"/>
          </p:cNvSpPr>
          <p:nvPr/>
        </p:nvSpPr>
        <p:spPr bwMode="auto">
          <a:xfrm>
            <a:off x="152400" y="5486400"/>
            <a:ext cx="883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r>
              <a:rPr lang="ru-RU" altLang="ru-RU" sz="1800" b="1" dirty="0">
                <a:solidFill>
                  <a:srgbClr val="FF0000"/>
                </a:solidFill>
                <a:latin typeface="Times New Roman" pitchFamily="18" charset="0"/>
              </a:rPr>
              <a:t>Если имеются подразделения, отделы или отделения, то сведения о них показываются в графе 4, при этом графа 5 не заполняется </a:t>
            </a:r>
          </a:p>
          <a:p>
            <a:pPr algn="r" eaLnBrk="1" hangingPunct="1">
              <a:spcBef>
                <a:spcPct val="0"/>
              </a:spcBef>
              <a:buFontTx/>
              <a:buNone/>
            </a:pPr>
            <a:r>
              <a:rPr lang="ru-RU" altLang="ru-RU" sz="1800" b="1" dirty="0">
                <a:solidFill>
                  <a:srgbClr val="0070C0"/>
                </a:solidFill>
                <a:latin typeface="Times New Roman" pitchFamily="18" charset="0"/>
              </a:rPr>
              <a:t>Если имеются только кабинеты, </a:t>
            </a:r>
            <a:endParaRPr lang="en-US" altLang="ru-RU" sz="1800" b="1" dirty="0" smtClean="0">
              <a:solidFill>
                <a:srgbClr val="0070C0"/>
              </a:solidFill>
              <a:latin typeface="Times New Roman" pitchFamily="18" charset="0"/>
            </a:endParaRPr>
          </a:p>
          <a:p>
            <a:pPr algn="r" eaLnBrk="1" hangingPunct="1">
              <a:spcBef>
                <a:spcPct val="0"/>
              </a:spcBef>
              <a:buFontTx/>
              <a:buNone/>
            </a:pPr>
            <a:r>
              <a:rPr lang="ru-RU" altLang="ru-RU" sz="1800" b="1" dirty="0" smtClean="0">
                <a:solidFill>
                  <a:srgbClr val="0070C0"/>
                </a:solidFill>
                <a:latin typeface="Times New Roman" pitchFamily="18" charset="0"/>
              </a:rPr>
              <a:t>то </a:t>
            </a:r>
            <a:r>
              <a:rPr lang="ru-RU" altLang="ru-RU" sz="1800" b="1" dirty="0">
                <a:solidFill>
                  <a:srgbClr val="0070C0"/>
                </a:solidFill>
                <a:latin typeface="Times New Roman" pitchFamily="18" charset="0"/>
              </a:rPr>
              <a:t>сведения о них показывают в графе 5 (графа 4 не заполняется)</a:t>
            </a:r>
          </a:p>
        </p:txBody>
      </p:sp>
      <p:sp>
        <p:nvSpPr>
          <p:cNvPr id="21" name="Text Box 5"/>
          <p:cNvSpPr txBox="1">
            <a:spLocks noChangeArrowheads="1"/>
          </p:cNvSpPr>
          <p:nvPr/>
        </p:nvSpPr>
        <p:spPr bwMode="auto">
          <a:xfrm>
            <a:off x="5004048" y="143989"/>
            <a:ext cx="4061899" cy="1123712"/>
          </a:xfrm>
          <a:prstGeom prst="wedgeRoundRectCallout">
            <a:avLst/>
          </a:prstGeom>
          <a:solidFill>
            <a:srgbClr val="5BFF2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000" b="1" dirty="0" smtClean="0">
                <a:solidFill>
                  <a:srgbClr val="FF0000"/>
                </a:solidFill>
                <a:latin typeface="Times New Roman" pitchFamily="18" charset="0"/>
              </a:rPr>
              <a:t>В форме 30-село графа 3 может быть равна 0 при наличии значений в графах 4 и 5</a:t>
            </a:r>
            <a:endParaRPr lang="ru-RU" altLang="ru-RU" sz="2000" b="1" dirty="0">
              <a:solidFill>
                <a:srgbClr val="FF0000"/>
              </a:solidFill>
              <a:latin typeface="Times New Roman" pitchFamily="18" charset="0"/>
            </a:endParaRPr>
          </a:p>
        </p:txBody>
      </p:sp>
    </p:spTree>
    <p:extLst>
      <p:ext uri="{BB962C8B-B14F-4D97-AF65-F5344CB8AC3E}">
        <p14:creationId xmlns:p14="http://schemas.microsoft.com/office/powerpoint/2010/main" val="1199263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ChangeArrowheads="1"/>
          </p:cNvSpPr>
          <p:nvPr/>
        </p:nvSpPr>
        <p:spPr bwMode="auto">
          <a:xfrm>
            <a:off x="3059832" y="4379506"/>
            <a:ext cx="6112718" cy="2478494"/>
          </a:xfrm>
          <a:prstGeom prst="rect">
            <a:avLst/>
          </a:prstGeom>
          <a:solidFill>
            <a:srgbClr val="FFFF00">
              <a:alpha val="51000"/>
            </a:srgbClr>
          </a:solidFill>
          <a:ln>
            <a:noFill/>
          </a:ln>
        </p:spPr>
        <p:txBody>
          <a:bodyPr/>
          <a:lstStyle>
            <a:lvl1pPr marL="609600" indent="-609600"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gn="r">
              <a:lnSpc>
                <a:spcPct val="90000"/>
              </a:lnSpc>
              <a:buClr>
                <a:schemeClr val="bg2"/>
              </a:buClr>
              <a:buSzPct val="75000"/>
              <a:buFont typeface="Wingdings" pitchFamily="2" charset="2"/>
              <a:buNone/>
            </a:pPr>
            <a:r>
              <a:rPr lang="ru-RU" altLang="ru-RU" sz="1400" dirty="0">
                <a:latin typeface="Times New Roman" pitchFamily="18" charset="0"/>
              </a:rPr>
              <a:t>Если в организации на конец отчетного года в кабинете</a:t>
            </a:r>
          </a:p>
          <a:p>
            <a:pPr algn="r">
              <a:lnSpc>
                <a:spcPct val="90000"/>
              </a:lnSpc>
              <a:buClr>
                <a:schemeClr val="bg2"/>
              </a:buClr>
              <a:buSzPct val="75000"/>
              <a:buFont typeface="Wingdings" pitchFamily="2" charset="2"/>
              <a:buNone/>
            </a:pPr>
            <a:r>
              <a:rPr lang="ru-RU" altLang="ru-RU" sz="1400" b="1" dirty="0">
                <a:solidFill>
                  <a:srgbClr val="FF0000"/>
                </a:solidFill>
                <a:latin typeface="Times New Roman" pitchFamily="18" charset="0"/>
              </a:rPr>
              <a:t>нет</a:t>
            </a:r>
            <a:r>
              <a:rPr lang="ru-RU" altLang="ru-RU" sz="1400" dirty="0">
                <a:solidFill>
                  <a:srgbClr val="FF0000"/>
                </a:solidFill>
                <a:latin typeface="Times New Roman" pitchFamily="18" charset="0"/>
              </a:rPr>
              <a:t> </a:t>
            </a:r>
            <a:r>
              <a:rPr lang="ru-RU" altLang="ru-RU" sz="1400" b="1" dirty="0">
                <a:solidFill>
                  <a:srgbClr val="FF0000"/>
                </a:solidFill>
                <a:latin typeface="Times New Roman" pitchFamily="18" charset="0"/>
              </a:rPr>
              <a:t>занятых врачебных должностей (врач уволен</a:t>
            </a:r>
            <a:r>
              <a:rPr lang="ru-RU" altLang="ru-RU" sz="1400" b="1" dirty="0" smtClean="0">
                <a:solidFill>
                  <a:srgbClr val="FF0000"/>
                </a:solidFill>
                <a:latin typeface="Times New Roman" pitchFamily="18" charset="0"/>
              </a:rPr>
              <a:t>), средний </a:t>
            </a:r>
            <a:r>
              <a:rPr lang="ru-RU" altLang="ru-RU" sz="1400" b="1" dirty="0">
                <a:solidFill>
                  <a:srgbClr val="FF0000"/>
                </a:solidFill>
                <a:latin typeface="Times New Roman" pitchFamily="18" charset="0"/>
              </a:rPr>
              <a:t>медперсонал есть, оборудование есть, </a:t>
            </a:r>
            <a:r>
              <a:rPr lang="ru-RU" altLang="ru-RU" sz="1400" b="1" dirty="0">
                <a:latin typeface="Times New Roman" pitchFamily="18" charset="0"/>
              </a:rPr>
              <a:t>то:</a:t>
            </a:r>
          </a:p>
          <a:p>
            <a:pPr algn="r">
              <a:lnSpc>
                <a:spcPct val="90000"/>
              </a:lnSpc>
              <a:buClr>
                <a:schemeClr val="bg2"/>
              </a:buClr>
              <a:buSzPct val="75000"/>
              <a:buFont typeface="Wingdings" pitchFamily="2" charset="2"/>
              <a:buNone/>
            </a:pPr>
            <a:r>
              <a:rPr lang="ru-RU" altLang="ru-RU" sz="1400" b="1" dirty="0">
                <a:latin typeface="Times New Roman" pitchFamily="18" charset="0"/>
              </a:rPr>
              <a:t>в таблице 1001 в  </a:t>
            </a:r>
            <a:r>
              <a:rPr lang="ru-RU" altLang="ru-RU" sz="1400" b="1" dirty="0" smtClean="0">
                <a:latin typeface="Times New Roman" pitchFamily="18" charset="0"/>
              </a:rPr>
              <a:t>строке ставим </a:t>
            </a:r>
            <a:r>
              <a:rPr lang="ru-RU" altLang="ru-RU" sz="1400" b="1" dirty="0">
                <a:solidFill>
                  <a:srgbClr val="FF0000"/>
                </a:solidFill>
                <a:latin typeface="Times New Roman" pitchFamily="18" charset="0"/>
              </a:rPr>
              <a:t>1</a:t>
            </a:r>
            <a:r>
              <a:rPr lang="ru-RU" altLang="ru-RU" sz="1400" b="1" dirty="0">
                <a:latin typeface="Times New Roman" pitchFamily="18" charset="0"/>
              </a:rPr>
              <a:t>.</a:t>
            </a:r>
          </a:p>
          <a:p>
            <a:pPr algn="r">
              <a:lnSpc>
                <a:spcPct val="90000"/>
              </a:lnSpc>
              <a:buClr>
                <a:schemeClr val="bg2"/>
              </a:buClr>
              <a:buSzPct val="75000"/>
              <a:buFont typeface="Wingdings" pitchFamily="2" charset="2"/>
              <a:buNone/>
            </a:pPr>
            <a:r>
              <a:rPr lang="ru-RU" altLang="ru-RU" sz="1400" b="1" dirty="0">
                <a:latin typeface="Times New Roman" pitchFamily="18" charset="0"/>
              </a:rPr>
              <a:t>При этом сведения в таблице 1100 будут </a:t>
            </a:r>
            <a:r>
              <a:rPr lang="ru-RU" altLang="ru-RU" sz="1400" b="1" dirty="0" smtClean="0">
                <a:latin typeface="Times New Roman" pitchFamily="18" charset="0"/>
              </a:rPr>
              <a:t>заполнены  только</a:t>
            </a:r>
            <a:endParaRPr lang="ru-RU" altLang="ru-RU" sz="1400" b="1" dirty="0">
              <a:latin typeface="Times New Roman" pitchFamily="18" charset="0"/>
            </a:endParaRPr>
          </a:p>
          <a:p>
            <a:pPr algn="r">
              <a:lnSpc>
                <a:spcPct val="90000"/>
              </a:lnSpc>
              <a:buClr>
                <a:schemeClr val="bg2"/>
              </a:buClr>
              <a:buSzPct val="75000"/>
              <a:buFont typeface="Wingdings" pitchFamily="2" charset="2"/>
              <a:buNone/>
            </a:pPr>
            <a:r>
              <a:rPr lang="ru-RU" altLang="ru-RU" sz="1400" b="1" dirty="0">
                <a:latin typeface="Times New Roman" pitchFamily="18" charset="0"/>
              </a:rPr>
              <a:t>в графах 3 и 5 (штатные </a:t>
            </a:r>
            <a:r>
              <a:rPr lang="ru-RU" altLang="ru-RU" sz="1400" b="1" dirty="0" smtClean="0">
                <a:latin typeface="Times New Roman" pitchFamily="18" charset="0"/>
              </a:rPr>
              <a:t>должности- врачи), </a:t>
            </a:r>
          </a:p>
          <a:p>
            <a:pPr algn="r">
              <a:lnSpc>
                <a:spcPct val="90000"/>
              </a:lnSpc>
              <a:buClr>
                <a:schemeClr val="bg2"/>
              </a:buClr>
              <a:buSzPct val="75000"/>
              <a:buFont typeface="Wingdings" pitchFamily="2" charset="2"/>
              <a:buNone/>
            </a:pPr>
            <a:r>
              <a:rPr lang="ru-RU" altLang="ru-RU" sz="1400" b="1" dirty="0" smtClean="0">
                <a:latin typeface="Times New Roman" pitchFamily="18" charset="0"/>
              </a:rPr>
              <a:t>по </a:t>
            </a:r>
            <a:r>
              <a:rPr lang="ru-RU" altLang="ru-RU" sz="1400" b="1" dirty="0">
                <a:latin typeface="Times New Roman" pitchFamily="18" charset="0"/>
              </a:rPr>
              <a:t>стр. </a:t>
            </a:r>
            <a:r>
              <a:rPr lang="ru-RU" altLang="ru-RU" sz="1400" b="1" dirty="0" err="1" smtClean="0">
                <a:latin typeface="Times New Roman" pitchFamily="18" charset="0"/>
              </a:rPr>
              <a:t>средн.медперсонала</a:t>
            </a:r>
            <a:r>
              <a:rPr lang="ru-RU" altLang="ru-RU" sz="1400" b="1" dirty="0" smtClean="0">
                <a:latin typeface="Times New Roman" pitchFamily="18" charset="0"/>
              </a:rPr>
              <a:t> </a:t>
            </a:r>
            <a:r>
              <a:rPr lang="ru-RU" altLang="ru-RU" sz="1400" b="1" dirty="0">
                <a:latin typeface="Times New Roman" pitchFamily="18" charset="0"/>
              </a:rPr>
              <a:t>по гр. 3, 4, 5, 6, 9 и 10; </a:t>
            </a:r>
          </a:p>
          <a:p>
            <a:pPr algn="r">
              <a:lnSpc>
                <a:spcPct val="90000"/>
              </a:lnSpc>
              <a:buClr>
                <a:schemeClr val="bg2"/>
              </a:buClr>
              <a:buSzPct val="75000"/>
              <a:buFont typeface="Wingdings" pitchFamily="2" charset="2"/>
              <a:buNone/>
            </a:pPr>
            <a:r>
              <a:rPr lang="ru-RU" altLang="ru-RU" sz="1400" b="1" dirty="0">
                <a:latin typeface="Times New Roman" pitchFamily="18" charset="0"/>
              </a:rPr>
              <a:t>а в таблице 4601 будут указаны сведения о числе лиц и</a:t>
            </a:r>
          </a:p>
          <a:p>
            <a:pPr algn="r">
              <a:lnSpc>
                <a:spcPct val="90000"/>
              </a:lnSpc>
              <a:buClr>
                <a:schemeClr val="bg2"/>
              </a:buClr>
              <a:buSzPct val="75000"/>
              <a:buFont typeface="Wingdings" pitchFamily="2" charset="2"/>
              <a:buNone/>
            </a:pPr>
            <a:r>
              <a:rPr lang="ru-RU" altLang="ru-RU" sz="1400" b="1" dirty="0">
                <a:latin typeface="Times New Roman" pitchFamily="18" charset="0"/>
              </a:rPr>
              <a:t> выполненных им процедурах с начала года</a:t>
            </a:r>
          </a:p>
        </p:txBody>
      </p:sp>
      <p:sp>
        <p:nvSpPr>
          <p:cNvPr id="12" name="AutoShape 182"/>
          <p:cNvSpPr>
            <a:spLocks noChangeArrowheads="1"/>
          </p:cNvSpPr>
          <p:nvPr/>
        </p:nvSpPr>
        <p:spPr bwMode="auto">
          <a:xfrm>
            <a:off x="25400" y="4465915"/>
            <a:ext cx="2387600" cy="2307948"/>
          </a:xfrm>
          <a:prstGeom prst="wedgeRoundRectCallout">
            <a:avLst>
              <a:gd name="adj1" fmla="val 80180"/>
              <a:gd name="adj2" fmla="val -24205"/>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endParaRPr lang="ru-RU" sz="1400" b="1" dirty="0">
              <a:solidFill>
                <a:srgbClr val="FF0000"/>
              </a:solidFill>
            </a:endParaRPr>
          </a:p>
        </p:txBody>
      </p:sp>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18</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5" name="Rectangle 3"/>
          <p:cNvSpPr>
            <a:spLocks noChangeArrowheads="1"/>
          </p:cNvSpPr>
          <p:nvPr/>
        </p:nvSpPr>
        <p:spPr bwMode="auto">
          <a:xfrm>
            <a:off x="381000" y="0"/>
            <a:ext cx="815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При заполнении таблицы 1001 следует иметь в виду:</a:t>
            </a:r>
          </a:p>
        </p:txBody>
      </p:sp>
      <p:sp>
        <p:nvSpPr>
          <p:cNvPr id="6" name="Rectangle 2"/>
          <p:cNvSpPr txBox="1">
            <a:spLocks noChangeArrowheads="1"/>
          </p:cNvSpPr>
          <p:nvPr/>
        </p:nvSpPr>
        <p:spPr bwMode="auto">
          <a:xfrm>
            <a:off x="76200" y="325483"/>
            <a:ext cx="8991600" cy="137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lnSpc>
                <a:spcPct val="90000"/>
              </a:lnSpc>
              <a:tabLst>
                <a:tab pos="266700" algn="l"/>
              </a:tabLst>
            </a:pPr>
            <a:r>
              <a:rPr lang="ru-RU" altLang="ru-RU" sz="1800" dirty="0" smtClean="0">
                <a:latin typeface="Times New Roman" pitchFamily="18" charset="0"/>
              </a:rPr>
              <a:t>  </a:t>
            </a:r>
            <a:r>
              <a:rPr lang="ru-RU" altLang="ru-RU" sz="1600" dirty="0" smtClean="0">
                <a:solidFill>
                  <a:schemeClr val="bg1"/>
                </a:solidFill>
                <a:latin typeface="Times New Roman" pitchFamily="18" charset="0"/>
              </a:rPr>
              <a:t>наличие подразделения, отдела, отделения, кабинета следует показывать только  тогда, когда </a:t>
            </a:r>
            <a:r>
              <a:rPr lang="ru-RU" altLang="ru-RU" sz="1600" b="1" dirty="0" smtClean="0">
                <a:solidFill>
                  <a:schemeClr val="bg1"/>
                </a:solidFill>
                <a:latin typeface="Times New Roman" pitchFamily="18" charset="0"/>
              </a:rPr>
              <a:t>штатным расписанием</a:t>
            </a:r>
            <a:r>
              <a:rPr lang="ru-RU" altLang="ru-RU" sz="1600" dirty="0" smtClean="0">
                <a:solidFill>
                  <a:schemeClr val="bg1"/>
                </a:solidFill>
                <a:latin typeface="Times New Roman" pitchFamily="18" charset="0"/>
              </a:rPr>
              <a:t> предусмотрены соответствующие</a:t>
            </a:r>
            <a:r>
              <a:rPr lang="ru-RU" altLang="ru-RU" sz="1600" b="1" dirty="0" smtClean="0">
                <a:solidFill>
                  <a:schemeClr val="bg1"/>
                </a:solidFill>
                <a:latin typeface="Times New Roman" pitchFamily="18" charset="0"/>
              </a:rPr>
              <a:t> </a:t>
            </a:r>
            <a:r>
              <a:rPr lang="ru-RU" altLang="ru-RU" sz="1600" dirty="0" smtClean="0">
                <a:solidFill>
                  <a:schemeClr val="bg1"/>
                </a:solidFill>
                <a:latin typeface="Times New Roman" pitchFamily="18" charset="0"/>
              </a:rPr>
              <a:t>должности врачей и (или) среднего </a:t>
            </a:r>
            <a:r>
              <a:rPr lang="ru-RU" altLang="ru-RU" sz="1600" dirty="0" smtClean="0">
                <a:latin typeface="Times New Roman" pitchFamily="18" charset="0"/>
              </a:rPr>
              <a:t>медицинского персонала, соответствующее оборудование, аппаратура, ведется установленный учет, отчетность и показана работа данного подразделения, отдела, отделения, кабинета в соответствующих таблицах формы</a:t>
            </a:r>
          </a:p>
          <a:p>
            <a:pPr marL="0" indent="0" eaLnBrk="1" hangingPunct="1">
              <a:lnSpc>
                <a:spcPct val="90000"/>
              </a:lnSpc>
              <a:buFont typeface="Wingdings" pitchFamily="2" charset="2"/>
              <a:buNone/>
              <a:tabLst>
                <a:tab pos="266700" algn="l"/>
              </a:tabLst>
            </a:pPr>
            <a:r>
              <a:rPr lang="ru-RU" altLang="ru-RU" sz="1800" b="1" dirty="0" smtClean="0">
                <a:latin typeface="Times New Roman" pitchFamily="18" charset="0"/>
              </a:rPr>
              <a:t>Например, </a:t>
            </a:r>
            <a:r>
              <a:rPr lang="ru-RU" altLang="ru-RU" sz="1800" dirty="0" smtClean="0">
                <a:latin typeface="Times New Roman" pitchFamily="18" charset="0"/>
              </a:rPr>
              <a:t>организация, оказывающая медицинскую помощь в </a:t>
            </a:r>
            <a:r>
              <a:rPr lang="ru-RU" altLang="ru-RU" sz="1800" b="1" i="1" dirty="0" smtClean="0">
                <a:latin typeface="Times New Roman" pitchFamily="18" charset="0"/>
              </a:rPr>
              <a:t>амбулаторных</a:t>
            </a:r>
            <a:r>
              <a:rPr lang="ru-RU" altLang="ru-RU" sz="1800" dirty="0" smtClean="0">
                <a:latin typeface="Times New Roman" pitchFamily="18" charset="0"/>
              </a:rPr>
              <a:t> условиях, </a:t>
            </a:r>
            <a:r>
              <a:rPr lang="ru-RU" altLang="ru-RU" sz="1800" b="1" dirty="0" smtClean="0">
                <a:latin typeface="Times New Roman" pitchFamily="18" charset="0"/>
              </a:rPr>
              <a:t>физиотерапевтический кабинет:</a:t>
            </a:r>
          </a:p>
        </p:txBody>
      </p:sp>
      <p:sp>
        <p:nvSpPr>
          <p:cNvPr id="8" name="Rectangle 2"/>
          <p:cNvSpPr>
            <a:spLocks noChangeArrowheads="1"/>
          </p:cNvSpPr>
          <p:nvPr/>
        </p:nvSpPr>
        <p:spPr bwMode="auto">
          <a:xfrm>
            <a:off x="242891" y="2071812"/>
            <a:ext cx="8929659" cy="1861244"/>
          </a:xfrm>
          <a:prstGeom prst="rect">
            <a:avLst/>
          </a:prstGeom>
          <a:solidFill>
            <a:srgbClr val="FF0000">
              <a:alpha val="49000"/>
            </a:srgbClr>
          </a:solidFill>
          <a:ln>
            <a:noFill/>
          </a:ln>
        </p:spPr>
        <p:txBody>
          <a:bodyPr/>
          <a:lstStyle>
            <a:lvl1pPr marL="609600" indent="-609600"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gn="l">
              <a:lnSpc>
                <a:spcPct val="90000"/>
              </a:lnSpc>
              <a:buClr>
                <a:schemeClr val="bg2"/>
              </a:buClr>
              <a:buSzPct val="75000"/>
              <a:buFont typeface="Wingdings" pitchFamily="2" charset="2"/>
              <a:buNone/>
            </a:pPr>
            <a:r>
              <a:rPr lang="ru-RU" altLang="ru-RU" sz="1600" dirty="0">
                <a:latin typeface="Times New Roman" pitchFamily="18" charset="0"/>
              </a:rPr>
              <a:t>Если в организации на конец отчетного </a:t>
            </a:r>
            <a:r>
              <a:rPr lang="ru-RU" altLang="ru-RU" sz="1600" dirty="0" smtClean="0">
                <a:latin typeface="Times New Roman" pitchFamily="18" charset="0"/>
              </a:rPr>
              <a:t>года</a:t>
            </a:r>
          </a:p>
          <a:p>
            <a:pPr algn="l">
              <a:lnSpc>
                <a:spcPct val="90000"/>
              </a:lnSpc>
              <a:buClr>
                <a:schemeClr val="bg2"/>
              </a:buClr>
              <a:buSzPct val="75000"/>
              <a:buFont typeface="Wingdings" pitchFamily="2" charset="2"/>
              <a:buNone/>
            </a:pPr>
            <a:r>
              <a:rPr lang="ru-RU" altLang="ru-RU" sz="1600" dirty="0" smtClean="0">
                <a:latin typeface="Times New Roman" pitchFamily="18" charset="0"/>
              </a:rPr>
              <a:t> </a:t>
            </a:r>
            <a:r>
              <a:rPr lang="ru-RU" altLang="ru-RU" sz="1600" dirty="0">
                <a:latin typeface="Times New Roman" pitchFamily="18" charset="0"/>
              </a:rPr>
              <a:t>кабинет </a:t>
            </a:r>
            <a:r>
              <a:rPr lang="ru-RU" altLang="ru-RU" sz="1600" b="1" dirty="0">
                <a:solidFill>
                  <a:schemeClr val="bg1"/>
                </a:solidFill>
                <a:latin typeface="Times New Roman" pitchFamily="18" charset="0"/>
              </a:rPr>
              <a:t>закрыт</a:t>
            </a:r>
            <a:r>
              <a:rPr lang="ru-RU" altLang="ru-RU" sz="1600" b="1" dirty="0">
                <a:latin typeface="Times New Roman" pitchFamily="18" charset="0"/>
              </a:rPr>
              <a:t>, то: </a:t>
            </a:r>
            <a:r>
              <a:rPr lang="ru-RU" altLang="ru-RU" sz="1600" b="1" dirty="0" smtClean="0">
                <a:latin typeface="Times New Roman" pitchFamily="18" charset="0"/>
              </a:rPr>
              <a:t>в строка </a:t>
            </a:r>
            <a:r>
              <a:rPr lang="ru-RU" altLang="ru-RU" sz="1600" b="1" dirty="0">
                <a:solidFill>
                  <a:schemeClr val="bg1"/>
                </a:solidFill>
                <a:latin typeface="Times New Roman" pitchFamily="18" charset="0"/>
              </a:rPr>
              <a:t>РАВНА </a:t>
            </a:r>
            <a:r>
              <a:rPr lang="ru-RU" altLang="ru-RU" sz="1600" b="1" dirty="0" smtClean="0">
                <a:solidFill>
                  <a:schemeClr val="bg1"/>
                </a:solidFill>
                <a:latin typeface="Times New Roman" pitchFamily="18" charset="0"/>
              </a:rPr>
              <a:t>0</a:t>
            </a:r>
            <a:endParaRPr lang="ru-RU" altLang="ru-RU" sz="1600" b="1" dirty="0">
              <a:solidFill>
                <a:srgbClr val="FF0000"/>
              </a:solidFill>
              <a:latin typeface="Times New Roman" pitchFamily="18" charset="0"/>
            </a:endParaRPr>
          </a:p>
          <a:p>
            <a:pPr algn="l">
              <a:lnSpc>
                <a:spcPct val="90000"/>
              </a:lnSpc>
              <a:buClr>
                <a:schemeClr val="bg2"/>
              </a:buClr>
              <a:buSzPct val="75000"/>
              <a:buFont typeface="Wingdings" pitchFamily="2" charset="2"/>
              <a:buNone/>
            </a:pPr>
            <a:r>
              <a:rPr lang="ru-RU" altLang="ru-RU" sz="1600" b="1" dirty="0">
                <a:latin typeface="Times New Roman" pitchFamily="18" charset="0"/>
              </a:rPr>
              <a:t>При </a:t>
            </a:r>
            <a:r>
              <a:rPr lang="ru-RU" altLang="ru-RU" sz="1600" b="1" dirty="0" smtClean="0">
                <a:latin typeface="Times New Roman" pitchFamily="18" charset="0"/>
              </a:rPr>
              <a:t>этом</a:t>
            </a:r>
            <a:r>
              <a:rPr lang="ru-RU" altLang="ru-RU" sz="1600" b="1" dirty="0" smtClean="0">
                <a:solidFill>
                  <a:schemeClr val="bg1"/>
                </a:solidFill>
                <a:latin typeface="Times New Roman" pitchFamily="18" charset="0"/>
              </a:rPr>
              <a:t> </a:t>
            </a:r>
            <a:r>
              <a:rPr lang="ru-RU" altLang="ru-RU" sz="1600" b="1" dirty="0" smtClean="0">
                <a:latin typeface="Times New Roman" pitchFamily="18" charset="0"/>
              </a:rPr>
              <a:t>в </a:t>
            </a:r>
            <a:r>
              <a:rPr lang="ru-RU" altLang="ru-RU" sz="1600" b="1" dirty="0">
                <a:latin typeface="Times New Roman" pitchFamily="18" charset="0"/>
              </a:rPr>
              <a:t>таблице 4601 могут быть указаны сведения о числе лиц и</a:t>
            </a:r>
          </a:p>
          <a:p>
            <a:pPr algn="l">
              <a:lnSpc>
                <a:spcPct val="90000"/>
              </a:lnSpc>
              <a:buClr>
                <a:schemeClr val="bg2"/>
              </a:buClr>
              <a:buSzPct val="75000"/>
              <a:buFont typeface="Wingdings" pitchFamily="2" charset="2"/>
              <a:buNone/>
            </a:pPr>
            <a:r>
              <a:rPr lang="ru-RU" altLang="ru-RU" sz="1600" b="1" dirty="0">
                <a:latin typeface="Times New Roman" pitchFamily="18" charset="0"/>
              </a:rPr>
              <a:t>выполненных им </a:t>
            </a:r>
            <a:r>
              <a:rPr lang="ru-RU" altLang="ru-RU" sz="1600" b="1" dirty="0" smtClean="0">
                <a:latin typeface="Times New Roman" pitchFamily="18" charset="0"/>
              </a:rPr>
              <a:t>процедурах</a:t>
            </a:r>
          </a:p>
          <a:p>
            <a:pPr algn="l">
              <a:lnSpc>
                <a:spcPct val="90000"/>
              </a:lnSpc>
              <a:buClr>
                <a:schemeClr val="bg2"/>
              </a:buClr>
              <a:buSzPct val="75000"/>
              <a:buFont typeface="Wingdings" pitchFamily="2" charset="2"/>
              <a:buNone/>
            </a:pPr>
            <a:r>
              <a:rPr lang="ru-RU" altLang="ru-RU" sz="1600" b="1" dirty="0" smtClean="0">
                <a:latin typeface="Times New Roman" pitchFamily="18" charset="0"/>
              </a:rPr>
              <a:t>с </a:t>
            </a:r>
            <a:r>
              <a:rPr lang="ru-RU" altLang="ru-RU" sz="1600" b="1" dirty="0">
                <a:latin typeface="Times New Roman" pitchFamily="18" charset="0"/>
              </a:rPr>
              <a:t>начала года до даты закрытия</a:t>
            </a:r>
          </a:p>
        </p:txBody>
      </p:sp>
      <p:sp>
        <p:nvSpPr>
          <p:cNvPr id="11" name="AutoShape 182"/>
          <p:cNvSpPr>
            <a:spLocks noChangeArrowheads="1"/>
          </p:cNvSpPr>
          <p:nvPr/>
        </p:nvSpPr>
        <p:spPr bwMode="auto">
          <a:xfrm>
            <a:off x="20640" y="4465915"/>
            <a:ext cx="2387600" cy="2307948"/>
          </a:xfrm>
          <a:prstGeom prst="wedgeRoundRectCallout">
            <a:avLst>
              <a:gd name="adj1" fmla="val 19232"/>
              <a:gd name="adj2" fmla="val -71607"/>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В графе 3 медицинская организация, являющаяся юридическим лицом проставляет в соответствующей</a:t>
            </a:r>
          </a:p>
          <a:p>
            <a:pPr algn="ctr">
              <a:defRPr/>
            </a:pPr>
            <a:r>
              <a:rPr lang="ru-RU" sz="1400" b="1" dirty="0"/>
              <a:t> </a:t>
            </a:r>
            <a:r>
              <a:rPr lang="ru-RU" sz="1400" b="1" dirty="0">
                <a:solidFill>
                  <a:srgbClr val="FF0000"/>
                </a:solidFill>
              </a:rPr>
              <a:t>строке цифру 1.</a:t>
            </a:r>
            <a:r>
              <a:rPr lang="ru-RU" sz="1400" b="1" dirty="0"/>
              <a:t> </a:t>
            </a:r>
          </a:p>
        </p:txBody>
      </p:sp>
    </p:spTree>
    <p:extLst>
      <p:ext uri="{BB962C8B-B14F-4D97-AF65-F5344CB8AC3E}">
        <p14:creationId xmlns:p14="http://schemas.microsoft.com/office/powerpoint/2010/main" val="802085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6" grpId="0" build="p"/>
      <p:bldP spid="8"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19</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5" name="Rectangle 2"/>
          <p:cNvSpPr txBox="1">
            <a:spLocks noChangeArrowheads="1"/>
          </p:cNvSpPr>
          <p:nvPr/>
        </p:nvSpPr>
        <p:spPr bwMode="auto">
          <a:xfrm>
            <a:off x="315888" y="117475"/>
            <a:ext cx="8610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buFont typeface="Wingdings 2" pitchFamily="18" charset="2"/>
              <a:buChar char=""/>
              <a:tabLst>
                <a:tab pos="266700" algn="l"/>
              </a:tabLst>
            </a:pPr>
            <a:r>
              <a:rPr lang="ru-RU" altLang="ru-RU" sz="1800" dirty="0" smtClean="0">
                <a:latin typeface="Times New Roman" pitchFamily="18" charset="0"/>
              </a:rPr>
              <a:t> </a:t>
            </a:r>
            <a:r>
              <a:rPr lang="ru-RU" altLang="ru-RU" sz="1800" dirty="0" smtClean="0">
                <a:solidFill>
                  <a:schemeClr val="bg1"/>
                </a:solidFill>
                <a:latin typeface="Times New Roman" pitchFamily="18" charset="0"/>
              </a:rPr>
              <a:t>при заполнении таблицы необходимо учесть, </a:t>
            </a:r>
            <a:r>
              <a:rPr lang="ru-RU" altLang="ru-RU" sz="1800" b="1" dirty="0" smtClean="0">
                <a:solidFill>
                  <a:schemeClr val="bg1"/>
                </a:solidFill>
                <a:latin typeface="Times New Roman" pitchFamily="18" charset="0"/>
              </a:rPr>
              <a:t>что отделения, которые оказывают медицинскую помощь в стационарных условиях, в таблицу </a:t>
            </a:r>
            <a:r>
              <a:rPr lang="ru-RU" altLang="ru-RU" sz="1800" b="1" dirty="0" smtClean="0">
                <a:solidFill>
                  <a:srgbClr val="FF0000"/>
                </a:solidFill>
                <a:latin typeface="Times New Roman" pitchFamily="18" charset="0"/>
              </a:rPr>
              <a:t>не включают</a:t>
            </a:r>
            <a:r>
              <a:rPr lang="ru-RU" altLang="ru-RU" sz="1800" b="1" dirty="0" smtClean="0">
                <a:latin typeface="Times New Roman" pitchFamily="18" charset="0"/>
              </a:rPr>
              <a:t>.</a:t>
            </a:r>
          </a:p>
        </p:txBody>
      </p:sp>
      <p:sp>
        <p:nvSpPr>
          <p:cNvPr id="6" name="Rectangle 2"/>
          <p:cNvSpPr>
            <a:spLocks noChangeArrowheads="1"/>
          </p:cNvSpPr>
          <p:nvPr/>
        </p:nvSpPr>
        <p:spPr bwMode="auto">
          <a:xfrm>
            <a:off x="228600" y="1700808"/>
            <a:ext cx="8763000" cy="4014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nSpc>
                <a:spcPct val="80000"/>
              </a:lnSpc>
              <a:buClr>
                <a:schemeClr val="bg2"/>
              </a:buClr>
              <a:buSzPct val="75000"/>
              <a:buFont typeface="Wingdings" pitchFamily="2" charset="2"/>
              <a:buChar char="n"/>
            </a:pPr>
            <a:r>
              <a:rPr lang="ru-RU" altLang="ru-RU" sz="1800" dirty="0">
                <a:latin typeface="Times New Roman" pitchFamily="18" charset="0"/>
              </a:rPr>
              <a:t>  </a:t>
            </a:r>
            <a:r>
              <a:rPr lang="ru-RU" altLang="ru-RU" sz="1800" b="1" dirty="0">
                <a:solidFill>
                  <a:srgbClr val="990033"/>
                </a:solidFill>
                <a:latin typeface="Times New Roman" pitchFamily="18" charset="0"/>
              </a:rPr>
              <a:t>не отмечают профильные кабинеты специализированные медицинской</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организации (кожно-венерологические диспансеры –дерматовенерологические</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кабинеты, наркологические диспансеры – наркологические кабинеты, детские</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поликлиники – детские отделения и кабинеты и т.д.)</a:t>
            </a:r>
          </a:p>
          <a:p>
            <a:pPr>
              <a:lnSpc>
                <a:spcPct val="80000"/>
              </a:lnSpc>
              <a:buClr>
                <a:schemeClr val="bg2"/>
              </a:buClr>
              <a:buSzPct val="75000"/>
              <a:buFont typeface="Wingdings" pitchFamily="2" charset="2"/>
              <a:buNone/>
            </a:pPr>
            <a:endParaRPr lang="ru-RU" altLang="ru-RU" sz="1800" b="1" dirty="0">
              <a:solidFill>
                <a:srgbClr val="990033"/>
              </a:solidFill>
              <a:latin typeface="Times New Roman" pitchFamily="18" charset="0"/>
            </a:endParaRPr>
          </a:p>
          <a:p>
            <a:pPr>
              <a:lnSpc>
                <a:spcPct val="80000"/>
              </a:lnSpc>
              <a:buClr>
                <a:schemeClr val="bg2"/>
              </a:buClr>
              <a:buSzPct val="75000"/>
              <a:buFont typeface="Wingdings" pitchFamily="2" charset="2"/>
              <a:buNone/>
            </a:pPr>
            <a:r>
              <a:rPr lang="ru-RU" altLang="ru-RU" sz="1800" b="1" dirty="0">
                <a:latin typeface="Times New Roman" pitchFamily="18" charset="0"/>
              </a:rPr>
              <a:t>медицинские организации, оказывающие медицинскую помощь только в амбулаторных условиях, и </a:t>
            </a:r>
            <a:r>
              <a:rPr lang="ru-RU" altLang="ru-RU" sz="1800" b="1" u="sng" dirty="0">
                <a:latin typeface="Times New Roman" pitchFamily="18" charset="0"/>
              </a:rPr>
              <a:t>не имеющие обособленных структурных подразделений</a:t>
            </a:r>
            <a:r>
              <a:rPr lang="ru-RU" altLang="ru-RU" sz="1800" b="1" dirty="0">
                <a:latin typeface="Times New Roman" pitchFamily="18" charset="0"/>
              </a:rPr>
              <a:t>, </a:t>
            </a:r>
            <a:r>
              <a:rPr lang="ru-RU" altLang="ru-RU" sz="2400" b="1" dirty="0">
                <a:solidFill>
                  <a:srgbClr val="FF0000"/>
                </a:solidFill>
                <a:latin typeface="Times New Roman" pitchFamily="18" charset="0"/>
              </a:rPr>
              <a:t>не отмечают соответствующие подразделения (поликлиника - поликлиники, амбулатория – амбулатории и т.д.) </a:t>
            </a:r>
          </a:p>
          <a:p>
            <a:pPr>
              <a:lnSpc>
                <a:spcPct val="80000"/>
              </a:lnSpc>
              <a:buClr>
                <a:schemeClr val="bg2"/>
              </a:buClr>
              <a:buSzPct val="75000"/>
              <a:buFont typeface="Wingdings" pitchFamily="2" charset="2"/>
              <a:buChar char="n"/>
            </a:pPr>
            <a:r>
              <a:rPr lang="ru-RU" altLang="ru-RU" sz="1800" dirty="0">
                <a:latin typeface="Times New Roman" pitchFamily="18" charset="0"/>
              </a:rPr>
              <a:t>  </a:t>
            </a:r>
          </a:p>
          <a:p>
            <a:pPr>
              <a:lnSpc>
                <a:spcPct val="80000"/>
              </a:lnSpc>
              <a:buClr>
                <a:schemeClr val="bg2"/>
              </a:buClr>
              <a:buSzPct val="75000"/>
              <a:buFont typeface="Wingdings" pitchFamily="2" charset="2"/>
              <a:buChar char="n"/>
            </a:pPr>
            <a:r>
              <a:rPr lang="ru-RU" altLang="ru-RU" sz="1800" dirty="0">
                <a:latin typeface="Times New Roman" pitchFamily="18" charset="0"/>
              </a:rPr>
              <a:t>  </a:t>
            </a:r>
            <a:r>
              <a:rPr lang="ru-RU" altLang="ru-RU" sz="1800" b="1" dirty="0">
                <a:solidFill>
                  <a:srgbClr val="990033"/>
                </a:solidFill>
                <a:latin typeface="Times New Roman" pitchFamily="18" charset="0"/>
              </a:rPr>
              <a:t>в обособленных структурных подразделениях наличие кабинета, отделения,</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отдела указывается в соответствии со штатным расписанием (положении о</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работе)</a:t>
            </a:r>
          </a:p>
        </p:txBody>
      </p:sp>
      <p:sp>
        <p:nvSpPr>
          <p:cNvPr id="7" name="Rectangle 2"/>
          <p:cNvSpPr>
            <a:spLocks noChangeArrowheads="1"/>
          </p:cNvSpPr>
          <p:nvPr/>
        </p:nvSpPr>
        <p:spPr bwMode="auto">
          <a:xfrm>
            <a:off x="214315" y="955675"/>
            <a:ext cx="8534149" cy="641350"/>
          </a:xfrm>
          <a:prstGeom prst="rect">
            <a:avLst/>
          </a:prstGeom>
          <a:solidFill>
            <a:srgbClr val="5BFF21">
              <a:alpha val="49000"/>
            </a:srgbClr>
          </a:solidFill>
          <a:ln>
            <a:noFill/>
          </a:ln>
        </p:spPr>
        <p:txBody>
          <a:bodyPr/>
          <a:lstStyle>
            <a:lvl1pPr eaLnBrk="0" hangingPunct="0">
              <a:spcBef>
                <a:spcPct val="20000"/>
              </a:spcBef>
              <a:buFont typeface="Arial" charset="0"/>
              <a:buChar char="•"/>
              <a:tabLst>
                <a:tab pos="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9pPr>
          </a:lstStyle>
          <a:p>
            <a:pPr algn="ctr">
              <a:lnSpc>
                <a:spcPct val="90000"/>
              </a:lnSpc>
              <a:buClr>
                <a:schemeClr val="bg2"/>
              </a:buClr>
              <a:buSzPct val="75000"/>
              <a:buFontTx/>
              <a:buNone/>
            </a:pPr>
            <a:r>
              <a:rPr lang="ru-RU" altLang="ru-RU" sz="2000" b="1" dirty="0" smtClean="0">
                <a:latin typeface="Times New Roman" pitchFamily="18" charset="0"/>
              </a:rPr>
              <a:t>Исключение: в строке Отделение скорой медицинской помощи(стационарные)</a:t>
            </a:r>
            <a:endParaRPr lang="ru-RU" altLang="ru-RU" sz="2000" b="1" dirty="0">
              <a:latin typeface="Times New Roman" pitchFamily="18" charset="0"/>
            </a:endParaRPr>
          </a:p>
        </p:txBody>
      </p:sp>
    </p:spTree>
    <p:extLst>
      <p:ext uri="{BB962C8B-B14F-4D97-AF65-F5344CB8AC3E}">
        <p14:creationId xmlns:p14="http://schemas.microsoft.com/office/powerpoint/2010/main" val="786504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476672"/>
            <a:ext cx="8229600" cy="5649491"/>
          </a:xfrm>
        </p:spPr>
        <p:txBody>
          <a:bodyPr/>
          <a:lstStyle/>
          <a:p>
            <a:r>
              <a:rPr lang="ru-RU" dirty="0" smtClean="0"/>
              <a:t>Отчет за 2020 год  приниматься будет дистанционно, по графику в соответствии с Приказом Минздрава Кузбасса</a:t>
            </a:r>
          </a:p>
          <a:p>
            <a:r>
              <a:rPr lang="ru-RU" dirty="0" smtClean="0"/>
              <a:t>Работать будем все в программе «</a:t>
            </a:r>
            <a:r>
              <a:rPr lang="ru-RU" dirty="0" err="1" smtClean="0"/>
              <a:t>Медстат</a:t>
            </a:r>
            <a:r>
              <a:rPr lang="ru-RU" dirty="0" smtClean="0"/>
              <a:t>» (По всем вопросам  программы «</a:t>
            </a:r>
            <a:r>
              <a:rPr lang="ru-RU" dirty="0" err="1" smtClean="0"/>
              <a:t>Медстат</a:t>
            </a:r>
            <a:r>
              <a:rPr lang="ru-RU" dirty="0" smtClean="0"/>
              <a:t>» обращаться к </a:t>
            </a:r>
            <a:r>
              <a:rPr lang="ru-RU" dirty="0" err="1"/>
              <a:t>г</a:t>
            </a:r>
            <a:r>
              <a:rPr lang="ru-RU" dirty="0" err="1" smtClean="0"/>
              <a:t>л.специлист</a:t>
            </a:r>
            <a:r>
              <a:rPr lang="ru-RU" dirty="0" smtClean="0"/>
              <a:t> </a:t>
            </a:r>
            <a:r>
              <a:rPr lang="ru-RU" dirty="0" err="1" smtClean="0"/>
              <a:t>ОСиА</a:t>
            </a:r>
            <a:r>
              <a:rPr lang="ru-RU" dirty="0" smtClean="0"/>
              <a:t> </a:t>
            </a:r>
            <a:r>
              <a:rPr lang="ru-RU" dirty="0" smtClean="0">
                <a:solidFill>
                  <a:srgbClr val="0070C0"/>
                </a:solidFill>
              </a:rPr>
              <a:t>(Каменская Елена Сергеевна, т.8 (3842)68-05-02. д.4063)) </a:t>
            </a:r>
          </a:p>
          <a:p>
            <a:r>
              <a:rPr lang="ru-RU" dirty="0" smtClean="0"/>
              <a:t>В проекте Приказа  прописан график  предоставления отчета и согласования отчета</a:t>
            </a:r>
          </a:p>
          <a:p>
            <a:endParaRPr lang="ru-RU" sz="2800" dirty="0"/>
          </a:p>
        </p:txBody>
      </p:sp>
    </p:spTree>
    <p:extLst>
      <p:ext uri="{BB962C8B-B14F-4D97-AF65-F5344CB8AC3E}">
        <p14:creationId xmlns:p14="http://schemas.microsoft.com/office/powerpoint/2010/main" val="2574760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20</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7" name="Group 154"/>
          <p:cNvGraphicFramePr>
            <a:graphicFrameLocks/>
          </p:cNvGraphicFramePr>
          <p:nvPr>
            <p:extLst>
              <p:ext uri="{D42A27DB-BD31-4B8C-83A1-F6EECF244321}">
                <p14:modId xmlns:p14="http://schemas.microsoft.com/office/powerpoint/2010/main" val="2799199759"/>
              </p:ext>
            </p:extLst>
          </p:nvPr>
        </p:nvGraphicFramePr>
        <p:xfrm>
          <a:off x="242891" y="71531"/>
          <a:ext cx="8610601" cy="6849875"/>
        </p:xfrm>
        <a:graphic>
          <a:graphicData uri="http://schemas.openxmlformats.org/drawingml/2006/table">
            <a:tbl>
              <a:tblPr/>
              <a:tblGrid>
                <a:gridCol w="2820712">
                  <a:extLst>
                    <a:ext uri="{9D8B030D-6E8A-4147-A177-3AD203B41FA5}"/>
                  </a:extLst>
                </a:gridCol>
                <a:gridCol w="890752">
                  <a:extLst>
                    <a:ext uri="{9D8B030D-6E8A-4147-A177-3AD203B41FA5}"/>
                  </a:extLst>
                </a:gridCol>
                <a:gridCol w="2004193">
                  <a:extLst>
                    <a:ext uri="{9D8B030D-6E8A-4147-A177-3AD203B41FA5}"/>
                  </a:extLst>
                </a:gridCol>
                <a:gridCol w="1336127">
                  <a:extLst>
                    <a:ext uri="{9D8B030D-6E8A-4147-A177-3AD203B41FA5}"/>
                  </a:extLst>
                </a:gridCol>
                <a:gridCol w="1558817">
                  <a:extLst>
                    <a:ext uri="{9D8B030D-6E8A-4147-A177-3AD203B41FA5}"/>
                  </a:extLst>
                </a:gridCol>
              </a:tblGrid>
              <a:tr h="887346">
                <a:tc>
                  <a:txBody>
                    <a:bodyPr/>
                    <a:lstStyle/>
                    <a:p>
                      <a:pPr algn="ctr" rtl="0" fontAlgn="ctr"/>
                      <a:r>
                        <a:rPr lang="ru-RU" sz="1400" b="0" i="0" u="none" strike="noStrike" dirty="0">
                          <a:solidFill>
                            <a:srgbClr val="000000"/>
                          </a:solidFill>
                          <a:effectLst/>
                          <a:latin typeface="Times New Roman" panose="02020603050405020304" pitchFamily="18" charset="0"/>
                        </a:rPr>
                        <a:t>Наименование </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ctr"/>
                      <a:r>
                        <a:rPr lang="ru-RU" sz="1400" b="0" i="0" u="none" strike="noStrike" dirty="0">
                          <a:solidFill>
                            <a:srgbClr val="000000"/>
                          </a:solidFill>
                          <a:effectLst/>
                          <a:latin typeface="Times New Roman" panose="02020603050405020304" pitchFamily="18" charset="0"/>
                        </a:rPr>
                        <a:t>№ строки</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ctr"/>
                      <a:r>
                        <a:rPr lang="ru-RU" sz="1400" b="0" i="0" u="none" strike="noStrike" dirty="0">
                          <a:solidFill>
                            <a:srgbClr val="000000"/>
                          </a:solidFill>
                          <a:effectLst/>
                          <a:latin typeface="Times New Roman" panose="02020603050405020304" pitchFamily="18" charset="0"/>
                        </a:rPr>
                        <a:t>Наличие подразделений, отделов,  отделений, кабинетов                                                               (нет – 0, есть - 1)</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ctr"/>
                      <a:r>
                        <a:rPr lang="ru-RU" sz="1400" b="0" i="0" u="none" strike="noStrike" dirty="0">
                          <a:solidFill>
                            <a:srgbClr val="000000"/>
                          </a:solidFill>
                          <a:effectLst/>
                          <a:latin typeface="Times New Roman" panose="02020603050405020304" pitchFamily="18" charset="0"/>
                        </a:rPr>
                        <a:t>Число подразделений, отделов, отделений</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ru-RU" sz="1400" b="0" i="0" u="none" strike="noStrike" dirty="0" err="1" smtClean="0">
                          <a:solidFill>
                            <a:srgbClr val="000000"/>
                          </a:solidFill>
                          <a:effectLst/>
                          <a:latin typeface="Times New Roman" panose="02020603050405020304" pitchFamily="18" charset="0"/>
                        </a:rPr>
                        <a:t>Число</a:t>
                      </a:r>
                      <a:r>
                        <a:rPr kumimoji="0" lang="ru-RU" sz="1400" b="0" i="0" u="none" strike="noStrike" cap="none" normalizeH="0" baseline="0" dirty="0" err="1" smtClean="0">
                          <a:ln>
                            <a:noFill/>
                          </a:ln>
                          <a:solidFill>
                            <a:schemeClr val="tx1"/>
                          </a:solidFill>
                          <a:effectLst/>
                          <a:latin typeface="Times New Roman" pitchFamily="18" charset="0"/>
                          <a:cs typeface="Times New Roman" pitchFamily="18" charset="0"/>
                        </a:rPr>
                        <a:t>Число</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кабинетов</a:t>
                      </a:r>
                      <a:endParaRPr kumimoji="0" lang="ru-RU" sz="2400" b="0" i="0" u="none" strike="noStrike" cap="none" normalizeH="0" baseline="0" dirty="0" smtClean="0">
                        <a:ln>
                          <a:noFill/>
                        </a:ln>
                        <a:solidFill>
                          <a:schemeClr val="tx1"/>
                        </a:solidFill>
                        <a:effectLst/>
                        <a:latin typeface="Arial" charset="0"/>
                        <a:cs typeface="Arial" charset="0"/>
                      </a:endParaRPr>
                    </a:p>
                    <a:p>
                      <a:pPr algn="ctr" rtl="0" fontAlgn="ctr"/>
                      <a:r>
                        <a:rPr lang="ru-RU" sz="1400" b="0" i="0" u="none" strike="noStrike" dirty="0" smtClean="0">
                          <a:solidFill>
                            <a:srgbClr val="000000"/>
                          </a:solidFill>
                          <a:effectLst/>
                          <a:latin typeface="Times New Roman" panose="02020603050405020304" pitchFamily="18" charset="0"/>
                        </a:rPr>
                        <a:t> </a:t>
                      </a:r>
                      <a:r>
                        <a:rPr lang="ru-RU" sz="1400" b="0" i="0" u="none" strike="noStrike" dirty="0">
                          <a:solidFill>
                            <a:srgbClr val="000000"/>
                          </a:solidFill>
                          <a:effectLst/>
                          <a:latin typeface="Times New Roman" panose="02020603050405020304" pitchFamily="18" charset="0"/>
                        </a:rPr>
                        <a:t>кабинетов</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extLst>
                  <a:ext uri="{0D108BD9-81ED-4DB2-BD59-A6C34878D82A}"/>
                </a:extLst>
              </a:tr>
              <a:tr h="31085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Лаборатории, всего – из них:</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l" rtl="0" fontAlgn="b"/>
                      <a:r>
                        <a:rPr lang="ru-RU" sz="1800" b="1" i="0" u="none" strike="noStrike" dirty="0" smtClean="0">
                          <a:solidFill>
                            <a:srgbClr val="FF0000"/>
                          </a:solidFill>
                          <a:effectLst/>
                          <a:latin typeface="Times New Roman" panose="02020603050405020304" pitchFamily="18" charset="0"/>
                        </a:rPr>
                        <a:t>всегда 1 </a:t>
                      </a:r>
                      <a:endParaRPr lang="ru-RU" sz="1800" b="1" i="0" u="none" strike="noStrike" dirty="0">
                        <a:solidFill>
                          <a:srgbClr val="FF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80000"/>
                      </a:scheme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зуботехнические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80000"/>
                      </a:scheme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клинико-диагностические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из них централизованные</a:t>
                      </a:r>
                    </a:p>
                  </a:txBody>
                  <a:tcPr marL="25717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521586">
                <a:tc>
                  <a:txBody>
                    <a:bodyPr/>
                    <a:lstStyle/>
                    <a:p>
                      <a:pPr algn="l" fontAlgn="ctr"/>
                      <a:r>
                        <a:rPr lang="ru-RU" sz="1700" b="0" i="0" u="none" strike="noStrike" dirty="0">
                          <a:solidFill>
                            <a:srgbClr val="000000"/>
                          </a:solidFill>
                          <a:effectLst/>
                          <a:latin typeface="Times New Roman" panose="02020603050405020304" pitchFamily="18" charset="0"/>
                        </a:rPr>
                        <a:t>  микробиологические (бактериологические)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из них централизованные</a:t>
                      </a:r>
                    </a:p>
                  </a:txBody>
                  <a:tcPr marL="171450"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патолого-анатомические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из них централизованные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радиоизотопной диагностики </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спектральные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573192">
                <a:tc>
                  <a:txBody>
                    <a:bodyPr/>
                    <a:lstStyle/>
                    <a:p>
                      <a:pPr algn="l" fontAlgn="ctr"/>
                      <a:r>
                        <a:rPr lang="ru-RU" sz="1700" b="0" i="0" u="none" strike="noStrike" dirty="0">
                          <a:solidFill>
                            <a:srgbClr val="000000"/>
                          </a:solidFill>
                          <a:effectLst/>
                          <a:latin typeface="Times New Roman" panose="02020603050405020304" pitchFamily="18" charset="0"/>
                        </a:rPr>
                        <a:t>  судебно-медицинские молекулярно-генетические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химико-токсикологические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цитологические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из них централизованные</a:t>
                      </a:r>
                    </a:p>
                  </a:txBody>
                  <a:tcPr marL="171450"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bl>
          </a:graphicData>
        </a:graphic>
      </p:graphicFrame>
      <p:sp>
        <p:nvSpPr>
          <p:cNvPr id="6" name="Rectangle 214"/>
          <p:cNvSpPr>
            <a:spLocks noChangeArrowheads="1"/>
          </p:cNvSpPr>
          <p:nvPr/>
        </p:nvSpPr>
        <p:spPr bwMode="auto">
          <a:xfrm>
            <a:off x="5102153" y="71531"/>
            <a:ext cx="3779912" cy="1894046"/>
          </a:xfrm>
          <a:prstGeom prst="rect">
            <a:avLst/>
          </a:prstGeom>
          <a:solidFill>
            <a:schemeClr val="bg2">
              <a:lumMod val="75000"/>
            </a:schemeClr>
          </a:solidFill>
          <a:ln w="9525">
            <a:noFill/>
            <a:miter lim="800000"/>
            <a:headEnd/>
            <a:tailEnd/>
          </a:ln>
        </p:spPr>
        <p:txBody>
          <a:bodyPr/>
          <a:lstStyle/>
          <a:p>
            <a:pPr marL="342900" indent="-342900" algn="ctr">
              <a:defRPr/>
            </a:pPr>
            <a:r>
              <a:rPr lang="ru-RU" sz="1400" b="1" dirty="0"/>
              <a:t>В строках с 34 по </a:t>
            </a:r>
            <a:r>
              <a:rPr lang="ru-RU" sz="1400" b="1" dirty="0" smtClean="0"/>
              <a:t>34.9.1 </a:t>
            </a:r>
            <a:r>
              <a:rPr lang="ru-RU" sz="1400" b="1" dirty="0" smtClean="0">
                <a:solidFill>
                  <a:srgbClr val="FF0000"/>
                </a:solidFill>
              </a:rPr>
              <a:t>(графа 3)</a:t>
            </a:r>
            <a:endParaRPr lang="ru-RU" sz="1400" b="1" dirty="0">
              <a:solidFill>
                <a:srgbClr val="FF0000"/>
              </a:solidFill>
            </a:endParaRPr>
          </a:p>
          <a:p>
            <a:pPr marL="342900" indent="-342900" algn="ctr">
              <a:defRPr/>
            </a:pPr>
            <a:r>
              <a:rPr lang="ru-RU" sz="1400" b="1" dirty="0"/>
              <a:t>указывается число медицинских</a:t>
            </a:r>
          </a:p>
          <a:p>
            <a:pPr marL="342900" indent="-342900" algn="ctr">
              <a:defRPr/>
            </a:pPr>
            <a:r>
              <a:rPr lang="ru-RU" sz="1400" b="1" dirty="0"/>
              <a:t>организаций, имеющих</a:t>
            </a:r>
          </a:p>
          <a:p>
            <a:pPr marL="342900" indent="-342900" algn="ctr">
              <a:defRPr/>
            </a:pPr>
            <a:r>
              <a:rPr lang="ru-RU" sz="1400" b="1" dirty="0"/>
              <a:t>соответствующие лаборатории,</a:t>
            </a:r>
          </a:p>
          <a:p>
            <a:pPr marL="342900" indent="-342900" algn="ctr">
              <a:defRPr/>
            </a:pPr>
            <a:r>
              <a:rPr lang="ru-RU" sz="1400" b="1" dirty="0"/>
              <a:t>поэтому строка 34 </a:t>
            </a:r>
            <a:r>
              <a:rPr lang="ru-RU" sz="1400" b="1" dirty="0" smtClean="0">
                <a:solidFill>
                  <a:srgbClr val="FF0000"/>
                </a:solidFill>
              </a:rPr>
              <a:t>по графе 3</a:t>
            </a:r>
          </a:p>
          <a:p>
            <a:pPr marL="342900" indent="-342900" algn="ctr">
              <a:defRPr/>
            </a:pPr>
            <a:r>
              <a:rPr lang="ru-RU" sz="1400" b="1" dirty="0" smtClean="0"/>
              <a:t>не </a:t>
            </a:r>
            <a:r>
              <a:rPr lang="ru-RU" sz="1400" b="1" dirty="0"/>
              <a:t>равна сумме</a:t>
            </a:r>
          </a:p>
          <a:p>
            <a:pPr marL="342900" indent="-342900" algn="ctr">
              <a:defRPr/>
            </a:pPr>
            <a:r>
              <a:rPr lang="ru-RU" sz="1400" b="1" dirty="0"/>
              <a:t>строк с 34.1, 34.2, 34.3, 34.4 по </a:t>
            </a:r>
            <a:r>
              <a:rPr lang="ru-RU" sz="1400" b="1" dirty="0" smtClean="0"/>
              <a:t>34.9</a:t>
            </a:r>
            <a:endParaRPr lang="ru-RU" sz="1400" b="1" dirty="0"/>
          </a:p>
        </p:txBody>
      </p:sp>
    </p:spTree>
    <p:extLst>
      <p:ext uri="{BB962C8B-B14F-4D97-AF65-F5344CB8AC3E}">
        <p14:creationId xmlns:p14="http://schemas.microsoft.com/office/powerpoint/2010/main" val="38120857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21</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5" name="Rectangle 2"/>
          <p:cNvSpPr>
            <a:spLocks noChangeArrowheads="1"/>
          </p:cNvSpPr>
          <p:nvPr/>
        </p:nvSpPr>
        <p:spPr bwMode="auto">
          <a:xfrm>
            <a:off x="168796" y="1447800"/>
            <a:ext cx="8839200" cy="396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nSpc>
                <a:spcPct val="80000"/>
              </a:lnSpc>
              <a:buClr>
                <a:schemeClr val="bg2"/>
              </a:buClr>
              <a:buSzPct val="75000"/>
              <a:buFont typeface="Wingdings" pitchFamily="2" charset="2"/>
              <a:buChar char="n"/>
            </a:pPr>
            <a:r>
              <a:rPr lang="ru-RU" altLang="ru-RU" sz="2000" dirty="0">
                <a:latin typeface="Times New Roman" pitchFamily="18" charset="0"/>
              </a:rPr>
              <a:t>  к клинико-диагностическим лабораториям нужно относить лаборатории, производящие разные виды исследований (общеклинические, гематологические, цитологические, биохимические, </a:t>
            </a:r>
            <a:r>
              <a:rPr lang="ru-RU" altLang="ru-RU" sz="2000" dirty="0" err="1" smtClean="0">
                <a:latin typeface="Times New Roman" pitchFamily="18" charset="0"/>
              </a:rPr>
              <a:t>коагулогические</a:t>
            </a:r>
            <a:r>
              <a:rPr lang="ru-RU" altLang="ru-RU" sz="2000" dirty="0">
                <a:latin typeface="Times New Roman" pitchFamily="18" charset="0"/>
              </a:rPr>
              <a:t>, иммунологические, микробиологические) или только некоторые из этих видов</a:t>
            </a:r>
            <a:r>
              <a:rPr lang="ru-RU" altLang="ru-RU" sz="2000" dirty="0" smtClean="0">
                <a:latin typeface="Times New Roman" pitchFamily="18" charset="0"/>
              </a:rPr>
              <a:t>.</a:t>
            </a:r>
          </a:p>
          <a:p>
            <a:pPr>
              <a:lnSpc>
                <a:spcPct val="80000"/>
              </a:lnSpc>
              <a:buClr>
                <a:schemeClr val="bg2"/>
              </a:buClr>
              <a:buSzPct val="75000"/>
              <a:buFont typeface="Wingdings" pitchFamily="2" charset="2"/>
              <a:buChar char="n"/>
            </a:pPr>
            <a:endParaRPr lang="en-US" altLang="ru-RU" sz="2000" dirty="0" smtClean="0">
              <a:latin typeface="Times New Roman" pitchFamily="18" charset="0"/>
            </a:endParaRPr>
          </a:p>
          <a:p>
            <a:pPr algn="ctr">
              <a:lnSpc>
                <a:spcPct val="80000"/>
              </a:lnSpc>
              <a:buClr>
                <a:schemeClr val="bg2"/>
              </a:buClr>
              <a:buSzPct val="75000"/>
              <a:buFont typeface="Wingdings" pitchFamily="2" charset="2"/>
              <a:buChar char="n"/>
            </a:pPr>
            <a:endParaRPr lang="ru-RU" altLang="ru-RU" sz="2000" b="1" dirty="0">
              <a:latin typeface="Times New Roman" pitchFamily="18" charset="0"/>
            </a:endParaRPr>
          </a:p>
          <a:p>
            <a:pPr>
              <a:lnSpc>
                <a:spcPct val="80000"/>
              </a:lnSpc>
              <a:buSzPct val="75000"/>
              <a:buFont typeface="Wingdings" pitchFamily="2" charset="2"/>
              <a:buChar char="n"/>
            </a:pPr>
            <a:r>
              <a:rPr lang="ru-RU" altLang="ru-RU" sz="2000" dirty="0">
                <a:latin typeface="Times New Roman" pitchFamily="18" charset="0"/>
              </a:rPr>
              <a:t> </a:t>
            </a:r>
            <a:r>
              <a:rPr lang="ru-RU" altLang="ru-RU" sz="2000" b="1" dirty="0">
                <a:solidFill>
                  <a:srgbClr val="FF0000"/>
                </a:solidFill>
                <a:latin typeface="Times New Roman" pitchFamily="18" charset="0"/>
              </a:rPr>
              <a:t>централизованные</a:t>
            </a:r>
            <a:r>
              <a:rPr lang="ru-RU" altLang="ru-RU" sz="2000" dirty="0">
                <a:solidFill>
                  <a:srgbClr val="FF0000"/>
                </a:solidFill>
                <a:latin typeface="Times New Roman" pitchFamily="18" charset="0"/>
              </a:rPr>
              <a:t> </a:t>
            </a:r>
            <a:r>
              <a:rPr lang="ru-RU" altLang="ru-RU" sz="2000" dirty="0">
                <a:latin typeface="Times New Roman" pitchFamily="18" charset="0"/>
              </a:rPr>
              <a:t>лаборатории указывают в том случае, если они созданы </a:t>
            </a:r>
            <a:r>
              <a:rPr lang="ru-RU" altLang="ru-RU" sz="2000" b="1" u="sng" dirty="0">
                <a:latin typeface="Times New Roman" pitchFamily="18" charset="0"/>
              </a:rPr>
              <a:t>приказом</a:t>
            </a:r>
            <a:r>
              <a:rPr lang="ru-RU" altLang="ru-RU" sz="2000" dirty="0">
                <a:latin typeface="Times New Roman" pitchFamily="18" charset="0"/>
              </a:rPr>
              <a:t> вышестоящего органа исполнительной власти в сфере  здравоохранения в качестве централизованных для выполнения определенных видов исследований для нескольких организаций.</a:t>
            </a:r>
          </a:p>
        </p:txBody>
      </p:sp>
    </p:spTree>
    <p:extLst>
      <p:ext uri="{BB962C8B-B14F-4D97-AF65-F5344CB8AC3E}">
        <p14:creationId xmlns:p14="http://schemas.microsoft.com/office/powerpoint/2010/main" val="4673625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22</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19"/>
          <p:cNvGraphicFramePr>
            <a:graphicFrameLocks/>
          </p:cNvGraphicFramePr>
          <p:nvPr>
            <p:extLst>
              <p:ext uri="{D42A27DB-BD31-4B8C-83A1-F6EECF244321}">
                <p14:modId xmlns:p14="http://schemas.microsoft.com/office/powerpoint/2010/main" val="797425359"/>
              </p:ext>
            </p:extLst>
          </p:nvPr>
        </p:nvGraphicFramePr>
        <p:xfrm>
          <a:off x="142877" y="116632"/>
          <a:ext cx="8839200" cy="6794320"/>
        </p:xfrm>
        <a:graphic>
          <a:graphicData uri="http://schemas.openxmlformats.org/drawingml/2006/table">
            <a:tbl>
              <a:tblPr/>
              <a:tblGrid>
                <a:gridCol w="3349003"/>
                <a:gridCol w="613397"/>
                <a:gridCol w="2133600"/>
                <a:gridCol w="1371600"/>
                <a:gridCol w="1371600"/>
              </a:tblGrid>
              <a:tr h="92305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Наличие подразделений, отделов,  отделений, кабинетов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(нет </a:t>
                      </a:r>
                      <a:r>
                        <a:rPr kumimoji="0" lang="ru-RU" sz="1400" b="0" i="0" u="none" strike="noStrike" cap="none" normalizeH="0" baseline="0" dirty="0" smtClean="0">
                          <a:ln>
                            <a:noFill/>
                          </a:ln>
                          <a:solidFill>
                            <a:schemeClr val="tx1"/>
                          </a:solidFill>
                          <a:effectLst/>
                          <a:latin typeface="Arial"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schemeClr>
                          </a:solidFill>
                          <a:effectLst/>
                          <a:latin typeface="Times New Roman" pitchFamily="18" charset="0"/>
                          <a:cs typeface="Times New Roman" pitchFamily="18" charset="0"/>
                        </a:rPr>
                        <a:t>Число подразделений, отделов,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отделений</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schemeClr>
                          </a:solidFill>
                          <a:effectLst/>
                          <a:latin typeface="Times New Roman" pitchFamily="18" charset="0"/>
                          <a:cs typeface="Times New Roman" pitchFamily="18" charset="0"/>
                        </a:rPr>
                        <a:t>Число кабинетов</a:t>
                      </a:r>
                      <a:endParaRPr kumimoji="0" lang="ru-RU" sz="2400" b="0" i="0" u="none" strike="noStrike" cap="none" normalizeH="0" baseline="0" dirty="0" smtClean="0">
                        <a:ln>
                          <a:noFill/>
                        </a:ln>
                        <a:solidFill>
                          <a:schemeClr val="bg1">
                            <a:lumMod val="95000"/>
                          </a:schemeClr>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24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187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Лечебной физкультуры для взрослых</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35</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50000"/>
                      </a:schemeClr>
                    </a:solidFill>
                  </a:tcPr>
                </a:tc>
              </a:tr>
              <a:tr h="33458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Лечебной физкультуры для детей</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36</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50000"/>
                      </a:schemeClr>
                    </a:solidFill>
                  </a:tcPr>
                </a:tc>
              </a:tr>
              <a:tr h="58187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Лечебно-трудовые мастерские всего, в том числе:</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58187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  для пациентов, больных психическими  расстройствами</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829173">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  для пациентов, больных наркологическими  заболеваниями</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58187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  для пациентов, больных туберкулезом</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82917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Медицинской профилактики</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Times New Roman" pitchFamily="18" charset="0"/>
                          <a:cs typeface="Times New Roman" pitchFamily="18" charset="0"/>
                        </a:rPr>
                        <a:t>указывают в том случае, если они ведут профилактическую работу с пациентами</a:t>
                      </a:r>
                    </a:p>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Times New Roman" pitchFamily="18" charset="0"/>
                          <a:cs typeface="Times New Roman" pitchFamily="18" charset="0"/>
                        </a:rPr>
                        <a:t>(заполнена таблица 4809)</a:t>
                      </a:r>
                      <a:endParaRPr kumimoji="0" lang="ru-RU" sz="1700" b="1"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195"/>
                      </a:schemeClr>
                    </a:solidFill>
                  </a:tcPr>
                </a:tc>
                <a:tc hMerge="1">
                  <a:txBody>
                    <a:bodyPr/>
                    <a:lstStyle/>
                    <a:p>
                      <a:endParaRPr lang="ru-RU"/>
                    </a:p>
                  </a:txBody>
                  <a:tcPr/>
                </a:tc>
                <a:tc hMerge="1">
                  <a:txBody>
                    <a:bodyPr/>
                    <a:lstStyle/>
                    <a:p>
                      <a:endParaRPr lang="ru-RU"/>
                    </a:p>
                  </a:txBody>
                  <a:tcPr/>
                </a:tc>
              </a:tr>
              <a:tr h="50914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Межмуниципальные центры</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50914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Методические кабинеты</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Скругленный прямоугольник 5"/>
          <p:cNvSpPr/>
          <p:nvPr/>
        </p:nvSpPr>
        <p:spPr>
          <a:xfrm>
            <a:off x="2215757" y="1547416"/>
            <a:ext cx="5596603" cy="914400"/>
          </a:xfrm>
          <a:prstGeom prst="roundRect">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t" hangingPunct="0">
              <a:defRPr/>
            </a:pPr>
            <a:r>
              <a:rPr lang="ru-RU" dirty="0">
                <a:solidFill>
                  <a:schemeClr val="tx1"/>
                </a:solidFill>
                <a:latin typeface="Times New Roman" pitchFamily="18" charset="0"/>
                <a:cs typeface="Times New Roman" pitchFamily="18" charset="0"/>
              </a:rPr>
              <a:t>* Заполнять только в случае, если не входят в состав других отделений, например, физиотерапевтического, восстановительного лечения</a:t>
            </a:r>
          </a:p>
        </p:txBody>
      </p:sp>
    </p:spTree>
    <p:extLst>
      <p:ext uri="{BB962C8B-B14F-4D97-AF65-F5344CB8AC3E}">
        <p14:creationId xmlns:p14="http://schemas.microsoft.com/office/powerpoint/2010/main" val="8119445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23</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15"/>
          <p:cNvGraphicFramePr>
            <a:graphicFrameLocks/>
          </p:cNvGraphicFramePr>
          <p:nvPr>
            <p:extLst>
              <p:ext uri="{D42A27DB-BD31-4B8C-83A1-F6EECF244321}">
                <p14:modId xmlns:p14="http://schemas.microsoft.com/office/powerpoint/2010/main" val="1234530410"/>
              </p:ext>
            </p:extLst>
          </p:nvPr>
        </p:nvGraphicFramePr>
        <p:xfrm>
          <a:off x="152400" y="0"/>
          <a:ext cx="8839200" cy="6586786"/>
        </p:xfrm>
        <a:graphic>
          <a:graphicData uri="http://schemas.openxmlformats.org/drawingml/2006/table">
            <a:tbl>
              <a:tblPr/>
              <a:tblGrid>
                <a:gridCol w="4089968"/>
                <a:gridCol w="504056"/>
                <a:gridCol w="1656184"/>
                <a:gridCol w="1065264"/>
                <a:gridCol w="1523728"/>
              </a:tblGrid>
              <a:tr h="1408181">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Наличие подразделений, отделов,  отделений, кабинетов                                                               (нет </a:t>
                      </a:r>
                      <a:r>
                        <a:rPr kumimoji="0" lang="ru-RU" sz="1400" b="0" i="0" u="none" strike="noStrike" cap="none" normalizeH="0" baseline="0" dirty="0" smtClean="0">
                          <a:ln>
                            <a:noFill/>
                          </a:ln>
                          <a:solidFill>
                            <a:schemeClr val="tx1"/>
                          </a:solidFill>
                          <a:effectLst/>
                          <a:latin typeface="Arial"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Число подразделений, отделов, отделений</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Число кабинетов</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r>
              <a:tr h="31090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Молочные кухни</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Наркологические реабилитационные центры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Наркологические фельдшерские пункты</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Организационно-методические отделы</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60350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автоматизированной системы управления (АСУ), вычислительные центры</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анализа и прогнозирования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60350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издательской и полиграфической деятельности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a:t>
                      </a:r>
                      <a:r>
                        <a:rPr kumimoji="0" lang="ru-RU" sz="1600" b="0" i="0" u="none" strike="noStrike" cap="none" normalizeH="0" baseline="0" dirty="0" err="1" smtClean="0">
                          <a:ln>
                            <a:noFill/>
                          </a:ln>
                          <a:solidFill>
                            <a:schemeClr val="tx1"/>
                          </a:solidFill>
                          <a:effectLst/>
                          <a:latin typeface="Times New Roman" pitchFamily="18" charset="0"/>
                          <a:cs typeface="Times New Roman" pitchFamily="18" charset="0"/>
                        </a:rPr>
                        <a:t>межсекторальных</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и внешних связей</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60350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обработки медико-статистической информации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программного обеспечения</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60350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сетевых технологий и защиты информации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bl>
          </a:graphicData>
        </a:graphic>
      </p:graphicFrame>
    </p:spTree>
    <p:extLst>
      <p:ext uri="{BB962C8B-B14F-4D97-AF65-F5344CB8AC3E}">
        <p14:creationId xmlns:p14="http://schemas.microsoft.com/office/powerpoint/2010/main" val="1917834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24</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44"/>
          <p:cNvGraphicFramePr>
            <a:graphicFrameLocks/>
          </p:cNvGraphicFramePr>
          <p:nvPr>
            <p:extLst>
              <p:ext uri="{D42A27DB-BD31-4B8C-83A1-F6EECF244321}">
                <p14:modId xmlns:p14="http://schemas.microsoft.com/office/powerpoint/2010/main" val="3925094415"/>
              </p:ext>
            </p:extLst>
          </p:nvPr>
        </p:nvGraphicFramePr>
        <p:xfrm>
          <a:off x="228600" y="231845"/>
          <a:ext cx="8763000" cy="6151035"/>
        </p:xfrm>
        <a:graphic>
          <a:graphicData uri="http://schemas.openxmlformats.org/drawingml/2006/table">
            <a:tbl>
              <a:tblPr/>
              <a:tblGrid>
                <a:gridCol w="3886200"/>
                <a:gridCol w="685800"/>
                <a:gridCol w="1600200"/>
                <a:gridCol w="1219200"/>
                <a:gridCol w="1371600"/>
              </a:tblGrid>
              <a:tr h="1371686">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Наличие подразделений,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 кабинетов                                                               (нет </a:t>
                      </a:r>
                      <a:r>
                        <a:rPr kumimoji="0" lang="ru-RU" sz="1400" b="0" i="0" u="none" strike="noStrike" cap="none" normalizeH="0" baseline="0" dirty="0" smtClean="0">
                          <a:ln>
                            <a:noFill/>
                          </a:ln>
                          <a:solidFill>
                            <a:schemeClr val="tx1"/>
                          </a:solidFill>
                          <a:effectLst/>
                          <a:latin typeface="Arial"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Число подразделений,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90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сбора баз данных</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40007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(кабинеты) медицинской статистики</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cs typeface="Times New Roman" pitchFamily="18" charset="0"/>
                        </a:rPr>
                        <a:t>заполняется либо графа 4, либо графа 5</a:t>
                      </a:r>
                      <a:endParaRPr kumimoji="0" lang="ru-RU" sz="2800" b="1"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195"/>
                      </a:schemeClr>
                    </a:solidFill>
                  </a:tcPr>
                </a:tc>
                <a:tc hMerge="1">
                  <a:txBody>
                    <a:bodyPr/>
                    <a:lstStyle/>
                    <a:p>
                      <a:endParaRPr lang="ru-RU"/>
                    </a:p>
                  </a:txBody>
                  <a:tcPr/>
                </a:tc>
                <a:tc hMerge="1">
                  <a:txBody>
                    <a:bodyPr/>
                    <a:lstStyle/>
                    <a:p>
                      <a:endParaRPr lang="ru-RU"/>
                    </a:p>
                  </a:txBody>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медико-криминалистические</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мониторинга здоровья населения</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неотложной помощи</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cs typeface="Times New Roman" pitchFamily="18" charset="0"/>
                        </a:rPr>
                        <a:t>заполняется либо графа 4, либо графа 5 </a:t>
                      </a:r>
                      <a:r>
                        <a:rPr kumimoji="0" lang="ru-RU" sz="1400" b="1" i="0" u="none" strike="noStrike" cap="none" normalizeH="0" baseline="0" dirty="0" smtClean="0">
                          <a:ln>
                            <a:noFill/>
                          </a:ln>
                          <a:solidFill>
                            <a:schemeClr val="tx1"/>
                          </a:solidFill>
                          <a:effectLst/>
                          <a:latin typeface="Arial" charset="0"/>
                          <a:cs typeface="Times New Roman" pitchFamily="18" charset="0"/>
                        </a:rPr>
                        <a:t> </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000"/>
                      </a:schemeClr>
                    </a:solidFill>
                  </a:tcPr>
                </a:tc>
                <a:tc hMerge="1">
                  <a:txBody>
                    <a:bodyPr/>
                    <a:lstStyle/>
                    <a:p>
                      <a:endParaRPr lang="ru-RU"/>
                    </a:p>
                  </a:txBody>
                  <a:tcPr/>
                </a:tc>
                <a:tc hMerge="1">
                  <a:txBody>
                    <a:bodyPr/>
                    <a:lstStyle/>
                    <a:p>
                      <a:endParaRPr lang="ru-RU"/>
                    </a:p>
                  </a:txBody>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скорой медицинской помощи</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11">
                <a:tc>
                  <a:txBody>
                    <a:bodyPr/>
                    <a:lstStyle/>
                    <a:p>
                      <a:pPr marL="0" marR="0" lvl="0" indent="0" algn="l" defTabSz="914400" rtl="0" eaLnBrk="0" fontAlgn="b" latinLnBrk="0" hangingPunct="0">
                        <a:lnSpc>
                          <a:spcPct val="100000"/>
                        </a:lnSpc>
                        <a:spcBef>
                          <a:spcPct val="0"/>
                        </a:spcBef>
                        <a:spcAft>
                          <a:spcPct val="0"/>
                        </a:spcAft>
                        <a:buClrTx/>
                        <a:buSzTx/>
                        <a:buFontTx/>
                        <a:buNone/>
                        <a:tabLst/>
                        <a:defRPr/>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скорой медицинской помощи</a:t>
                      </a:r>
                    </a:p>
                    <a:p>
                      <a:pPr marL="0" marR="0" lvl="0" indent="0" algn="l" defTabSz="914400" rtl="0" eaLnBrk="0" fontAlgn="b" latinLnBrk="0" hangingPunct="0">
                        <a:lnSpc>
                          <a:spcPct val="100000"/>
                        </a:lnSpc>
                        <a:spcBef>
                          <a:spcPct val="0"/>
                        </a:spcBef>
                        <a:spcAft>
                          <a:spcPct val="0"/>
                        </a:spcAft>
                        <a:buClrTx/>
                        <a:buSzTx/>
                        <a:buFontTx/>
                        <a:buNone/>
                        <a:tabLst/>
                        <a:defRPr/>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(стационарные)</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defRPr/>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11">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сложных судебно-медицинских экспертиз</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судебно-биохимические</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судебно-гистологические</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bl>
          </a:graphicData>
        </a:graphic>
      </p:graphicFrame>
    </p:spTree>
    <p:extLst>
      <p:ext uri="{BB962C8B-B14F-4D97-AF65-F5344CB8AC3E}">
        <p14:creationId xmlns:p14="http://schemas.microsoft.com/office/powerpoint/2010/main" val="41848465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25</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51"/>
          <p:cNvGraphicFramePr>
            <a:graphicFrameLocks/>
          </p:cNvGraphicFramePr>
          <p:nvPr>
            <p:extLst>
              <p:ext uri="{D42A27DB-BD31-4B8C-83A1-F6EECF244321}">
                <p14:modId xmlns:p14="http://schemas.microsoft.com/office/powerpoint/2010/main" val="1396970114"/>
              </p:ext>
            </p:extLst>
          </p:nvPr>
        </p:nvGraphicFramePr>
        <p:xfrm>
          <a:off x="244851" y="-459432"/>
          <a:ext cx="8686800" cy="7193280"/>
        </p:xfrm>
        <a:graphic>
          <a:graphicData uri="http://schemas.openxmlformats.org/drawingml/2006/table">
            <a:tbl>
              <a:tblPr/>
              <a:tblGrid>
                <a:gridCol w="3733800"/>
                <a:gridCol w="685800"/>
                <a:gridCol w="1524000"/>
                <a:gridCol w="1371600"/>
                <a:gridCol w="1371600"/>
              </a:tblGrid>
              <a:tr h="1237694">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Наличие подразделений, отделов,  отделений, кабинетов                                                               (нет </a:t>
                      </a:r>
                      <a:r>
                        <a:rPr kumimoji="0" lang="ru-RU" sz="1400" b="0" i="0" u="none" strike="noStrike" cap="none" normalizeH="0" baseline="0" smtClean="0">
                          <a:ln>
                            <a:noFill/>
                          </a:ln>
                          <a:solidFill>
                            <a:schemeClr val="tx1"/>
                          </a:solidFill>
                          <a:effectLst/>
                          <a:latin typeface="Arial" charset="0"/>
                          <a:cs typeface="Times New Roman" pitchFamily="18" charset="0"/>
                        </a:rPr>
                        <a:t>–</a:t>
                      </a: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подразделений, отделов, отделений</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r>
              <a:tr h="3108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r>
              <a:tr h="60350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судебно-медицинской экспертизы вещественных доказательств  </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судебно-медицинской экспертизы трупов</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судебно-химические</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судебно-цитологические</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экстренной консультативной помощи и медицинской эвакуации</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экстренной медицинской помощи</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4572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Паллиативной медицинской помощи</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Патологоанатомические </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53035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Переливания крови</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ru-RU" sz="1400" b="1" i="0" u="none" strike="noStrike" cap="none" normalizeH="0" baseline="0" dirty="0" smtClean="0">
                          <a:ln>
                            <a:noFill/>
                          </a:ln>
                          <a:solidFill>
                            <a:srgbClr val="FF0000"/>
                          </a:solidFill>
                          <a:effectLst/>
                          <a:latin typeface="Arial" charset="0"/>
                          <a:cs typeface="Arial" charset="0"/>
                        </a:rPr>
                        <a:t>Отделения, осуществляющие заготовку крови</a:t>
                      </a:r>
                      <a:endParaRPr kumimoji="0" lang="ru-RU" sz="2400" b="0"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hMerge="1">
                  <a:txBody>
                    <a:bodyPr/>
                    <a:lstStyle/>
                    <a:p>
                      <a:pPr marL="0" marR="0" lvl="0" indent="0" algn="ctr" defTabSz="914400" rtl="0" eaLnBrk="0" fontAlgn="t"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defRPr/>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Перинатальные центры</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Платные кабинеты (отделения)</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Arial" charset="0"/>
                          <a:cs typeface="Times New Roman" pitchFamily="18" charset="0"/>
                        </a:rPr>
                        <a:t> </a:t>
                      </a:r>
                      <a:r>
                        <a:rPr kumimoji="0" lang="ru-RU" sz="1700" b="1" i="0" u="none" strike="noStrike" cap="none" normalizeH="0" baseline="0" dirty="0" smtClean="0">
                          <a:ln>
                            <a:noFill/>
                          </a:ln>
                          <a:solidFill>
                            <a:schemeClr val="tx1"/>
                          </a:solidFill>
                          <a:effectLst/>
                          <a:latin typeface="Times New Roman" pitchFamily="18" charset="0"/>
                          <a:cs typeface="Times New Roman" pitchFamily="18" charset="0"/>
                        </a:rPr>
                        <a:t>заполняется либо графа 4, либо графа 5 </a:t>
                      </a:r>
                      <a:r>
                        <a:rPr kumimoji="0" lang="ru-RU" sz="1700" b="1" i="0" u="none" strike="noStrike" cap="none" normalizeH="0" baseline="0" dirty="0" smtClean="0">
                          <a:ln>
                            <a:noFill/>
                          </a:ln>
                          <a:solidFill>
                            <a:schemeClr val="tx1"/>
                          </a:solidFill>
                          <a:effectLst/>
                          <a:latin typeface="Arial" charset="0"/>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80000"/>
                      </a:schemeClr>
                    </a:solidFill>
                  </a:tcPr>
                </a:tc>
                <a:tc hMerge="1">
                  <a:txBody>
                    <a:bodyPr/>
                    <a:lstStyle/>
                    <a:p>
                      <a:endParaRPr lang="ru-RU"/>
                    </a:p>
                  </a:txBody>
                  <a:tcPr/>
                </a:tc>
                <a:tc hMerge="1">
                  <a:txBody>
                    <a:bodyPr/>
                    <a:lstStyle/>
                    <a:p>
                      <a:endParaRPr lang="ru-RU"/>
                    </a:p>
                  </a:txBody>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Поликлиники (поликлинические отделения) </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bl>
          </a:graphicData>
        </a:graphic>
      </p:graphicFrame>
      <p:sp>
        <p:nvSpPr>
          <p:cNvPr id="7" name="Text Box 5"/>
          <p:cNvSpPr txBox="1">
            <a:spLocks noChangeArrowheads="1"/>
          </p:cNvSpPr>
          <p:nvPr/>
        </p:nvSpPr>
        <p:spPr bwMode="auto">
          <a:xfrm>
            <a:off x="4211961" y="2046447"/>
            <a:ext cx="3528391" cy="1464231"/>
          </a:xfrm>
          <a:prstGeom prst="wedgeRoundRectCallout">
            <a:avLst>
              <a:gd name="adj1" fmla="val -47302"/>
              <a:gd name="adj2" fmla="val 257530"/>
              <a:gd name="adj3" fmla="val 16667"/>
            </a:avLst>
          </a:prstGeom>
          <a:solidFill>
            <a:srgbClr val="5BFF21">
              <a:alpha val="80000"/>
            </a:srgbClr>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000" b="1" dirty="0" smtClean="0">
                <a:solidFill>
                  <a:srgbClr val="FF0000"/>
                </a:solidFill>
                <a:latin typeface="Times New Roman" pitchFamily="18" charset="0"/>
              </a:rPr>
              <a:t>Строку «Поликлиники» заполняют только медицинские организации, оказывающие ПМСП</a:t>
            </a:r>
            <a:endParaRPr lang="ru-RU" altLang="ru-RU" sz="2000" b="1" dirty="0">
              <a:solidFill>
                <a:srgbClr val="FF0000"/>
              </a:solidFill>
              <a:latin typeface="Times New Roman" pitchFamily="18" charset="0"/>
            </a:endParaRPr>
          </a:p>
        </p:txBody>
      </p:sp>
    </p:spTree>
    <p:extLst>
      <p:ext uri="{BB962C8B-B14F-4D97-AF65-F5344CB8AC3E}">
        <p14:creationId xmlns:p14="http://schemas.microsoft.com/office/powerpoint/2010/main" val="5092317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26</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24"/>
          <p:cNvGraphicFramePr>
            <a:graphicFrameLocks/>
          </p:cNvGraphicFramePr>
          <p:nvPr>
            <p:extLst>
              <p:ext uri="{D42A27DB-BD31-4B8C-83A1-F6EECF244321}">
                <p14:modId xmlns:p14="http://schemas.microsoft.com/office/powerpoint/2010/main" val="191366574"/>
              </p:ext>
            </p:extLst>
          </p:nvPr>
        </p:nvGraphicFramePr>
        <p:xfrm>
          <a:off x="152400" y="838200"/>
          <a:ext cx="8839200" cy="5294376"/>
        </p:xfrm>
        <a:graphic>
          <a:graphicData uri="http://schemas.openxmlformats.org/drawingml/2006/table">
            <a:tbl>
              <a:tblPr/>
              <a:tblGrid>
                <a:gridCol w="3581400"/>
                <a:gridCol w="685800"/>
                <a:gridCol w="1524000"/>
                <a:gridCol w="1524000"/>
                <a:gridCol w="1524000"/>
              </a:tblGrid>
              <a:tr h="1371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Наличие подразделений, отделов,  отделений, кабинетов                                                               (нет </a:t>
                      </a:r>
                      <a:r>
                        <a:rPr kumimoji="0" lang="ru-RU" sz="1400" b="0" i="0" u="none" strike="noStrike" cap="none" normalizeH="0" baseline="0" smtClean="0">
                          <a:ln>
                            <a:noFill/>
                          </a:ln>
                          <a:solidFill>
                            <a:schemeClr val="tx1"/>
                          </a:solidFill>
                          <a:effectLst/>
                          <a:latin typeface="Arial" charset="0"/>
                          <a:cs typeface="Times New Roman" pitchFamily="18" charset="0"/>
                        </a:rPr>
                        <a:t>–</a:t>
                      </a: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подразделений, отделов, отделений</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1064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Стоматологические </a:t>
                      </a:r>
                      <a:endParaRPr kumimoji="0" lang="ru-RU" sz="29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rgbClr val="FF0000"/>
                          </a:solidFill>
                          <a:effectLst/>
                          <a:latin typeface="Times New Roman" pitchFamily="18" charset="0"/>
                          <a:cs typeface="Times New Roman" pitchFamily="18" charset="0"/>
                        </a:rPr>
                        <a:t>Не включаются </a:t>
                      </a:r>
                      <a:r>
                        <a:rPr kumimoji="0" lang="ru-RU" sz="1700" b="1" i="0" u="none" strike="noStrike" cap="none" normalizeH="0" baseline="0" dirty="0" smtClean="0">
                          <a:ln>
                            <a:noFill/>
                          </a:ln>
                          <a:solidFill>
                            <a:schemeClr val="tx1"/>
                          </a:solidFill>
                          <a:effectLst/>
                          <a:latin typeface="Times New Roman" pitchFamily="18" charset="0"/>
                          <a:cs typeface="Times New Roman" pitchFamily="18" charset="0"/>
                        </a:rPr>
                        <a:t>стоматологические кабинеты, развернутые при высших, специальных средних учебных заведениях,  ПТУ, общеобразовательных школах и промышленных предприятиях</a:t>
                      </a:r>
                      <a:endParaRPr kumimoji="0" lang="ru-RU" sz="29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195"/>
                      </a:schemeClr>
                    </a:solidFill>
                  </a:tcPr>
                </a:tc>
                <a:tc hMerge="1">
                  <a:txBody>
                    <a:bodyPr/>
                    <a:lstStyle/>
                    <a:p>
                      <a:endParaRPr lang="ru-RU"/>
                    </a:p>
                  </a:txBody>
                  <a:tcPr/>
                </a:tc>
                <a:tc hMerge="1">
                  <a:txBody>
                    <a:bodyPr/>
                    <a:lstStyle/>
                    <a:p>
                      <a:endParaRPr lang="ru-RU"/>
                    </a:p>
                  </a:txBody>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Телефон доверия</a:t>
                      </a:r>
                      <a:endParaRPr kumimoji="0" lang="ru-RU" sz="29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Arial" charset="0"/>
                          <a:cs typeface="Times New Roman" pitchFamily="18" charset="0"/>
                        </a:rPr>
                        <a:t> </a:t>
                      </a:r>
                      <a:endParaRPr kumimoji="0" lang="ru-RU" sz="29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350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Участковые больницы в составе медицинской организации</a:t>
                      </a:r>
                      <a:endParaRPr kumimoji="0" lang="ru-RU" sz="29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Фельдшерско-акушерские пункты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(включая передвижные)</a:t>
                      </a:r>
                      <a:endParaRPr kumimoji="0" lang="ru-RU" sz="29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6F70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Arial" charset="0"/>
                          <a:cs typeface="Times New Roman" pitchFamily="18" charset="0"/>
                        </a:rPr>
                        <a:t> </a:t>
                      </a:r>
                      <a:endParaRPr kumimoji="0" lang="ru-RU" sz="29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Фельдшерские пункты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(включая передвижные)</a:t>
                      </a:r>
                      <a:endParaRPr kumimoji="0" lang="ru-RU" sz="29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6F70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bl>
          </a:graphicData>
        </a:graphic>
      </p:graphicFrame>
      <p:sp>
        <p:nvSpPr>
          <p:cNvPr id="6" name="Rectangle 214"/>
          <p:cNvSpPr>
            <a:spLocks noChangeArrowheads="1"/>
          </p:cNvSpPr>
          <p:nvPr/>
        </p:nvSpPr>
        <p:spPr bwMode="auto">
          <a:xfrm>
            <a:off x="395536" y="904150"/>
            <a:ext cx="3419872" cy="1900058"/>
          </a:xfrm>
          <a:prstGeom prst="rect">
            <a:avLst/>
          </a:prstGeom>
          <a:solidFill>
            <a:srgbClr val="5BFF21"/>
          </a:solidFill>
          <a:ln w="9525">
            <a:noFill/>
            <a:miter lim="800000"/>
            <a:headEnd/>
            <a:tailEnd/>
          </a:ln>
        </p:spPr>
        <p:txBody>
          <a:bodyPr/>
          <a:lstStyle/>
          <a:p>
            <a:pPr marL="342900" indent="-342900" algn="ctr">
              <a:defRPr/>
            </a:pPr>
            <a:r>
              <a:rPr lang="ru-RU" sz="1400" b="1" dirty="0" smtClean="0"/>
              <a:t>Стоматологические поликлиники строки «стоматологические» не заполняют</a:t>
            </a:r>
          </a:p>
          <a:p>
            <a:pPr marL="342900" indent="-342900" algn="ctr">
              <a:defRPr/>
            </a:pPr>
            <a:r>
              <a:rPr lang="ru-RU" sz="1400" b="1" dirty="0" smtClean="0"/>
              <a:t>При наличии </a:t>
            </a:r>
          </a:p>
          <a:p>
            <a:pPr marL="342900" indent="-342900" algn="ctr">
              <a:defRPr/>
            </a:pPr>
            <a:r>
              <a:rPr lang="ru-RU" sz="1400" b="1" dirty="0" smtClean="0"/>
              <a:t>в стоматологической поликлинике отделения/кабинета</a:t>
            </a:r>
          </a:p>
          <a:p>
            <a:pPr marL="342900" indent="-342900" algn="ctr">
              <a:defRPr/>
            </a:pPr>
            <a:r>
              <a:rPr lang="ru-RU" sz="1400" b="1" dirty="0" smtClean="0"/>
              <a:t> ортопедической стоматологии заполняется строка 55</a:t>
            </a:r>
            <a:endParaRPr lang="ru-RU" sz="1400" b="1" dirty="0"/>
          </a:p>
        </p:txBody>
      </p:sp>
    </p:spTree>
    <p:extLst>
      <p:ext uri="{BB962C8B-B14F-4D97-AF65-F5344CB8AC3E}">
        <p14:creationId xmlns:p14="http://schemas.microsoft.com/office/powerpoint/2010/main" val="34117511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46197" name="Group 117"/>
          <p:cNvGraphicFramePr>
            <a:graphicFrameLocks noGrp="1"/>
          </p:cNvGraphicFramePr>
          <p:nvPr>
            <p:ph type="tbl" idx="4294967295"/>
            <p:extLst>
              <p:ext uri="{D42A27DB-BD31-4B8C-83A1-F6EECF244321}">
                <p14:modId xmlns:p14="http://schemas.microsoft.com/office/powerpoint/2010/main" val="2778462952"/>
              </p:ext>
            </p:extLst>
          </p:nvPr>
        </p:nvGraphicFramePr>
        <p:xfrm>
          <a:off x="173256" y="231845"/>
          <a:ext cx="8686800" cy="5851962"/>
        </p:xfrm>
        <a:graphic>
          <a:graphicData uri="http://schemas.openxmlformats.org/drawingml/2006/table">
            <a:tbl>
              <a:tblPr/>
              <a:tblGrid>
                <a:gridCol w="2819400"/>
                <a:gridCol w="914400"/>
                <a:gridCol w="2057400"/>
                <a:gridCol w="1371600"/>
                <a:gridCol w="1524000"/>
              </a:tblGrid>
              <a:tr h="96924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bg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 строки</a:t>
                      </a:r>
                      <a:endParaRPr kumimoji="0" lang="ru-RU" sz="2400" b="0" i="0" u="none" strike="noStrike" cap="none" normalizeH="0" baseline="0" dirty="0" smtClean="0">
                        <a:ln>
                          <a:noFill/>
                        </a:ln>
                        <a:solidFill>
                          <a:schemeClr val="bg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Наличие подразделений, отделов,  отделений, кабинетов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(нет </a:t>
                      </a:r>
                      <a:r>
                        <a:rPr kumimoji="0" lang="ru-RU" sz="1400" b="0" i="0" u="none" strike="noStrike" cap="none" normalizeH="0" baseline="0" dirty="0" smtClean="0">
                          <a:ln>
                            <a:noFill/>
                          </a:ln>
                          <a:solidFill>
                            <a:schemeClr val="tx1"/>
                          </a:solidFill>
                          <a:effectLst/>
                          <a:latin typeface="Arial"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Число подразделений, отделов,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отделений</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Число кабинетов</a:t>
                      </a:r>
                      <a:endParaRPr kumimoji="0" lang="ru-RU" sz="2400" b="0" i="0" u="none" strike="noStrike" cap="none" normalizeH="0" baseline="0" dirty="0" smtClean="0">
                        <a:ln>
                          <a:noFill/>
                        </a:ln>
                        <a:solidFill>
                          <a:schemeClr val="bg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7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амбулаторной хирургии </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48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врача общей практики (семейного врача)</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здоровья для взрослых</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здоровья для детей</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медицины катастроф </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48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планирования семьи и репродукции</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a:t>
                      </a:r>
                      <a:r>
                        <a:rPr kumimoji="0" lang="ru-RU" sz="1700" b="0" i="0" u="none" strike="noStrike" cap="none" normalizeH="0" baseline="0" dirty="0" err="1" smtClean="0">
                          <a:ln>
                            <a:noFill/>
                          </a:ln>
                          <a:solidFill>
                            <a:schemeClr val="tx1"/>
                          </a:solidFill>
                          <a:effectLst/>
                          <a:latin typeface="Times New Roman" pitchFamily="18" charset="0"/>
                          <a:cs typeface="Times New Roman" pitchFamily="18" charset="0"/>
                        </a:rPr>
                        <a:t>профпатологии</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82294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Прочие</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cs typeface="Times New Roman" pitchFamily="18" charset="0"/>
                        </a:rPr>
                        <a:t>Расшифровать. </a:t>
                      </a:r>
                    </a:p>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cs typeface="Times New Roman" pitchFamily="18" charset="0"/>
                        </a:rPr>
                        <a:t>Включаются прочие подразделения, </a:t>
                      </a:r>
                      <a:r>
                        <a:rPr kumimoji="0" lang="ru-RU" sz="1600" b="1" i="0" u="none" strike="noStrike" cap="none" normalizeH="0" baseline="0" dirty="0" smtClean="0">
                          <a:ln>
                            <a:noFill/>
                          </a:ln>
                          <a:solidFill>
                            <a:srgbClr val="FF0000"/>
                          </a:solidFill>
                          <a:effectLst/>
                          <a:latin typeface="Times New Roman" pitchFamily="18" charset="0"/>
                          <a:cs typeface="Times New Roman" pitchFamily="18" charset="0"/>
                        </a:rPr>
                        <a:t>участвующие в лечебно-диагностическом процессе</a:t>
                      </a: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195"/>
                      </a:schemeClr>
                    </a:solidFill>
                  </a:tcPr>
                </a:tc>
                <a:tc hMerge="1">
                  <a:txBody>
                    <a:bodyPr/>
                    <a:lstStyle/>
                    <a:p>
                      <a:endParaRPr lang="ru-RU"/>
                    </a:p>
                  </a:txBody>
                  <a:tcPr/>
                </a:tc>
                <a:tc hMerge="1">
                  <a:txBody>
                    <a:bodyPr/>
                    <a:lstStyle/>
                    <a:p>
                      <a:endParaRPr lang="ru-RU"/>
                    </a:p>
                  </a:txBody>
                  <a:tcPr/>
                </a:tc>
              </a:tr>
            </a:tbl>
          </a:graphicData>
        </a:graphic>
      </p:graphicFrame>
      <p:sp>
        <p:nvSpPr>
          <p:cNvPr id="4"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37081039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0" y="2133600"/>
            <a:ext cx="9144000" cy="4464050"/>
          </a:xfrm>
          <a:prstGeom prst="rect">
            <a:avLst/>
          </a:prstGeom>
          <a:noFill/>
          <a:ln w="25400" algn="ctr">
            <a:noFill/>
            <a:miter lim="800000"/>
            <a:headEnd/>
            <a:tailEnd/>
          </a:ln>
        </p:spPr>
        <p:txBody>
          <a:bodyPr lIns="95782" tIns="47891" rIns="95782" bIns="47891" anchor="ctr"/>
          <a:lstStyle/>
          <a:p>
            <a:pPr defTabSz="957263"/>
            <a:endParaRPr lang="en-US" b="1" i="1"/>
          </a:p>
        </p:txBody>
      </p:sp>
      <p:sp>
        <p:nvSpPr>
          <p:cNvPr id="349187" name="Подзаголовок 2"/>
          <p:cNvSpPr>
            <a:spLocks noGrp="1"/>
          </p:cNvSpPr>
          <p:nvPr>
            <p:ph type="subTitle" idx="4294967295"/>
          </p:nvPr>
        </p:nvSpPr>
        <p:spPr>
          <a:xfrm>
            <a:off x="6643688" y="6357938"/>
            <a:ext cx="1714500" cy="428625"/>
          </a:xfrm>
        </p:spPr>
        <p:txBody>
          <a:bodyPr lIns="95782" tIns="47891" rIns="95782" bIns="47891"/>
          <a:lstStyle/>
          <a:p>
            <a:pPr marL="0" indent="0" defTabSz="957263">
              <a:lnSpc>
                <a:spcPct val="80000"/>
              </a:lnSpc>
              <a:buFontTx/>
              <a:buNone/>
            </a:pPr>
            <a:r>
              <a:rPr lang="ru-RU" sz="1700" dirty="0" smtClean="0">
                <a:solidFill>
                  <a:srgbClr val="7F7F7F"/>
                </a:solidFill>
                <a:latin typeface="Helios"/>
              </a:rPr>
              <a:t>РОССИЯ 2020</a:t>
            </a:r>
          </a:p>
        </p:txBody>
      </p:sp>
      <p:sp>
        <p:nvSpPr>
          <p:cNvPr id="349188" name="Прямоугольник 4"/>
          <p:cNvSpPr>
            <a:spLocks noChangeArrowheads="1"/>
          </p:cNvSpPr>
          <p:nvPr/>
        </p:nvSpPr>
        <p:spPr bwMode="auto">
          <a:xfrm>
            <a:off x="6715125" y="6215063"/>
            <a:ext cx="1428750" cy="142875"/>
          </a:xfrm>
          <a:prstGeom prst="rect">
            <a:avLst/>
          </a:prstGeom>
          <a:solidFill>
            <a:srgbClr val="FF0000"/>
          </a:solidFill>
          <a:ln w="25400" algn="ctr">
            <a:noFill/>
            <a:miter lim="800000"/>
            <a:headEnd/>
            <a:tailEnd/>
          </a:ln>
        </p:spPr>
        <p:txBody>
          <a:bodyPr lIns="95782" tIns="47891" rIns="95782" bIns="47891" anchor="ctr"/>
          <a:lstStyle/>
          <a:p>
            <a:pPr defTabSz="957263"/>
            <a:endParaRPr lang="en-US" sz="1900">
              <a:solidFill>
                <a:srgbClr val="FFFFFF"/>
              </a:solidFill>
              <a:latin typeface="Calibri" pitchFamily="34" charset="0"/>
              <a:cs typeface="Arial" pitchFamily="34" charset="0"/>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49191" name="Rectangle 7"/>
          <p:cNvSpPr>
            <a:spLocks noChangeArrowheads="1"/>
          </p:cNvSpPr>
          <p:nvPr/>
        </p:nvSpPr>
        <p:spPr bwMode="auto">
          <a:xfrm>
            <a:off x="539552" y="764704"/>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49192" name="Rectangle 8"/>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349193" name="Rectangle 9"/>
          <p:cNvSpPr>
            <a:spLocks noChangeArrowheads="1"/>
          </p:cNvSpPr>
          <p:nvPr/>
        </p:nvSpPr>
        <p:spPr bwMode="auto">
          <a:xfrm>
            <a:off x="611188" y="836613"/>
            <a:ext cx="8208962" cy="288925"/>
          </a:xfrm>
          <a:prstGeom prst="rect">
            <a:avLst/>
          </a:prstGeom>
          <a:noFill/>
          <a:ln w="9525">
            <a:noFill/>
            <a:miter lim="800000"/>
            <a:headEnd/>
            <a:tailEnd/>
          </a:ln>
          <a:effectLst/>
        </p:spPr>
        <p:txBody>
          <a:bodyPr wrap="none" anchor="ctr"/>
          <a:lstStyle/>
          <a:p>
            <a:endParaRPr lang="ru-RU" b="1"/>
          </a:p>
          <a:p>
            <a:endParaRPr lang="ru-RU" sz="1600" b="1"/>
          </a:p>
        </p:txBody>
      </p:sp>
      <p:sp>
        <p:nvSpPr>
          <p:cNvPr id="349539" name="Rectangle 355"/>
          <p:cNvSpPr>
            <a:spLocks noChangeArrowheads="1"/>
          </p:cNvSpPr>
          <p:nvPr/>
        </p:nvSpPr>
        <p:spPr bwMode="auto">
          <a:xfrm>
            <a:off x="899592" y="692696"/>
            <a:ext cx="8244408" cy="504056"/>
          </a:xfrm>
          <a:prstGeom prst="rect">
            <a:avLst/>
          </a:prstGeom>
          <a:noFill/>
          <a:ln w="9525">
            <a:noFill/>
            <a:miter lim="800000"/>
            <a:headEnd/>
            <a:tailEnd/>
          </a:ln>
          <a:effectLst/>
        </p:spPr>
        <p:txBody>
          <a:bodyPr wrap="none" anchor="ctr"/>
          <a:lstStyle/>
          <a:p>
            <a:endParaRPr lang="ru-RU" b="1" dirty="0"/>
          </a:p>
          <a:p>
            <a:r>
              <a:rPr lang="ru-RU" sz="1600" b="1" dirty="0" smtClean="0">
                <a:latin typeface="Times New Roman" pitchFamily="18" charset="0"/>
                <a:cs typeface="Times New Roman" pitchFamily="18" charset="0"/>
              </a:rPr>
              <a:t>В </a:t>
            </a:r>
            <a:r>
              <a:rPr lang="ru-RU" sz="1600" b="1" dirty="0">
                <a:latin typeface="Times New Roman" pitchFamily="18" charset="0"/>
                <a:cs typeface="Times New Roman" pitchFamily="18" charset="0"/>
              </a:rPr>
              <a:t>таблицу 1001  добавлены строки:</a:t>
            </a:r>
          </a:p>
          <a:p>
            <a:endParaRPr lang="ru-RU" sz="1600" b="1" dirty="0"/>
          </a:p>
        </p:txBody>
      </p:sp>
      <p:graphicFrame>
        <p:nvGraphicFramePr>
          <p:cNvPr id="12" name="Таблица 11"/>
          <p:cNvGraphicFramePr>
            <a:graphicFrameLocks noGrp="1"/>
          </p:cNvGraphicFramePr>
          <p:nvPr/>
        </p:nvGraphicFramePr>
        <p:xfrm>
          <a:off x="755576" y="1196752"/>
          <a:ext cx="7776864" cy="4789864"/>
        </p:xfrm>
        <a:graphic>
          <a:graphicData uri="http://schemas.openxmlformats.org/drawingml/2006/table">
            <a:tbl>
              <a:tblPr/>
              <a:tblGrid>
                <a:gridCol w="6624736"/>
                <a:gridCol w="1152128"/>
              </a:tblGrid>
              <a:tr h="360040">
                <a:tc>
                  <a:txBody>
                    <a:bodyPr/>
                    <a:lstStyle/>
                    <a:p>
                      <a:pPr algn="ctr">
                        <a:lnSpc>
                          <a:spcPts val="1000"/>
                        </a:lnSpc>
                        <a:spcAft>
                          <a:spcPts val="0"/>
                        </a:spcAft>
                      </a:pPr>
                      <a:r>
                        <a:rPr lang="ru-RU" sz="1400" dirty="0">
                          <a:latin typeface="Times New Roman"/>
                          <a:ea typeface="Times New Roman"/>
                          <a:cs typeface="Times New Roman"/>
                        </a:rPr>
                        <a:t>Наименование </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dirty="0">
                          <a:latin typeface="Times New Roman"/>
                          <a:ea typeface="Times New Roman"/>
                          <a:cs typeface="Times New Roman"/>
                        </a:rPr>
                        <a:t>№ </a:t>
                      </a:r>
                      <a:br>
                        <a:rPr lang="ru-RU" sz="1400" dirty="0">
                          <a:latin typeface="Times New Roman"/>
                          <a:ea typeface="Times New Roman"/>
                          <a:cs typeface="Times New Roman"/>
                        </a:rPr>
                      </a:br>
                      <a:r>
                        <a:rPr lang="ru-RU" sz="1400" dirty="0">
                          <a:latin typeface="Times New Roman"/>
                          <a:ea typeface="Times New Roman"/>
                          <a:cs typeface="Times New Roman"/>
                        </a:rPr>
                        <a:t>строки</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Детские поликлиники (отделения, кабинеты)</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13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   из них: участвующие в создании и тиражировании «Новой модели медицинской</a:t>
                      </a:r>
                      <a:endParaRPr lang="ru-RU" sz="1400" dirty="0">
                        <a:latin typeface="Times New Roman"/>
                        <a:ea typeface="Times New Roman"/>
                        <a:cs typeface="Times New Roman"/>
                      </a:endParaRPr>
                    </a:p>
                    <a:p>
                      <a:pPr>
                        <a:spcAft>
                          <a:spcPts val="0"/>
                        </a:spcAft>
                      </a:pPr>
                      <a:r>
                        <a:rPr lang="ru-RU" sz="1400" dirty="0">
                          <a:solidFill>
                            <a:srgbClr val="FF0000"/>
                          </a:solidFill>
                          <a:latin typeface="Times New Roman"/>
                          <a:ea typeface="Times New Roman"/>
                          <a:cs typeface="Times New Roman"/>
                        </a:rPr>
                        <a:t>               организации»                </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13.1</a:t>
                      </a:r>
                      <a:endParaRPr lang="ru-RU"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Женские консультации</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19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a:solidFill>
                            <a:srgbClr val="FF0000"/>
                          </a:solidFill>
                          <a:latin typeface="Times New Roman"/>
                          <a:ea typeface="Times New Roman"/>
                          <a:cs typeface="Times New Roman"/>
                        </a:rPr>
                        <a:t>     из них: имеющие в своем составе дневные стационары</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19.1</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a:solidFill>
                            <a:srgbClr val="FF0000"/>
                          </a:solidFill>
                          <a:latin typeface="Times New Roman"/>
                          <a:ea typeface="Times New Roman"/>
                          <a:cs typeface="Times New Roman"/>
                        </a:rPr>
                        <a:t>                  имеющие в своем составе кабинеты медико-социальной помощи</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19.2</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Консультативно-диагностические центры</a:t>
                      </a:r>
                    </a:p>
                  </a:txBody>
                  <a:tcPr marL="57592" marR="575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31</a:t>
                      </a:r>
                    </a:p>
                  </a:txBody>
                  <a:tcPr marL="57592" marR="575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   из них: участвующие в создании и тиражировании «Новой модели медицинской</a:t>
                      </a:r>
                      <a:endParaRPr lang="ru-RU" sz="1400" dirty="0">
                        <a:latin typeface="Times New Roman"/>
                        <a:ea typeface="Times New Roman"/>
                        <a:cs typeface="Times New Roman"/>
                      </a:endParaRPr>
                    </a:p>
                    <a:p>
                      <a:pPr>
                        <a:spcAft>
                          <a:spcPts val="0"/>
                        </a:spcAft>
                      </a:pPr>
                      <a:r>
                        <a:rPr lang="ru-RU" sz="1400" dirty="0">
                          <a:solidFill>
                            <a:srgbClr val="FF0000"/>
                          </a:solidFill>
                          <a:latin typeface="Times New Roman"/>
                          <a:ea typeface="Times New Roman"/>
                          <a:cs typeface="Times New Roman"/>
                        </a:rPr>
                        <a:t>               организации»                </a:t>
                      </a:r>
                      <a:endParaRPr lang="ru-RU" sz="1400" dirty="0">
                        <a:latin typeface="Times New Roman"/>
                        <a:ea typeface="Times New Roman"/>
                        <a:cs typeface="Times New Roman"/>
                      </a:endParaRPr>
                    </a:p>
                  </a:txBody>
                  <a:tcPr marL="57592" marR="575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31.1</a:t>
                      </a:r>
                      <a:endParaRPr lang="ru-RU" sz="1400">
                        <a:latin typeface="Times New Roman"/>
                        <a:ea typeface="Times New Roman"/>
                        <a:cs typeface="Times New Roman"/>
                      </a:endParaRP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Консультативно-диагностические центры для детей</a:t>
                      </a:r>
                    </a:p>
                  </a:txBody>
                  <a:tcPr marL="57592" marR="575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32</a:t>
                      </a:r>
                    </a:p>
                  </a:txBody>
                  <a:tcPr marL="57592" marR="575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   из них: участвующие в создании и тиражировании «Новой модели медицинской</a:t>
                      </a:r>
                      <a:endParaRPr lang="ru-RU" sz="1400" dirty="0">
                        <a:latin typeface="Times New Roman"/>
                        <a:ea typeface="Times New Roman"/>
                        <a:cs typeface="Times New Roman"/>
                      </a:endParaRPr>
                    </a:p>
                    <a:p>
                      <a:pPr>
                        <a:spcAft>
                          <a:spcPts val="0"/>
                        </a:spcAft>
                      </a:pPr>
                      <a:r>
                        <a:rPr lang="ru-RU" sz="1400" dirty="0">
                          <a:solidFill>
                            <a:srgbClr val="FF0000"/>
                          </a:solidFill>
                          <a:latin typeface="Times New Roman"/>
                          <a:ea typeface="Times New Roman"/>
                          <a:cs typeface="Times New Roman"/>
                        </a:rPr>
                        <a:t>               организации»                </a:t>
                      </a:r>
                      <a:endParaRPr lang="ru-RU" sz="1400" dirty="0">
                        <a:latin typeface="Times New Roman"/>
                        <a:ea typeface="Times New Roman"/>
                        <a:cs typeface="Times New Roman"/>
                      </a:endParaRPr>
                    </a:p>
                  </a:txBody>
                  <a:tcPr marL="57592" marR="575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32.1</a:t>
                      </a:r>
                      <a:endParaRPr lang="ru-RU" sz="1400" dirty="0">
                        <a:latin typeface="Times New Roman"/>
                        <a:ea typeface="Times New Roman"/>
                        <a:cs typeface="Times New Roman"/>
                      </a:endParaRP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Отделения (кабинеты) медицинской реабилитации для детей</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70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     из них: для детей до 3 лет</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70.1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a:solidFill>
                            <a:srgbClr val="FF0000"/>
                          </a:solidFill>
                          <a:latin typeface="Times New Roman"/>
                          <a:ea typeface="Times New Roman"/>
                          <a:cs typeface="Times New Roman"/>
                        </a:rPr>
                        <a:t>     из стр. 70: на </a:t>
                      </a:r>
                      <a:r>
                        <a:rPr lang="en-US" sz="1400">
                          <a:solidFill>
                            <a:srgbClr val="FF0000"/>
                          </a:solidFill>
                          <a:latin typeface="Times New Roman"/>
                          <a:ea typeface="Times New Roman"/>
                          <a:cs typeface="Times New Roman"/>
                        </a:rPr>
                        <a:t>I</a:t>
                      </a:r>
                      <a:r>
                        <a:rPr lang="ru-RU" sz="1400">
                          <a:solidFill>
                            <a:srgbClr val="FF0000"/>
                          </a:solidFill>
                          <a:latin typeface="Times New Roman"/>
                          <a:ea typeface="Times New Roman"/>
                          <a:cs typeface="Times New Roman"/>
                        </a:rPr>
                        <a:t> этапе </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70.2</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                       на </a:t>
                      </a:r>
                      <a:r>
                        <a:rPr lang="en-US" sz="1400" dirty="0">
                          <a:solidFill>
                            <a:srgbClr val="FF0000"/>
                          </a:solidFill>
                          <a:latin typeface="Times New Roman"/>
                          <a:ea typeface="Times New Roman"/>
                          <a:cs typeface="Times New Roman"/>
                        </a:rPr>
                        <a:t>II</a:t>
                      </a:r>
                      <a:r>
                        <a:rPr lang="ru-RU" sz="1400" dirty="0">
                          <a:solidFill>
                            <a:srgbClr val="FF0000"/>
                          </a:solidFill>
                          <a:latin typeface="Times New Roman"/>
                          <a:ea typeface="Times New Roman"/>
                          <a:cs typeface="Times New Roman"/>
                        </a:rPr>
                        <a:t> этапе</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70.3</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a:solidFill>
                            <a:srgbClr val="FF0000"/>
                          </a:solidFill>
                          <a:latin typeface="Times New Roman"/>
                          <a:ea typeface="Times New Roman"/>
                          <a:cs typeface="Times New Roman"/>
                        </a:rPr>
                        <a:t>                       на </a:t>
                      </a:r>
                      <a:r>
                        <a:rPr lang="en-US" sz="1400">
                          <a:solidFill>
                            <a:srgbClr val="FF0000"/>
                          </a:solidFill>
                          <a:latin typeface="Times New Roman"/>
                          <a:ea typeface="Times New Roman"/>
                          <a:cs typeface="Times New Roman"/>
                        </a:rPr>
                        <a:t>III</a:t>
                      </a:r>
                      <a:r>
                        <a:rPr lang="ru-RU" sz="1400">
                          <a:solidFill>
                            <a:srgbClr val="FF0000"/>
                          </a:solidFill>
                          <a:latin typeface="Times New Roman"/>
                          <a:ea typeface="Times New Roman"/>
                          <a:cs typeface="Times New Roman"/>
                        </a:rPr>
                        <a:t> этапе</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70.4</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Поликлиники (поликлинические отделения) </a:t>
                      </a:r>
                    </a:p>
                  </a:txBody>
                  <a:tcPr marL="57592" marR="575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97</a:t>
                      </a:r>
                    </a:p>
                  </a:txBody>
                  <a:tcPr marL="57592" marR="575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   из них: участвующие в создании и тиражировании «Новой модели медицинской</a:t>
                      </a:r>
                      <a:endParaRPr lang="ru-RU" sz="1400" dirty="0">
                        <a:latin typeface="Times New Roman"/>
                        <a:ea typeface="Times New Roman"/>
                        <a:cs typeface="Times New Roman"/>
                      </a:endParaRPr>
                    </a:p>
                    <a:p>
                      <a:pPr>
                        <a:spcAft>
                          <a:spcPts val="0"/>
                        </a:spcAft>
                      </a:pPr>
                      <a:r>
                        <a:rPr lang="ru-RU" sz="1400" dirty="0">
                          <a:solidFill>
                            <a:srgbClr val="FF0000"/>
                          </a:solidFill>
                          <a:latin typeface="Times New Roman"/>
                          <a:ea typeface="Times New Roman"/>
                          <a:cs typeface="Times New Roman"/>
                        </a:rPr>
                        <a:t>               организации»                </a:t>
                      </a:r>
                      <a:endParaRPr lang="ru-RU" sz="1400" dirty="0">
                        <a:latin typeface="Times New Roman"/>
                        <a:ea typeface="Times New Roman"/>
                        <a:cs typeface="Times New Roman"/>
                      </a:endParaRPr>
                    </a:p>
                  </a:txBody>
                  <a:tcPr marL="57592" marR="5759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97.1</a:t>
                      </a:r>
                      <a:endParaRPr lang="ru-RU" sz="1400" dirty="0">
                        <a:latin typeface="Times New Roman"/>
                        <a:ea typeface="Times New Roman"/>
                        <a:cs typeface="Times New Roman"/>
                      </a:endParaRP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81132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0" y="2133600"/>
            <a:ext cx="9144000" cy="4464050"/>
          </a:xfrm>
          <a:prstGeom prst="rect">
            <a:avLst/>
          </a:prstGeom>
          <a:noFill/>
          <a:ln w="25400" algn="ctr">
            <a:noFill/>
            <a:miter lim="800000"/>
            <a:headEnd/>
            <a:tailEnd/>
          </a:ln>
        </p:spPr>
        <p:txBody>
          <a:bodyPr lIns="95782" tIns="47891" rIns="95782" bIns="47891" anchor="ctr"/>
          <a:lstStyle/>
          <a:p>
            <a:pPr defTabSz="957263"/>
            <a:endParaRPr lang="en-US" b="1" i="1"/>
          </a:p>
        </p:txBody>
      </p:sp>
      <p:sp>
        <p:nvSpPr>
          <p:cNvPr id="349187" name="Подзаголовок 2"/>
          <p:cNvSpPr>
            <a:spLocks noGrp="1"/>
          </p:cNvSpPr>
          <p:nvPr>
            <p:ph type="subTitle" idx="4294967295"/>
          </p:nvPr>
        </p:nvSpPr>
        <p:spPr>
          <a:xfrm>
            <a:off x="6643688" y="6357938"/>
            <a:ext cx="1714500" cy="428625"/>
          </a:xfrm>
        </p:spPr>
        <p:txBody>
          <a:bodyPr lIns="95782" tIns="47891" rIns="95782" bIns="47891"/>
          <a:lstStyle/>
          <a:p>
            <a:pPr marL="0" indent="0" defTabSz="957263">
              <a:lnSpc>
                <a:spcPct val="80000"/>
              </a:lnSpc>
              <a:buFontTx/>
              <a:buNone/>
            </a:pPr>
            <a:r>
              <a:rPr lang="ru-RU" sz="1700" dirty="0" smtClean="0">
                <a:solidFill>
                  <a:srgbClr val="7F7F7F"/>
                </a:solidFill>
                <a:latin typeface="Helios"/>
              </a:rPr>
              <a:t>РОССИЯ 2020</a:t>
            </a:r>
          </a:p>
        </p:txBody>
      </p:sp>
      <p:sp>
        <p:nvSpPr>
          <p:cNvPr id="349188" name="Прямоугольник 4"/>
          <p:cNvSpPr>
            <a:spLocks noChangeArrowheads="1"/>
          </p:cNvSpPr>
          <p:nvPr/>
        </p:nvSpPr>
        <p:spPr bwMode="auto">
          <a:xfrm>
            <a:off x="6715125" y="6215063"/>
            <a:ext cx="1428750" cy="142875"/>
          </a:xfrm>
          <a:prstGeom prst="rect">
            <a:avLst/>
          </a:prstGeom>
          <a:solidFill>
            <a:srgbClr val="FF0000"/>
          </a:solidFill>
          <a:ln w="25400" algn="ctr">
            <a:noFill/>
            <a:miter lim="800000"/>
            <a:headEnd/>
            <a:tailEnd/>
          </a:ln>
        </p:spPr>
        <p:txBody>
          <a:bodyPr lIns="95782" tIns="47891" rIns="95782" bIns="47891" anchor="ctr"/>
          <a:lstStyle/>
          <a:p>
            <a:pPr defTabSz="957263"/>
            <a:endParaRPr lang="en-US" sz="1900">
              <a:solidFill>
                <a:srgbClr val="FFFFFF"/>
              </a:solidFill>
              <a:latin typeface="Calibri" pitchFamily="34" charset="0"/>
              <a:cs typeface="Arial" pitchFamily="34" charset="0"/>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49191" name="Rectangle 7"/>
          <p:cNvSpPr>
            <a:spLocks noChangeArrowheads="1"/>
          </p:cNvSpPr>
          <p:nvPr/>
        </p:nvSpPr>
        <p:spPr bwMode="auto">
          <a:xfrm>
            <a:off x="539552" y="764704"/>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49192" name="Rectangle 8"/>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349193" name="Rectangle 9"/>
          <p:cNvSpPr>
            <a:spLocks noChangeArrowheads="1"/>
          </p:cNvSpPr>
          <p:nvPr/>
        </p:nvSpPr>
        <p:spPr bwMode="auto">
          <a:xfrm>
            <a:off x="611188" y="836613"/>
            <a:ext cx="8208962" cy="288925"/>
          </a:xfrm>
          <a:prstGeom prst="rect">
            <a:avLst/>
          </a:prstGeom>
          <a:noFill/>
          <a:ln w="9525">
            <a:noFill/>
            <a:miter lim="800000"/>
            <a:headEnd/>
            <a:tailEnd/>
          </a:ln>
          <a:effectLst/>
        </p:spPr>
        <p:txBody>
          <a:bodyPr wrap="none" anchor="ctr"/>
          <a:lstStyle/>
          <a:p>
            <a:endParaRPr lang="ru-RU" b="1"/>
          </a:p>
          <a:p>
            <a:endParaRPr lang="ru-RU" sz="1600" b="1"/>
          </a:p>
        </p:txBody>
      </p:sp>
      <p:sp>
        <p:nvSpPr>
          <p:cNvPr id="349539" name="Rectangle 355"/>
          <p:cNvSpPr>
            <a:spLocks noChangeArrowheads="1"/>
          </p:cNvSpPr>
          <p:nvPr/>
        </p:nvSpPr>
        <p:spPr bwMode="auto">
          <a:xfrm>
            <a:off x="899592" y="692696"/>
            <a:ext cx="8244408" cy="504056"/>
          </a:xfrm>
          <a:prstGeom prst="rect">
            <a:avLst/>
          </a:prstGeom>
          <a:noFill/>
          <a:ln w="9525">
            <a:noFill/>
            <a:miter lim="800000"/>
            <a:headEnd/>
            <a:tailEnd/>
          </a:ln>
          <a:effectLst/>
        </p:spPr>
        <p:txBody>
          <a:bodyPr wrap="none" anchor="ctr"/>
          <a:lstStyle/>
          <a:p>
            <a:endParaRPr lang="ru-RU" b="1" dirty="0"/>
          </a:p>
          <a:p>
            <a:r>
              <a:rPr lang="ru-RU" sz="1600" b="1" dirty="0" smtClean="0">
                <a:latin typeface="Times New Roman" pitchFamily="18" charset="0"/>
                <a:cs typeface="Times New Roman" pitchFamily="18" charset="0"/>
              </a:rPr>
              <a:t>В </a:t>
            </a:r>
            <a:r>
              <a:rPr lang="ru-RU" sz="1600" b="1" dirty="0">
                <a:latin typeface="Times New Roman" pitchFamily="18" charset="0"/>
                <a:cs typeface="Times New Roman" pitchFamily="18" charset="0"/>
              </a:rPr>
              <a:t>таблицу 1001  добавлены строки:</a:t>
            </a:r>
          </a:p>
          <a:p>
            <a:endParaRPr lang="ru-RU" sz="1600" b="1" dirty="0"/>
          </a:p>
        </p:txBody>
      </p:sp>
      <p:graphicFrame>
        <p:nvGraphicFramePr>
          <p:cNvPr id="12" name="Таблица 11"/>
          <p:cNvGraphicFramePr>
            <a:graphicFrameLocks noGrp="1"/>
          </p:cNvGraphicFramePr>
          <p:nvPr/>
        </p:nvGraphicFramePr>
        <p:xfrm>
          <a:off x="755576" y="1196752"/>
          <a:ext cx="7776864" cy="4417352"/>
        </p:xfrm>
        <a:graphic>
          <a:graphicData uri="http://schemas.openxmlformats.org/drawingml/2006/table">
            <a:tbl>
              <a:tblPr/>
              <a:tblGrid>
                <a:gridCol w="6624736"/>
                <a:gridCol w="1152128"/>
              </a:tblGrid>
              <a:tr h="360040">
                <a:tc>
                  <a:txBody>
                    <a:bodyPr/>
                    <a:lstStyle/>
                    <a:p>
                      <a:pPr algn="ctr">
                        <a:lnSpc>
                          <a:spcPts val="1000"/>
                        </a:lnSpc>
                        <a:spcAft>
                          <a:spcPts val="0"/>
                        </a:spcAft>
                      </a:pPr>
                      <a:r>
                        <a:rPr lang="ru-RU" sz="1400" dirty="0">
                          <a:latin typeface="Times New Roman"/>
                          <a:ea typeface="Times New Roman"/>
                          <a:cs typeface="Times New Roman"/>
                        </a:rPr>
                        <a:t>Наименование </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dirty="0">
                          <a:latin typeface="Times New Roman"/>
                          <a:ea typeface="Times New Roman"/>
                          <a:cs typeface="Times New Roman"/>
                        </a:rPr>
                        <a:t>№ </a:t>
                      </a:r>
                      <a:br>
                        <a:rPr lang="ru-RU" sz="1400" dirty="0">
                          <a:latin typeface="Times New Roman"/>
                          <a:ea typeface="Times New Roman"/>
                          <a:cs typeface="Times New Roman"/>
                        </a:rPr>
                      </a:br>
                      <a:r>
                        <a:rPr lang="ru-RU" sz="1400" dirty="0">
                          <a:latin typeface="Times New Roman"/>
                          <a:ea typeface="Times New Roman"/>
                          <a:cs typeface="Times New Roman"/>
                        </a:rPr>
                        <a:t>строки</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Охраны репродуктивного здоровья подростков</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91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   из них: отделения организации медицинской помощи несовершеннолетним </a:t>
                      </a:r>
                      <a:endParaRPr lang="ru-RU" sz="1400" dirty="0">
                        <a:latin typeface="Times New Roman"/>
                        <a:ea typeface="Times New Roman"/>
                        <a:cs typeface="Times New Roman"/>
                      </a:endParaRPr>
                    </a:p>
                    <a:p>
                      <a:pPr>
                        <a:spcAft>
                          <a:spcPts val="0"/>
                        </a:spcAft>
                      </a:pPr>
                      <a:r>
                        <a:rPr lang="ru-RU" sz="1400" dirty="0">
                          <a:solidFill>
                            <a:srgbClr val="FF0000"/>
                          </a:solidFill>
                          <a:latin typeface="Times New Roman"/>
                          <a:ea typeface="Times New Roman"/>
                          <a:cs typeface="Times New Roman"/>
                        </a:rPr>
                        <a:t>                в образовательных организациях</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91.2</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a:latin typeface="Times New Roman"/>
                          <a:ea typeface="Times New Roman"/>
                          <a:cs typeface="Times New Roman"/>
                        </a:rPr>
                        <a:t>Паллиативной медицинской помощи</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92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a:solidFill>
                            <a:srgbClr val="FF0000"/>
                          </a:solidFill>
                          <a:latin typeface="Times New Roman"/>
                          <a:ea typeface="Times New Roman"/>
                          <a:cs typeface="Times New Roman"/>
                        </a:rPr>
                        <a:t>     из них: для детей</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92.1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Платные кабинеты (отделения)</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96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a:solidFill>
                            <a:srgbClr val="FF0000"/>
                          </a:solidFill>
                          <a:latin typeface="Times New Roman"/>
                          <a:ea typeface="Times New Roman"/>
                          <a:cs typeface="Times New Roman"/>
                        </a:rPr>
                        <a:t>    из них: для детей </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96.1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Прививочные</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102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    из них: для детей</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102.1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Санаторно-курортные</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116</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   </a:t>
                      </a:r>
                      <a:r>
                        <a:rPr lang="ru-RU" sz="1400" dirty="0">
                          <a:solidFill>
                            <a:srgbClr val="FF0000"/>
                          </a:solidFill>
                          <a:latin typeface="Times New Roman"/>
                          <a:ea typeface="Times New Roman"/>
                          <a:cs typeface="Times New Roman"/>
                        </a:rPr>
                        <a:t>из них: для детей</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116.1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Стоматологические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121</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из них: при высших, средних специальных учебных заведениях </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121.1</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marL="180340">
                        <a:spcAft>
                          <a:spcPts val="0"/>
                        </a:spcAft>
                      </a:pPr>
                      <a:r>
                        <a:rPr lang="ru-RU" sz="1400" dirty="0">
                          <a:solidFill>
                            <a:srgbClr val="FF0000"/>
                          </a:solidFill>
                          <a:latin typeface="Times New Roman"/>
                          <a:ea typeface="Times New Roman"/>
                          <a:cs typeface="Times New Roman"/>
                        </a:rPr>
                        <a:t>       в общеобразовательных школах, лицеях, гимназиях, колледжах</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121.2</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marL="180340">
                        <a:spcAft>
                          <a:spcPts val="0"/>
                        </a:spcAft>
                      </a:pPr>
                      <a:r>
                        <a:rPr lang="ru-RU" sz="1400" dirty="0">
                          <a:solidFill>
                            <a:srgbClr val="FF0000"/>
                          </a:solidFill>
                          <a:latin typeface="Times New Roman"/>
                          <a:ea typeface="Times New Roman"/>
                          <a:cs typeface="Times New Roman"/>
                        </a:rPr>
                        <a:t>       на промышленных предприятиях</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121.3</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Ортопедической стоматологии</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55</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Телефон доверия</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123</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a:solidFill>
                            <a:srgbClr val="FF0000"/>
                          </a:solidFill>
                          <a:latin typeface="Times New Roman"/>
                          <a:ea typeface="Times New Roman"/>
                          <a:cs typeface="Times New Roman"/>
                        </a:rPr>
                        <a:t>    из них: для детей</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123.1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224765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 Проекта Приказа</a:t>
            </a:r>
            <a:endParaRPr lang="ru-RU" dirty="0"/>
          </a:p>
        </p:txBody>
      </p:sp>
      <p:sp>
        <p:nvSpPr>
          <p:cNvPr id="3" name="Объект 2"/>
          <p:cNvSpPr>
            <a:spLocks noGrp="1"/>
          </p:cNvSpPr>
          <p:nvPr>
            <p:ph idx="1"/>
          </p:nvPr>
        </p:nvSpPr>
        <p:spPr/>
        <p:txBody>
          <a:bodyPr/>
          <a:lstStyle/>
          <a:p>
            <a:pPr marL="342900" lvl="1" indent="-342900">
              <a:buFont typeface="Arial" pitchFamily="34" charset="0"/>
              <a:buChar char="•"/>
            </a:pPr>
            <a:r>
              <a:rPr lang="ru-RU" dirty="0"/>
              <a:t>Предоставить список ответственных за сдачу статистических отчетов по формам до 15.12.2020 г. по электронному адресу </a:t>
            </a:r>
            <a:r>
              <a:rPr lang="en-US" dirty="0">
                <a:solidFill>
                  <a:srgbClr val="0066FF"/>
                </a:solidFill>
              </a:rPr>
              <a:t>park</a:t>
            </a:r>
            <a:r>
              <a:rPr lang="ru-RU" dirty="0">
                <a:solidFill>
                  <a:srgbClr val="0066FF"/>
                </a:solidFill>
              </a:rPr>
              <a:t>@</a:t>
            </a:r>
            <a:r>
              <a:rPr lang="en-US" dirty="0" err="1">
                <a:solidFill>
                  <a:srgbClr val="0066FF"/>
                </a:solidFill>
              </a:rPr>
              <a:t>kuzdrav</a:t>
            </a:r>
            <a:r>
              <a:rPr lang="ru-RU" dirty="0">
                <a:solidFill>
                  <a:srgbClr val="0066FF"/>
                </a:solidFill>
              </a:rPr>
              <a:t>.</a:t>
            </a:r>
            <a:r>
              <a:rPr lang="en-US" dirty="0" err="1">
                <a:solidFill>
                  <a:srgbClr val="0066FF"/>
                </a:solidFill>
              </a:rPr>
              <a:t>ru</a:t>
            </a:r>
            <a:r>
              <a:rPr lang="en-US" dirty="0">
                <a:solidFill>
                  <a:srgbClr val="0066FF"/>
                </a:solidFill>
              </a:rPr>
              <a:t> </a:t>
            </a:r>
            <a:r>
              <a:rPr lang="ru-RU" dirty="0"/>
              <a:t>, в соответствии с </a:t>
            </a:r>
            <a:r>
              <a:rPr lang="ru-RU" u="sng" dirty="0"/>
              <a:t>приложением 4. </a:t>
            </a:r>
            <a:endParaRPr lang="ru-RU" u="sng" dirty="0" smtClean="0"/>
          </a:p>
          <a:p>
            <a:pPr marL="342900" lvl="1" indent="-342900">
              <a:buFont typeface="Arial" pitchFamily="34" charset="0"/>
              <a:buChar char="•"/>
            </a:pPr>
            <a:r>
              <a:rPr lang="ru-RU" dirty="0"/>
              <a:t>Обеспечить получение программного продукта по обработке форм статистической отчетности, размещенного на сайте ГАУЗ «КМИАЦ» </a:t>
            </a:r>
            <a:r>
              <a:rPr lang="en-US" dirty="0"/>
              <a:t>http</a:t>
            </a:r>
            <a:r>
              <a:rPr lang="ru-RU" dirty="0"/>
              <a:t>://</a:t>
            </a:r>
            <a:r>
              <a:rPr lang="en-US" dirty="0" err="1"/>
              <a:t>komiac</a:t>
            </a:r>
            <a:r>
              <a:rPr lang="ru-RU" dirty="0"/>
              <a:t>.</a:t>
            </a:r>
            <a:r>
              <a:rPr lang="en-US" dirty="0" err="1"/>
              <a:t>ru</a:t>
            </a:r>
            <a:r>
              <a:rPr lang="en-US" dirty="0"/>
              <a:t> </a:t>
            </a:r>
            <a:r>
              <a:rPr lang="ru-RU" dirty="0"/>
              <a:t>(раздел «О центре», вкладка «Медицинская статистика», «Годовой отчет», файл «Обновление программного обеспечения» в срок до 27.12.2020). </a:t>
            </a:r>
          </a:p>
          <a:p>
            <a:pPr marL="342900" lvl="1" indent="-342900">
              <a:buFont typeface="Arial" pitchFamily="34" charset="0"/>
              <a:buChar char="•"/>
            </a:pPr>
            <a:endParaRPr lang="ru-RU" dirty="0"/>
          </a:p>
        </p:txBody>
      </p:sp>
    </p:spTree>
    <p:extLst>
      <p:ext uri="{BB962C8B-B14F-4D97-AF65-F5344CB8AC3E}">
        <p14:creationId xmlns:p14="http://schemas.microsoft.com/office/powerpoint/2010/main" val="2563300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07976" y="1349152"/>
          <a:ext cx="7776864" cy="2121128"/>
        </p:xfrm>
        <a:graphic>
          <a:graphicData uri="http://schemas.openxmlformats.org/drawingml/2006/table">
            <a:tbl>
              <a:tblPr/>
              <a:tblGrid>
                <a:gridCol w="6624736"/>
                <a:gridCol w="1152128"/>
              </a:tblGrid>
              <a:tr h="360040">
                <a:tc>
                  <a:txBody>
                    <a:bodyPr/>
                    <a:lstStyle/>
                    <a:p>
                      <a:pPr algn="ctr">
                        <a:lnSpc>
                          <a:spcPts val="1000"/>
                        </a:lnSpc>
                        <a:spcAft>
                          <a:spcPts val="0"/>
                        </a:spcAft>
                      </a:pPr>
                      <a:r>
                        <a:rPr lang="ru-RU" sz="1400" dirty="0">
                          <a:latin typeface="Times New Roman"/>
                          <a:ea typeface="Times New Roman"/>
                          <a:cs typeface="Times New Roman"/>
                        </a:rPr>
                        <a:t>Наименование </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dirty="0">
                          <a:latin typeface="Times New Roman"/>
                          <a:ea typeface="Times New Roman"/>
                          <a:cs typeface="Times New Roman"/>
                        </a:rPr>
                        <a:t>№ </a:t>
                      </a:r>
                      <a:br>
                        <a:rPr lang="ru-RU" sz="1400" dirty="0">
                          <a:latin typeface="Times New Roman"/>
                          <a:ea typeface="Times New Roman"/>
                          <a:cs typeface="Times New Roman"/>
                        </a:rPr>
                      </a:br>
                      <a:r>
                        <a:rPr lang="ru-RU" sz="1400" dirty="0">
                          <a:latin typeface="Times New Roman"/>
                          <a:ea typeface="Times New Roman"/>
                          <a:cs typeface="Times New Roman"/>
                        </a:rPr>
                        <a:t>строки</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Отделения (пункты, кабинеты) неотложной медицинской помощи, оказывающих медицинскую помощь в амбулаторных условиях, всего</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76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  в том числе: взрослому населению</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76.1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                       детскому населению</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76.2</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Центры </a:t>
                      </a:r>
                      <a:r>
                        <a:rPr lang="ru-RU" sz="1400" dirty="0">
                          <a:solidFill>
                            <a:srgbClr val="FF0000"/>
                          </a:solidFill>
                          <a:latin typeface="Times New Roman"/>
                          <a:ea typeface="Times New Roman"/>
                          <a:cs typeface="Times New Roman"/>
                        </a:rPr>
                        <a:t>охраны здоровья</a:t>
                      </a:r>
                      <a:r>
                        <a:rPr lang="ru-RU" sz="1400" dirty="0">
                          <a:latin typeface="Times New Roman"/>
                          <a:ea typeface="Times New Roman"/>
                          <a:cs typeface="Times New Roman"/>
                        </a:rPr>
                        <a:t> семьи и репродукции</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146</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solidFill>
                            <a:srgbClr val="FF0000"/>
                          </a:solidFill>
                          <a:latin typeface="Times New Roman"/>
                          <a:ea typeface="Times New Roman"/>
                          <a:cs typeface="Times New Roman"/>
                        </a:rPr>
                        <a:t>Центры медико-социальной поддержки беременных женщин, оказавшихся</a:t>
                      </a:r>
                      <a:endParaRPr lang="ru-RU" sz="1400" dirty="0">
                        <a:latin typeface="Times New Roman"/>
                        <a:ea typeface="Times New Roman"/>
                        <a:cs typeface="Times New Roman"/>
                      </a:endParaRPr>
                    </a:p>
                    <a:p>
                      <a:pPr>
                        <a:spcAft>
                          <a:spcPts val="0"/>
                        </a:spcAft>
                      </a:pPr>
                      <a:r>
                        <a:rPr lang="ru-RU" sz="1400" dirty="0">
                          <a:solidFill>
                            <a:srgbClr val="FF0000"/>
                          </a:solidFill>
                          <a:latin typeface="Times New Roman"/>
                          <a:ea typeface="Times New Roman"/>
                          <a:cs typeface="Times New Roman"/>
                        </a:rPr>
                        <a:t>в трудной жизненной ситуации</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147</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a:solidFill>
                            <a:srgbClr val="FF0000"/>
                          </a:solidFill>
                          <a:latin typeface="Times New Roman"/>
                          <a:ea typeface="Times New Roman"/>
                          <a:cs typeface="Times New Roman"/>
                        </a:rPr>
                        <a:t>   из них: в составе перинатальных центров</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147.1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4" name="Rectangle 355"/>
          <p:cNvSpPr>
            <a:spLocks noChangeArrowheads="1"/>
          </p:cNvSpPr>
          <p:nvPr/>
        </p:nvSpPr>
        <p:spPr bwMode="auto">
          <a:xfrm>
            <a:off x="899592" y="692696"/>
            <a:ext cx="8244408" cy="504056"/>
          </a:xfrm>
          <a:prstGeom prst="rect">
            <a:avLst/>
          </a:prstGeom>
          <a:noFill/>
          <a:ln w="9525">
            <a:noFill/>
            <a:miter lim="800000"/>
            <a:headEnd/>
            <a:tailEnd/>
          </a:ln>
          <a:effectLst/>
        </p:spPr>
        <p:txBody>
          <a:bodyPr wrap="none" anchor="ctr"/>
          <a:lstStyle/>
          <a:p>
            <a:endParaRPr lang="ru-RU" b="1" dirty="0"/>
          </a:p>
          <a:p>
            <a:r>
              <a:rPr lang="ru-RU" sz="1600" b="1" dirty="0" smtClean="0">
                <a:latin typeface="Times New Roman" pitchFamily="18" charset="0"/>
                <a:cs typeface="Times New Roman" pitchFamily="18" charset="0"/>
              </a:rPr>
              <a:t>В </a:t>
            </a:r>
            <a:r>
              <a:rPr lang="ru-RU" sz="1600" b="1" dirty="0">
                <a:latin typeface="Times New Roman" pitchFamily="18" charset="0"/>
                <a:cs typeface="Times New Roman" pitchFamily="18" charset="0"/>
              </a:rPr>
              <a:t>таблицу 1001  добавлены строки:</a:t>
            </a:r>
          </a:p>
          <a:p>
            <a:endParaRPr lang="ru-RU" sz="1600" b="1" dirty="0"/>
          </a:p>
        </p:txBody>
      </p:sp>
    </p:spTree>
    <p:extLst>
      <p:ext uri="{BB962C8B-B14F-4D97-AF65-F5344CB8AC3E}">
        <p14:creationId xmlns:p14="http://schemas.microsoft.com/office/powerpoint/2010/main" val="8030891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0" y="2133600"/>
            <a:ext cx="9144000" cy="4464050"/>
          </a:xfrm>
          <a:prstGeom prst="rect">
            <a:avLst/>
          </a:prstGeom>
          <a:noFill/>
          <a:ln w="25400" algn="ctr">
            <a:noFill/>
            <a:miter lim="800000"/>
            <a:headEnd/>
            <a:tailEnd/>
          </a:ln>
        </p:spPr>
        <p:txBody>
          <a:bodyPr lIns="95782" tIns="47891" rIns="95782" bIns="47891" anchor="ctr"/>
          <a:lstStyle/>
          <a:p>
            <a:pPr defTabSz="957263"/>
            <a:endParaRPr lang="en-US" b="1" i="1"/>
          </a:p>
        </p:txBody>
      </p:sp>
      <p:sp>
        <p:nvSpPr>
          <p:cNvPr id="349187" name="Подзаголовок 2"/>
          <p:cNvSpPr>
            <a:spLocks noGrp="1"/>
          </p:cNvSpPr>
          <p:nvPr>
            <p:ph type="subTitle" idx="4294967295"/>
          </p:nvPr>
        </p:nvSpPr>
        <p:spPr>
          <a:xfrm>
            <a:off x="6643688" y="6357938"/>
            <a:ext cx="1714500" cy="428625"/>
          </a:xfrm>
        </p:spPr>
        <p:txBody>
          <a:bodyPr lIns="95782" tIns="47891" rIns="95782" bIns="47891"/>
          <a:lstStyle/>
          <a:p>
            <a:pPr marL="0" indent="0" defTabSz="957263">
              <a:lnSpc>
                <a:spcPct val="80000"/>
              </a:lnSpc>
              <a:buFontTx/>
              <a:buNone/>
            </a:pPr>
            <a:endParaRPr lang="ru-RU" sz="1700" dirty="0" smtClean="0">
              <a:solidFill>
                <a:srgbClr val="7F7F7F"/>
              </a:solidFill>
              <a:latin typeface="Helios"/>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49191" name="Rectangle 7"/>
          <p:cNvSpPr>
            <a:spLocks noChangeArrowheads="1"/>
          </p:cNvSpPr>
          <p:nvPr/>
        </p:nvSpPr>
        <p:spPr bwMode="auto">
          <a:xfrm>
            <a:off x="539552" y="764704"/>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49192" name="Rectangle 8"/>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349193" name="Rectangle 9"/>
          <p:cNvSpPr>
            <a:spLocks noChangeArrowheads="1"/>
          </p:cNvSpPr>
          <p:nvPr/>
        </p:nvSpPr>
        <p:spPr bwMode="auto">
          <a:xfrm>
            <a:off x="611188" y="836613"/>
            <a:ext cx="8208962" cy="288925"/>
          </a:xfrm>
          <a:prstGeom prst="rect">
            <a:avLst/>
          </a:prstGeom>
          <a:noFill/>
          <a:ln w="9525">
            <a:noFill/>
            <a:miter lim="800000"/>
            <a:headEnd/>
            <a:tailEnd/>
          </a:ln>
          <a:effectLst/>
        </p:spPr>
        <p:txBody>
          <a:bodyPr wrap="none" anchor="ctr"/>
          <a:lstStyle/>
          <a:p>
            <a:endParaRPr lang="ru-RU" b="1"/>
          </a:p>
          <a:p>
            <a:endParaRPr lang="ru-RU" sz="1600" b="1"/>
          </a:p>
        </p:txBody>
      </p:sp>
      <p:sp>
        <p:nvSpPr>
          <p:cNvPr id="349539" name="Rectangle 355"/>
          <p:cNvSpPr>
            <a:spLocks noChangeArrowheads="1"/>
          </p:cNvSpPr>
          <p:nvPr/>
        </p:nvSpPr>
        <p:spPr bwMode="auto">
          <a:xfrm>
            <a:off x="899592" y="908720"/>
            <a:ext cx="7704856" cy="504056"/>
          </a:xfrm>
          <a:prstGeom prst="rect">
            <a:avLst/>
          </a:prstGeom>
          <a:noFill/>
          <a:ln w="9525">
            <a:noFill/>
            <a:miter lim="800000"/>
            <a:headEnd/>
            <a:tailEnd/>
          </a:ln>
          <a:effectLst/>
        </p:spPr>
        <p:txBody>
          <a:bodyPr wrap="none" anchor="ctr"/>
          <a:lstStyle/>
          <a:p>
            <a:endParaRPr lang="ru-RU" b="1" dirty="0"/>
          </a:p>
          <a:p>
            <a:r>
              <a:rPr lang="ru-RU" sz="1600" b="1" dirty="0" smtClean="0">
                <a:latin typeface="Times New Roman" pitchFamily="18" charset="0"/>
                <a:cs typeface="Times New Roman" pitchFamily="18" charset="0"/>
              </a:rPr>
              <a:t>В таблице </a:t>
            </a:r>
            <a:r>
              <a:rPr lang="ru-RU" sz="1600" b="1" dirty="0">
                <a:latin typeface="Times New Roman" pitchFamily="18" charset="0"/>
                <a:cs typeface="Times New Roman" pitchFamily="18" charset="0"/>
              </a:rPr>
              <a:t>1001  </a:t>
            </a:r>
            <a:r>
              <a:rPr lang="ru-RU" sz="1600" b="1" dirty="0" smtClean="0">
                <a:latin typeface="Times New Roman" pitchFamily="18" charset="0"/>
                <a:cs typeface="Times New Roman" pitchFamily="18" charset="0"/>
              </a:rPr>
              <a:t>внесены изменения в наименовании строк:</a:t>
            </a:r>
            <a:endParaRPr lang="ru-RU" sz="1600" b="1" dirty="0">
              <a:latin typeface="Times New Roman" pitchFamily="18" charset="0"/>
              <a:cs typeface="Times New Roman" pitchFamily="18" charset="0"/>
            </a:endParaRPr>
          </a:p>
          <a:p>
            <a:endParaRPr lang="ru-RU" sz="1600" b="1" dirty="0"/>
          </a:p>
        </p:txBody>
      </p:sp>
      <p:graphicFrame>
        <p:nvGraphicFramePr>
          <p:cNvPr id="12" name="Таблица 11"/>
          <p:cNvGraphicFramePr>
            <a:graphicFrameLocks noGrp="1"/>
          </p:cNvGraphicFramePr>
          <p:nvPr/>
        </p:nvGraphicFramePr>
        <p:xfrm>
          <a:off x="683568" y="1556792"/>
          <a:ext cx="7776864" cy="813864"/>
        </p:xfrm>
        <a:graphic>
          <a:graphicData uri="http://schemas.openxmlformats.org/drawingml/2006/table">
            <a:tbl>
              <a:tblPr/>
              <a:tblGrid>
                <a:gridCol w="6624736"/>
                <a:gridCol w="1152128"/>
              </a:tblGrid>
              <a:tr h="360040">
                <a:tc>
                  <a:txBody>
                    <a:bodyPr/>
                    <a:lstStyle/>
                    <a:p>
                      <a:pPr algn="ctr">
                        <a:lnSpc>
                          <a:spcPts val="1000"/>
                        </a:lnSpc>
                        <a:spcAft>
                          <a:spcPts val="0"/>
                        </a:spcAft>
                      </a:pPr>
                      <a:r>
                        <a:rPr lang="ru-RU" sz="1400" dirty="0">
                          <a:latin typeface="Times New Roman"/>
                          <a:ea typeface="Times New Roman"/>
                          <a:cs typeface="Times New Roman"/>
                        </a:rPr>
                        <a:t>Наименование </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dirty="0">
                          <a:latin typeface="Times New Roman"/>
                          <a:ea typeface="Times New Roman"/>
                          <a:cs typeface="Times New Roman"/>
                        </a:rPr>
                        <a:t>№ </a:t>
                      </a:r>
                      <a:br>
                        <a:rPr lang="ru-RU" sz="1400" dirty="0">
                          <a:latin typeface="Times New Roman"/>
                          <a:ea typeface="Times New Roman"/>
                          <a:cs typeface="Times New Roman"/>
                        </a:rPr>
                      </a:br>
                      <a:r>
                        <a:rPr lang="ru-RU" sz="1400" dirty="0">
                          <a:latin typeface="Times New Roman"/>
                          <a:ea typeface="Times New Roman"/>
                          <a:cs typeface="Times New Roman"/>
                        </a:rPr>
                        <a:t>строки</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kern="1200" dirty="0" smtClean="0">
                          <a:solidFill>
                            <a:schemeClr val="tx1"/>
                          </a:solidFill>
                          <a:latin typeface="Times New Roman" pitchFamily="18" charset="0"/>
                          <a:ea typeface="+mn-ea"/>
                          <a:cs typeface="Times New Roman" pitchFamily="18" charset="0"/>
                        </a:rPr>
                        <a:t>Наркологические</a:t>
                      </a:r>
                      <a:r>
                        <a:rPr lang="ru-RU" sz="1400" kern="1200" dirty="0" smtClean="0">
                          <a:solidFill>
                            <a:srgbClr val="FF0000"/>
                          </a:solidFill>
                          <a:latin typeface="Times New Roman" pitchFamily="18" charset="0"/>
                          <a:ea typeface="+mn-ea"/>
                          <a:cs typeface="Times New Roman" pitchFamily="18" charset="0"/>
                        </a:rPr>
                        <a:t> амбулаторные </a:t>
                      </a:r>
                      <a:r>
                        <a:rPr lang="ru-RU" sz="1400" kern="1200" dirty="0" smtClean="0">
                          <a:solidFill>
                            <a:schemeClr val="tx1"/>
                          </a:solidFill>
                          <a:latin typeface="Times New Roman" pitchFamily="18" charset="0"/>
                          <a:ea typeface="+mn-ea"/>
                          <a:cs typeface="Times New Roman" pitchFamily="18" charset="0"/>
                        </a:rPr>
                        <a:t>реабилитационные центры </a:t>
                      </a:r>
                      <a:r>
                        <a:rPr lang="ru-RU" sz="1400" kern="1200" dirty="0" smtClean="0">
                          <a:solidFill>
                            <a:srgbClr val="FF0000"/>
                          </a:solidFill>
                          <a:latin typeface="Times New Roman" pitchFamily="18" charset="0"/>
                          <a:ea typeface="+mn-ea"/>
                          <a:cs typeface="Times New Roman" pitchFamily="18" charset="0"/>
                        </a:rPr>
                        <a:t>(отделения, кабинеты) </a:t>
                      </a:r>
                      <a:endParaRPr lang="ru-RU" sz="1400" dirty="0">
                        <a:solidFill>
                          <a:srgbClr val="FF0000"/>
                        </a:solidFill>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smtClean="0">
                          <a:solidFill>
                            <a:schemeClr val="tx1"/>
                          </a:solidFill>
                          <a:latin typeface="Times New Roman"/>
                          <a:ea typeface="Times New Roman"/>
                          <a:cs typeface="Times New Roman"/>
                        </a:rPr>
                        <a:t>48</a:t>
                      </a:r>
                      <a:endParaRPr lang="ru-RU" sz="1400" dirty="0">
                        <a:solidFill>
                          <a:schemeClr val="tx1"/>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Отделения </a:t>
                      </a:r>
                      <a:r>
                        <a:rPr lang="ru-RU" sz="1400" dirty="0">
                          <a:solidFill>
                            <a:srgbClr val="FF0000"/>
                          </a:solidFill>
                          <a:latin typeface="Times New Roman"/>
                          <a:ea typeface="Times New Roman"/>
                          <a:cs typeface="Times New Roman"/>
                        </a:rPr>
                        <a:t>(кабинеты) </a:t>
                      </a:r>
                      <a:r>
                        <a:rPr lang="ru-RU" sz="1400" dirty="0">
                          <a:latin typeface="Times New Roman"/>
                          <a:ea typeface="Times New Roman"/>
                          <a:cs typeface="Times New Roman"/>
                        </a:rPr>
                        <a:t>амбулаторной онкологической помощи</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64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Прямоугольник 12"/>
          <p:cNvSpPr/>
          <p:nvPr/>
        </p:nvSpPr>
        <p:spPr>
          <a:xfrm>
            <a:off x="827584" y="2564904"/>
            <a:ext cx="7632848" cy="307777"/>
          </a:xfrm>
          <a:prstGeom prst="rect">
            <a:avLst/>
          </a:prstGeom>
        </p:spPr>
        <p:txBody>
          <a:bodyPr wrap="square">
            <a:spAutoFit/>
          </a:bodyPr>
          <a:lstStyle/>
          <a:p>
            <a:r>
              <a:rPr lang="ru-RU" sz="1400" b="1" dirty="0" smtClean="0"/>
              <a:t>В таблице 1001  исключены строки</a:t>
            </a:r>
            <a:endParaRPr lang="ru-RU" sz="1400" b="1" dirty="0"/>
          </a:p>
        </p:txBody>
      </p:sp>
      <p:graphicFrame>
        <p:nvGraphicFramePr>
          <p:cNvPr id="14" name="Таблица 13"/>
          <p:cNvGraphicFramePr>
            <a:graphicFrameLocks noGrp="1"/>
          </p:cNvGraphicFramePr>
          <p:nvPr/>
        </p:nvGraphicFramePr>
        <p:xfrm>
          <a:off x="755576" y="3068960"/>
          <a:ext cx="7776864" cy="1894216"/>
        </p:xfrm>
        <a:graphic>
          <a:graphicData uri="http://schemas.openxmlformats.org/drawingml/2006/table">
            <a:tbl>
              <a:tblPr/>
              <a:tblGrid>
                <a:gridCol w="6624736"/>
                <a:gridCol w="1152128"/>
              </a:tblGrid>
              <a:tr h="360040">
                <a:tc>
                  <a:txBody>
                    <a:bodyPr/>
                    <a:lstStyle/>
                    <a:p>
                      <a:pPr algn="ctr">
                        <a:lnSpc>
                          <a:spcPts val="1000"/>
                        </a:lnSpc>
                        <a:spcAft>
                          <a:spcPts val="0"/>
                        </a:spcAft>
                      </a:pPr>
                      <a:r>
                        <a:rPr lang="ru-RU" sz="1400" dirty="0">
                          <a:latin typeface="Times New Roman"/>
                          <a:ea typeface="Times New Roman"/>
                          <a:cs typeface="Times New Roman"/>
                        </a:rPr>
                        <a:t>Наименование </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dirty="0">
                          <a:latin typeface="Times New Roman"/>
                          <a:ea typeface="Times New Roman"/>
                          <a:cs typeface="Times New Roman"/>
                        </a:rPr>
                        <a:t>№ </a:t>
                      </a:r>
                      <a:br>
                        <a:rPr lang="ru-RU" sz="1400" dirty="0">
                          <a:latin typeface="Times New Roman"/>
                          <a:ea typeface="Times New Roman"/>
                          <a:cs typeface="Times New Roman"/>
                        </a:rPr>
                      </a:br>
                      <a:r>
                        <a:rPr lang="ru-RU" sz="1400" dirty="0">
                          <a:latin typeface="Times New Roman"/>
                          <a:ea typeface="Times New Roman"/>
                          <a:cs typeface="Times New Roman"/>
                        </a:rPr>
                        <a:t>строки</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strike="sngStrike" dirty="0">
                          <a:solidFill>
                            <a:srgbClr val="FF0000"/>
                          </a:solidFill>
                          <a:latin typeface="Times New Roman"/>
                          <a:ea typeface="Times New Roman"/>
                          <a:cs typeface="Times New Roman"/>
                        </a:rPr>
                        <a:t>Онкологические кабинеты</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strike="sngStrike" dirty="0">
                          <a:solidFill>
                            <a:srgbClr val="FF0000"/>
                          </a:solidFill>
                          <a:latin typeface="Times New Roman"/>
                          <a:ea typeface="Times New Roman"/>
                          <a:cs typeface="Times New Roman"/>
                        </a:rPr>
                        <a:t>53</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strike="sngStrike" dirty="0">
                          <a:solidFill>
                            <a:srgbClr val="FF0000"/>
                          </a:solidFill>
                          <a:latin typeface="Times New Roman"/>
                          <a:ea typeface="Times New Roman"/>
                          <a:cs typeface="Times New Roman"/>
                        </a:rPr>
                        <a:t>Пункты (отделения) неотложной медицинской помощи </a:t>
                      </a:r>
                      <a:br>
                        <a:rPr lang="ru-RU" sz="1400" strike="sngStrike" dirty="0">
                          <a:solidFill>
                            <a:srgbClr val="FF0000"/>
                          </a:solidFill>
                          <a:latin typeface="Times New Roman"/>
                          <a:ea typeface="Times New Roman"/>
                          <a:cs typeface="Times New Roman"/>
                        </a:rPr>
                      </a:br>
                      <a:r>
                        <a:rPr lang="ru-RU" sz="1400" strike="sngStrike" dirty="0">
                          <a:solidFill>
                            <a:srgbClr val="FF0000"/>
                          </a:solidFill>
                          <a:latin typeface="Times New Roman"/>
                          <a:ea typeface="Times New Roman"/>
                          <a:cs typeface="Times New Roman"/>
                        </a:rPr>
                        <a:t>на дому, всего</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strike="sngStrike">
                          <a:solidFill>
                            <a:srgbClr val="FF0000"/>
                          </a:solidFill>
                          <a:latin typeface="Times New Roman"/>
                          <a:ea typeface="Times New Roman"/>
                          <a:cs typeface="Times New Roman"/>
                        </a:rPr>
                        <a:t>108</a:t>
                      </a:r>
                      <a:endParaRPr lang="ru-RU"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strike="sngStrike" dirty="0">
                          <a:solidFill>
                            <a:srgbClr val="FF0000"/>
                          </a:solidFill>
                          <a:latin typeface="Times New Roman"/>
                          <a:ea typeface="Times New Roman"/>
                          <a:cs typeface="Times New Roman"/>
                        </a:rPr>
                        <a:t>      в том числе:</a:t>
                      </a:r>
                      <a:endParaRPr lang="ru-RU" sz="1400" dirty="0">
                        <a:latin typeface="Times New Roman"/>
                        <a:ea typeface="Times New Roman"/>
                        <a:cs typeface="Times New Roman"/>
                      </a:endParaRPr>
                    </a:p>
                    <a:p>
                      <a:pPr>
                        <a:spcAft>
                          <a:spcPts val="0"/>
                        </a:spcAft>
                      </a:pPr>
                      <a:r>
                        <a:rPr lang="ru-RU" sz="1400" strike="sngStrike" dirty="0">
                          <a:solidFill>
                            <a:srgbClr val="FF0000"/>
                          </a:solidFill>
                          <a:latin typeface="Times New Roman"/>
                          <a:ea typeface="Times New Roman"/>
                          <a:cs typeface="Times New Roman"/>
                        </a:rPr>
                        <a:t>   взрослому населению</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strike="sngStrike">
                          <a:solidFill>
                            <a:srgbClr val="FF0000"/>
                          </a:solidFill>
                          <a:latin typeface="Times New Roman"/>
                          <a:ea typeface="Times New Roman"/>
                          <a:cs typeface="Times New Roman"/>
                        </a:rPr>
                        <a:t>108.1</a:t>
                      </a:r>
                      <a:endParaRPr lang="ru-RU" sz="14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strike="sngStrike" dirty="0">
                          <a:solidFill>
                            <a:srgbClr val="FF0000"/>
                          </a:solidFill>
                          <a:latin typeface="Times New Roman"/>
                          <a:ea typeface="Times New Roman"/>
                          <a:cs typeface="Times New Roman"/>
                        </a:rPr>
                        <a:t>   детскому населению</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strike="sngStrike" dirty="0">
                          <a:solidFill>
                            <a:srgbClr val="FF0000"/>
                          </a:solidFill>
                          <a:latin typeface="Times New Roman"/>
                          <a:ea typeface="Times New Roman"/>
                          <a:cs typeface="Times New Roman"/>
                        </a:rPr>
                        <a:t>108.2</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strike="sngStrike" dirty="0">
                          <a:solidFill>
                            <a:srgbClr val="FF0000"/>
                          </a:solidFill>
                          <a:latin typeface="Times New Roman"/>
                          <a:ea typeface="Times New Roman"/>
                          <a:cs typeface="Times New Roman"/>
                        </a:rPr>
                        <a:t> из них ортопедической стоматологии</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strike="sngStrike" dirty="0">
                          <a:solidFill>
                            <a:srgbClr val="FF0000"/>
                          </a:solidFill>
                          <a:latin typeface="Times New Roman"/>
                          <a:ea typeface="Times New Roman"/>
                          <a:cs typeface="Times New Roman"/>
                        </a:rPr>
                        <a:t>122.1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431604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228600" y="2514600"/>
            <a:ext cx="1905" cy="3225800"/>
          </a:xfrm>
          <a:custGeom>
            <a:avLst/>
            <a:gdLst/>
            <a:ahLst/>
            <a:cxnLst/>
            <a:rect l="l" t="t" r="r" b="b"/>
            <a:pathLst>
              <a:path w="1904" h="3225800">
                <a:moveTo>
                  <a:pt x="1587" y="0"/>
                </a:moveTo>
                <a:lnTo>
                  <a:pt x="0" y="3225800"/>
                </a:lnTo>
              </a:path>
            </a:pathLst>
          </a:custGeom>
          <a:ln w="9525">
            <a:solidFill>
              <a:srgbClr val="FF0000"/>
            </a:solidFill>
          </a:ln>
        </p:spPr>
        <p:txBody>
          <a:bodyPr wrap="square" lIns="0" tIns="0" rIns="0" bIns="0" rtlCol="0"/>
          <a:lstStyle/>
          <a:p>
            <a:endParaRPr/>
          </a:p>
        </p:txBody>
      </p:sp>
      <p:sp>
        <p:nvSpPr>
          <p:cNvPr id="4" name="object 4"/>
          <p:cNvSpPr/>
          <p:nvPr/>
        </p:nvSpPr>
        <p:spPr>
          <a:xfrm>
            <a:off x="395287" y="115887"/>
            <a:ext cx="8374380" cy="649605"/>
          </a:xfrm>
          <a:custGeom>
            <a:avLst/>
            <a:gdLst/>
            <a:ahLst/>
            <a:cxnLst/>
            <a:rect l="l" t="t" r="r" b="b"/>
            <a:pathLst>
              <a:path w="8374380" h="649605">
                <a:moveTo>
                  <a:pt x="0" y="649287"/>
                </a:moveTo>
                <a:lnTo>
                  <a:pt x="8373999" y="649287"/>
                </a:lnTo>
                <a:lnTo>
                  <a:pt x="8373999" y="0"/>
                </a:lnTo>
                <a:lnTo>
                  <a:pt x="0" y="0"/>
                </a:lnTo>
                <a:lnTo>
                  <a:pt x="0" y="649287"/>
                </a:lnTo>
                <a:close/>
              </a:path>
            </a:pathLst>
          </a:custGeom>
          <a:solidFill>
            <a:srgbClr val="006FC0"/>
          </a:solidFill>
        </p:spPr>
        <p:txBody>
          <a:bodyPr wrap="square" lIns="0" tIns="0" rIns="0" bIns="0" rtlCol="0"/>
          <a:lstStyle/>
          <a:p>
            <a:endParaRPr/>
          </a:p>
        </p:txBody>
      </p:sp>
      <p:sp>
        <p:nvSpPr>
          <p:cNvPr id="5" name="object 5"/>
          <p:cNvSpPr/>
          <p:nvPr/>
        </p:nvSpPr>
        <p:spPr>
          <a:xfrm>
            <a:off x="2323719" y="2287904"/>
            <a:ext cx="1153795" cy="196850"/>
          </a:xfrm>
          <a:custGeom>
            <a:avLst/>
            <a:gdLst/>
            <a:ahLst/>
            <a:cxnLst/>
            <a:rect l="l" t="t" r="r" b="b"/>
            <a:pathLst>
              <a:path w="1153795" h="196850">
                <a:moveTo>
                  <a:pt x="0" y="196596"/>
                </a:moveTo>
                <a:lnTo>
                  <a:pt x="1153668" y="196596"/>
                </a:lnTo>
                <a:lnTo>
                  <a:pt x="1153668" y="0"/>
                </a:lnTo>
                <a:lnTo>
                  <a:pt x="0" y="0"/>
                </a:lnTo>
                <a:lnTo>
                  <a:pt x="0" y="196596"/>
                </a:lnTo>
                <a:close/>
              </a:path>
            </a:pathLst>
          </a:custGeom>
          <a:solidFill>
            <a:srgbClr val="FFFF00"/>
          </a:solidFill>
        </p:spPr>
        <p:txBody>
          <a:bodyPr wrap="square" lIns="0" tIns="0" rIns="0" bIns="0" rtlCol="0"/>
          <a:lstStyle/>
          <a:p>
            <a:endParaRPr/>
          </a:p>
        </p:txBody>
      </p:sp>
      <p:sp>
        <p:nvSpPr>
          <p:cNvPr id="6" name="object 6"/>
          <p:cNvSpPr/>
          <p:nvPr/>
        </p:nvSpPr>
        <p:spPr>
          <a:xfrm>
            <a:off x="5242686" y="2181225"/>
            <a:ext cx="257810" cy="196850"/>
          </a:xfrm>
          <a:custGeom>
            <a:avLst/>
            <a:gdLst/>
            <a:ahLst/>
            <a:cxnLst/>
            <a:rect l="l" t="t" r="r" b="b"/>
            <a:pathLst>
              <a:path w="257810" h="196850">
                <a:moveTo>
                  <a:pt x="0" y="196596"/>
                </a:moveTo>
                <a:lnTo>
                  <a:pt x="257556" y="196596"/>
                </a:lnTo>
                <a:lnTo>
                  <a:pt x="257556" y="0"/>
                </a:lnTo>
                <a:lnTo>
                  <a:pt x="0" y="0"/>
                </a:lnTo>
                <a:lnTo>
                  <a:pt x="0" y="196596"/>
                </a:lnTo>
                <a:close/>
              </a:path>
            </a:pathLst>
          </a:custGeom>
          <a:solidFill>
            <a:srgbClr val="FFFF00"/>
          </a:solidFill>
        </p:spPr>
        <p:txBody>
          <a:bodyPr wrap="square" lIns="0" tIns="0" rIns="0" bIns="0" rtlCol="0"/>
          <a:lstStyle/>
          <a:p>
            <a:endParaRPr/>
          </a:p>
        </p:txBody>
      </p:sp>
      <p:sp>
        <p:nvSpPr>
          <p:cNvPr id="7" name="object 7"/>
          <p:cNvSpPr/>
          <p:nvPr/>
        </p:nvSpPr>
        <p:spPr>
          <a:xfrm>
            <a:off x="5067427" y="2394585"/>
            <a:ext cx="521334" cy="196850"/>
          </a:xfrm>
          <a:custGeom>
            <a:avLst/>
            <a:gdLst/>
            <a:ahLst/>
            <a:cxnLst/>
            <a:rect l="l" t="t" r="r" b="b"/>
            <a:pathLst>
              <a:path w="521335" h="196850">
                <a:moveTo>
                  <a:pt x="0" y="196596"/>
                </a:moveTo>
                <a:lnTo>
                  <a:pt x="521208" y="196596"/>
                </a:lnTo>
                <a:lnTo>
                  <a:pt x="521208" y="0"/>
                </a:lnTo>
                <a:lnTo>
                  <a:pt x="0" y="0"/>
                </a:lnTo>
                <a:lnTo>
                  <a:pt x="0" y="196596"/>
                </a:lnTo>
                <a:close/>
              </a:path>
            </a:pathLst>
          </a:custGeom>
          <a:solidFill>
            <a:srgbClr val="FFFF00"/>
          </a:solidFill>
        </p:spPr>
        <p:txBody>
          <a:bodyPr wrap="square" lIns="0" tIns="0" rIns="0" bIns="0" rtlCol="0"/>
          <a:lstStyle/>
          <a:p>
            <a:endParaRPr/>
          </a:p>
        </p:txBody>
      </p:sp>
      <p:sp>
        <p:nvSpPr>
          <p:cNvPr id="8" name="object 8"/>
          <p:cNvSpPr/>
          <p:nvPr/>
        </p:nvSpPr>
        <p:spPr>
          <a:xfrm>
            <a:off x="5812663" y="2287904"/>
            <a:ext cx="469900" cy="196850"/>
          </a:xfrm>
          <a:custGeom>
            <a:avLst/>
            <a:gdLst/>
            <a:ahLst/>
            <a:cxnLst/>
            <a:rect l="l" t="t" r="r" b="b"/>
            <a:pathLst>
              <a:path w="469900" h="196850">
                <a:moveTo>
                  <a:pt x="0" y="196596"/>
                </a:moveTo>
                <a:lnTo>
                  <a:pt x="469391" y="196596"/>
                </a:lnTo>
                <a:lnTo>
                  <a:pt x="469391" y="0"/>
                </a:lnTo>
                <a:lnTo>
                  <a:pt x="0" y="0"/>
                </a:lnTo>
                <a:lnTo>
                  <a:pt x="0" y="196596"/>
                </a:lnTo>
                <a:close/>
              </a:path>
            </a:pathLst>
          </a:custGeom>
          <a:solidFill>
            <a:srgbClr val="FFFF00"/>
          </a:solidFill>
        </p:spPr>
        <p:txBody>
          <a:bodyPr wrap="square" lIns="0" tIns="0" rIns="0" bIns="0" rtlCol="0"/>
          <a:lstStyle/>
          <a:p>
            <a:endParaRPr/>
          </a:p>
        </p:txBody>
      </p:sp>
      <p:sp>
        <p:nvSpPr>
          <p:cNvPr id="9" name="object 9"/>
          <p:cNvSpPr/>
          <p:nvPr/>
        </p:nvSpPr>
        <p:spPr>
          <a:xfrm>
            <a:off x="6712966" y="2181225"/>
            <a:ext cx="510540" cy="196850"/>
          </a:xfrm>
          <a:custGeom>
            <a:avLst/>
            <a:gdLst/>
            <a:ahLst/>
            <a:cxnLst/>
            <a:rect l="l" t="t" r="r" b="b"/>
            <a:pathLst>
              <a:path w="510540" h="196850">
                <a:moveTo>
                  <a:pt x="0" y="196596"/>
                </a:moveTo>
                <a:lnTo>
                  <a:pt x="510540" y="196596"/>
                </a:lnTo>
                <a:lnTo>
                  <a:pt x="510540" y="0"/>
                </a:lnTo>
                <a:lnTo>
                  <a:pt x="0" y="0"/>
                </a:lnTo>
                <a:lnTo>
                  <a:pt x="0" y="196596"/>
                </a:lnTo>
                <a:close/>
              </a:path>
            </a:pathLst>
          </a:custGeom>
          <a:solidFill>
            <a:srgbClr val="FFFF00"/>
          </a:solidFill>
        </p:spPr>
        <p:txBody>
          <a:bodyPr wrap="square" lIns="0" tIns="0" rIns="0" bIns="0" rtlCol="0"/>
          <a:lstStyle/>
          <a:p>
            <a:endParaRPr/>
          </a:p>
        </p:txBody>
      </p:sp>
      <p:sp>
        <p:nvSpPr>
          <p:cNvPr id="10" name="object 10"/>
          <p:cNvSpPr/>
          <p:nvPr/>
        </p:nvSpPr>
        <p:spPr>
          <a:xfrm>
            <a:off x="6520942" y="2394585"/>
            <a:ext cx="855344" cy="196850"/>
          </a:xfrm>
          <a:custGeom>
            <a:avLst/>
            <a:gdLst/>
            <a:ahLst/>
            <a:cxnLst/>
            <a:rect l="l" t="t" r="r" b="b"/>
            <a:pathLst>
              <a:path w="855345" h="196850">
                <a:moveTo>
                  <a:pt x="0" y="196596"/>
                </a:moveTo>
                <a:lnTo>
                  <a:pt x="854963" y="196596"/>
                </a:lnTo>
                <a:lnTo>
                  <a:pt x="854963" y="0"/>
                </a:lnTo>
                <a:lnTo>
                  <a:pt x="0" y="0"/>
                </a:lnTo>
                <a:lnTo>
                  <a:pt x="0" y="196596"/>
                </a:lnTo>
                <a:close/>
              </a:path>
            </a:pathLst>
          </a:custGeom>
          <a:solidFill>
            <a:srgbClr val="FFFF00"/>
          </a:solidFill>
        </p:spPr>
        <p:txBody>
          <a:bodyPr wrap="square" lIns="0" tIns="0" rIns="0" bIns="0" rtlCol="0"/>
          <a:lstStyle/>
          <a:p>
            <a:endParaRPr/>
          </a:p>
        </p:txBody>
      </p:sp>
      <p:sp>
        <p:nvSpPr>
          <p:cNvPr id="11" name="object 11"/>
          <p:cNvSpPr/>
          <p:nvPr/>
        </p:nvSpPr>
        <p:spPr>
          <a:xfrm>
            <a:off x="7534782" y="2074545"/>
            <a:ext cx="1388745" cy="196850"/>
          </a:xfrm>
          <a:custGeom>
            <a:avLst/>
            <a:gdLst/>
            <a:ahLst/>
            <a:cxnLst/>
            <a:rect l="l" t="t" r="r" b="b"/>
            <a:pathLst>
              <a:path w="1388745" h="196850">
                <a:moveTo>
                  <a:pt x="0" y="196596"/>
                </a:moveTo>
                <a:lnTo>
                  <a:pt x="1388363" y="196596"/>
                </a:lnTo>
                <a:lnTo>
                  <a:pt x="1388363" y="0"/>
                </a:lnTo>
                <a:lnTo>
                  <a:pt x="0" y="0"/>
                </a:lnTo>
                <a:lnTo>
                  <a:pt x="0" y="196596"/>
                </a:lnTo>
                <a:close/>
              </a:path>
            </a:pathLst>
          </a:custGeom>
          <a:solidFill>
            <a:srgbClr val="FFFF00"/>
          </a:solidFill>
        </p:spPr>
        <p:txBody>
          <a:bodyPr wrap="square" lIns="0" tIns="0" rIns="0" bIns="0" rtlCol="0"/>
          <a:lstStyle/>
          <a:p>
            <a:endParaRPr/>
          </a:p>
        </p:txBody>
      </p:sp>
      <p:sp>
        <p:nvSpPr>
          <p:cNvPr id="12" name="object 12"/>
          <p:cNvSpPr/>
          <p:nvPr/>
        </p:nvSpPr>
        <p:spPr>
          <a:xfrm>
            <a:off x="7732903" y="2287904"/>
            <a:ext cx="992505" cy="196850"/>
          </a:xfrm>
          <a:custGeom>
            <a:avLst/>
            <a:gdLst/>
            <a:ahLst/>
            <a:cxnLst/>
            <a:rect l="l" t="t" r="r" b="b"/>
            <a:pathLst>
              <a:path w="992504" h="196850">
                <a:moveTo>
                  <a:pt x="0" y="196596"/>
                </a:moveTo>
                <a:lnTo>
                  <a:pt x="992124" y="196596"/>
                </a:lnTo>
                <a:lnTo>
                  <a:pt x="992124" y="0"/>
                </a:lnTo>
                <a:lnTo>
                  <a:pt x="0" y="0"/>
                </a:lnTo>
                <a:lnTo>
                  <a:pt x="0" y="196596"/>
                </a:lnTo>
                <a:close/>
              </a:path>
            </a:pathLst>
          </a:custGeom>
          <a:solidFill>
            <a:srgbClr val="FFFF00"/>
          </a:solidFill>
        </p:spPr>
        <p:txBody>
          <a:bodyPr wrap="square" lIns="0" tIns="0" rIns="0" bIns="0" rtlCol="0"/>
          <a:lstStyle/>
          <a:p>
            <a:endParaRPr/>
          </a:p>
        </p:txBody>
      </p:sp>
      <p:sp>
        <p:nvSpPr>
          <p:cNvPr id="13" name="object 13"/>
          <p:cNvSpPr/>
          <p:nvPr/>
        </p:nvSpPr>
        <p:spPr>
          <a:xfrm>
            <a:off x="7642986" y="2501264"/>
            <a:ext cx="1169035" cy="196850"/>
          </a:xfrm>
          <a:custGeom>
            <a:avLst/>
            <a:gdLst/>
            <a:ahLst/>
            <a:cxnLst/>
            <a:rect l="l" t="t" r="r" b="b"/>
            <a:pathLst>
              <a:path w="1169034" h="196850">
                <a:moveTo>
                  <a:pt x="0" y="196596"/>
                </a:moveTo>
                <a:lnTo>
                  <a:pt x="1168907" y="196596"/>
                </a:lnTo>
                <a:lnTo>
                  <a:pt x="1168907" y="0"/>
                </a:lnTo>
                <a:lnTo>
                  <a:pt x="0" y="0"/>
                </a:lnTo>
                <a:lnTo>
                  <a:pt x="0" y="196596"/>
                </a:lnTo>
                <a:close/>
              </a:path>
            </a:pathLst>
          </a:custGeom>
          <a:solidFill>
            <a:srgbClr val="FFFF00"/>
          </a:solidFill>
        </p:spPr>
        <p:txBody>
          <a:bodyPr wrap="square" lIns="0" tIns="0" rIns="0" bIns="0" rtlCol="0"/>
          <a:lstStyle/>
          <a:p>
            <a:endParaRPr/>
          </a:p>
        </p:txBody>
      </p:sp>
      <p:graphicFrame>
        <p:nvGraphicFramePr>
          <p:cNvPr id="14" name="object 14"/>
          <p:cNvGraphicFramePr>
            <a:graphicFrameLocks noGrp="1"/>
          </p:cNvGraphicFramePr>
          <p:nvPr>
            <p:extLst>
              <p:ext uri="{D42A27DB-BD31-4B8C-83A1-F6EECF244321}">
                <p14:modId xmlns:p14="http://schemas.microsoft.com/office/powerpoint/2010/main" val="3031684588"/>
              </p:ext>
            </p:extLst>
          </p:nvPr>
        </p:nvGraphicFramePr>
        <p:xfrm>
          <a:off x="609603" y="2054479"/>
          <a:ext cx="8360322" cy="1713230"/>
        </p:xfrm>
        <a:graphic>
          <a:graphicData uri="http://schemas.openxmlformats.org/drawingml/2006/table">
            <a:tbl>
              <a:tblPr firstRow="1" bandRow="1">
                <a:tableStyleId>{2D5ABB26-0587-4C30-8999-92F81FD0307C}</a:tableStyleId>
              </a:tblPr>
              <a:tblGrid>
                <a:gridCol w="56182"/>
                <a:gridCol w="629640"/>
                <a:gridCol w="1451079"/>
                <a:gridCol w="70390"/>
                <a:gridCol w="1513719"/>
                <a:gridCol w="501775"/>
                <a:gridCol w="102679"/>
                <a:gridCol w="284145"/>
                <a:gridCol w="92346"/>
                <a:gridCol w="285437"/>
                <a:gridCol w="357764"/>
                <a:gridCol w="92346"/>
                <a:gridCol w="357764"/>
                <a:gridCol w="467547"/>
                <a:gridCol w="91701"/>
                <a:gridCol w="466903"/>
                <a:gridCol w="722633"/>
                <a:gridCol w="91701"/>
                <a:gridCol w="724571"/>
              </a:tblGrid>
              <a:tr h="640080">
                <a:tc gridSpan="7">
                  <a:txBody>
                    <a:bodyPr/>
                    <a:lstStyle/>
                    <a:p>
                      <a:pPr>
                        <a:lnSpc>
                          <a:spcPct val="100000"/>
                        </a:lnSpc>
                        <a:spcBef>
                          <a:spcPts val="30"/>
                        </a:spcBef>
                      </a:pPr>
                      <a:endParaRPr sz="1400" dirty="0">
                        <a:solidFill>
                          <a:schemeClr val="tx1"/>
                        </a:solidFill>
                        <a:latin typeface="Times New Roman"/>
                        <a:cs typeface="Times New Roman"/>
                      </a:endParaRPr>
                    </a:p>
                    <a:p>
                      <a:pPr marL="7620" algn="ctr">
                        <a:lnSpc>
                          <a:spcPct val="100000"/>
                        </a:lnSpc>
                      </a:pPr>
                      <a:r>
                        <a:rPr sz="1400" spc="-5" dirty="0">
                          <a:solidFill>
                            <a:schemeClr val="tx1"/>
                          </a:solidFill>
                          <a:latin typeface="Times New Roman"/>
                          <a:cs typeface="Times New Roman"/>
                        </a:rPr>
                        <a:t>Наименование</a:t>
                      </a:r>
                      <a:endParaRPr sz="1400" dirty="0">
                        <a:solidFill>
                          <a:schemeClr val="tx1"/>
                        </a:solidFill>
                        <a:latin typeface="Times New Roman"/>
                        <a:cs typeface="Times New Roman"/>
                      </a:endParaRPr>
                    </a:p>
                  </a:txBody>
                  <a:tcPr marL="0" marR="0" marT="38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3">
                  <a:txBody>
                    <a:bodyPr/>
                    <a:lstStyle/>
                    <a:p>
                      <a:pPr marL="635" algn="ctr">
                        <a:lnSpc>
                          <a:spcPct val="100000"/>
                        </a:lnSpc>
                        <a:spcBef>
                          <a:spcPts val="800"/>
                        </a:spcBef>
                      </a:pPr>
                      <a:r>
                        <a:rPr sz="1400" dirty="0">
                          <a:solidFill>
                            <a:schemeClr val="tx1"/>
                          </a:solidFill>
                          <a:latin typeface="Times New Roman"/>
                          <a:cs typeface="Times New Roman"/>
                        </a:rPr>
                        <a:t>№</a:t>
                      </a:r>
                    </a:p>
                    <a:p>
                      <a:pPr algn="ctr">
                        <a:lnSpc>
                          <a:spcPct val="100000"/>
                        </a:lnSpc>
                      </a:pPr>
                      <a:r>
                        <a:rPr sz="1400" dirty="0">
                          <a:solidFill>
                            <a:schemeClr val="tx1"/>
                          </a:solidFill>
                          <a:latin typeface="Times New Roman"/>
                          <a:cs typeface="Times New Roman"/>
                        </a:rPr>
                        <a:t>строки</a:t>
                      </a:r>
                    </a:p>
                  </a:txBody>
                  <a:tcPr marL="0" marR="0" marT="1016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spcBef>
                          <a:spcPts val="30"/>
                        </a:spcBef>
                      </a:pPr>
                      <a:endParaRPr sz="1400" dirty="0">
                        <a:solidFill>
                          <a:schemeClr val="tx1"/>
                        </a:solidFill>
                        <a:latin typeface="Times New Roman"/>
                        <a:cs typeface="Times New Roman"/>
                      </a:endParaRPr>
                    </a:p>
                    <a:p>
                      <a:pPr marL="160020">
                        <a:lnSpc>
                          <a:spcPct val="100000"/>
                        </a:lnSpc>
                      </a:pPr>
                      <a:r>
                        <a:rPr sz="1400" dirty="0">
                          <a:solidFill>
                            <a:schemeClr val="tx1"/>
                          </a:solidFill>
                          <a:latin typeface="Times New Roman"/>
                          <a:cs typeface="Times New Roman"/>
                        </a:rPr>
                        <a:t>Число</a:t>
                      </a:r>
                    </a:p>
                  </a:txBody>
                  <a:tcPr marL="0" marR="0" marT="38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marL="74295" marR="73025" indent="191770">
                        <a:lnSpc>
                          <a:spcPct val="100000"/>
                        </a:lnSpc>
                        <a:spcBef>
                          <a:spcPts val="800"/>
                        </a:spcBef>
                      </a:pPr>
                      <a:r>
                        <a:rPr sz="1400" dirty="0">
                          <a:solidFill>
                            <a:schemeClr val="tx1"/>
                          </a:solidFill>
                          <a:latin typeface="Times New Roman"/>
                          <a:cs typeface="Times New Roman"/>
                        </a:rPr>
                        <a:t>Число  п</a:t>
                      </a:r>
                      <a:r>
                        <a:rPr sz="1400" spc="40" dirty="0">
                          <a:solidFill>
                            <a:schemeClr val="tx1"/>
                          </a:solidFill>
                          <a:latin typeface="Times New Roman"/>
                          <a:cs typeface="Times New Roman"/>
                        </a:rPr>
                        <a:t>о</a:t>
                      </a:r>
                      <a:r>
                        <a:rPr sz="1400" spc="10" dirty="0">
                          <a:solidFill>
                            <a:schemeClr val="tx1"/>
                          </a:solidFill>
                          <a:latin typeface="Times New Roman"/>
                          <a:cs typeface="Times New Roman"/>
                        </a:rPr>
                        <a:t>с</a:t>
                      </a:r>
                      <a:r>
                        <a:rPr sz="1400" dirty="0">
                          <a:solidFill>
                            <a:schemeClr val="tx1"/>
                          </a:solidFill>
                          <a:latin typeface="Times New Roman"/>
                          <a:cs typeface="Times New Roman"/>
                        </a:rPr>
                        <a:t>ещений</a:t>
                      </a:r>
                    </a:p>
                  </a:txBody>
                  <a:tcPr marL="0" marR="0" marT="1016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marL="187325" marR="80645" indent="-108585">
                        <a:lnSpc>
                          <a:spcPts val="1680"/>
                        </a:lnSpc>
                        <a:spcBef>
                          <a:spcPts val="15"/>
                        </a:spcBef>
                      </a:pPr>
                      <a:r>
                        <a:rPr sz="1400" dirty="0">
                          <a:solidFill>
                            <a:schemeClr val="tx1"/>
                          </a:solidFill>
                          <a:latin typeface="Times New Roman"/>
                          <a:cs typeface="Times New Roman"/>
                        </a:rPr>
                        <a:t>Число</a:t>
                      </a:r>
                      <a:r>
                        <a:rPr sz="1400" spc="-80" dirty="0">
                          <a:solidFill>
                            <a:schemeClr val="tx1"/>
                          </a:solidFill>
                          <a:latin typeface="Times New Roman"/>
                          <a:cs typeface="Times New Roman"/>
                        </a:rPr>
                        <a:t> </a:t>
                      </a:r>
                      <a:r>
                        <a:rPr sz="1400" spc="-5" dirty="0">
                          <a:solidFill>
                            <a:schemeClr val="tx1"/>
                          </a:solidFill>
                          <a:latin typeface="Times New Roman"/>
                          <a:cs typeface="Times New Roman"/>
                        </a:rPr>
                        <a:t>пациентов,  получивших  химиотерапию</a:t>
                      </a:r>
                      <a:endParaRPr sz="1400" dirty="0">
                        <a:solidFill>
                          <a:schemeClr val="tx1"/>
                        </a:solidFill>
                        <a:latin typeface="Times New Roman"/>
                        <a:cs typeface="Times New Roman"/>
                      </a:endParaRPr>
                    </a:p>
                  </a:txBody>
                  <a:tcPr marL="0" marR="0" marT="190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00"/>
                    </a:solidFill>
                  </a:tcPr>
                </a:tc>
                <a:tc hMerge="1">
                  <a:txBody>
                    <a:bodyPr/>
                    <a:lstStyle/>
                    <a:p>
                      <a:endParaRPr/>
                    </a:p>
                  </a:txBody>
                  <a:tcPr marL="0" marR="0" marT="0" marB="0"/>
                </a:tc>
                <a:tc hMerge="1">
                  <a:txBody>
                    <a:bodyPr/>
                    <a:lstStyle/>
                    <a:p>
                      <a:endParaRPr/>
                    </a:p>
                  </a:txBody>
                  <a:tcPr marL="0" marR="0" marT="0" marB="0"/>
                </a:tc>
              </a:tr>
              <a:tr h="211455">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a:txBody>
                    <a:bodyPr/>
                    <a:lstStyle/>
                    <a:p>
                      <a:pPr>
                        <a:lnSpc>
                          <a:spcPts val="1565"/>
                        </a:lnSpc>
                      </a:pPr>
                      <a:r>
                        <a:rPr sz="1400" dirty="0">
                          <a:solidFill>
                            <a:schemeClr val="tx1"/>
                          </a:solidFill>
                          <a:latin typeface="Times New Roman"/>
                          <a:cs typeface="Times New Roman"/>
                        </a:rPr>
                        <a:t>1</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gridSpan="3">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635" algn="ctr">
                        <a:lnSpc>
                          <a:spcPts val="1565"/>
                        </a:lnSpc>
                      </a:pPr>
                      <a:r>
                        <a:rPr sz="1400" dirty="0">
                          <a:solidFill>
                            <a:schemeClr val="tx1"/>
                          </a:solidFill>
                          <a:latin typeface="Times New Roman"/>
                          <a:cs typeface="Times New Roman"/>
                        </a:rPr>
                        <a:t>2</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a:lnSpc>
                          <a:spcPts val="1565"/>
                        </a:lnSpc>
                      </a:pPr>
                      <a:r>
                        <a:rPr sz="1400" dirty="0">
                          <a:solidFill>
                            <a:schemeClr val="tx1"/>
                          </a:solidFill>
                          <a:latin typeface="Times New Roman"/>
                          <a:cs typeface="Times New Roman"/>
                        </a:rPr>
                        <a:t>3</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a:lnSpc>
                          <a:spcPts val="1565"/>
                        </a:lnSpc>
                      </a:pPr>
                      <a:r>
                        <a:rPr sz="1400" dirty="0">
                          <a:solidFill>
                            <a:schemeClr val="tx1"/>
                          </a:solidFill>
                          <a:latin typeface="Times New Roman"/>
                          <a:cs typeface="Times New Roman"/>
                        </a:rPr>
                        <a:t>4</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nSpc>
                          <a:spcPct val="100000"/>
                        </a:lnSpc>
                      </a:pPr>
                      <a:endParaRPr sz="1200" dirty="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a:lnSpc>
                          <a:spcPts val="1565"/>
                        </a:lnSpc>
                      </a:pPr>
                      <a:r>
                        <a:rPr sz="1400" dirty="0">
                          <a:solidFill>
                            <a:schemeClr val="tx1"/>
                          </a:solidFill>
                          <a:latin typeface="Times New Roman"/>
                          <a:cs typeface="Times New Roman"/>
                        </a:rPr>
                        <a:t>5</a:t>
                      </a: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r>
              <a:tr h="212725">
                <a:tc>
                  <a:txBody>
                    <a:bodyPr/>
                    <a:lstStyle/>
                    <a:p>
                      <a:pPr>
                        <a:lnSpc>
                          <a:spcPct val="100000"/>
                        </a:lnSpc>
                      </a:pPr>
                      <a:endParaRPr sz="1200">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solidFill>
                      <a:srgbClr val="FFFF00"/>
                    </a:solidFill>
                  </a:tcPr>
                </a:tc>
                <a:tc gridSpan="4">
                  <a:txBody>
                    <a:bodyPr/>
                    <a:lstStyle/>
                    <a:p>
                      <a:pPr marL="5715">
                        <a:lnSpc>
                          <a:spcPts val="1580"/>
                        </a:lnSpc>
                      </a:pPr>
                      <a:r>
                        <a:rPr sz="1400" dirty="0">
                          <a:solidFill>
                            <a:schemeClr val="tx1"/>
                          </a:solidFill>
                          <a:latin typeface="Times New Roman"/>
                          <a:cs typeface="Times New Roman"/>
                        </a:rPr>
                        <a:t>Центры </a:t>
                      </a:r>
                      <a:r>
                        <a:rPr sz="1400" spc="-15" dirty="0">
                          <a:solidFill>
                            <a:schemeClr val="tx1"/>
                          </a:solidFill>
                          <a:latin typeface="Times New Roman"/>
                          <a:cs typeface="Times New Roman"/>
                        </a:rPr>
                        <a:t>амбулаторной </a:t>
                      </a:r>
                      <a:r>
                        <a:rPr sz="1400" spc="-10" dirty="0">
                          <a:solidFill>
                            <a:schemeClr val="tx1"/>
                          </a:solidFill>
                          <a:latin typeface="Times New Roman"/>
                          <a:cs typeface="Times New Roman"/>
                        </a:rPr>
                        <a:t>онкологической</a:t>
                      </a:r>
                      <a:r>
                        <a:rPr sz="1400" spc="-120" dirty="0">
                          <a:solidFill>
                            <a:schemeClr val="tx1"/>
                          </a:solidFill>
                          <a:latin typeface="Times New Roman"/>
                          <a:cs typeface="Times New Roman"/>
                        </a:rPr>
                        <a:t> </a:t>
                      </a:r>
                      <a:r>
                        <a:rPr sz="1400" spc="-5" dirty="0">
                          <a:solidFill>
                            <a:schemeClr val="tx1"/>
                          </a:solidFill>
                          <a:latin typeface="Times New Roman"/>
                          <a:cs typeface="Times New Roman"/>
                        </a:rPr>
                        <a:t>помощи</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2">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635" algn="ctr">
                        <a:lnSpc>
                          <a:spcPts val="1580"/>
                        </a:lnSpc>
                      </a:pPr>
                      <a:r>
                        <a:rPr sz="1400" dirty="0">
                          <a:solidFill>
                            <a:schemeClr val="tx1"/>
                          </a:solidFill>
                          <a:latin typeface="Times New Roman"/>
                          <a:cs typeface="Times New Roman"/>
                        </a:rPr>
                        <a:t>1</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dirty="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r>
              <a:tr h="213360">
                <a:tc>
                  <a:txBody>
                    <a:bodyPr/>
                    <a:lstStyle/>
                    <a:p>
                      <a:pPr>
                        <a:lnSpc>
                          <a:spcPct val="100000"/>
                        </a:lnSpc>
                      </a:pPr>
                      <a:endParaRPr sz="1200">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solidFill>
                      <a:srgbClr val="FFFF00"/>
                    </a:solidFill>
                  </a:tcPr>
                </a:tc>
                <a:tc gridSpan="2">
                  <a:txBody>
                    <a:bodyPr/>
                    <a:lstStyle/>
                    <a:p>
                      <a:pPr marL="226695">
                        <a:lnSpc>
                          <a:spcPts val="1580"/>
                        </a:lnSpc>
                      </a:pPr>
                      <a:r>
                        <a:rPr sz="1400" dirty="0">
                          <a:solidFill>
                            <a:schemeClr val="tx1"/>
                          </a:solidFill>
                          <a:latin typeface="Times New Roman"/>
                          <a:cs typeface="Times New Roman"/>
                        </a:rPr>
                        <a:t>из них</a:t>
                      </a:r>
                      <a:r>
                        <a:rPr sz="1400" spc="-100" dirty="0">
                          <a:solidFill>
                            <a:schemeClr val="tx1"/>
                          </a:solidFill>
                          <a:latin typeface="Times New Roman"/>
                          <a:cs typeface="Times New Roman"/>
                        </a:rPr>
                        <a:t> </a:t>
                      </a:r>
                      <a:r>
                        <a:rPr sz="1400" dirty="0">
                          <a:solidFill>
                            <a:schemeClr val="tx1"/>
                          </a:solidFill>
                          <a:latin typeface="Times New Roman"/>
                          <a:cs typeface="Times New Roman"/>
                        </a:rPr>
                        <a:t>самостоятельные</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hMerge="1">
                  <a:txBody>
                    <a:bodyPr/>
                    <a:lstStyle/>
                    <a:p>
                      <a:endParaRPr/>
                    </a:p>
                  </a:txBody>
                  <a:tcPr marL="0" marR="0" marT="0" marB="0"/>
                </a:tc>
                <a:tc gridSpan="4">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635" algn="ctr">
                        <a:lnSpc>
                          <a:spcPts val="1580"/>
                        </a:lnSpc>
                      </a:pPr>
                      <a:r>
                        <a:rPr sz="1400" dirty="0">
                          <a:solidFill>
                            <a:schemeClr val="tx1"/>
                          </a:solidFill>
                          <a:latin typeface="Times New Roman"/>
                          <a:cs typeface="Times New Roman"/>
                        </a:rPr>
                        <a:t>2</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dirty="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r>
              <a:tr h="218440">
                <a:tc>
                  <a:txBody>
                    <a:bodyPr/>
                    <a:lstStyle/>
                    <a:p>
                      <a:pPr>
                        <a:lnSpc>
                          <a:spcPct val="100000"/>
                        </a:lnSpc>
                      </a:pPr>
                      <a:endParaRPr sz="1300">
                        <a:latin typeface="Times New Roman"/>
                        <a:cs typeface="Times New Roman"/>
                      </a:endParaRPr>
                    </a:p>
                  </a:txBody>
                  <a:tcPr marL="0" marR="0" marT="0" marB="0">
                    <a:lnL w="12700">
                      <a:solidFill>
                        <a:srgbClr val="000000"/>
                      </a:solidFill>
                      <a:prstDash val="solid"/>
                    </a:lnL>
                    <a:lnT w="12700">
                      <a:solidFill>
                        <a:srgbClr val="000000"/>
                      </a:solidFill>
                      <a:prstDash val="solid"/>
                    </a:lnT>
                    <a:lnB w="19050">
                      <a:solidFill>
                        <a:srgbClr val="FFFFFF"/>
                      </a:solidFill>
                      <a:prstDash val="solid"/>
                    </a:lnB>
                    <a:solidFill>
                      <a:srgbClr val="FFFF00"/>
                    </a:solidFill>
                  </a:tcPr>
                </a:tc>
                <a:tc gridSpan="5">
                  <a:txBody>
                    <a:bodyPr/>
                    <a:lstStyle/>
                    <a:p>
                      <a:pPr marL="5715">
                        <a:lnSpc>
                          <a:spcPts val="1620"/>
                        </a:lnSpc>
                      </a:pPr>
                      <a:r>
                        <a:rPr sz="1400" spc="-5" dirty="0">
                          <a:solidFill>
                            <a:schemeClr val="tx1"/>
                          </a:solidFill>
                          <a:latin typeface="Times New Roman"/>
                          <a:cs typeface="Times New Roman"/>
                        </a:rPr>
                        <a:t>Отделения (кабинеты) </a:t>
                      </a:r>
                      <a:r>
                        <a:rPr sz="1400" spc="-15" dirty="0">
                          <a:solidFill>
                            <a:schemeClr val="tx1"/>
                          </a:solidFill>
                          <a:latin typeface="Times New Roman"/>
                          <a:cs typeface="Times New Roman"/>
                        </a:rPr>
                        <a:t>амбулаторной</a:t>
                      </a:r>
                      <a:r>
                        <a:rPr sz="1400" spc="-65" dirty="0">
                          <a:solidFill>
                            <a:schemeClr val="tx1"/>
                          </a:solidFill>
                          <a:latin typeface="Times New Roman"/>
                          <a:cs typeface="Times New Roman"/>
                        </a:rPr>
                        <a:t> </a:t>
                      </a:r>
                      <a:r>
                        <a:rPr sz="1400" spc="-10" dirty="0">
                          <a:solidFill>
                            <a:schemeClr val="tx1"/>
                          </a:solidFill>
                          <a:latin typeface="Times New Roman"/>
                          <a:cs typeface="Times New Roman"/>
                        </a:rPr>
                        <a:t>онкологической</a:t>
                      </a:r>
                      <a:endParaRPr sz="1400">
                        <a:solidFill>
                          <a:schemeClr val="tx1"/>
                        </a:solidFill>
                        <a:latin typeface="Times New Roman"/>
                        <a:cs typeface="Times New Roman"/>
                      </a:endParaRPr>
                    </a:p>
                  </a:txBody>
                  <a:tcPr marL="0" marR="0" marT="0" marB="0">
                    <a:lnT w="12700">
                      <a:solidFill>
                        <a:srgbClr val="000000"/>
                      </a:solidFill>
                      <a:prstDash val="solid"/>
                    </a:lnT>
                    <a:lnB w="19050">
                      <a:solidFill>
                        <a:srgbClr val="FFFFFF"/>
                      </a:solidFill>
                      <a:prstDash val="solid"/>
                    </a:lnB>
                    <a:solidFill>
                      <a:srgbClr val="FFFF00"/>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13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9050">
                      <a:solidFill>
                        <a:srgbClr val="FFFFFF"/>
                      </a:solidFill>
                      <a:prstDash val="solid"/>
                    </a:lnB>
                  </a:tcPr>
                </a:tc>
                <a:tc>
                  <a:txBody>
                    <a:bodyPr/>
                    <a:lstStyle/>
                    <a:p>
                      <a:pPr>
                        <a:lnSpc>
                          <a:spcPct val="100000"/>
                        </a:lnSpc>
                      </a:pPr>
                      <a:endParaRPr sz="13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9050">
                      <a:solidFill>
                        <a:srgbClr val="FFFFFF"/>
                      </a:solidFill>
                      <a:prstDash val="solid"/>
                    </a:lnB>
                  </a:tcPr>
                </a:tc>
                <a:tc>
                  <a:txBody>
                    <a:bodyPr/>
                    <a:lstStyle/>
                    <a:p>
                      <a:pPr marL="635" algn="ctr">
                        <a:lnSpc>
                          <a:spcPts val="1620"/>
                        </a:lnSpc>
                      </a:pPr>
                      <a:r>
                        <a:rPr sz="1400" dirty="0">
                          <a:solidFill>
                            <a:schemeClr val="tx1"/>
                          </a:solidFill>
                          <a:latin typeface="Times New Roman"/>
                          <a:cs typeface="Times New Roman"/>
                        </a:rPr>
                        <a:t>3</a:t>
                      </a:r>
                      <a:endParaRPr sz="1400">
                        <a:solidFill>
                          <a:schemeClr val="tx1"/>
                        </a:solidFill>
                        <a:latin typeface="Times New Roman"/>
                        <a:cs typeface="Times New Roman"/>
                      </a:endParaRPr>
                    </a:p>
                  </a:txBody>
                  <a:tcPr marL="0" marR="0" marT="0" marB="0">
                    <a:lnT w="12700">
                      <a:solidFill>
                        <a:srgbClr val="000000"/>
                      </a:solidFill>
                      <a:prstDash val="solid"/>
                    </a:lnT>
                    <a:lnB w="19050">
                      <a:solidFill>
                        <a:srgbClr val="FFFFFF"/>
                      </a:solidFill>
                      <a:prstDash val="solid"/>
                    </a:lnB>
                    <a:solidFill>
                      <a:srgbClr val="FFFF00"/>
                    </a:solidFill>
                  </a:tcPr>
                </a:tc>
                <a:tc>
                  <a:txBody>
                    <a:bodyPr/>
                    <a:lstStyle/>
                    <a:p>
                      <a:pPr>
                        <a:lnSpc>
                          <a:spcPct val="100000"/>
                        </a:lnSpc>
                      </a:pPr>
                      <a:endParaRPr sz="13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9050">
                      <a:solidFill>
                        <a:srgbClr val="FFFFFF"/>
                      </a:solidFill>
                      <a:prstDash val="solid"/>
                    </a:lnB>
                  </a:tcPr>
                </a:tc>
                <a:tc rowSpan="2" gridSpan="3">
                  <a:txBody>
                    <a:bodyPr/>
                    <a:lstStyle/>
                    <a:p>
                      <a:pPr>
                        <a:lnSpc>
                          <a:spcPct val="100000"/>
                        </a:lnSpc>
                      </a:pPr>
                      <a:endParaRPr sz="14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rowSpan="2" hMerge="1">
                  <a:txBody>
                    <a:bodyPr/>
                    <a:lstStyle/>
                    <a:p>
                      <a:endParaRPr/>
                    </a:p>
                  </a:txBody>
                  <a:tcPr marL="0" marR="0" marT="0" marB="0"/>
                </a:tc>
                <a:tc rowSpan="2" hMerge="1">
                  <a:txBody>
                    <a:bodyPr/>
                    <a:lstStyle/>
                    <a:p>
                      <a:endParaRPr/>
                    </a:p>
                  </a:txBody>
                  <a:tcPr marL="0" marR="0" marT="0" marB="0"/>
                </a:tc>
                <a:tc rowSpan="2" gridSpan="3">
                  <a:txBody>
                    <a:bodyPr/>
                    <a:lstStyle/>
                    <a:p>
                      <a:pPr>
                        <a:lnSpc>
                          <a:spcPct val="100000"/>
                        </a:lnSpc>
                      </a:pPr>
                      <a:endParaRPr sz="14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rowSpan="2" hMerge="1">
                  <a:txBody>
                    <a:bodyPr/>
                    <a:lstStyle/>
                    <a:p>
                      <a:endParaRPr/>
                    </a:p>
                  </a:txBody>
                  <a:tcPr marL="0" marR="0" marT="0" marB="0"/>
                </a:tc>
                <a:tc rowSpan="2" hMerge="1">
                  <a:txBody>
                    <a:bodyPr/>
                    <a:lstStyle/>
                    <a:p>
                      <a:endParaRPr/>
                    </a:p>
                  </a:txBody>
                  <a:tcPr marL="0" marR="0" marT="0" marB="0"/>
                </a:tc>
                <a:tc rowSpan="2" gridSpan="3">
                  <a:txBody>
                    <a:bodyPr/>
                    <a:lstStyle/>
                    <a:p>
                      <a:pPr>
                        <a:lnSpc>
                          <a:spcPct val="100000"/>
                        </a:lnSpc>
                      </a:pPr>
                      <a:endParaRPr sz="1400" dirty="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rowSpan="2" hMerge="1">
                  <a:txBody>
                    <a:bodyPr/>
                    <a:lstStyle/>
                    <a:p>
                      <a:endParaRPr/>
                    </a:p>
                  </a:txBody>
                  <a:tcPr marL="0" marR="0" marT="0" marB="0"/>
                </a:tc>
                <a:tc rowSpan="2" hMerge="1">
                  <a:txBody>
                    <a:bodyPr/>
                    <a:lstStyle/>
                    <a:p>
                      <a:endParaRPr/>
                    </a:p>
                  </a:txBody>
                  <a:tcPr marL="0" marR="0" marT="0" marB="0"/>
                </a:tc>
              </a:tr>
              <a:tr h="207645">
                <a:tc>
                  <a:txBody>
                    <a:bodyPr/>
                    <a:lstStyle/>
                    <a:p>
                      <a:pPr>
                        <a:lnSpc>
                          <a:spcPct val="100000"/>
                        </a:lnSpc>
                      </a:pPr>
                      <a:endParaRPr sz="1200">
                        <a:latin typeface="Times New Roman"/>
                        <a:cs typeface="Times New Roman"/>
                      </a:endParaRPr>
                    </a:p>
                  </a:txBody>
                  <a:tcPr marL="0" marR="0" marT="0" marB="0">
                    <a:lnL w="12700">
                      <a:solidFill>
                        <a:srgbClr val="000000"/>
                      </a:solidFill>
                      <a:prstDash val="solid"/>
                    </a:lnL>
                    <a:lnT w="19050">
                      <a:solidFill>
                        <a:srgbClr val="FFFFFF"/>
                      </a:solidFill>
                      <a:prstDash val="solid"/>
                    </a:lnT>
                    <a:lnB w="12700">
                      <a:solidFill>
                        <a:srgbClr val="000000"/>
                      </a:solidFill>
                      <a:prstDash val="solid"/>
                    </a:lnB>
                    <a:solidFill>
                      <a:srgbClr val="FFFF00"/>
                    </a:solidFill>
                  </a:tcPr>
                </a:tc>
                <a:tc>
                  <a:txBody>
                    <a:bodyPr/>
                    <a:lstStyle/>
                    <a:p>
                      <a:pPr marL="5715">
                        <a:lnSpc>
                          <a:spcPts val="1540"/>
                        </a:lnSpc>
                      </a:pPr>
                      <a:r>
                        <a:rPr sz="1400" dirty="0" err="1" smtClean="0">
                          <a:solidFill>
                            <a:schemeClr val="tx1"/>
                          </a:solidFill>
                          <a:latin typeface="Times New Roman"/>
                          <a:cs typeface="Times New Roman"/>
                        </a:rPr>
                        <a:t>п</a:t>
                      </a:r>
                      <a:r>
                        <a:rPr sz="1400" spc="-20" dirty="0" err="1" smtClean="0">
                          <a:solidFill>
                            <a:schemeClr val="tx1"/>
                          </a:solidFill>
                          <a:latin typeface="Times New Roman"/>
                          <a:cs typeface="Times New Roman"/>
                        </a:rPr>
                        <a:t>о</a:t>
                      </a:r>
                      <a:r>
                        <a:rPr sz="1400" dirty="0" err="1" smtClean="0">
                          <a:solidFill>
                            <a:schemeClr val="tx1"/>
                          </a:solidFill>
                          <a:latin typeface="Times New Roman"/>
                          <a:cs typeface="Times New Roman"/>
                        </a:rPr>
                        <a:t>мощ</a:t>
                      </a:r>
                      <a:r>
                        <a:rPr lang="ru-RU" sz="1400" dirty="0" smtClean="0">
                          <a:solidFill>
                            <a:schemeClr val="tx1"/>
                          </a:solidFill>
                          <a:latin typeface="Times New Roman"/>
                          <a:cs typeface="Times New Roman"/>
                        </a:rPr>
                        <a:t>и</a:t>
                      </a:r>
                      <a:endParaRPr sz="1400" dirty="0">
                        <a:solidFill>
                          <a:schemeClr val="tx1"/>
                        </a:solidFill>
                        <a:latin typeface="Times New Roman"/>
                        <a:cs typeface="Times New Roman"/>
                      </a:endParaRPr>
                    </a:p>
                  </a:txBody>
                  <a:tcPr marL="0" marR="0" marT="0" marB="0">
                    <a:lnT w="19050">
                      <a:solidFill>
                        <a:srgbClr val="FFFFFF"/>
                      </a:solidFill>
                      <a:prstDash val="solid"/>
                    </a:lnT>
                    <a:lnB w="12700">
                      <a:solidFill>
                        <a:srgbClr val="000000"/>
                      </a:solidFill>
                      <a:prstDash val="solid"/>
                    </a:lnB>
                    <a:solidFill>
                      <a:srgbClr val="FFFF00"/>
                    </a:solidFill>
                  </a:tcPr>
                </a:tc>
                <a:tc gridSpan="5">
                  <a:txBody>
                    <a:bodyPr/>
                    <a:lstStyle/>
                    <a:p>
                      <a:pPr>
                        <a:lnSpc>
                          <a:spcPct val="100000"/>
                        </a:lnSpc>
                      </a:pPr>
                      <a:endParaRPr sz="1200" dirty="0">
                        <a:solidFill>
                          <a:schemeClr val="tx1"/>
                        </a:solidFill>
                        <a:latin typeface="Times New Roman"/>
                        <a:cs typeface="Times New Roman"/>
                      </a:endParaRPr>
                    </a:p>
                  </a:txBody>
                  <a:tcPr marL="0" marR="0" marT="0" marB="0">
                    <a:lnR w="12700">
                      <a:solidFill>
                        <a:srgbClr val="000000"/>
                      </a:solidFill>
                      <a:prstDash val="solid"/>
                    </a:lnR>
                    <a:lnT w="19050">
                      <a:solidFill>
                        <a:srgbClr val="FFFFFF"/>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dirty="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9050">
                      <a:solidFill>
                        <a:srgbClr val="FFFFFF"/>
                      </a:solidFill>
                      <a:prstDash val="solid"/>
                    </a:lnT>
                    <a:lnB w="12700">
                      <a:solidFill>
                        <a:srgbClr val="000000"/>
                      </a:solidFill>
                      <a:prstDash val="solid"/>
                    </a:lnB>
                  </a:tcPr>
                </a:tc>
                <a:tc hMerge="1">
                  <a:txBody>
                    <a:bodyPr/>
                    <a:lstStyle/>
                    <a:p>
                      <a:endParaRPr/>
                    </a:p>
                  </a:txBody>
                  <a:tcPr marL="0" marR="0" marT="0" marB="0"/>
                </a:tc>
                <a:tc hMerge="1">
                  <a:txBody>
                    <a:bodyPr/>
                    <a:lstStyle/>
                    <a:p>
                      <a:endParaRPr dirty="0"/>
                    </a:p>
                  </a:txBody>
                  <a:tcPr marL="0" marR="0" marT="0" marB="0"/>
                </a:tc>
                <a:tc gridSpan="3" vMerge="1">
                  <a:txBody>
                    <a:bodyPr/>
                    <a:lstStyle/>
                    <a:p>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gridSpan="3" vMerge="1">
                  <a:txBody>
                    <a:bodyPr/>
                    <a:lstStyle/>
                    <a:p>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gridSpan="3" vMerge="1">
                  <a:txBody>
                    <a:bodyPr/>
                    <a:lstStyle/>
                    <a:p>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r>
            </a:tbl>
          </a:graphicData>
        </a:graphic>
      </p:graphicFrame>
      <p:sp>
        <p:nvSpPr>
          <p:cNvPr id="15" name="object 15"/>
          <p:cNvSpPr txBox="1"/>
          <p:nvPr/>
        </p:nvSpPr>
        <p:spPr>
          <a:xfrm>
            <a:off x="927608" y="1542669"/>
            <a:ext cx="503555" cy="228909"/>
          </a:xfrm>
          <a:prstGeom prst="rect">
            <a:avLst/>
          </a:prstGeom>
        </p:spPr>
        <p:txBody>
          <a:bodyPr vert="horz" wrap="square" lIns="0" tIns="13335" rIns="0" bIns="0" rtlCol="0">
            <a:spAutoFit/>
          </a:bodyPr>
          <a:lstStyle/>
          <a:p>
            <a:pPr marL="12700">
              <a:lnSpc>
                <a:spcPct val="100000"/>
              </a:lnSpc>
              <a:spcBef>
                <a:spcPts val="105"/>
              </a:spcBef>
            </a:pPr>
            <a:r>
              <a:rPr sz="1400" b="1" dirty="0">
                <a:latin typeface="Times New Roman"/>
                <a:cs typeface="Times New Roman"/>
              </a:rPr>
              <a:t>(</a:t>
            </a:r>
            <a:r>
              <a:rPr sz="1400" b="1" spc="5" dirty="0">
                <a:latin typeface="Times New Roman"/>
                <a:cs typeface="Times New Roman"/>
              </a:rPr>
              <a:t>1</a:t>
            </a:r>
            <a:r>
              <a:rPr sz="1400" b="1" dirty="0">
                <a:latin typeface="Times New Roman"/>
                <a:cs typeface="Times New Roman"/>
              </a:rPr>
              <a:t>002)</a:t>
            </a:r>
            <a:endParaRPr sz="1400" dirty="0">
              <a:latin typeface="Times New Roman"/>
              <a:cs typeface="Times New Roman"/>
            </a:endParaRPr>
          </a:p>
        </p:txBody>
      </p:sp>
      <p:sp>
        <p:nvSpPr>
          <p:cNvPr id="16" name="object 16"/>
          <p:cNvSpPr txBox="1"/>
          <p:nvPr/>
        </p:nvSpPr>
        <p:spPr>
          <a:xfrm>
            <a:off x="1791970" y="179273"/>
            <a:ext cx="6973570" cy="1603375"/>
          </a:xfrm>
          <a:prstGeom prst="rect">
            <a:avLst/>
          </a:prstGeom>
        </p:spPr>
        <p:txBody>
          <a:bodyPr vert="horz" wrap="square" lIns="0" tIns="12065" rIns="0" bIns="0" rtlCol="0">
            <a:spAutoFit/>
          </a:bodyPr>
          <a:lstStyle/>
          <a:p>
            <a:pPr marL="67310">
              <a:lnSpc>
                <a:spcPct val="100000"/>
              </a:lnSpc>
              <a:spcBef>
                <a:spcPts val="95"/>
              </a:spcBef>
            </a:pPr>
            <a:r>
              <a:rPr sz="1600" b="1" spc="-5" dirty="0">
                <a:solidFill>
                  <a:srgbClr val="FFFFFF"/>
                </a:solidFill>
                <a:latin typeface="Times New Roman" panose="02020603050405020304" pitchFamily="18" charset="0"/>
                <a:cs typeface="Times New Roman" panose="02020603050405020304" pitchFamily="18" charset="0"/>
              </a:rPr>
              <a:t>ИЗМЕНЕНИЯ, </a:t>
            </a:r>
            <a:r>
              <a:rPr sz="1600" b="1" spc="-10" dirty="0">
                <a:solidFill>
                  <a:srgbClr val="FFFFFF"/>
                </a:solidFill>
                <a:latin typeface="Times New Roman" panose="02020603050405020304" pitchFamily="18" charset="0"/>
                <a:cs typeface="Times New Roman" panose="02020603050405020304" pitchFamily="18" charset="0"/>
              </a:rPr>
              <a:t>ВНОСИМЫЕ </a:t>
            </a:r>
            <a:r>
              <a:rPr sz="1600" b="1" spc="-5" dirty="0">
                <a:solidFill>
                  <a:srgbClr val="FFFFFF"/>
                </a:solidFill>
                <a:latin typeface="Times New Roman" panose="02020603050405020304" pitchFamily="18" charset="0"/>
                <a:cs typeface="Times New Roman" panose="02020603050405020304" pitchFamily="18" charset="0"/>
              </a:rPr>
              <a:t>В </a:t>
            </a:r>
            <a:r>
              <a:rPr sz="1600" b="1" spc="-10" dirty="0">
                <a:solidFill>
                  <a:srgbClr val="FFFFFF"/>
                </a:solidFill>
                <a:latin typeface="Times New Roman" panose="02020603050405020304" pitchFamily="18" charset="0"/>
                <a:cs typeface="Times New Roman" panose="02020603050405020304" pitchFamily="18" charset="0"/>
              </a:rPr>
              <a:t>ФОРМУ</a:t>
            </a:r>
            <a:r>
              <a:rPr sz="1600" b="1" spc="25" dirty="0">
                <a:solidFill>
                  <a:srgbClr val="FFFFFF"/>
                </a:solidFill>
                <a:latin typeface="Times New Roman" panose="02020603050405020304" pitchFamily="18" charset="0"/>
                <a:cs typeface="Times New Roman" panose="02020603050405020304" pitchFamily="18" charset="0"/>
              </a:rPr>
              <a:t> </a:t>
            </a:r>
            <a:r>
              <a:rPr sz="1600" b="1" spc="-20" dirty="0">
                <a:solidFill>
                  <a:srgbClr val="FFFFFF"/>
                </a:solidFill>
                <a:latin typeface="Times New Roman" panose="02020603050405020304" pitchFamily="18" charset="0"/>
                <a:cs typeface="Times New Roman" panose="02020603050405020304" pitchFamily="18" charset="0"/>
              </a:rPr>
              <a:t>ФЕДЕРАЛЬНОГО</a:t>
            </a:r>
            <a:endParaRPr sz="1600" dirty="0">
              <a:latin typeface="Times New Roman" panose="02020603050405020304" pitchFamily="18" charset="0"/>
              <a:cs typeface="Times New Roman" panose="02020603050405020304" pitchFamily="18" charset="0"/>
            </a:endParaRPr>
          </a:p>
          <a:p>
            <a:pPr marR="1384935" algn="ctr">
              <a:lnSpc>
                <a:spcPct val="100000"/>
              </a:lnSpc>
              <a:tabLst>
                <a:tab pos="2216785" algn="l"/>
              </a:tabLst>
            </a:pPr>
            <a:r>
              <a:rPr sz="1600" b="1" spc="-25" dirty="0">
                <a:solidFill>
                  <a:srgbClr val="FFFFFF"/>
                </a:solidFill>
                <a:latin typeface="Times New Roman" panose="02020603050405020304" pitchFamily="18" charset="0"/>
                <a:cs typeface="Times New Roman" panose="02020603050405020304" pitchFamily="18" charset="0"/>
              </a:rPr>
              <a:t>СТАТИСТИЧЕСКОГО	</a:t>
            </a:r>
            <a:r>
              <a:rPr sz="1600" b="1" spc="-20" dirty="0">
                <a:solidFill>
                  <a:srgbClr val="FFFFFF"/>
                </a:solidFill>
                <a:latin typeface="Times New Roman" panose="02020603050405020304" pitchFamily="18" charset="0"/>
                <a:cs typeface="Times New Roman" panose="02020603050405020304" pitchFamily="18" charset="0"/>
              </a:rPr>
              <a:t>НАБЛЮДЕНИЯ </a:t>
            </a:r>
            <a:r>
              <a:rPr sz="1600" b="1" spc="-5" dirty="0">
                <a:solidFill>
                  <a:srgbClr val="FFFFFF"/>
                </a:solidFill>
                <a:latin typeface="Times New Roman" panose="02020603050405020304" pitchFamily="18" charset="0"/>
                <a:cs typeface="Times New Roman" panose="02020603050405020304" pitchFamily="18" charset="0"/>
              </a:rPr>
              <a:t>№</a:t>
            </a:r>
            <a:r>
              <a:rPr sz="1600" b="1" spc="60" dirty="0">
                <a:solidFill>
                  <a:srgbClr val="FFFFFF"/>
                </a:solidFill>
                <a:latin typeface="Times New Roman" panose="02020603050405020304" pitchFamily="18" charset="0"/>
                <a:cs typeface="Times New Roman" panose="02020603050405020304" pitchFamily="18" charset="0"/>
              </a:rPr>
              <a:t> </a:t>
            </a:r>
            <a:r>
              <a:rPr sz="1600" b="1" spc="-10" dirty="0">
                <a:solidFill>
                  <a:srgbClr val="FFFFFF"/>
                </a:solidFill>
                <a:latin typeface="Times New Roman" panose="02020603050405020304" pitchFamily="18" charset="0"/>
                <a:cs typeface="Times New Roman" panose="02020603050405020304" pitchFamily="18" charset="0"/>
              </a:rPr>
              <a:t>30</a:t>
            </a:r>
            <a:endParaRPr sz="1600" dirty="0">
              <a:latin typeface="Times New Roman" panose="02020603050405020304" pitchFamily="18" charset="0"/>
              <a:cs typeface="Times New Roman" panose="02020603050405020304" pitchFamily="18" charset="0"/>
            </a:endParaRPr>
          </a:p>
          <a:p>
            <a:pPr>
              <a:lnSpc>
                <a:spcPct val="100000"/>
              </a:lnSpc>
              <a:spcBef>
                <a:spcPts val="40"/>
              </a:spcBef>
            </a:pPr>
            <a:endParaRPr sz="1750" dirty="0">
              <a:latin typeface="Times New Roman"/>
              <a:cs typeface="Times New Roman"/>
            </a:endParaRPr>
          </a:p>
          <a:p>
            <a:pPr marL="1949450">
              <a:lnSpc>
                <a:spcPct val="100000"/>
              </a:lnSpc>
            </a:pPr>
            <a:r>
              <a:rPr sz="1600" b="1" spc="-10" dirty="0">
                <a:latin typeface="Times New Roman"/>
                <a:cs typeface="Times New Roman"/>
              </a:rPr>
              <a:t>Добавлена таблица</a:t>
            </a:r>
            <a:r>
              <a:rPr sz="1600" b="1" spc="-5" dirty="0">
                <a:latin typeface="Times New Roman"/>
                <a:cs typeface="Times New Roman"/>
              </a:rPr>
              <a:t> 1002</a:t>
            </a:r>
            <a:endParaRPr sz="1600" dirty="0">
              <a:latin typeface="Times New Roman"/>
              <a:cs typeface="Times New Roman"/>
            </a:endParaRPr>
          </a:p>
          <a:p>
            <a:pPr marL="12700">
              <a:lnSpc>
                <a:spcPct val="100000"/>
              </a:lnSpc>
              <a:spcBef>
                <a:spcPts val="1250"/>
              </a:spcBef>
            </a:pPr>
            <a:r>
              <a:rPr sz="1400" b="1" dirty="0">
                <a:latin typeface="Times New Roman"/>
                <a:cs typeface="Times New Roman"/>
              </a:rPr>
              <a:t>2.1. Центры </a:t>
            </a:r>
            <a:r>
              <a:rPr sz="1400" b="1" spc="-5" dirty="0">
                <a:latin typeface="Times New Roman"/>
                <a:cs typeface="Times New Roman"/>
              </a:rPr>
              <a:t>(отделения, кабинеты) </a:t>
            </a:r>
            <a:r>
              <a:rPr sz="1400" b="1" spc="-15" dirty="0">
                <a:latin typeface="Times New Roman"/>
                <a:cs typeface="Times New Roman"/>
              </a:rPr>
              <a:t>амбулаторной </a:t>
            </a:r>
            <a:r>
              <a:rPr sz="1400" b="1" spc="-5" dirty="0">
                <a:latin typeface="Times New Roman"/>
                <a:cs typeface="Times New Roman"/>
              </a:rPr>
              <a:t>онкологической</a:t>
            </a:r>
            <a:r>
              <a:rPr sz="1400" b="1" spc="-25" dirty="0">
                <a:latin typeface="Times New Roman"/>
                <a:cs typeface="Times New Roman"/>
              </a:rPr>
              <a:t> </a:t>
            </a:r>
            <a:r>
              <a:rPr sz="1400" b="1" spc="-10" dirty="0">
                <a:latin typeface="Times New Roman"/>
                <a:cs typeface="Times New Roman"/>
              </a:rPr>
              <a:t>помощи</a:t>
            </a:r>
            <a:endParaRPr sz="1400" dirty="0">
              <a:latin typeface="Times New Roman"/>
              <a:cs typeface="Times New Roman"/>
            </a:endParaRPr>
          </a:p>
          <a:p>
            <a:pPr marL="3489325">
              <a:lnSpc>
                <a:spcPct val="100000"/>
              </a:lnSpc>
            </a:pPr>
            <a:r>
              <a:rPr sz="1400" spc="-25" dirty="0">
                <a:latin typeface="Times New Roman"/>
                <a:cs typeface="Times New Roman"/>
              </a:rPr>
              <a:t>Коды </a:t>
            </a:r>
            <a:r>
              <a:rPr sz="1400" dirty="0">
                <a:latin typeface="Times New Roman"/>
                <a:cs typeface="Times New Roman"/>
              </a:rPr>
              <a:t>по </a:t>
            </a:r>
            <a:r>
              <a:rPr sz="1400" spc="-5" dirty="0">
                <a:latin typeface="Times New Roman"/>
                <a:cs typeface="Times New Roman"/>
              </a:rPr>
              <a:t>ОКЕИ: единица </a:t>
            </a:r>
            <a:r>
              <a:rPr sz="1400" dirty="0">
                <a:latin typeface="Symbol"/>
                <a:cs typeface="Symbol"/>
              </a:rPr>
              <a:t></a:t>
            </a:r>
            <a:r>
              <a:rPr sz="1400" dirty="0">
                <a:latin typeface="Times New Roman"/>
                <a:cs typeface="Times New Roman"/>
              </a:rPr>
              <a:t> </a:t>
            </a:r>
            <a:r>
              <a:rPr sz="1400" spc="5" dirty="0">
                <a:latin typeface="Times New Roman"/>
                <a:cs typeface="Times New Roman"/>
              </a:rPr>
              <a:t>642; </a:t>
            </a:r>
            <a:r>
              <a:rPr sz="1400" spc="-5" dirty="0">
                <a:latin typeface="Times New Roman"/>
                <a:cs typeface="Times New Roman"/>
              </a:rPr>
              <a:t>человек </a:t>
            </a:r>
            <a:r>
              <a:rPr sz="1400" dirty="0">
                <a:latin typeface="Times New Roman"/>
                <a:cs typeface="Times New Roman"/>
              </a:rPr>
              <a:t>–</a:t>
            </a:r>
            <a:r>
              <a:rPr sz="1400" spc="-75" dirty="0">
                <a:latin typeface="Times New Roman"/>
                <a:cs typeface="Times New Roman"/>
              </a:rPr>
              <a:t> </a:t>
            </a:r>
            <a:r>
              <a:rPr sz="1400" spc="5" dirty="0">
                <a:latin typeface="Times New Roman"/>
                <a:cs typeface="Times New Roman"/>
              </a:rPr>
              <a:t>792</a:t>
            </a:r>
            <a:endParaRPr sz="1400" dirty="0">
              <a:latin typeface="Times New Roman"/>
              <a:cs typeface="Times New Roman"/>
            </a:endParaRPr>
          </a:p>
        </p:txBody>
      </p:sp>
    </p:spTree>
    <p:extLst>
      <p:ext uri="{BB962C8B-B14F-4D97-AF65-F5344CB8AC3E}">
        <p14:creationId xmlns:p14="http://schemas.microsoft.com/office/powerpoint/2010/main" val="25322126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0" y="2133600"/>
            <a:ext cx="9144000" cy="4464050"/>
          </a:xfrm>
          <a:prstGeom prst="rect">
            <a:avLst/>
          </a:prstGeom>
          <a:noFill/>
          <a:ln w="25400" algn="ctr">
            <a:noFill/>
            <a:miter lim="800000"/>
            <a:headEnd/>
            <a:tailEnd/>
          </a:ln>
        </p:spPr>
        <p:txBody>
          <a:bodyPr lIns="95782" tIns="47891" rIns="95782" bIns="47891" anchor="ctr"/>
          <a:lstStyle/>
          <a:p>
            <a:pPr defTabSz="957263"/>
            <a:endParaRPr lang="en-US" b="1" i="1"/>
          </a:p>
        </p:txBody>
      </p:sp>
      <p:sp>
        <p:nvSpPr>
          <p:cNvPr id="349187" name="Подзаголовок 2"/>
          <p:cNvSpPr>
            <a:spLocks noGrp="1"/>
          </p:cNvSpPr>
          <p:nvPr>
            <p:ph type="subTitle" idx="4294967295"/>
          </p:nvPr>
        </p:nvSpPr>
        <p:spPr>
          <a:xfrm>
            <a:off x="395287" y="6093296"/>
            <a:ext cx="8353425" cy="693267"/>
          </a:xfrm>
        </p:spPr>
        <p:txBody>
          <a:bodyPr lIns="95782" tIns="47891" rIns="95782" bIns="47891"/>
          <a:lstStyle/>
          <a:p>
            <a:pPr eaLnBrk="1" hangingPunct="1">
              <a:spcBef>
                <a:spcPct val="0"/>
              </a:spcBef>
              <a:buFontTx/>
              <a:buNone/>
            </a:pPr>
            <a:r>
              <a:rPr lang="ru-RU" altLang="ru-RU" sz="1600" dirty="0" smtClean="0">
                <a:latin typeface="Times New Roman" pitchFamily="18" charset="0"/>
              </a:rPr>
              <a:t>Мобильные </a:t>
            </a:r>
            <a:r>
              <a:rPr lang="ru-RU" altLang="ru-RU" sz="1600" dirty="0">
                <a:latin typeface="Times New Roman" pitchFamily="18" charset="0"/>
              </a:rPr>
              <a:t>медицинские комплексы – это специализированные автомобили-фургоны полностью укомплектованные медицинским оборудованием, мебелью и соответствующим лечебным инвентарем</a:t>
            </a:r>
          </a:p>
          <a:p>
            <a:pPr marL="0" indent="0" defTabSz="957263">
              <a:lnSpc>
                <a:spcPct val="80000"/>
              </a:lnSpc>
              <a:buFontTx/>
              <a:buNone/>
            </a:pPr>
            <a:endParaRPr lang="ru-RU" sz="1700" dirty="0" smtClean="0">
              <a:solidFill>
                <a:srgbClr val="7F7F7F"/>
              </a:solidFill>
              <a:latin typeface="Helios"/>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49191" name="Rectangle 7"/>
          <p:cNvSpPr>
            <a:spLocks noChangeArrowheads="1"/>
          </p:cNvSpPr>
          <p:nvPr/>
        </p:nvSpPr>
        <p:spPr bwMode="auto">
          <a:xfrm>
            <a:off x="539750" y="871538"/>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49192" name="Rectangle 8"/>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349193" name="Rectangle 9"/>
          <p:cNvSpPr>
            <a:spLocks noChangeArrowheads="1"/>
          </p:cNvSpPr>
          <p:nvPr/>
        </p:nvSpPr>
        <p:spPr bwMode="auto">
          <a:xfrm>
            <a:off x="611188" y="836613"/>
            <a:ext cx="8208962" cy="288925"/>
          </a:xfrm>
          <a:prstGeom prst="rect">
            <a:avLst/>
          </a:prstGeom>
          <a:noFill/>
          <a:ln w="9525">
            <a:noFill/>
            <a:miter lim="800000"/>
            <a:headEnd/>
            <a:tailEnd/>
          </a:ln>
          <a:effectLst/>
        </p:spPr>
        <p:txBody>
          <a:bodyPr wrap="none" anchor="ctr"/>
          <a:lstStyle/>
          <a:p>
            <a:endParaRPr lang="ru-RU" b="1"/>
          </a:p>
          <a:p>
            <a:endParaRPr lang="ru-RU" sz="1600" b="1"/>
          </a:p>
        </p:txBody>
      </p:sp>
      <p:sp>
        <p:nvSpPr>
          <p:cNvPr id="349539" name="Rectangle 355"/>
          <p:cNvSpPr>
            <a:spLocks noChangeArrowheads="1"/>
          </p:cNvSpPr>
          <p:nvPr/>
        </p:nvSpPr>
        <p:spPr bwMode="auto">
          <a:xfrm>
            <a:off x="935038" y="836712"/>
            <a:ext cx="8208962" cy="288925"/>
          </a:xfrm>
          <a:prstGeom prst="rect">
            <a:avLst/>
          </a:prstGeom>
          <a:noFill/>
          <a:ln w="9525">
            <a:noFill/>
            <a:miter lim="800000"/>
            <a:headEnd/>
            <a:tailEnd/>
          </a:ln>
          <a:effectLst/>
        </p:spPr>
        <p:txBody>
          <a:bodyPr wrap="none" anchor="ctr"/>
          <a:lstStyle/>
          <a:p>
            <a:endParaRPr lang="ru-RU" b="1" dirty="0"/>
          </a:p>
          <a:p>
            <a:r>
              <a:rPr lang="ru-RU" sz="1600" b="1" dirty="0"/>
              <a:t>В таблицу </a:t>
            </a:r>
            <a:r>
              <a:rPr lang="ru-RU" sz="1600" b="1" dirty="0" smtClean="0"/>
              <a:t>1003  добавлена новая графа:</a:t>
            </a:r>
            <a:endParaRPr lang="ru-RU" sz="1600" b="1" dirty="0"/>
          </a:p>
          <a:p>
            <a:endParaRPr lang="ru-RU" sz="1600" b="1" dirty="0"/>
          </a:p>
        </p:txBody>
      </p:sp>
      <p:graphicFrame>
        <p:nvGraphicFramePr>
          <p:cNvPr id="14" name="Таблица 13"/>
          <p:cNvGraphicFramePr>
            <a:graphicFrameLocks noGrp="1"/>
          </p:cNvGraphicFramePr>
          <p:nvPr/>
        </p:nvGraphicFramePr>
        <p:xfrm>
          <a:off x="827584" y="1988840"/>
          <a:ext cx="7920882" cy="4053840"/>
        </p:xfrm>
        <a:graphic>
          <a:graphicData uri="http://schemas.openxmlformats.org/drawingml/2006/table">
            <a:tbl>
              <a:tblPr/>
              <a:tblGrid>
                <a:gridCol w="2517490"/>
                <a:gridCol w="736826"/>
                <a:gridCol w="1498212"/>
                <a:gridCol w="1008112"/>
                <a:gridCol w="993600"/>
                <a:gridCol w="1166642"/>
              </a:tblGrid>
              <a:tr h="393185">
                <a:tc>
                  <a:txBody>
                    <a:bodyPr/>
                    <a:lstStyle/>
                    <a:p>
                      <a:pPr algn="ctr">
                        <a:spcAft>
                          <a:spcPts val="0"/>
                        </a:spcAft>
                      </a:pPr>
                      <a:r>
                        <a:rPr lang="ru-RU" sz="1400" dirty="0">
                          <a:solidFill>
                            <a:srgbClr val="000000"/>
                          </a:solidFill>
                          <a:latin typeface="Times New Roman"/>
                          <a:ea typeface="Times New Roman"/>
                          <a:cs typeface="Times New Roman"/>
                        </a:rPr>
                        <a:t>Наименование</a:t>
                      </a:r>
                      <a:endParaRPr lang="ru-RU" sz="1400" dirty="0">
                        <a:latin typeface="Times New Roman"/>
                        <a:ea typeface="Times New Roman"/>
                        <a:cs typeface="Times New Roman"/>
                      </a:endParaRP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000000"/>
                          </a:solidFill>
                          <a:latin typeface="Times New Roman"/>
                          <a:ea typeface="Times New Roman"/>
                          <a:cs typeface="Times New Roman"/>
                        </a:rPr>
                        <a:t>№ </a:t>
                      </a:r>
                      <a:br>
                        <a:rPr lang="ru-RU" sz="1400" dirty="0">
                          <a:solidFill>
                            <a:srgbClr val="000000"/>
                          </a:solidFill>
                          <a:latin typeface="Times New Roman"/>
                          <a:ea typeface="Times New Roman"/>
                          <a:cs typeface="Times New Roman"/>
                        </a:rPr>
                      </a:br>
                      <a:r>
                        <a:rPr lang="ru-RU" sz="1400" dirty="0">
                          <a:solidFill>
                            <a:srgbClr val="000000"/>
                          </a:solidFill>
                          <a:latin typeface="Times New Roman"/>
                          <a:ea typeface="Times New Roman"/>
                          <a:cs typeface="Times New Roman"/>
                        </a:rPr>
                        <a:t>строки</a:t>
                      </a:r>
                      <a:endParaRPr lang="ru-RU" sz="1400" dirty="0">
                        <a:latin typeface="Times New Roman"/>
                        <a:ea typeface="Times New Roman"/>
                        <a:cs typeface="Times New Roman"/>
                      </a:endParaRP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000000"/>
                          </a:solidFill>
                          <a:latin typeface="Times New Roman"/>
                          <a:ea typeface="Times New Roman"/>
                          <a:cs typeface="Times New Roman"/>
                        </a:rPr>
                        <a:t>Наличие подразделений </a:t>
                      </a:r>
                      <a:br>
                        <a:rPr lang="ru-RU" sz="1400" dirty="0">
                          <a:solidFill>
                            <a:srgbClr val="000000"/>
                          </a:solidFill>
                          <a:latin typeface="Times New Roman"/>
                          <a:ea typeface="Times New Roman"/>
                          <a:cs typeface="Times New Roman"/>
                        </a:rPr>
                      </a:br>
                      <a:r>
                        <a:rPr lang="ru-RU" sz="1400" dirty="0">
                          <a:solidFill>
                            <a:srgbClr val="000000"/>
                          </a:solidFill>
                          <a:latin typeface="Times New Roman"/>
                          <a:ea typeface="Times New Roman"/>
                          <a:cs typeface="Times New Roman"/>
                        </a:rPr>
                        <a:t>(нет – 0, есть - 1)</a:t>
                      </a:r>
                      <a:endParaRPr lang="ru-RU" sz="1400" dirty="0">
                        <a:latin typeface="Times New Roman"/>
                        <a:ea typeface="Times New Roman"/>
                        <a:cs typeface="Times New Roman"/>
                      </a:endParaRP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smtClean="0">
                          <a:solidFill>
                            <a:schemeClr val="tx1"/>
                          </a:solidFill>
                          <a:latin typeface="Times New Roman"/>
                          <a:ea typeface="Times New Roman"/>
                          <a:cs typeface="Times New Roman"/>
                        </a:rPr>
                        <a:t>Число</a:t>
                      </a:r>
                      <a:endParaRPr lang="ru-RU" sz="1400" dirty="0">
                        <a:solidFill>
                          <a:schemeClr val="tx1"/>
                        </a:solidFill>
                        <a:latin typeface="Times New Roman"/>
                        <a:ea typeface="Times New Roman"/>
                        <a:cs typeface="Times New Roman"/>
                      </a:endParaRPr>
                    </a:p>
                    <a:p>
                      <a:pPr algn="ctr">
                        <a:spcAft>
                          <a:spcPts val="0"/>
                        </a:spcAft>
                      </a:pPr>
                      <a:r>
                        <a:rPr lang="ru-RU" sz="1400" dirty="0" err="1" smtClean="0">
                          <a:solidFill>
                            <a:schemeClr val="tx1"/>
                          </a:solidFill>
                          <a:latin typeface="Times New Roman"/>
                          <a:ea typeface="Times New Roman"/>
                          <a:cs typeface="Times New Roman"/>
                        </a:rPr>
                        <a:t>подраз-делений</a:t>
                      </a:r>
                      <a:endParaRPr lang="ru-RU" sz="1400" dirty="0">
                        <a:solidFill>
                          <a:schemeClr val="tx1"/>
                        </a:solidFill>
                        <a:latin typeface="Times New Roman"/>
                        <a:ea typeface="Times New Roman"/>
                        <a:cs typeface="Times New Roman"/>
                      </a:endParaRP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400" dirty="0">
                          <a:solidFill>
                            <a:schemeClr val="tx1"/>
                          </a:solidFill>
                          <a:latin typeface="Times New Roman"/>
                          <a:ea typeface="Times New Roman"/>
                          <a:cs typeface="Times New Roman"/>
                        </a:rPr>
                        <a:t>Число выездов</a:t>
                      </a: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400" b="1" dirty="0">
                          <a:solidFill>
                            <a:srgbClr val="FF0000"/>
                          </a:solidFill>
                          <a:latin typeface="Times New Roman"/>
                          <a:ea typeface="Times New Roman"/>
                          <a:cs typeface="Times New Roman"/>
                        </a:rPr>
                        <a:t>Число пациентов, принятых при выездах</a:t>
                      </a:r>
                      <a:endParaRPr lang="ru-RU" sz="1400" b="1"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31062">
                <a:tc>
                  <a:txBody>
                    <a:bodyPr/>
                    <a:lstStyle/>
                    <a:p>
                      <a:pPr algn="ctr">
                        <a:spcAft>
                          <a:spcPts val="0"/>
                        </a:spcAft>
                      </a:pPr>
                      <a:r>
                        <a:rPr lang="ru-RU" sz="1400">
                          <a:solidFill>
                            <a:srgbClr val="000000"/>
                          </a:solidFill>
                          <a:latin typeface="Times New Roman"/>
                          <a:ea typeface="Times New Roman"/>
                          <a:cs typeface="Times New Roman"/>
                        </a:rPr>
                        <a:t>1</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2</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3</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chemeClr val="tx1"/>
                          </a:solidFill>
                          <a:latin typeface="Times New Roman"/>
                          <a:ea typeface="Times New Roman"/>
                          <a:cs typeface="Times New Roman"/>
                        </a:rPr>
                        <a:t>4</a:t>
                      </a: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chemeClr val="tx1"/>
                          </a:solidFill>
                          <a:latin typeface="Times New Roman"/>
                          <a:ea typeface="Times New Roman"/>
                          <a:cs typeface="Times New Roman"/>
                        </a:rPr>
                        <a:t>5</a:t>
                      </a: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400" b="1" dirty="0">
                          <a:solidFill>
                            <a:srgbClr val="FF0000"/>
                          </a:solidFill>
                          <a:latin typeface="Times New Roman"/>
                          <a:ea typeface="Times New Roman"/>
                          <a:cs typeface="Times New Roman"/>
                        </a:rPr>
                        <a:t>6</a:t>
                      </a:r>
                      <a:endParaRPr lang="ru-RU" sz="1400" b="1"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57274">
                <a:tc>
                  <a:txBody>
                    <a:bodyPr/>
                    <a:lstStyle/>
                    <a:p>
                      <a:pPr>
                        <a:spcAft>
                          <a:spcPts val="0"/>
                        </a:spcAft>
                      </a:pPr>
                      <a:r>
                        <a:rPr lang="ru-RU" sz="1400">
                          <a:solidFill>
                            <a:srgbClr val="000000"/>
                          </a:solidFill>
                          <a:latin typeface="Times New Roman"/>
                          <a:ea typeface="Times New Roman"/>
                          <a:cs typeface="Times New Roman"/>
                        </a:rPr>
                        <a:t>Амбулатории  </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1</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solidFill>
                            <a:srgbClr val="000000"/>
                          </a:solidFill>
                          <a:latin typeface="Times New Roman"/>
                          <a:ea typeface="Times New Roman"/>
                          <a:cs typeface="Times New Roman"/>
                        </a:rPr>
                        <a:t>Стоматологические кабинеты  </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2</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solidFill>
                            <a:srgbClr val="000000"/>
                          </a:solidFill>
                          <a:latin typeface="Times New Roman"/>
                          <a:ea typeface="Times New Roman"/>
                          <a:cs typeface="Times New Roman"/>
                        </a:rPr>
                        <a:t>Флюорографические установки  </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3</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solidFill>
                            <a:srgbClr val="000000"/>
                          </a:solidFill>
                          <a:latin typeface="Times New Roman"/>
                          <a:ea typeface="Times New Roman"/>
                          <a:cs typeface="Times New Roman"/>
                        </a:rPr>
                        <a:t>Клинико-диагностические лаборатории  </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4</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solidFill>
                            <a:srgbClr val="000000"/>
                          </a:solidFill>
                          <a:latin typeface="Times New Roman"/>
                          <a:ea typeface="Times New Roman"/>
                          <a:cs typeface="Times New Roman"/>
                        </a:rPr>
                        <a:t>Врачебные бригады</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5</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solidFill>
                            <a:srgbClr val="000000"/>
                          </a:solidFill>
                          <a:latin typeface="Times New Roman"/>
                          <a:ea typeface="Times New Roman"/>
                          <a:cs typeface="Times New Roman"/>
                        </a:rPr>
                        <a:t>ФАПы</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6</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solidFill>
                            <a:srgbClr val="000000"/>
                          </a:solidFill>
                          <a:latin typeface="Times New Roman"/>
                          <a:ea typeface="Times New Roman"/>
                          <a:cs typeface="Times New Roman"/>
                        </a:rPr>
                        <a:t>Фельдшерские пункты</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7</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solidFill>
                            <a:srgbClr val="000000"/>
                          </a:solidFill>
                          <a:latin typeface="Times New Roman"/>
                          <a:ea typeface="Times New Roman"/>
                          <a:cs typeface="Times New Roman"/>
                        </a:rPr>
                        <a:t>Маммографические установки</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8</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solidFill>
                            <a:srgbClr val="000000"/>
                          </a:solidFill>
                          <a:latin typeface="Times New Roman"/>
                          <a:ea typeface="Times New Roman"/>
                          <a:cs typeface="Times New Roman"/>
                        </a:rPr>
                        <a:t>Мобильные медицинские бригады</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9</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dirty="0">
                          <a:solidFill>
                            <a:schemeClr val="tx1"/>
                          </a:solidFill>
                          <a:latin typeface="Times New Roman"/>
                          <a:ea typeface="Times New Roman"/>
                          <a:cs typeface="Times New Roman"/>
                        </a:rPr>
                        <a:t>Мобильные медицинские комплексы</a:t>
                      </a: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400" dirty="0">
                          <a:solidFill>
                            <a:schemeClr val="tx1"/>
                          </a:solidFill>
                          <a:latin typeface="Times New Roman"/>
                          <a:ea typeface="Times New Roman"/>
                          <a:cs typeface="Times New Roman"/>
                        </a:rPr>
                        <a:t>10</a:t>
                      </a: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endParaRPr lang="ru-RU" sz="1400" dirty="0">
                        <a:solidFill>
                          <a:schemeClr val="tx1"/>
                        </a:solidFill>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endParaRPr lang="ru-RU" sz="1400" dirty="0">
                        <a:solidFill>
                          <a:schemeClr val="tx1"/>
                        </a:solidFill>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endParaRPr lang="ru-RU" sz="1400" dirty="0">
                        <a:solidFill>
                          <a:schemeClr val="tx1"/>
                        </a:solidFill>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endParaRPr lang="ru-RU" sz="1400" dirty="0">
                        <a:solidFill>
                          <a:schemeClr val="tx1"/>
                        </a:solidFill>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377857" name="Rectangle 1"/>
          <p:cNvSpPr>
            <a:spLocks noChangeArrowheads="1"/>
          </p:cNvSpPr>
          <p:nvPr/>
        </p:nvSpPr>
        <p:spPr bwMode="auto">
          <a:xfrm>
            <a:off x="611560" y="1379769"/>
            <a:ext cx="799288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tabLst>
                <a:tab pos="2970213" algn="l"/>
              </a:tabLst>
            </a:pP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lang="x-none" sz="1600" b="1" smtClean="0">
                <a:latin typeface="Times New Roman" pitchFamily="18" charset="0"/>
                <a:cs typeface="Times New Roman" pitchFamily="18" charset="0"/>
              </a:rPr>
              <a:t>Передвижные подразделения </a:t>
            </a:r>
            <a:r>
              <a:rPr lang="ru-RU" sz="1600" b="1" dirty="0" smtClean="0">
                <a:solidFill>
                  <a:srgbClr val="FF0000"/>
                </a:solidFill>
                <a:latin typeface="Times New Roman" pitchFamily="18" charset="0"/>
                <a:cs typeface="Times New Roman" pitchFamily="18" charset="0"/>
              </a:rPr>
              <a:t>и формы работы</a:t>
            </a:r>
            <a:endParaRPr lang="ru-RU" sz="1600" dirty="0" smtClean="0">
              <a:solidFill>
                <a:srgbClr val="FF0000"/>
              </a:solidFill>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70213" algn="l"/>
              </a:tabLst>
            </a:pPr>
            <a:r>
              <a:rPr kumimoji="0" lang="ru-RU"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(1003)                                                                                                                                       </a:t>
            </a:r>
            <a:r>
              <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Код по ОКЕИ: единица </a:t>
            </a:r>
            <a:r>
              <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Symbol" pitchFamily="18" charset="2"/>
              </a:rPr>
              <a:t></a:t>
            </a:r>
            <a:r>
              <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642</a:t>
            </a:r>
            <a:endPar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Symbol" pitchFamily="18" charset="2"/>
            </a:endParaRPr>
          </a:p>
        </p:txBody>
      </p:sp>
    </p:spTree>
    <p:extLst>
      <p:ext uri="{BB962C8B-B14F-4D97-AF65-F5344CB8AC3E}">
        <p14:creationId xmlns:p14="http://schemas.microsoft.com/office/powerpoint/2010/main" val="6461236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4"/>
          <p:cNvSpPr>
            <a:spLocks noChangeArrowheads="1"/>
          </p:cNvSpPr>
          <p:nvPr/>
        </p:nvSpPr>
        <p:spPr bwMode="auto">
          <a:xfrm>
            <a:off x="228600" y="76200"/>
            <a:ext cx="8915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ru-RU" sz="2000" b="1" dirty="0">
                <a:latin typeface="Times New Roman" panose="02020603050405020304" pitchFamily="18" charset="0"/>
              </a:rPr>
              <a:t>4</a:t>
            </a:r>
            <a:r>
              <a:rPr lang="ru-RU" altLang="ru-RU" sz="2000" b="1" dirty="0">
                <a:latin typeface="Times New Roman" panose="02020603050405020304" pitchFamily="18" charset="0"/>
              </a:rPr>
              <a:t>. Отделения для инвалидов войны, участников и ветеранов войн (ИОВ), стационары, пансионаты</a:t>
            </a:r>
          </a:p>
        </p:txBody>
      </p:sp>
      <p:sp>
        <p:nvSpPr>
          <p:cNvPr id="8195" name="Rectangle 65"/>
          <p:cNvSpPr>
            <a:spLocks noChangeArrowheads="1"/>
          </p:cNvSpPr>
          <p:nvPr/>
        </p:nvSpPr>
        <p:spPr bwMode="auto">
          <a:xfrm>
            <a:off x="323528" y="914400"/>
            <a:ext cx="8136904" cy="172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ru-RU" altLang="ru-RU" sz="2000" b="1" dirty="0" smtClean="0">
              <a:latin typeface="Times New Roman" panose="02020603050405020304" pitchFamily="18" charset="0"/>
            </a:endParaRPr>
          </a:p>
          <a:p>
            <a:pPr>
              <a:spcBef>
                <a:spcPct val="0"/>
              </a:spcBef>
              <a:buFontTx/>
              <a:buNone/>
            </a:pPr>
            <a:endParaRPr lang="ru-RU" altLang="ru-RU" sz="2000" b="1" dirty="0">
              <a:latin typeface="Times New Roman" panose="02020603050405020304" pitchFamily="18" charset="0"/>
            </a:endParaRPr>
          </a:p>
          <a:p>
            <a:pPr>
              <a:spcBef>
                <a:spcPct val="0"/>
              </a:spcBef>
              <a:buFontTx/>
              <a:buNone/>
            </a:pPr>
            <a:endParaRPr lang="ru-RU" altLang="ru-RU" sz="2000" b="1" dirty="0" smtClean="0">
              <a:latin typeface="Times New Roman" panose="02020603050405020304" pitchFamily="18" charset="0"/>
            </a:endParaRPr>
          </a:p>
          <a:p>
            <a:pPr>
              <a:spcBef>
                <a:spcPct val="0"/>
              </a:spcBef>
              <a:buFontTx/>
              <a:buNone/>
            </a:pPr>
            <a:r>
              <a:rPr lang="ru-RU" altLang="ru-RU" sz="2000" b="1" dirty="0" smtClean="0">
                <a:latin typeface="Times New Roman" panose="02020603050405020304" pitchFamily="18" charset="0"/>
              </a:rPr>
              <a:t>Таблица 1006  </a:t>
            </a:r>
            <a:r>
              <a:rPr lang="ru-RU" altLang="ru-RU" sz="2000" b="1" dirty="0" smtClean="0">
                <a:solidFill>
                  <a:srgbClr val="FF0000"/>
                </a:solidFill>
                <a:latin typeface="Times New Roman" panose="02020603050405020304" pitchFamily="18" charset="0"/>
              </a:rPr>
              <a:t>(Таблица изменилась, т.е. сократились строки по дневным стационарам для психических и наркологических пациентов) </a:t>
            </a:r>
            <a:r>
              <a:rPr lang="ru-RU" altLang="ru-RU" sz="2000" b="1" dirty="0" smtClean="0">
                <a:solidFill>
                  <a:srgbClr val="008000"/>
                </a:solidFill>
                <a:latin typeface="Times New Roman" panose="02020603050405020304" pitchFamily="18" charset="0"/>
              </a:rPr>
              <a:t>Удалена таблица 1009 (</a:t>
            </a:r>
            <a:r>
              <a:rPr lang="ru-RU" altLang="ru-RU" sz="2000" b="1" dirty="0" err="1" smtClean="0">
                <a:solidFill>
                  <a:srgbClr val="008000"/>
                </a:solidFill>
                <a:latin typeface="Times New Roman" panose="02020603050405020304" pitchFamily="18" charset="0"/>
              </a:rPr>
              <a:t>стомкабинеты</a:t>
            </a:r>
            <a:r>
              <a:rPr lang="ru-RU" altLang="ru-RU" sz="2000" b="1" dirty="0" smtClean="0">
                <a:solidFill>
                  <a:srgbClr val="008000"/>
                </a:solidFill>
                <a:latin typeface="Times New Roman" panose="02020603050405020304" pitchFamily="18" charset="0"/>
              </a:rPr>
              <a:t>) сведения перенесены в т.1001</a:t>
            </a:r>
            <a:endParaRPr lang="ru-RU" altLang="ru-RU" sz="2000" b="1" dirty="0">
              <a:solidFill>
                <a:srgbClr val="008000"/>
              </a:solidFill>
              <a:latin typeface="Times New Roman" panose="02020603050405020304" pitchFamily="18" charset="0"/>
            </a:endParaRPr>
          </a:p>
        </p:txBody>
      </p:sp>
      <p:graphicFrame>
        <p:nvGraphicFramePr>
          <p:cNvPr id="20546" name="Group 66"/>
          <p:cNvGraphicFramePr>
            <a:graphicFrameLocks noGrp="1"/>
          </p:cNvGraphicFramePr>
          <p:nvPr>
            <p:ph idx="4294967295"/>
            <p:extLst>
              <p:ext uri="{D42A27DB-BD31-4B8C-83A1-F6EECF244321}">
                <p14:modId xmlns:p14="http://schemas.microsoft.com/office/powerpoint/2010/main" val="3146348414"/>
              </p:ext>
            </p:extLst>
          </p:nvPr>
        </p:nvGraphicFramePr>
        <p:xfrm>
          <a:off x="467544" y="2852935"/>
          <a:ext cx="8295456" cy="2587377"/>
        </p:xfrm>
        <a:graphic>
          <a:graphicData uri="http://schemas.openxmlformats.org/drawingml/2006/table">
            <a:tbl>
              <a:tblPr/>
              <a:tblGrid>
                <a:gridCol w="4039526">
                  <a:extLst>
                    <a:ext uri="{9D8B030D-6E8A-4147-A177-3AD203B41FA5}">
                      <a16:colId xmlns:a16="http://schemas.microsoft.com/office/drawing/2014/main" xmlns="" val="20000"/>
                    </a:ext>
                  </a:extLst>
                </a:gridCol>
                <a:gridCol w="865613">
                  <a:extLst>
                    <a:ext uri="{9D8B030D-6E8A-4147-A177-3AD203B41FA5}">
                      <a16:colId xmlns:a16="http://schemas.microsoft.com/office/drawing/2014/main" xmlns="" val="20001"/>
                    </a:ext>
                  </a:extLst>
                </a:gridCol>
                <a:gridCol w="3390317">
                  <a:extLst>
                    <a:ext uri="{9D8B030D-6E8A-4147-A177-3AD203B41FA5}">
                      <a16:colId xmlns:a16="http://schemas.microsoft.com/office/drawing/2014/main" xmlns="" val="20002"/>
                    </a:ext>
                  </a:extLst>
                </a:gridCol>
              </a:tblGrid>
              <a:tr h="31748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Число</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18675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ru-RU" sz="2400" b="0" i="0" u="none" strike="noStrike" cap="none" normalizeH="0" baseline="0" dirty="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54518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Круглосуточные отделения для ИОВ,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УОВ и ВОВ</a:t>
                      </a: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sz="1400" b="0" i="0" u="none" strike="noStrike" cap="none" normalizeH="0" baseline="0" dirty="0" err="1" smtClean="0">
                          <a:ln>
                            <a:noFill/>
                          </a:ln>
                          <a:solidFill>
                            <a:srgbClr val="000000"/>
                          </a:solidFill>
                          <a:effectLst/>
                          <a:latin typeface="Times New Roman" pitchFamily="18" charset="0"/>
                          <a:cs typeface="Times New Roman" pitchFamily="18" charset="0"/>
                        </a:rPr>
                        <a:t>ед</a:t>
                      </a:r>
                      <a:endParaRPr kumimoji="0" lang="ru-RU" sz="2400" b="0" i="0" u="none" strike="noStrike" cap="none" normalizeH="0" baseline="0" dirty="0" smtClean="0">
                        <a:ln>
                          <a:noFill/>
                        </a:ln>
                        <a:solidFill>
                          <a:schemeClr val="tx1"/>
                        </a:solidFill>
                        <a:effectLst/>
                        <a:latin typeface="Arial" charset="0"/>
                        <a:cs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86755">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в них: коек</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186755">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пролечено пациентов</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186755">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проведено пациентами койко-дней</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186755">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Пансионаты для приезжающих пациентов, мест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FF0000"/>
                          </a:solidFill>
                          <a:effectLst/>
                          <a:latin typeface="Times New Roman" pitchFamily="18" charset="0"/>
                          <a:cs typeface="Times New Roman" pitchFamily="18" charset="0"/>
                        </a:rPr>
                        <a:t>5</a:t>
                      </a:r>
                      <a:endParaRPr kumimoji="0" lang="ru-RU" sz="2400" b="0" i="0" u="none" strike="noStrike" cap="none" normalizeH="0" baseline="0" dirty="0" smtClean="0">
                        <a:ln>
                          <a:noFill/>
                        </a:ln>
                        <a:solidFill>
                          <a:srgbClr val="FF0000"/>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3" marB="4572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bl>
          </a:graphicData>
        </a:graphic>
      </p:graphicFrame>
    </p:spTree>
    <p:extLst>
      <p:ext uri="{BB962C8B-B14F-4D97-AF65-F5344CB8AC3E}">
        <p14:creationId xmlns:p14="http://schemas.microsoft.com/office/powerpoint/2010/main" val="22800289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28600" y="457200"/>
            <a:ext cx="8763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1800">
                <a:latin typeface="Times New Roman" panose="02020603050405020304" pitchFamily="18" charset="0"/>
              </a:rPr>
              <a:t> </a:t>
            </a:r>
            <a:r>
              <a:rPr lang="ru-RU" altLang="ru-RU" sz="1800" b="1">
                <a:latin typeface="Times New Roman" panose="02020603050405020304" pitchFamily="18" charset="0"/>
              </a:rPr>
              <a:t>7. Мощность (плановое число посещений в смену) </a:t>
            </a:r>
            <a:r>
              <a:rPr lang="ru-RU" altLang="ru-RU" sz="1800" b="1">
                <a:solidFill>
                  <a:srgbClr val="FF0000"/>
                </a:solidFill>
                <a:latin typeface="Times New Roman" panose="02020603050405020304" pitchFamily="18" charset="0"/>
              </a:rPr>
              <a:t>подразделений,</a:t>
            </a:r>
            <a:r>
              <a:rPr lang="ru-RU" altLang="ru-RU" sz="1800" b="1">
                <a:latin typeface="Times New Roman" panose="02020603050405020304" pitchFamily="18" charset="0"/>
              </a:rPr>
              <a:t> оказывающих медицинскую помощь в амбулаторных условиях</a:t>
            </a:r>
          </a:p>
        </p:txBody>
      </p:sp>
      <p:sp>
        <p:nvSpPr>
          <p:cNvPr id="11267" name="Rectangle 3"/>
          <p:cNvSpPr>
            <a:spLocks noChangeArrowheads="1"/>
          </p:cNvSpPr>
          <p:nvPr/>
        </p:nvSpPr>
        <p:spPr bwMode="auto">
          <a:xfrm>
            <a:off x="228600" y="1066800"/>
            <a:ext cx="2057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ru-RU" altLang="ru-RU" sz="1800" b="1">
                <a:latin typeface="Times New Roman" panose="02020603050405020304" pitchFamily="18" charset="0"/>
              </a:rPr>
              <a:t>Таблица 1010</a:t>
            </a:r>
          </a:p>
        </p:txBody>
      </p:sp>
      <p:graphicFrame>
        <p:nvGraphicFramePr>
          <p:cNvPr id="189676" name="Group 236"/>
          <p:cNvGraphicFramePr>
            <a:graphicFrameLocks noGrp="1"/>
          </p:cNvGraphicFramePr>
          <p:nvPr>
            <p:ph idx="4294967295"/>
          </p:nvPr>
        </p:nvGraphicFramePr>
        <p:xfrm>
          <a:off x="0" y="1371600"/>
          <a:ext cx="8686800" cy="3278188"/>
        </p:xfrm>
        <a:graphic>
          <a:graphicData uri="http://schemas.openxmlformats.org/drawingml/2006/table">
            <a:tbl>
              <a:tblPr/>
              <a:tblGrid>
                <a:gridCol w="4110038">
                  <a:extLst>
                    <a:ext uri="{9D8B030D-6E8A-4147-A177-3AD203B41FA5}">
                      <a16:colId xmlns:a16="http://schemas.microsoft.com/office/drawing/2014/main" xmlns="" val="20000"/>
                    </a:ext>
                  </a:extLst>
                </a:gridCol>
                <a:gridCol w="766762">
                  <a:extLst>
                    <a:ext uri="{9D8B030D-6E8A-4147-A177-3AD203B41FA5}">
                      <a16:colId xmlns:a16="http://schemas.microsoft.com/office/drawing/2014/main" xmlns="" val="20001"/>
                    </a:ext>
                  </a:extLst>
                </a:gridCol>
                <a:gridCol w="3810000">
                  <a:extLst>
                    <a:ext uri="{9D8B030D-6E8A-4147-A177-3AD203B41FA5}">
                      <a16:colId xmlns:a16="http://schemas.microsoft.com/office/drawing/2014/main" xmlns="" val="20002"/>
                    </a:ext>
                  </a:extLst>
                </a:gridCol>
              </a:tblGrid>
              <a:tr h="534988">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Наименование подразделений </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Число посещений в смену</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0480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cs typeface="Times New Roman" pitchFamily="18" charset="0"/>
                        </a:rPr>
                        <a:t>Мощность</a:t>
                      </a: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 всего</a:t>
                      </a:r>
                      <a:endParaRPr kumimoji="0" lang="ru-RU" sz="2400" b="1"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в том числе: поликлиники для взрослых</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детской поликлиники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женской консультации</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диспансерного отделения (больницы, диспансера)</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амбулатории</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6</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консультативно-диагностического центра</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7</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   центра здоровья</a:t>
                      </a:r>
                      <a:endParaRPr kumimoji="0" lang="ru-RU" sz="2400" b="1"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8</a:t>
                      </a:r>
                      <a:endParaRPr kumimoji="0" lang="ru-RU" sz="2400" b="1"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bl>
          </a:graphicData>
        </a:graphic>
      </p:graphicFrame>
      <p:sp>
        <p:nvSpPr>
          <p:cNvPr id="27698" name="Rectangle 229"/>
          <p:cNvSpPr>
            <a:spLocks noChangeArrowheads="1"/>
          </p:cNvSpPr>
          <p:nvPr/>
        </p:nvSpPr>
        <p:spPr bwMode="auto">
          <a:xfrm>
            <a:off x="4953000" y="3788296"/>
            <a:ext cx="3962400" cy="1166292"/>
          </a:xfrm>
          <a:prstGeom prst="rect">
            <a:avLst/>
          </a:prstGeom>
          <a:solidFill>
            <a:srgbClr val="B9E1FD"/>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400" b="1" dirty="0">
                <a:cs typeface="Arial" charset="0"/>
              </a:rPr>
              <a:t>При наличии нескольких отдельно стоящих зданий медицинской организации мощности подразделений </a:t>
            </a:r>
            <a:r>
              <a:rPr lang="ru-RU" sz="1400" b="1" dirty="0">
                <a:solidFill>
                  <a:srgbClr val="FF0000"/>
                </a:solidFill>
                <a:cs typeface="Arial" charset="0"/>
              </a:rPr>
              <a:t>суммируют</a:t>
            </a:r>
            <a:r>
              <a:rPr lang="ru-RU" sz="1400" b="1" dirty="0">
                <a:cs typeface="Arial" charset="0"/>
              </a:rPr>
              <a:t> и показывают одним числом </a:t>
            </a:r>
          </a:p>
        </p:txBody>
      </p:sp>
      <p:sp>
        <p:nvSpPr>
          <p:cNvPr id="27699" name="Rectangle 233"/>
          <p:cNvSpPr>
            <a:spLocks noChangeArrowheads="1"/>
          </p:cNvSpPr>
          <p:nvPr/>
        </p:nvSpPr>
        <p:spPr bwMode="auto">
          <a:xfrm>
            <a:off x="4953000" y="2074590"/>
            <a:ext cx="3651448" cy="496094"/>
          </a:xfrm>
          <a:prstGeom prst="rect">
            <a:avLst/>
          </a:prstGeom>
          <a:solidFill>
            <a:srgbClr val="00B0F0"/>
          </a:solidFill>
          <a:ln w="9525">
            <a:noFill/>
            <a:miter lim="800000"/>
            <a:headEnd/>
            <a:tailEnd/>
          </a:ln>
        </p:spPr>
        <p:txBody>
          <a:bodyPr/>
          <a:lstStyle/>
          <a:p>
            <a:pPr marL="342900" indent="-342900" eaLnBrk="1" hangingPunct="1">
              <a:defRPr/>
            </a:pPr>
            <a:r>
              <a:rPr lang="ru-RU" sz="1400" b="1" dirty="0">
                <a:cs typeface="Arial" charset="0"/>
              </a:rPr>
              <a:t>Строка 1 равна  сумме строк со 2 по 8</a:t>
            </a:r>
          </a:p>
        </p:txBody>
      </p:sp>
      <p:sp>
        <p:nvSpPr>
          <p:cNvPr id="11317" name="Rectangle 229"/>
          <p:cNvSpPr>
            <a:spLocks noChangeArrowheads="1"/>
          </p:cNvSpPr>
          <p:nvPr/>
        </p:nvSpPr>
        <p:spPr bwMode="auto">
          <a:xfrm>
            <a:off x="152400" y="4876800"/>
            <a:ext cx="8839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Clr>
                <a:schemeClr val="bg2"/>
              </a:buClr>
              <a:buSzPct val="75000"/>
              <a:buFont typeface="Wingdings" panose="05000000000000000000" pitchFamily="2" charset="2"/>
              <a:buNone/>
            </a:pPr>
            <a:r>
              <a:rPr lang="ru-RU" altLang="ru-RU" sz="1400" b="1" dirty="0">
                <a:latin typeface="Times New Roman" panose="02020603050405020304" pitchFamily="18" charset="0"/>
              </a:rPr>
              <a:t>Плановая мощность </a:t>
            </a:r>
            <a:r>
              <a:rPr lang="ru-RU" altLang="ru-RU" sz="1400" b="1" dirty="0" smtClean="0">
                <a:solidFill>
                  <a:srgbClr val="FF0000"/>
                </a:solidFill>
                <a:latin typeface="Times New Roman" panose="02020603050405020304" pitchFamily="18" charset="0"/>
              </a:rPr>
              <a:t>не рассчитывается и не </a:t>
            </a:r>
            <a:r>
              <a:rPr lang="ru-RU" altLang="ru-RU" sz="1400" b="1" dirty="0">
                <a:solidFill>
                  <a:srgbClr val="FF0000"/>
                </a:solidFill>
                <a:latin typeface="Times New Roman" panose="02020603050405020304" pitchFamily="18" charset="0"/>
              </a:rPr>
              <a:t>указывается </a:t>
            </a:r>
            <a:r>
              <a:rPr lang="ru-RU" altLang="ru-RU" sz="1400" b="1" dirty="0">
                <a:latin typeface="Times New Roman" panose="02020603050405020304" pitchFamily="18" charset="0"/>
              </a:rPr>
              <a:t>для:</a:t>
            </a:r>
          </a:p>
          <a:p>
            <a:pPr>
              <a:buClr>
                <a:schemeClr val="bg2"/>
              </a:buClr>
              <a:buSzPct val="75000"/>
              <a:buFontTx/>
              <a:buNone/>
            </a:pPr>
            <a:r>
              <a:rPr lang="ru-RU" altLang="ru-RU" sz="1400" b="1" dirty="0">
                <a:latin typeface="Times New Roman" panose="02020603050405020304" pitchFamily="18" charset="0"/>
              </a:rPr>
              <a:t>- стоматологических кабинетов, организованных в специализированных больницах (для нужд пациентов)</a:t>
            </a:r>
          </a:p>
          <a:p>
            <a:pPr>
              <a:buClr>
                <a:schemeClr val="bg2"/>
              </a:buClr>
              <a:buSzPct val="75000"/>
              <a:buFontTx/>
              <a:buNone/>
            </a:pPr>
            <a:r>
              <a:rPr lang="ru-RU" altLang="ru-RU" sz="1400" b="1" dirty="0">
                <a:latin typeface="Times New Roman" panose="02020603050405020304" pitchFamily="18" charset="0"/>
              </a:rPr>
              <a:t>- травмпунктов, </a:t>
            </a:r>
            <a:r>
              <a:rPr lang="ru-RU" altLang="ru-RU" sz="1400" b="1" dirty="0">
                <a:solidFill>
                  <a:srgbClr val="FF0000"/>
                </a:solidFill>
                <a:latin typeface="Times New Roman" panose="02020603050405020304" pitchFamily="18" charset="0"/>
              </a:rPr>
              <a:t>если они организованы в приемном покое </a:t>
            </a:r>
          </a:p>
          <a:p>
            <a:pPr>
              <a:buClr>
                <a:schemeClr val="bg2"/>
              </a:buClr>
              <a:buSzPct val="75000"/>
              <a:buFontTx/>
              <a:buNone/>
            </a:pPr>
            <a:r>
              <a:rPr lang="ru-RU" altLang="ru-RU" sz="1400" b="1" dirty="0">
                <a:latin typeface="Times New Roman" panose="02020603050405020304" pitchFamily="18" charset="0"/>
              </a:rPr>
              <a:t>- санаторно-курортных организаций (для нужд отдыхающих)</a:t>
            </a:r>
          </a:p>
        </p:txBody>
      </p:sp>
      <p:sp>
        <p:nvSpPr>
          <p:cNvPr id="11318" name="TextBox 8"/>
          <p:cNvSpPr txBox="1">
            <a:spLocks noChangeArrowheads="1"/>
          </p:cNvSpPr>
          <p:nvPr/>
        </p:nvSpPr>
        <p:spPr bwMode="auto">
          <a:xfrm>
            <a:off x="7020272" y="5257800"/>
            <a:ext cx="166652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ru-RU" altLang="ru-RU" dirty="0">
                <a:solidFill>
                  <a:srgbClr val="FF0000"/>
                </a:solidFill>
                <a:latin typeface="Times New Roman" panose="02020603050405020304" pitchFamily="18" charset="0"/>
              </a:rPr>
              <a:t>!</a:t>
            </a:r>
            <a:r>
              <a:rPr lang="ru-RU" altLang="ru-RU" sz="2000" dirty="0">
                <a:latin typeface="Times New Roman" panose="02020603050405020304" pitchFamily="18" charset="0"/>
              </a:rPr>
              <a:t> </a:t>
            </a:r>
            <a:r>
              <a:rPr lang="ru-RU" altLang="ru-RU" sz="2000" b="1" dirty="0">
                <a:latin typeface="Times New Roman" panose="02020603050405020304" pitchFamily="18" charset="0"/>
              </a:rPr>
              <a:t>Показываем в целых      </a:t>
            </a:r>
          </a:p>
          <a:p>
            <a:pPr eaLnBrk="1" hangingPunct="1">
              <a:spcBef>
                <a:spcPct val="0"/>
              </a:spcBef>
              <a:buFontTx/>
              <a:buNone/>
            </a:pPr>
            <a:r>
              <a:rPr lang="ru-RU" altLang="ru-RU" sz="2000" b="1" dirty="0" smtClean="0">
                <a:latin typeface="Times New Roman" panose="02020603050405020304" pitchFamily="18" charset="0"/>
              </a:rPr>
              <a:t>             </a:t>
            </a:r>
            <a:r>
              <a:rPr lang="ru-RU" altLang="ru-RU" sz="2000" b="1" dirty="0">
                <a:latin typeface="Times New Roman" panose="02020603050405020304" pitchFamily="18" charset="0"/>
              </a:rPr>
              <a:t>числах</a:t>
            </a:r>
          </a:p>
        </p:txBody>
      </p:sp>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8026" y="6146908"/>
            <a:ext cx="997368" cy="666468"/>
          </a:xfrm>
          <a:prstGeom prst="rect">
            <a:avLst/>
          </a:prstGeom>
        </p:spPr>
      </p:pic>
    </p:spTree>
    <p:extLst>
      <p:ext uri="{BB962C8B-B14F-4D97-AF65-F5344CB8AC3E}">
        <p14:creationId xmlns:p14="http://schemas.microsoft.com/office/powerpoint/2010/main" val="22681648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98"/>
                                        </p:tgtEl>
                                        <p:attrNameLst>
                                          <p:attrName>style.visibility</p:attrName>
                                        </p:attrNameLst>
                                      </p:cBhvr>
                                      <p:to>
                                        <p:strVal val="visible"/>
                                      </p:to>
                                    </p:set>
                                    <p:anim calcmode="lin" valueType="num">
                                      <p:cBhvr additive="base">
                                        <p:cTn id="7" dur="500" fill="hold"/>
                                        <p:tgtEl>
                                          <p:spTgt spid="27698"/>
                                        </p:tgtEl>
                                        <p:attrNameLst>
                                          <p:attrName>ppt_x</p:attrName>
                                        </p:attrNameLst>
                                      </p:cBhvr>
                                      <p:tavLst>
                                        <p:tav tm="0">
                                          <p:val>
                                            <p:strVal val="#ppt_x"/>
                                          </p:val>
                                        </p:tav>
                                        <p:tav tm="100000">
                                          <p:val>
                                            <p:strVal val="#ppt_x"/>
                                          </p:val>
                                        </p:tav>
                                      </p:tavLst>
                                    </p:anim>
                                    <p:anim calcmode="lin" valueType="num">
                                      <p:cBhvr additive="base">
                                        <p:cTn id="8" dur="500" fill="hold"/>
                                        <p:tgtEl>
                                          <p:spTgt spid="276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9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81000" y="-76200"/>
            <a:ext cx="8382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a:latin typeface="Times New Roman" panose="02020603050405020304" pitchFamily="18" charset="0"/>
              </a:rPr>
              <a:t> </a:t>
            </a:r>
            <a:r>
              <a:rPr lang="ru-RU" altLang="ru-RU" sz="2000" b="1">
                <a:latin typeface="Times New Roman" panose="02020603050405020304" pitchFamily="18" charset="0"/>
              </a:rPr>
              <a:t>8. Численность обслуживаемого прикрепленного населения</a:t>
            </a:r>
          </a:p>
        </p:txBody>
      </p:sp>
      <p:sp>
        <p:nvSpPr>
          <p:cNvPr id="12291" name="Rectangle 3"/>
          <p:cNvSpPr>
            <a:spLocks noChangeArrowheads="1"/>
          </p:cNvSpPr>
          <p:nvPr/>
        </p:nvSpPr>
        <p:spPr bwMode="auto">
          <a:xfrm>
            <a:off x="76200" y="228600"/>
            <a:ext cx="2057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ru-RU" altLang="ru-RU" sz="1800" b="1" dirty="0">
                <a:latin typeface="Times New Roman" panose="02020603050405020304" pitchFamily="18" charset="0"/>
              </a:rPr>
              <a:t>Таблица</a:t>
            </a:r>
            <a:r>
              <a:rPr lang="ru-RU" altLang="ru-RU" sz="2000" b="1" dirty="0">
                <a:latin typeface="Times New Roman" panose="02020603050405020304" pitchFamily="18" charset="0"/>
              </a:rPr>
              <a:t> 1050</a:t>
            </a:r>
          </a:p>
        </p:txBody>
      </p:sp>
      <p:sp>
        <p:nvSpPr>
          <p:cNvPr id="12293" name="Rectangle 213"/>
          <p:cNvSpPr>
            <a:spLocks noChangeArrowheads="1"/>
          </p:cNvSpPr>
          <p:nvPr/>
        </p:nvSpPr>
        <p:spPr bwMode="auto">
          <a:xfrm>
            <a:off x="152400" y="4495800"/>
            <a:ext cx="88392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Clr>
                <a:schemeClr val="bg2"/>
              </a:buClr>
              <a:buSzPct val="75000"/>
              <a:buFont typeface="Wingdings" panose="05000000000000000000" pitchFamily="2" charset="2"/>
              <a:buNone/>
            </a:pPr>
            <a:endParaRPr lang="ru-RU" altLang="ru-RU" sz="1600" b="1">
              <a:solidFill>
                <a:srgbClr val="990033"/>
              </a:solidFill>
              <a:latin typeface="Times New Roman" panose="02020603050405020304" pitchFamily="18" charset="0"/>
            </a:endParaRPr>
          </a:p>
        </p:txBody>
      </p:sp>
      <p:sp>
        <p:nvSpPr>
          <p:cNvPr id="12294" name="Rectangle 213"/>
          <p:cNvSpPr>
            <a:spLocks noChangeArrowheads="1"/>
          </p:cNvSpPr>
          <p:nvPr/>
        </p:nvSpPr>
        <p:spPr bwMode="auto">
          <a:xfrm>
            <a:off x="0" y="5410201"/>
            <a:ext cx="9144000" cy="683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Clr>
                <a:schemeClr val="bg2"/>
              </a:buClr>
              <a:buSzPct val="75000"/>
              <a:buFont typeface="Wingdings" panose="05000000000000000000" pitchFamily="2" charset="2"/>
              <a:buNone/>
            </a:pPr>
            <a:endParaRPr lang="ru-RU" altLang="ru-RU" sz="1400" b="1" dirty="0">
              <a:latin typeface="Times New Roman" panose="02020603050405020304" pitchFamily="18" charset="0"/>
            </a:endParaRPr>
          </a:p>
        </p:txBody>
      </p:sp>
      <p:graphicFrame>
        <p:nvGraphicFramePr>
          <p:cNvPr id="8" name="Таблица 7"/>
          <p:cNvGraphicFramePr>
            <a:graphicFrameLocks noGrp="1"/>
          </p:cNvGraphicFramePr>
          <p:nvPr>
            <p:extLst/>
          </p:nvPr>
        </p:nvGraphicFramePr>
        <p:xfrm>
          <a:off x="152401" y="476675"/>
          <a:ext cx="8740080" cy="4572000"/>
        </p:xfrm>
        <a:graphic>
          <a:graphicData uri="http://schemas.openxmlformats.org/drawingml/2006/table">
            <a:tbl>
              <a:tblPr firstRow="1" bandRow="1">
                <a:tableStyleId>{5C22544A-7EE6-4342-B048-85BDC9FD1C3A}</a:tableStyleId>
              </a:tblPr>
              <a:tblGrid>
                <a:gridCol w="5259517">
                  <a:extLst>
                    <a:ext uri="{9D8B030D-6E8A-4147-A177-3AD203B41FA5}">
                      <a16:colId xmlns:a16="http://schemas.microsoft.com/office/drawing/2014/main" xmlns="" val="20000"/>
                    </a:ext>
                  </a:extLst>
                </a:gridCol>
                <a:gridCol w="816919">
                  <a:extLst>
                    <a:ext uri="{9D8B030D-6E8A-4147-A177-3AD203B41FA5}">
                      <a16:colId xmlns:a16="http://schemas.microsoft.com/office/drawing/2014/main" xmlns="" val="20001"/>
                    </a:ext>
                  </a:extLst>
                </a:gridCol>
                <a:gridCol w="2663644">
                  <a:extLst>
                    <a:ext uri="{9D8B030D-6E8A-4147-A177-3AD203B41FA5}">
                      <a16:colId xmlns:a16="http://schemas.microsoft.com/office/drawing/2014/main" xmlns="" val="20002"/>
                    </a:ext>
                  </a:extLst>
                </a:gridCol>
              </a:tblGrid>
              <a:tr h="31827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Наименование</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 строки</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Численность прикрепленного населения</a:t>
                      </a:r>
                      <a:endParaRPr kumimoji="0" lang="ru-RU" sz="2400" b="0"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0"/>
                  </a:ext>
                </a:extLst>
              </a:tr>
              <a:tr h="22466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24338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Всего (чел)</a:t>
                      </a:r>
                      <a:endParaRPr kumimoji="0" lang="ru-RU" sz="14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000000"/>
                          </a:solidFill>
                          <a:effectLst/>
                          <a:latin typeface="Times New Roman" pitchFamily="18" charset="0"/>
                          <a:cs typeface="Times New Roman" pitchFamily="18" charset="0"/>
                        </a:rPr>
                        <a:t>1</a:t>
                      </a:r>
                      <a:endParaRPr kumimoji="0" lang="ru-RU" sz="2800" b="1"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22466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в том числе: детей 0-17 лет включительно</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22466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                              из них детей до 1 года  </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3</a:t>
                      </a:r>
                      <a:endParaRPr kumimoji="0" lang="ru-RU" sz="2400" b="0"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224665">
                <a:tc>
                  <a:txBody>
                    <a:bodyPr/>
                    <a:lstStyle/>
                    <a:p>
                      <a:pPr marL="0" marR="0" lvl="4" indent="0" algn="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FF0000"/>
                          </a:solidFill>
                          <a:effectLst/>
                          <a:latin typeface="Times New Roman" pitchFamily="18" charset="0"/>
                          <a:cs typeface="Times New Roman" pitchFamily="18" charset="0"/>
                        </a:rPr>
                        <a:t>                                     из них: до 1 мес.</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FF0000"/>
                          </a:solidFill>
                          <a:effectLst/>
                          <a:latin typeface="Times New Roman" pitchFamily="18" charset="0"/>
                          <a:cs typeface="Times New Roman" pitchFamily="18" charset="0"/>
                        </a:rPr>
                        <a:t>3.1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224665">
                <a:tc>
                  <a:txBody>
                    <a:bodyPr/>
                    <a:lstStyle/>
                    <a:p>
                      <a:pPr marL="0" marR="0" lvl="3"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детей 0 – 4 лет</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224665">
                <a:tc>
                  <a:txBody>
                    <a:bodyPr/>
                    <a:lstStyle/>
                    <a:p>
                      <a:pPr marL="0" marR="0" lvl="3" indent="0" algn="l" defTabSz="914400" rtl="0" eaLnBrk="0" fontAlgn="b" latinLnBrk="0" hangingPunct="0">
                        <a:lnSpc>
                          <a:spcPct val="100000"/>
                        </a:lnSpc>
                        <a:spcBef>
                          <a:spcPct val="0"/>
                        </a:spcBef>
                        <a:spcAft>
                          <a:spcPct val="0"/>
                        </a:spcAft>
                        <a:buClrTx/>
                        <a:buSzTx/>
                        <a:buFontTx/>
                        <a:buNone/>
                        <a:tabLst/>
                        <a:defRPr/>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детей 5 – 9 лет</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224665">
                <a:tc>
                  <a:txBody>
                    <a:bodyPr/>
                    <a:lstStyle/>
                    <a:p>
                      <a:pPr marL="0" marR="0" lvl="3" indent="0" algn="l" defTabSz="914400" rtl="0" eaLnBrk="0" fontAlgn="b" latinLnBrk="0" hangingPunct="0">
                        <a:lnSpc>
                          <a:spcPct val="100000"/>
                        </a:lnSpc>
                        <a:spcBef>
                          <a:spcPct val="0"/>
                        </a:spcBef>
                        <a:spcAft>
                          <a:spcPct val="0"/>
                        </a:spcAft>
                        <a:buClrTx/>
                        <a:buSzTx/>
                        <a:buFontTx/>
                        <a:buNone/>
                        <a:tabLst/>
                        <a:defRPr/>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детей 10 – 14 лет</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22466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                 население трудоспособного возраста*</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400" dirty="0" smtClean="0">
                          <a:solidFill>
                            <a:schemeClr val="tx1"/>
                          </a:solidFill>
                          <a:latin typeface="Times New Roman" pitchFamily="18" charset="0"/>
                          <a:cs typeface="Times New Roman" pitchFamily="18" charset="0"/>
                        </a:rPr>
                        <a:t>7</a:t>
                      </a:r>
                      <a:endParaRPr lang="ru-RU" sz="1400" dirty="0">
                        <a:solidFill>
                          <a:schemeClr val="tx1"/>
                        </a:solidFill>
                        <a:latin typeface="Times New Roman" pitchFamily="18" charset="0"/>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22466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                 население старше трудоспособного возраста**</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400" dirty="0" smtClean="0">
                          <a:solidFill>
                            <a:schemeClr val="tx1"/>
                          </a:solidFill>
                          <a:latin typeface="Times New Roman" pitchFamily="18" charset="0"/>
                          <a:cs typeface="Times New Roman" pitchFamily="18" charset="0"/>
                        </a:rPr>
                        <a:t>8</a:t>
                      </a:r>
                      <a:endParaRPr lang="ru-RU" sz="1400" dirty="0">
                        <a:solidFill>
                          <a:schemeClr val="tx1"/>
                        </a:solidFill>
                        <a:latin typeface="Times New Roman" pitchFamily="18" charset="0"/>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r h="22466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Сельское население (из стр. 1)</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ru-RU" sz="1400" dirty="0" smtClean="0">
                          <a:solidFill>
                            <a:schemeClr val="tx1"/>
                          </a:solidFill>
                          <a:latin typeface="Times New Roman" pitchFamily="18" charset="0"/>
                          <a:cs typeface="Times New Roman" pitchFamily="18" charset="0"/>
                        </a:rPr>
                        <a:t>9</a:t>
                      </a:r>
                      <a:endParaRPr lang="ru-RU" sz="1400" dirty="0">
                        <a:solidFill>
                          <a:schemeClr val="tx1"/>
                        </a:solidFill>
                        <a:latin typeface="Times New Roman" pitchFamily="18" charset="0"/>
                        <a:cs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1"/>
                  </a:ext>
                </a:extLst>
              </a:tr>
            </a:tbl>
          </a:graphicData>
        </a:graphic>
      </p:graphicFrame>
      <p:sp>
        <p:nvSpPr>
          <p:cNvPr id="28716" name="Rectangle 214"/>
          <p:cNvSpPr>
            <a:spLocks noChangeArrowheads="1"/>
          </p:cNvSpPr>
          <p:nvPr/>
        </p:nvSpPr>
        <p:spPr bwMode="auto">
          <a:xfrm>
            <a:off x="6096000" y="1295400"/>
            <a:ext cx="2667000" cy="914400"/>
          </a:xfrm>
          <a:prstGeom prst="rect">
            <a:avLst/>
          </a:prstGeom>
          <a:solidFill>
            <a:srgbClr val="00B0F0"/>
          </a:solidFill>
          <a:ln w="9525">
            <a:noFill/>
            <a:miter lim="800000"/>
            <a:headEnd/>
            <a:tailEnd/>
          </a:ln>
        </p:spPr>
        <p:txBody>
          <a:bodyPr/>
          <a:lstStyle/>
          <a:p>
            <a:pPr marL="342900" indent="-342900" algn="ctr" eaLnBrk="1" hangingPunct="1">
              <a:defRPr/>
            </a:pPr>
            <a:r>
              <a:rPr lang="ru-RU" sz="1600" b="1" dirty="0">
                <a:cs typeface="Arial" charset="0"/>
              </a:rPr>
              <a:t>Строка 1 должна быть равна сумме строк</a:t>
            </a:r>
          </a:p>
          <a:p>
            <a:pPr marL="342900" indent="-342900" algn="ctr" eaLnBrk="1" hangingPunct="1">
              <a:defRPr/>
            </a:pPr>
            <a:r>
              <a:rPr lang="ru-RU" sz="1600" b="1" dirty="0">
                <a:cs typeface="Arial" charset="0"/>
              </a:rPr>
              <a:t>2 + 7 + 8</a:t>
            </a:r>
          </a:p>
        </p:txBody>
      </p:sp>
    </p:spTree>
    <p:extLst>
      <p:ext uri="{BB962C8B-B14F-4D97-AF65-F5344CB8AC3E}">
        <p14:creationId xmlns:p14="http://schemas.microsoft.com/office/powerpoint/2010/main" val="29951397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57200" y="381000"/>
            <a:ext cx="838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r>
              <a:rPr lang="ru-RU" altLang="ru-RU" sz="2000" b="1">
                <a:latin typeface="Times New Roman" panose="02020603050405020304" pitchFamily="18" charset="0"/>
              </a:rPr>
              <a:t>Таблица 1107</a:t>
            </a:r>
            <a:endParaRPr lang="ru-RU" altLang="ru-RU" sz="2000">
              <a:latin typeface="Times New Roman" panose="02020603050405020304" pitchFamily="18" charset="0"/>
            </a:endParaRPr>
          </a:p>
        </p:txBody>
      </p:sp>
      <p:graphicFrame>
        <p:nvGraphicFramePr>
          <p:cNvPr id="197859" name="Group 227"/>
          <p:cNvGraphicFramePr>
            <a:graphicFrameLocks noGrp="1"/>
          </p:cNvGraphicFramePr>
          <p:nvPr>
            <p:ph type="tbl" idx="4294967295"/>
          </p:nvPr>
        </p:nvGraphicFramePr>
        <p:xfrm>
          <a:off x="152400" y="762000"/>
          <a:ext cx="8763000" cy="2987673"/>
        </p:xfrm>
        <a:graphic>
          <a:graphicData uri="http://schemas.openxmlformats.org/drawingml/2006/table">
            <a:tbl>
              <a:tblPr/>
              <a:tblGrid>
                <a:gridCol w="5715000"/>
                <a:gridCol w="990600"/>
                <a:gridCol w="2057400"/>
              </a:tblGrid>
              <a:tr h="335351">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990033"/>
                          </a:solidFill>
                          <a:effectLst/>
                          <a:latin typeface="Times New Roman" pitchFamily="18" charset="0"/>
                          <a:cs typeface="Times New Roman" pitchFamily="18" charset="0"/>
                        </a:rPr>
                        <a:t>Участки медицинских организаций, оказывающих медицинскую помощь в амбулаторных условиях</a:t>
                      </a:r>
                      <a:endParaRPr kumimoji="0" lang="ru-RU" sz="2800" b="1" i="0" u="none" strike="noStrike" cap="none" normalizeH="0" baseline="0" dirty="0" smtClean="0">
                        <a:ln>
                          <a:noFill/>
                        </a:ln>
                        <a:solidFill>
                          <a:srgbClr val="990033"/>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rgbClr val="000000"/>
                          </a:solidFill>
                          <a:effectLst/>
                          <a:latin typeface="Times New Roman" pitchFamily="18" charset="0"/>
                          <a:cs typeface="Times New Roman" pitchFamily="18" charset="0"/>
                        </a:rPr>
                        <a:t>Число</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vMerge="1">
                  <a:txBody>
                    <a:bodyPr/>
                    <a:lstStyle/>
                    <a:p>
                      <a:endParaRPr lang="ru-RU"/>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строки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r>
              <a:tr h="304865">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Врачебных терапевтических участков, всего</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из них:  </a:t>
                      </a:r>
                      <a:r>
                        <a:rPr kumimoji="0" lang="ru-RU" sz="1600" b="1" i="0" u="none" strike="noStrike" cap="none" normalizeH="0" baseline="0" dirty="0" smtClean="0">
                          <a:ln>
                            <a:noFill/>
                          </a:ln>
                          <a:solidFill>
                            <a:srgbClr val="990033"/>
                          </a:solidFill>
                          <a:effectLst/>
                          <a:latin typeface="Times New Roman" pitchFamily="18" charset="0"/>
                          <a:cs typeface="Times New Roman" pitchFamily="18" charset="0"/>
                        </a:rPr>
                        <a:t>комплексные участки</a:t>
                      </a:r>
                      <a:endParaRPr kumimoji="0" lang="ru-RU" sz="2800" b="1" i="0" u="none" strike="noStrike" cap="none" normalizeH="0" baseline="0" dirty="0" smtClean="0">
                        <a:ln>
                          <a:noFill/>
                        </a:ln>
                        <a:solidFill>
                          <a:srgbClr val="990033"/>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              малокомплектные участки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Участки врача общей практики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Педиатрические участки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из них малокомплектные участки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306" name="Rectangle 228"/>
          <p:cNvSpPr>
            <a:spLocks noChangeArrowheads="1"/>
          </p:cNvSpPr>
          <p:nvPr/>
        </p:nvSpPr>
        <p:spPr bwMode="auto">
          <a:xfrm>
            <a:off x="4572000" y="1752600"/>
            <a:ext cx="4419600" cy="1828800"/>
          </a:xfrm>
          <a:prstGeom prst="rect">
            <a:avLst/>
          </a:prstGeom>
          <a:solidFill>
            <a:schemeClr val="accent1">
              <a:lumMod val="40000"/>
              <a:lumOff val="60000"/>
            </a:schemeClr>
          </a:solidFill>
          <a:ln>
            <a:noFill/>
          </a:ln>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r>
              <a:rPr lang="ru-RU" altLang="ru-RU" sz="1600" b="1" dirty="0">
                <a:latin typeface="Times New Roman" panose="02020603050405020304" pitchFamily="18" charset="0"/>
              </a:rPr>
              <a:t>Проверка доступности первичной медико-санитарной помощи:</a:t>
            </a:r>
          </a:p>
          <a:p>
            <a:pPr eaLnBrk="1" hangingPunct="1">
              <a:spcBef>
                <a:spcPct val="0"/>
              </a:spcBef>
              <a:buClrTx/>
              <a:buSzTx/>
              <a:buFontTx/>
              <a:buNone/>
            </a:pPr>
            <a:r>
              <a:rPr lang="ru-RU" altLang="ru-RU" sz="1600" b="1" dirty="0">
                <a:latin typeface="Times New Roman" panose="02020603050405020304" pitchFamily="18" charset="0"/>
              </a:rPr>
              <a:t>(численность населения) : (норматив </a:t>
            </a:r>
          </a:p>
          <a:p>
            <a:pPr eaLnBrk="1" hangingPunct="1">
              <a:spcBef>
                <a:spcPct val="0"/>
              </a:spcBef>
              <a:buClrTx/>
              <a:buSzTx/>
              <a:buFontTx/>
              <a:buNone/>
            </a:pPr>
            <a:r>
              <a:rPr lang="ru-RU" altLang="ru-RU" sz="1600" b="1" dirty="0">
                <a:latin typeface="Times New Roman" panose="02020603050405020304" pitchFamily="18" charset="0"/>
              </a:rPr>
              <a:t>численности населения на участке) = </a:t>
            </a:r>
          </a:p>
          <a:p>
            <a:pPr algn="ctr" eaLnBrk="1" hangingPunct="1">
              <a:spcBef>
                <a:spcPct val="0"/>
              </a:spcBef>
              <a:buClrTx/>
              <a:buSzTx/>
              <a:buFontTx/>
              <a:buNone/>
            </a:pPr>
            <a:r>
              <a:rPr lang="ru-RU" altLang="ru-RU" sz="1600" b="1" dirty="0">
                <a:latin typeface="Times New Roman" panose="02020603050405020304" pitchFamily="18" charset="0"/>
              </a:rPr>
              <a:t>численность штатных должностей участковых врачей</a:t>
            </a:r>
          </a:p>
          <a:p>
            <a:pPr algn="ctr" eaLnBrk="1" hangingPunct="1">
              <a:spcBef>
                <a:spcPct val="0"/>
              </a:spcBef>
              <a:buClrTx/>
              <a:buSzTx/>
              <a:buFontTx/>
              <a:buNone/>
            </a:pPr>
            <a:r>
              <a:rPr lang="ru-RU" altLang="ru-RU" sz="1600" b="1" dirty="0">
                <a:latin typeface="Times New Roman" panose="02020603050405020304" pitchFamily="18" charset="0"/>
              </a:rPr>
              <a:t>При этом могут быть отклонения</a:t>
            </a:r>
          </a:p>
        </p:txBody>
      </p:sp>
      <p:sp>
        <p:nvSpPr>
          <p:cNvPr id="11307" name="AutoShape 229"/>
          <p:cNvSpPr>
            <a:spLocks noChangeArrowheads="1"/>
          </p:cNvSpPr>
          <p:nvPr/>
        </p:nvSpPr>
        <p:spPr bwMode="auto">
          <a:xfrm>
            <a:off x="4114800" y="6172200"/>
            <a:ext cx="990600" cy="457200"/>
          </a:xfrm>
          <a:prstGeom prst="downArrow">
            <a:avLst>
              <a:gd name="adj1" fmla="val 50000"/>
              <a:gd name="adj2" fmla="val 25000"/>
            </a:avLst>
          </a:prstGeom>
          <a:solidFill>
            <a:schemeClr val="bg2">
              <a:alpha val="58823"/>
            </a:schemeClr>
          </a:solidFill>
          <a:ln w="9525">
            <a:solidFill>
              <a:schemeClr val="tx1"/>
            </a:solidFill>
            <a:miter lim="800000"/>
            <a:headEnd/>
            <a:tailEnd/>
          </a:ln>
        </p:spPr>
        <p:txBody>
          <a:bodyPr wrap="none" anchor="ctr"/>
          <a:lstStyle>
            <a:lvl1pPr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ru-RU" altLang="ru-RU" sz="2000">
              <a:latin typeface="Times New Roman" panose="02020603050405020304" pitchFamily="18" charset="0"/>
            </a:endParaRPr>
          </a:p>
        </p:txBody>
      </p:sp>
      <p:sp>
        <p:nvSpPr>
          <p:cNvPr id="11308" name="Rectangle 228"/>
          <p:cNvSpPr>
            <a:spLocks noChangeArrowheads="1"/>
          </p:cNvSpPr>
          <p:nvPr/>
        </p:nvSpPr>
        <p:spPr bwMode="auto">
          <a:xfrm>
            <a:off x="381000" y="3886200"/>
            <a:ext cx="8229600" cy="1991072"/>
          </a:xfrm>
          <a:prstGeom prst="rect">
            <a:avLst/>
          </a:prstGeom>
          <a:solidFill>
            <a:schemeClr val="accent1">
              <a:lumMod val="40000"/>
              <a:lumOff val="60000"/>
            </a:schemeClr>
          </a:solidFill>
          <a:ln>
            <a:noFill/>
          </a:ln>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r>
              <a:rPr lang="ru-RU" altLang="ru-RU" sz="2000" b="1" dirty="0">
                <a:latin typeface="Times New Roman" panose="02020603050405020304" pitchFamily="18" charset="0"/>
              </a:rPr>
              <a:t>Внимание!</a:t>
            </a:r>
          </a:p>
          <a:p>
            <a:pPr eaLnBrk="1" hangingPunct="1">
              <a:spcBef>
                <a:spcPct val="0"/>
              </a:spcBef>
              <a:buClrTx/>
              <a:buSzTx/>
              <a:buFontTx/>
              <a:buNone/>
            </a:pPr>
            <a:r>
              <a:rPr lang="ru-RU" altLang="ru-RU" sz="1600" b="1" dirty="0">
                <a:latin typeface="Times New Roman" panose="02020603050405020304" pitchFamily="18" charset="0"/>
              </a:rPr>
              <a:t>Количество терапевтических, педиатрических участков и участков врача</a:t>
            </a:r>
          </a:p>
          <a:p>
            <a:pPr eaLnBrk="1" hangingPunct="1">
              <a:spcBef>
                <a:spcPct val="0"/>
              </a:spcBef>
              <a:buClrTx/>
              <a:buSzTx/>
              <a:buFontTx/>
              <a:buNone/>
            </a:pPr>
            <a:r>
              <a:rPr lang="ru-RU" altLang="ru-RU" sz="1600" b="1" dirty="0">
                <a:latin typeface="Times New Roman" panose="02020603050405020304" pitchFamily="18" charset="0"/>
              </a:rPr>
              <a:t>общей практики указанное в данной таблице, должно быть сопоставимо со</a:t>
            </a:r>
          </a:p>
          <a:p>
            <a:pPr eaLnBrk="1" hangingPunct="1">
              <a:spcBef>
                <a:spcPct val="0"/>
              </a:spcBef>
              <a:buClrTx/>
              <a:buSzTx/>
              <a:buFontTx/>
              <a:buNone/>
            </a:pPr>
            <a:r>
              <a:rPr lang="ru-RU" altLang="ru-RU" sz="1600" b="1" dirty="0">
                <a:latin typeface="Times New Roman" panose="02020603050405020304" pitchFamily="18" charset="0"/>
              </a:rPr>
              <a:t>штатной численностью соответствующих должностей, указанных в таблице</a:t>
            </a:r>
          </a:p>
          <a:p>
            <a:pPr eaLnBrk="1" hangingPunct="1">
              <a:spcBef>
                <a:spcPct val="0"/>
              </a:spcBef>
              <a:buClrTx/>
              <a:buSzTx/>
              <a:buFontTx/>
              <a:buNone/>
            </a:pPr>
            <a:r>
              <a:rPr lang="ru-RU" altLang="ru-RU" sz="1600" b="1" dirty="0">
                <a:latin typeface="Times New Roman" panose="02020603050405020304" pitchFamily="18" charset="0"/>
              </a:rPr>
              <a:t>1100</a:t>
            </a:r>
          </a:p>
          <a:p>
            <a:pPr eaLnBrk="1" hangingPunct="1">
              <a:spcBef>
                <a:spcPct val="0"/>
              </a:spcBef>
              <a:buClrTx/>
              <a:buSzTx/>
              <a:buFontTx/>
              <a:buNone/>
            </a:pPr>
            <a:r>
              <a:rPr lang="ru-RU" altLang="ru-RU" sz="1600" b="1" dirty="0" smtClean="0">
                <a:solidFill>
                  <a:srgbClr val="FF0000"/>
                </a:solidFill>
                <a:latin typeface="Times New Roman" panose="02020603050405020304" pitchFamily="18" charset="0"/>
              </a:rPr>
              <a:t>При расхождении-ПОЯСНИТЕЛЬНАЯ на официальном бланке, за подписью главного врача</a:t>
            </a:r>
            <a:endParaRPr lang="ru-RU" altLang="ru-RU" sz="1600" b="1" dirty="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30011301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
          <p:cNvSpPr>
            <a:spLocks noChangeArrowheads="1"/>
          </p:cNvSpPr>
          <p:nvPr/>
        </p:nvSpPr>
        <p:spPr bwMode="auto">
          <a:xfrm>
            <a:off x="0" y="2895600"/>
            <a:ext cx="8915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buClr>
                <a:schemeClr val="bg2"/>
              </a:buClr>
              <a:buSzPct val="75000"/>
              <a:buFont typeface="Wingdings" panose="05000000000000000000" pitchFamily="2" charset="2"/>
              <a:buChar char="n"/>
            </a:pPr>
            <a:r>
              <a:rPr lang="ru-RU" altLang="ru-RU" sz="1600" b="1">
                <a:latin typeface="Times New Roman" panose="02020603050405020304" pitchFamily="18" charset="0"/>
              </a:rPr>
              <a:t>В соответствии с приказом Минздравсоцразвития России от 15.05.2012 </a:t>
            </a:r>
            <a:r>
              <a:rPr lang="ru-RU" altLang="ru-RU" sz="1600" b="1">
                <a:solidFill>
                  <a:srgbClr val="990033"/>
                </a:solidFill>
                <a:latin typeface="Times New Roman" panose="02020603050405020304" pitchFamily="18" charset="0"/>
              </a:rPr>
              <a:t>№ 543н </a:t>
            </a:r>
            <a:r>
              <a:rPr lang="ru-RU" altLang="ru-RU" sz="1600" b="1">
                <a:latin typeface="Times New Roman" panose="02020603050405020304" pitchFamily="18" charset="0"/>
              </a:rPr>
              <a:t>“Об утверждении Положения об организации оказания первичной медико-санитарной помощи взрослому населению” могут быть организованы следующие участки: </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терапевтический, с численностью прикрепленного взрослого населения (18 лет и старше) в количестве 1700 чел.;</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врача общей практики, с численностью прикрепленного взрослого на- селения (18 лет и старше) в количестве 1200 чел.;</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семейного врача, с численностью прикрепленного взрослого и детского населения в количестве 1500 чел.;</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комплексный терапевтический, с численностью прикрепленного населения (взрослого и детского) в количестве 2000 чел.</a:t>
            </a:r>
          </a:p>
          <a:p>
            <a:pPr>
              <a:buClr>
                <a:schemeClr val="bg2"/>
              </a:buClr>
              <a:buSzPct val="75000"/>
              <a:buFont typeface="Wingdings" panose="05000000000000000000" pitchFamily="2" charset="2"/>
              <a:buChar char="n"/>
            </a:pPr>
            <a:r>
              <a:rPr lang="ru-RU" altLang="ru-RU" sz="1600" b="1">
                <a:latin typeface="Times New Roman" panose="02020603050405020304" pitchFamily="18" charset="0"/>
              </a:rPr>
              <a:t>В соответствии с приказом Минздравсоцразвития России  от 16.04.2012 №</a:t>
            </a:r>
            <a:r>
              <a:rPr lang="ru-RU" altLang="ru-RU" sz="1600" b="1">
                <a:solidFill>
                  <a:srgbClr val="990033"/>
                </a:solidFill>
                <a:latin typeface="Times New Roman" panose="02020603050405020304" pitchFamily="18" charset="0"/>
              </a:rPr>
              <a:t>366н "</a:t>
            </a:r>
            <a:r>
              <a:rPr lang="ru-RU" altLang="ru-RU" sz="1600" b="1">
                <a:latin typeface="Times New Roman" panose="02020603050405020304" pitchFamily="18" charset="0"/>
              </a:rPr>
              <a:t>Об утверждении Порядка оказания педиатрической помощи" рекомендовано на 1 врача-педиатра участкового 800 прикрепленного детского населения</a:t>
            </a:r>
          </a:p>
        </p:txBody>
      </p:sp>
      <p:sp>
        <p:nvSpPr>
          <p:cNvPr id="12291" name="AutoShape 11"/>
          <p:cNvSpPr>
            <a:spLocks noChangeArrowheads="1"/>
          </p:cNvSpPr>
          <p:nvPr/>
        </p:nvSpPr>
        <p:spPr bwMode="auto">
          <a:xfrm>
            <a:off x="3962400" y="0"/>
            <a:ext cx="838200" cy="457200"/>
          </a:xfrm>
          <a:prstGeom prst="downArrow">
            <a:avLst>
              <a:gd name="adj1" fmla="val 50000"/>
              <a:gd name="adj2" fmla="val 25000"/>
            </a:avLst>
          </a:prstGeom>
          <a:solidFill>
            <a:schemeClr val="bg2">
              <a:alpha val="58823"/>
            </a:schemeClr>
          </a:solidFill>
          <a:ln w="9525">
            <a:solidFill>
              <a:schemeClr val="tx1"/>
            </a:solidFill>
            <a:miter lim="800000"/>
            <a:headEnd/>
            <a:tailEnd/>
          </a:ln>
        </p:spPr>
        <p:txBody>
          <a:bodyPr wrap="none" anchor="ctr"/>
          <a:lstStyle>
            <a:lvl1pPr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ru-RU" altLang="ru-RU" sz="2000">
              <a:latin typeface="Times New Roman" panose="02020603050405020304" pitchFamily="18" charset="0"/>
            </a:endParaRPr>
          </a:p>
        </p:txBody>
      </p:sp>
      <p:sp>
        <p:nvSpPr>
          <p:cNvPr id="12292" name="Rectangle 3"/>
          <p:cNvSpPr>
            <a:spLocks noChangeArrowheads="1"/>
          </p:cNvSpPr>
          <p:nvPr/>
        </p:nvSpPr>
        <p:spPr bwMode="auto">
          <a:xfrm>
            <a:off x="0" y="533400"/>
            <a:ext cx="9144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buClr>
                <a:schemeClr val="bg2"/>
              </a:buClr>
              <a:buSzPct val="75000"/>
              <a:buFont typeface="Wingdings" panose="05000000000000000000" pitchFamily="2" charset="2"/>
              <a:buChar char="n"/>
            </a:pPr>
            <a:r>
              <a:rPr lang="ru-RU" altLang="ru-RU" sz="1600" b="1">
                <a:solidFill>
                  <a:srgbClr val="990033"/>
                </a:solidFill>
                <a:latin typeface="Times New Roman" panose="02020603050405020304" pitchFamily="18" charset="0"/>
              </a:rPr>
              <a:t>Комплексный терапевтический участок </a:t>
            </a:r>
            <a:r>
              <a:rPr lang="ru-RU" altLang="ru-RU" sz="1600" b="1">
                <a:latin typeface="Times New Roman" panose="02020603050405020304" pitchFamily="18" charset="0"/>
              </a:rPr>
              <a:t>– обслуживается врачом терапевтом участковым, медсестрой и фельдшером (акушеркой), ФАП, ФП</a:t>
            </a:r>
          </a:p>
          <a:p>
            <a:pPr>
              <a:buClr>
                <a:schemeClr val="bg2"/>
              </a:buClr>
              <a:buSzPct val="75000"/>
              <a:buFont typeface="Wingdings" panose="05000000000000000000" pitchFamily="2" charset="2"/>
              <a:buChar char="n"/>
            </a:pPr>
            <a:r>
              <a:rPr lang="ru-RU" altLang="ru-RU" sz="1600" b="1">
                <a:solidFill>
                  <a:srgbClr val="C00000"/>
                </a:solidFill>
                <a:latin typeface="Times New Roman" panose="02020603050405020304" pitchFamily="18" charset="0"/>
              </a:rPr>
              <a:t>Комплексный терапевтический участок </a:t>
            </a:r>
            <a:r>
              <a:rPr lang="ru-RU" altLang="ru-RU" sz="1600" b="1">
                <a:latin typeface="Times New Roman" panose="02020603050405020304" pitchFamily="18" charset="0"/>
              </a:rPr>
              <a:t>формируется из населения врачебного участка с недостаточной численностью прикрепленного населения (малокомплектный участок) или населения, обслуживаемого врачом-терапевтом амбулатории и населения, обслуживаемого фельдшерско-акушерскими пунктами (фельдшерскими пунктами)</a:t>
            </a:r>
          </a:p>
          <a:p>
            <a:pPr>
              <a:buClr>
                <a:schemeClr val="bg2"/>
              </a:buClr>
              <a:buSzPct val="75000"/>
              <a:buFont typeface="Wingdings" panose="05000000000000000000" pitchFamily="2" charset="2"/>
              <a:buChar char="n"/>
            </a:pPr>
            <a:r>
              <a:rPr lang="ru-RU" altLang="ru-RU" sz="1600" b="1">
                <a:latin typeface="Times New Roman" panose="02020603050405020304" pitchFamily="18" charset="0"/>
              </a:rPr>
              <a:t>К малокомплектным участкам относят участки,  численность прикрепленного населения на которых на 200 человек ниже установленных нормативов</a:t>
            </a:r>
          </a:p>
        </p:txBody>
      </p:sp>
    </p:spTree>
    <p:extLst>
      <p:ext uri="{BB962C8B-B14F-4D97-AF65-F5344CB8AC3E}">
        <p14:creationId xmlns:p14="http://schemas.microsoft.com/office/powerpoint/2010/main" val="27050697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p:nvPr>
        </p:nvSpPr>
        <p:spPr/>
        <p:txBody>
          <a:bodyPr/>
          <a:lstStyle/>
          <a:p>
            <a:r>
              <a:rPr lang="ru-RU" dirty="0" smtClean="0"/>
              <a:t>Таблица 2400 по родовспоможению  и таблица  2401 по контрацепции из 30 формы перешли в форму 32 по родовспоможению</a:t>
            </a:r>
            <a:endParaRPr lang="ru-RU" dirty="0"/>
          </a:p>
        </p:txBody>
      </p:sp>
    </p:spTree>
    <p:extLst>
      <p:ext uri="{BB962C8B-B14F-4D97-AF65-F5344CB8AC3E}">
        <p14:creationId xmlns:p14="http://schemas.microsoft.com/office/powerpoint/2010/main" val="1432091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476672"/>
            <a:ext cx="8229600" cy="5649491"/>
          </a:xfrm>
        </p:spPr>
        <p:txBody>
          <a:bodyPr/>
          <a:lstStyle/>
          <a:p>
            <a:pPr marL="342900" lvl="1" indent="-342900">
              <a:buFont typeface="Arial" pitchFamily="34" charset="0"/>
              <a:buChar char="•"/>
            </a:pPr>
            <a:r>
              <a:rPr lang="ru-RU" dirty="0"/>
              <a:t>Предоставить копии актов обследования зданий на необходимость капитального ремонта, реконструкции зданий, актов об аварийном состоянии зданий (документы, составляемые организацией, уполномоченной на проведение экспертизы технического состояния зданий, выполнявшей обследования по заказу медицинской организации или органа исполнительной власти субъекта) в отдел медицинской статистики и анализа ГАУЗ  «КМИАЦ» по электронному адресу </a:t>
            </a:r>
            <a:r>
              <a:rPr lang="en-US" dirty="0" err="1">
                <a:hlinkClick r:id="rId2"/>
              </a:rPr>
              <a:t>mkg</a:t>
            </a:r>
            <a:r>
              <a:rPr lang="ru-RU" dirty="0">
                <a:hlinkClick r:id="rId2"/>
              </a:rPr>
              <a:t>@</a:t>
            </a:r>
            <a:r>
              <a:rPr lang="en-US" dirty="0" err="1">
                <a:hlinkClick r:id="rId2"/>
              </a:rPr>
              <a:t>kuzdrav</a:t>
            </a:r>
            <a:r>
              <a:rPr lang="ru-RU" dirty="0">
                <a:hlinkClick r:id="rId2"/>
              </a:rPr>
              <a:t>.</a:t>
            </a:r>
            <a:r>
              <a:rPr lang="en-US" dirty="0" err="1">
                <a:hlinkClick r:id="rId2"/>
              </a:rPr>
              <a:t>ru</a:t>
            </a:r>
            <a:r>
              <a:rPr lang="en-US" dirty="0"/>
              <a:t> </a:t>
            </a:r>
            <a:r>
              <a:rPr lang="ru-RU" dirty="0"/>
              <a:t> до 15.12.2020 г..</a:t>
            </a:r>
            <a:endParaRPr lang="ru-RU" sz="2400" dirty="0"/>
          </a:p>
          <a:p>
            <a:endParaRPr lang="ru-RU" dirty="0"/>
          </a:p>
        </p:txBody>
      </p:sp>
    </p:spTree>
    <p:extLst>
      <p:ext uri="{BB962C8B-B14F-4D97-AF65-F5344CB8AC3E}">
        <p14:creationId xmlns:p14="http://schemas.microsoft.com/office/powerpoint/2010/main" val="30242053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10" name="Прямоугольник 9"/>
          <p:cNvSpPr>
            <a:spLocks noChangeArrowheads="1"/>
          </p:cNvSpPr>
          <p:nvPr/>
        </p:nvSpPr>
        <p:spPr bwMode="auto">
          <a:xfrm>
            <a:off x="152400" y="228601"/>
            <a:ext cx="88392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600" b="1" dirty="0">
                <a:solidFill>
                  <a:schemeClr val="bg1"/>
                </a:solidFill>
                <a:latin typeface="Times New Roman" pitchFamily="18" charset="0"/>
                <a:cs typeface="Times New Roman" pitchFamily="18" charset="0"/>
              </a:rPr>
              <a:t>Таблица 2510 «Профилактические осмотры и диспансеризация, проведенные медицинской организацией</a:t>
            </a:r>
            <a:r>
              <a:rPr lang="ru-RU" altLang="ru-RU" sz="1600" b="1" dirty="0" smtClean="0">
                <a:solidFill>
                  <a:schemeClr val="bg1"/>
                </a:solidFill>
                <a:latin typeface="Times New Roman" pitchFamily="18" charset="0"/>
                <a:cs typeface="Times New Roman" pitchFamily="18" charset="0"/>
              </a:rPr>
              <a:t>»*</a:t>
            </a:r>
            <a:endParaRPr lang="ru-RU" altLang="ru-RU" sz="1600" b="1" dirty="0">
              <a:solidFill>
                <a:schemeClr val="bg1"/>
              </a:solidFill>
              <a:latin typeface="Times New Roman" pitchFamily="18" charset="0"/>
              <a:cs typeface="Times New Roman" pitchFamily="18" charset="0"/>
            </a:endParaRPr>
          </a:p>
        </p:txBody>
      </p:sp>
      <p:graphicFrame>
        <p:nvGraphicFramePr>
          <p:cNvPr id="211972" name="Group 4"/>
          <p:cNvGraphicFramePr>
            <a:graphicFrameLocks noGrp="1"/>
          </p:cNvGraphicFramePr>
          <p:nvPr>
            <p:extLst/>
          </p:nvPr>
        </p:nvGraphicFramePr>
        <p:xfrm>
          <a:off x="228602" y="990602"/>
          <a:ext cx="8610601" cy="4765383"/>
        </p:xfrm>
        <a:graphic>
          <a:graphicData uri="http://schemas.openxmlformats.org/drawingml/2006/table">
            <a:tbl>
              <a:tblPr/>
              <a:tblGrid>
                <a:gridCol w="2355233"/>
                <a:gridCol w="635588"/>
                <a:gridCol w="712912"/>
                <a:gridCol w="712911"/>
                <a:gridCol w="711364"/>
                <a:gridCol w="810337"/>
                <a:gridCol w="456202"/>
                <a:gridCol w="355682"/>
                <a:gridCol w="355682"/>
                <a:gridCol w="397436"/>
                <a:gridCol w="355682"/>
                <a:gridCol w="375786"/>
                <a:gridCol w="375786"/>
              </a:tblGrid>
              <a:tr h="398264">
                <a:tc rowSpan="3">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Контингенты</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 строки</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Подлежало осмотрам</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из них:</a:t>
                      </a:r>
                    </a:p>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сельских жителей</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Осмотрено</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из них:</a:t>
                      </a:r>
                    </a:p>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сельских жителей</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7">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из числа осмотренных (гр. 5):</a:t>
                      </a:r>
                    </a:p>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определены группы здоровья</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3232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I</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II</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III</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из них:</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rowSpan="2">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IV</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V</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232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III</a:t>
                      </a: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а</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1200" b="0" i="0" u="none" strike="noStrike" cap="none" normalizeH="0" baseline="0" dirty="0" smtClean="0">
                          <a:ln>
                            <a:noFill/>
                          </a:ln>
                          <a:solidFill>
                            <a:schemeClr val="tx1"/>
                          </a:solidFill>
                          <a:effectLst/>
                          <a:latin typeface="Times New Roman" pitchFamily="18" charset="0"/>
                          <a:cs typeface="Times New Roman" pitchFamily="18" charset="0"/>
                        </a:rPr>
                        <a:t>III</a:t>
                      </a: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б</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c vMerge="1">
                  <a:txBody>
                    <a:bodyPr/>
                    <a:lstStyle/>
                    <a:p>
                      <a:endParaRPr lang="ru-RU"/>
                    </a:p>
                  </a:txBody>
                  <a:tcPr/>
                </a:tc>
              </a:tr>
              <a:tr h="182899">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8</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10</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13</a:t>
                      </a: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8912">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Дети в возрасте 0-14 лет включительно</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1</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456">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из них: дети до 1 года</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2</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280">
                <a:tc>
                  <a:txBody>
                    <a:bodyPr/>
                    <a:lstStyle/>
                    <a:p>
                      <a:pPr marL="0" marR="0" lvl="0" indent="0" algn="l" defTabSz="914400" rtl="0" eaLnBrk="1" fontAlgn="base" latinLnBrk="0" hangingPunct="1">
                        <a:lnSpc>
                          <a:spcPts val="11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Дети в возрасте 15-17 лет включительно </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3</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2394">
                <a:tc>
                  <a:txBody>
                    <a:bodyPr/>
                    <a:lstStyle/>
                    <a:p>
                      <a:pPr marL="0" marR="0" lvl="0" indent="0" algn="l" defTabSz="914400" rtl="0" eaLnBrk="1" fontAlgn="base" latinLnBrk="0" hangingPunct="1">
                        <a:lnSpc>
                          <a:spcPts val="11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Из общего числа детей 15-17 лет (стр.3) - юношей</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4</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9456">
                <a:tc>
                  <a:txBody>
                    <a:bodyPr/>
                    <a:lstStyle/>
                    <a:p>
                      <a:pPr marL="0" marR="0" lvl="0" indent="0" algn="l" defTabSz="914400" rtl="0" eaLnBrk="1" fontAlgn="base" latinLnBrk="0" hangingPunct="1">
                        <a:lnSpc>
                          <a:spcPts val="11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Школьники</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369">
                <a:tc>
                  <a:txBody>
                    <a:bodyPr/>
                    <a:lstStyle/>
                    <a:p>
                      <a:pPr marL="0" marR="0" lvl="0" indent="0" algn="l" defTabSz="914400" rtl="0" eaLnBrk="1" fontAlgn="base" latinLnBrk="0" hangingPunct="1">
                        <a:lnSpc>
                          <a:spcPts val="11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Контингенты взрослого населения (18 лет и старше) - всего</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6</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9369">
                <a:tc>
                  <a:txBody>
                    <a:bodyPr/>
                    <a:lstStyle/>
                    <a:p>
                      <a:pPr marL="179388" marR="0" lvl="1" indent="0" algn="l" defTabSz="914400" rtl="0" eaLnBrk="1" fontAlgn="base" latinLnBrk="0" hangingPunct="1">
                        <a:lnSpc>
                          <a:spcPts val="1100"/>
                        </a:lnSpc>
                        <a:spcBef>
                          <a:spcPct val="0"/>
                        </a:spcBef>
                        <a:spcAft>
                          <a:spcPct val="0"/>
                        </a:spcAft>
                        <a:buClr>
                          <a:schemeClr val="bg2"/>
                        </a:buClr>
                        <a:buSzPct val="75000"/>
                        <a:buFontTx/>
                        <a:buNone/>
                        <a:tabLst/>
                        <a:defRPr/>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из них: старше трудоспособного возраста</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defRPr/>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6.1</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r>
              <a:tr h="434873">
                <a:tc>
                  <a:txBody>
                    <a:bodyPr/>
                    <a:lstStyle/>
                    <a:p>
                      <a:pPr marL="85725" marR="0" lvl="0" indent="0" algn="l" defTabSz="914400" rtl="0" eaLnBrk="1" fontAlgn="base" latinLnBrk="0" hangingPunct="1">
                        <a:lnSpc>
                          <a:spcPts val="11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диспансеризация определенных  групп взрослого населения</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6.2</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19144">
                <a:tc>
                  <a:txBody>
                    <a:bodyPr/>
                    <a:lstStyle/>
                    <a:p>
                      <a:pPr marL="457200" marR="0" lvl="1" indent="0" algn="l" defTabSz="914400" rtl="0" eaLnBrk="1" fontAlgn="base" latinLnBrk="0" hangingPunct="1">
                        <a:lnSpc>
                          <a:spcPts val="11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из них: старше трудоспособного возраста</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6.2.1</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1327">
                <a:tc>
                  <a:txBody>
                    <a:bodyPr/>
                    <a:lstStyle/>
                    <a:p>
                      <a:pPr marL="0" marR="0" lvl="1" indent="0" algn="l" defTabSz="914400" rtl="0" eaLnBrk="1" fontAlgn="base" latinLnBrk="0" hangingPunct="1">
                        <a:lnSpc>
                          <a:spcPts val="1100"/>
                        </a:lnSpc>
                        <a:spcBef>
                          <a:spcPct val="0"/>
                        </a:spcBef>
                        <a:spcAft>
                          <a:spcPct val="0"/>
                        </a:spcAft>
                        <a:buClr>
                          <a:schemeClr val="bg2"/>
                        </a:buClr>
                        <a:buSzPct val="75000"/>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Всего </a:t>
                      </a:r>
                      <a:r>
                        <a:rPr kumimoji="0" lang="ru-RU" sz="1400" b="1" i="0" u="none" strike="noStrike" cap="none" normalizeH="0" baseline="0" dirty="0" smtClean="0">
                          <a:ln>
                            <a:noFill/>
                          </a:ln>
                          <a:solidFill>
                            <a:srgbClr val="FF0000"/>
                          </a:solidFill>
                          <a:effectLst/>
                          <a:latin typeface="Times New Roman" pitchFamily="18" charset="0"/>
                          <a:cs typeface="Times New Roman" pitchFamily="18" charset="0"/>
                        </a:rPr>
                        <a:t>(сумма строк 1, 3, 6) </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ts val="1000"/>
                        </a:lnSpc>
                        <a:spcBef>
                          <a:spcPct val="0"/>
                        </a:spcBef>
                        <a:spcAft>
                          <a:spcPct val="0"/>
                        </a:spcAft>
                        <a:buClr>
                          <a:schemeClr val="bg2"/>
                        </a:buClr>
                        <a:buSzPct val="75000"/>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7</a:t>
                      </a: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Tx/>
                        <a:buNone/>
                        <a:tabLs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2696" marR="4269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Прямоугольник 5"/>
          <p:cNvSpPr>
            <a:spLocks noChangeArrowheads="1"/>
          </p:cNvSpPr>
          <p:nvPr/>
        </p:nvSpPr>
        <p:spPr bwMode="auto">
          <a:xfrm>
            <a:off x="924636" y="5934879"/>
            <a:ext cx="3987552" cy="776198"/>
          </a:xfrm>
          <a:prstGeom prst="rect">
            <a:avLst/>
          </a:prstGeom>
          <a:solidFill>
            <a:schemeClr val="bg2">
              <a:lumMod val="75000"/>
              <a:alpha val="80000"/>
            </a:schemeClr>
          </a:solidFill>
          <a:ln w="25400" algn="ctr">
            <a:noFill/>
            <a:miter lim="800000"/>
            <a:headEnd/>
            <a:tailEnd/>
          </a:ln>
        </p:spPr>
        <p:txBody>
          <a:bodyPr anchor="ctr"/>
          <a:lstStyle/>
          <a:p>
            <a:pPr algn="ctr">
              <a:defRPr/>
            </a:pPr>
            <a:r>
              <a:rPr lang="ru-RU" b="1" dirty="0">
                <a:solidFill>
                  <a:srgbClr val="FF0000"/>
                </a:solidFill>
                <a:cs typeface="Times New Roman" pitchFamily="18" charset="0"/>
              </a:rPr>
              <a:t>ВНИМАНИЕ!</a:t>
            </a:r>
          </a:p>
          <a:p>
            <a:pPr algn="ctr">
              <a:defRPr/>
            </a:pPr>
            <a:r>
              <a:rPr lang="ru-RU" b="1" dirty="0">
                <a:cs typeface="Times New Roman" pitchFamily="18" charset="0"/>
              </a:rPr>
              <a:t>Проверить арифметику!!!</a:t>
            </a:r>
          </a:p>
        </p:txBody>
      </p:sp>
      <p:sp>
        <p:nvSpPr>
          <p:cNvPr id="7"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8" name="Прямоугольник 7"/>
          <p:cNvSpPr>
            <a:spLocks noChangeArrowheads="1"/>
          </p:cNvSpPr>
          <p:nvPr/>
        </p:nvSpPr>
        <p:spPr bwMode="auto">
          <a:xfrm>
            <a:off x="5004048" y="5934879"/>
            <a:ext cx="4026988" cy="776198"/>
          </a:xfrm>
          <a:prstGeom prst="rect">
            <a:avLst/>
          </a:prstGeom>
          <a:solidFill>
            <a:srgbClr val="5BFF21"/>
          </a:solidFill>
          <a:ln w="25400" algn="ctr">
            <a:noFill/>
            <a:miter lim="800000"/>
            <a:headEnd/>
            <a:tailEnd/>
          </a:ln>
        </p:spPr>
        <p:txBody>
          <a:bodyPr anchor="ctr"/>
          <a:lstStyle/>
          <a:p>
            <a:pPr algn="ctr">
              <a:defRPr/>
            </a:pPr>
            <a:r>
              <a:rPr lang="ru-RU" b="1" dirty="0" smtClean="0">
                <a:cs typeface="Times New Roman" pitchFamily="18" charset="0"/>
              </a:rPr>
              <a:t>* - включая сведения таблицы 2516</a:t>
            </a:r>
            <a:endParaRPr lang="ru-RU" b="1" dirty="0">
              <a:cs typeface="Times New Roman" pitchFamily="18" charset="0"/>
            </a:endParaRPr>
          </a:p>
        </p:txBody>
      </p:sp>
    </p:spTree>
    <p:extLst>
      <p:ext uri="{BB962C8B-B14F-4D97-AF65-F5344CB8AC3E}">
        <p14:creationId xmlns:p14="http://schemas.microsoft.com/office/powerpoint/2010/main" val="42052675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1972"/>
                                        </p:tgtEl>
                                        <p:attrNameLst>
                                          <p:attrName>style.visibility</p:attrName>
                                        </p:attrNameLst>
                                      </p:cBhvr>
                                      <p:to>
                                        <p:strVal val="visible"/>
                                      </p:to>
                                    </p:set>
                                    <p:anim calcmode="lin" valueType="num">
                                      <p:cBhvr additive="base">
                                        <p:cTn id="11" dur="500" fill="hold"/>
                                        <p:tgtEl>
                                          <p:spTgt spid="211972"/>
                                        </p:tgtEl>
                                        <p:attrNameLst>
                                          <p:attrName>ppt_x</p:attrName>
                                        </p:attrNameLst>
                                      </p:cBhvr>
                                      <p:tavLst>
                                        <p:tav tm="0">
                                          <p:val>
                                            <p:strVal val="#ppt_x"/>
                                          </p:val>
                                        </p:tav>
                                        <p:tav tm="100000">
                                          <p:val>
                                            <p:strVal val="#ppt_x"/>
                                          </p:val>
                                        </p:tav>
                                      </p:tavLst>
                                    </p:anim>
                                    <p:anim calcmode="lin" valueType="num">
                                      <p:cBhvr additive="base">
                                        <p:cTn id="12" dur="500" fill="hold"/>
                                        <p:tgtEl>
                                          <p:spTgt spid="211972"/>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04800" y="2590800"/>
            <a:ext cx="1905" cy="3225800"/>
          </a:xfrm>
          <a:custGeom>
            <a:avLst/>
            <a:gdLst/>
            <a:ahLst/>
            <a:cxnLst/>
            <a:rect l="l" t="t" r="r" b="b"/>
            <a:pathLst>
              <a:path w="1904" h="3225800">
                <a:moveTo>
                  <a:pt x="1587" y="0"/>
                </a:moveTo>
                <a:lnTo>
                  <a:pt x="0" y="3225800"/>
                </a:lnTo>
              </a:path>
            </a:pathLst>
          </a:custGeom>
          <a:ln w="9525">
            <a:solidFill>
              <a:srgbClr val="FF0000"/>
            </a:solidFill>
          </a:ln>
        </p:spPr>
        <p:txBody>
          <a:bodyPr wrap="square" lIns="0" tIns="0" rIns="0" bIns="0" rtlCol="0"/>
          <a:lstStyle/>
          <a:p>
            <a:endParaRPr/>
          </a:p>
        </p:txBody>
      </p:sp>
      <p:sp>
        <p:nvSpPr>
          <p:cNvPr id="4" name="object 4"/>
          <p:cNvSpPr txBox="1">
            <a:spLocks noGrp="1"/>
          </p:cNvSpPr>
          <p:nvPr>
            <p:ph type="title"/>
          </p:nvPr>
        </p:nvSpPr>
        <p:spPr>
          <a:xfrm>
            <a:off x="1846579" y="179273"/>
            <a:ext cx="5473065" cy="443070"/>
          </a:xfrm>
          <a:prstGeom prst="rect">
            <a:avLst/>
          </a:prstGeom>
        </p:spPr>
        <p:txBody>
          <a:bodyPr vert="horz" wrap="square" lIns="0" tIns="12065" rIns="0" bIns="0" rtlCol="0">
            <a:spAutoFit/>
          </a:bodyPr>
          <a:lstStyle/>
          <a:p>
            <a:pPr algn="ctr">
              <a:lnSpc>
                <a:spcPct val="100000"/>
              </a:lnSpc>
              <a:spcBef>
                <a:spcPts val="95"/>
              </a:spcBef>
            </a:pPr>
            <a:r>
              <a:rPr sz="1400" spc="-5" dirty="0">
                <a:solidFill>
                  <a:srgbClr val="FFFFFF"/>
                </a:solidFill>
                <a:latin typeface="Times New Roman" panose="02020603050405020304" pitchFamily="18" charset="0"/>
                <a:cs typeface="Times New Roman" panose="02020603050405020304" pitchFamily="18" charset="0"/>
              </a:rPr>
              <a:t>ИЗМЕНЕНИЯ, </a:t>
            </a:r>
            <a:r>
              <a:rPr sz="1400" spc="-10" dirty="0">
                <a:solidFill>
                  <a:srgbClr val="FFFFFF"/>
                </a:solidFill>
                <a:latin typeface="Times New Roman" panose="02020603050405020304" pitchFamily="18" charset="0"/>
                <a:cs typeface="Times New Roman" panose="02020603050405020304" pitchFamily="18" charset="0"/>
              </a:rPr>
              <a:t>ВНОСИМЫЕ </a:t>
            </a:r>
            <a:r>
              <a:rPr sz="1400" spc="-5" dirty="0">
                <a:solidFill>
                  <a:srgbClr val="FFFFFF"/>
                </a:solidFill>
                <a:latin typeface="Times New Roman" panose="02020603050405020304" pitchFamily="18" charset="0"/>
                <a:cs typeface="Times New Roman" panose="02020603050405020304" pitchFamily="18" charset="0"/>
              </a:rPr>
              <a:t>В </a:t>
            </a:r>
            <a:r>
              <a:rPr sz="1400" spc="-10" dirty="0">
                <a:solidFill>
                  <a:srgbClr val="FFFFFF"/>
                </a:solidFill>
                <a:latin typeface="Times New Roman" panose="02020603050405020304" pitchFamily="18" charset="0"/>
                <a:cs typeface="Times New Roman" panose="02020603050405020304" pitchFamily="18" charset="0"/>
              </a:rPr>
              <a:t>ФОРМУ</a:t>
            </a:r>
            <a:r>
              <a:rPr sz="1400" spc="25" dirty="0">
                <a:solidFill>
                  <a:srgbClr val="FFFFFF"/>
                </a:solidFill>
                <a:latin typeface="Times New Roman" panose="02020603050405020304" pitchFamily="18" charset="0"/>
                <a:cs typeface="Times New Roman" panose="02020603050405020304" pitchFamily="18" charset="0"/>
              </a:rPr>
              <a:t> </a:t>
            </a:r>
            <a:r>
              <a:rPr sz="1400" spc="-20" dirty="0">
                <a:solidFill>
                  <a:srgbClr val="FFFFFF"/>
                </a:solidFill>
                <a:latin typeface="Times New Roman" panose="02020603050405020304" pitchFamily="18" charset="0"/>
                <a:cs typeface="Times New Roman" panose="02020603050405020304" pitchFamily="18" charset="0"/>
              </a:rPr>
              <a:t>ФЕДЕРАЛЬНОГО</a:t>
            </a:r>
            <a:endParaRPr sz="1400" dirty="0">
              <a:latin typeface="Times New Roman" panose="02020603050405020304" pitchFamily="18" charset="0"/>
              <a:cs typeface="Times New Roman" panose="02020603050405020304" pitchFamily="18" charset="0"/>
            </a:endParaRPr>
          </a:p>
          <a:p>
            <a:pPr algn="ctr">
              <a:lnSpc>
                <a:spcPct val="100000"/>
              </a:lnSpc>
              <a:tabLst>
                <a:tab pos="2216785" algn="l"/>
              </a:tabLst>
            </a:pPr>
            <a:r>
              <a:rPr sz="1400" spc="-25" dirty="0" smtClean="0">
                <a:solidFill>
                  <a:srgbClr val="FFFFFF"/>
                </a:solidFill>
                <a:latin typeface="Times New Roman" panose="02020603050405020304" pitchFamily="18" charset="0"/>
                <a:cs typeface="Times New Roman" panose="02020603050405020304" pitchFamily="18" charset="0"/>
              </a:rPr>
              <a:t>СТАТИСТИЧЕСКОГО</a:t>
            </a:r>
            <a:r>
              <a:rPr lang="ru-RU" sz="1400" spc="-25" dirty="0" smtClean="0">
                <a:solidFill>
                  <a:srgbClr val="FFFFFF"/>
                </a:solidFill>
                <a:latin typeface="Times New Roman" panose="02020603050405020304" pitchFamily="18" charset="0"/>
                <a:cs typeface="Times New Roman" panose="02020603050405020304" pitchFamily="18" charset="0"/>
              </a:rPr>
              <a:t>  </a:t>
            </a:r>
            <a:r>
              <a:rPr sz="1400" spc="-20" dirty="0" smtClean="0">
                <a:solidFill>
                  <a:srgbClr val="FFFFFF"/>
                </a:solidFill>
                <a:latin typeface="Times New Roman" panose="02020603050405020304" pitchFamily="18" charset="0"/>
                <a:cs typeface="Times New Roman" panose="02020603050405020304" pitchFamily="18" charset="0"/>
              </a:rPr>
              <a:t>НАБЛЮДЕНИЯ </a:t>
            </a:r>
            <a:r>
              <a:rPr sz="1400" spc="-5" dirty="0">
                <a:solidFill>
                  <a:srgbClr val="FFFFFF"/>
                </a:solidFill>
                <a:latin typeface="Times New Roman" panose="02020603050405020304" pitchFamily="18" charset="0"/>
                <a:cs typeface="Times New Roman" panose="02020603050405020304" pitchFamily="18" charset="0"/>
              </a:rPr>
              <a:t>№</a:t>
            </a:r>
            <a:r>
              <a:rPr sz="1400" spc="60" dirty="0">
                <a:solidFill>
                  <a:srgbClr val="FFFFFF"/>
                </a:solidFill>
                <a:latin typeface="Times New Roman" panose="02020603050405020304" pitchFamily="18" charset="0"/>
                <a:cs typeface="Times New Roman" panose="02020603050405020304" pitchFamily="18" charset="0"/>
              </a:rPr>
              <a:t> </a:t>
            </a:r>
            <a:r>
              <a:rPr sz="1400" spc="-10" dirty="0">
                <a:solidFill>
                  <a:srgbClr val="FFFFFF"/>
                </a:solidFill>
                <a:latin typeface="Times New Roman" panose="02020603050405020304" pitchFamily="18" charset="0"/>
                <a:cs typeface="Times New Roman" panose="02020603050405020304" pitchFamily="18" charset="0"/>
              </a:rPr>
              <a:t>30</a:t>
            </a:r>
            <a:endParaRPr sz="1400" dirty="0">
              <a:latin typeface="Times New Roman" panose="02020603050405020304" pitchFamily="18" charset="0"/>
              <a:cs typeface="Times New Roman" panose="02020603050405020304" pitchFamily="18" charset="0"/>
            </a:endParaRPr>
          </a:p>
        </p:txBody>
      </p:sp>
      <p:sp>
        <p:nvSpPr>
          <p:cNvPr id="5" name="object 5"/>
          <p:cNvSpPr/>
          <p:nvPr/>
        </p:nvSpPr>
        <p:spPr>
          <a:xfrm>
            <a:off x="3491865" y="1910460"/>
            <a:ext cx="0" cy="2286635"/>
          </a:xfrm>
          <a:custGeom>
            <a:avLst/>
            <a:gdLst/>
            <a:ahLst/>
            <a:cxnLst/>
            <a:rect l="l" t="t" r="r" b="b"/>
            <a:pathLst>
              <a:path h="2286635">
                <a:moveTo>
                  <a:pt x="0" y="0"/>
                </a:moveTo>
                <a:lnTo>
                  <a:pt x="0" y="2286508"/>
                </a:lnTo>
              </a:path>
            </a:pathLst>
          </a:custGeom>
          <a:ln w="12700">
            <a:solidFill>
              <a:srgbClr val="000000"/>
            </a:solidFill>
          </a:ln>
        </p:spPr>
        <p:txBody>
          <a:bodyPr wrap="square" lIns="0" tIns="0" rIns="0" bIns="0" rtlCol="0"/>
          <a:lstStyle/>
          <a:p>
            <a:endParaRPr/>
          </a:p>
        </p:txBody>
      </p:sp>
      <p:sp>
        <p:nvSpPr>
          <p:cNvPr id="6" name="object 6"/>
          <p:cNvSpPr/>
          <p:nvPr/>
        </p:nvSpPr>
        <p:spPr>
          <a:xfrm>
            <a:off x="3923919" y="1910460"/>
            <a:ext cx="0" cy="2286635"/>
          </a:xfrm>
          <a:custGeom>
            <a:avLst/>
            <a:gdLst/>
            <a:ahLst/>
            <a:cxnLst/>
            <a:rect l="l" t="t" r="r" b="b"/>
            <a:pathLst>
              <a:path h="2286635">
                <a:moveTo>
                  <a:pt x="0" y="0"/>
                </a:moveTo>
                <a:lnTo>
                  <a:pt x="0" y="2286508"/>
                </a:lnTo>
              </a:path>
            </a:pathLst>
          </a:custGeom>
          <a:ln w="12700">
            <a:solidFill>
              <a:srgbClr val="000000"/>
            </a:solidFill>
          </a:ln>
        </p:spPr>
        <p:txBody>
          <a:bodyPr wrap="square" lIns="0" tIns="0" rIns="0" bIns="0" rtlCol="0"/>
          <a:lstStyle/>
          <a:p>
            <a:endParaRPr/>
          </a:p>
        </p:txBody>
      </p:sp>
      <p:sp>
        <p:nvSpPr>
          <p:cNvPr id="7" name="object 7"/>
          <p:cNvSpPr/>
          <p:nvPr/>
        </p:nvSpPr>
        <p:spPr>
          <a:xfrm>
            <a:off x="4788027" y="1910460"/>
            <a:ext cx="0" cy="2286635"/>
          </a:xfrm>
          <a:custGeom>
            <a:avLst/>
            <a:gdLst/>
            <a:ahLst/>
            <a:cxnLst/>
            <a:rect l="l" t="t" r="r" b="b"/>
            <a:pathLst>
              <a:path h="2286635">
                <a:moveTo>
                  <a:pt x="0" y="0"/>
                </a:moveTo>
                <a:lnTo>
                  <a:pt x="0" y="2286508"/>
                </a:lnTo>
              </a:path>
            </a:pathLst>
          </a:custGeom>
          <a:ln w="12700">
            <a:solidFill>
              <a:srgbClr val="000000"/>
            </a:solidFill>
          </a:ln>
        </p:spPr>
        <p:txBody>
          <a:bodyPr wrap="square" lIns="0" tIns="0" rIns="0" bIns="0" rtlCol="0"/>
          <a:lstStyle/>
          <a:p>
            <a:endParaRPr/>
          </a:p>
        </p:txBody>
      </p:sp>
      <p:sp>
        <p:nvSpPr>
          <p:cNvPr id="8" name="object 8"/>
          <p:cNvSpPr/>
          <p:nvPr/>
        </p:nvSpPr>
        <p:spPr>
          <a:xfrm>
            <a:off x="5508116" y="1910460"/>
            <a:ext cx="0" cy="2286635"/>
          </a:xfrm>
          <a:custGeom>
            <a:avLst/>
            <a:gdLst/>
            <a:ahLst/>
            <a:cxnLst/>
            <a:rect l="l" t="t" r="r" b="b"/>
            <a:pathLst>
              <a:path h="2286635">
                <a:moveTo>
                  <a:pt x="0" y="0"/>
                </a:moveTo>
                <a:lnTo>
                  <a:pt x="0" y="2286508"/>
                </a:lnTo>
              </a:path>
            </a:pathLst>
          </a:custGeom>
          <a:ln w="12700">
            <a:solidFill>
              <a:srgbClr val="000000"/>
            </a:solidFill>
          </a:ln>
        </p:spPr>
        <p:txBody>
          <a:bodyPr wrap="square" lIns="0" tIns="0" rIns="0" bIns="0" rtlCol="0"/>
          <a:lstStyle/>
          <a:p>
            <a:endParaRPr/>
          </a:p>
        </p:txBody>
      </p:sp>
      <p:sp>
        <p:nvSpPr>
          <p:cNvPr id="9" name="object 9"/>
          <p:cNvSpPr/>
          <p:nvPr/>
        </p:nvSpPr>
        <p:spPr>
          <a:xfrm>
            <a:off x="6372225" y="1910460"/>
            <a:ext cx="0" cy="2286635"/>
          </a:xfrm>
          <a:custGeom>
            <a:avLst/>
            <a:gdLst/>
            <a:ahLst/>
            <a:cxnLst/>
            <a:rect l="l" t="t" r="r" b="b"/>
            <a:pathLst>
              <a:path h="2286635">
                <a:moveTo>
                  <a:pt x="0" y="0"/>
                </a:moveTo>
                <a:lnTo>
                  <a:pt x="0" y="2286508"/>
                </a:lnTo>
              </a:path>
            </a:pathLst>
          </a:custGeom>
          <a:ln w="12700">
            <a:solidFill>
              <a:srgbClr val="000000"/>
            </a:solidFill>
          </a:ln>
        </p:spPr>
        <p:txBody>
          <a:bodyPr wrap="square" lIns="0" tIns="0" rIns="0" bIns="0" rtlCol="0"/>
          <a:lstStyle/>
          <a:p>
            <a:endParaRPr/>
          </a:p>
        </p:txBody>
      </p:sp>
      <p:sp>
        <p:nvSpPr>
          <p:cNvPr id="10" name="object 10"/>
          <p:cNvSpPr/>
          <p:nvPr/>
        </p:nvSpPr>
        <p:spPr>
          <a:xfrm>
            <a:off x="7164323" y="1910460"/>
            <a:ext cx="0" cy="2286635"/>
          </a:xfrm>
          <a:custGeom>
            <a:avLst/>
            <a:gdLst/>
            <a:ahLst/>
            <a:cxnLst/>
            <a:rect l="l" t="t" r="r" b="b"/>
            <a:pathLst>
              <a:path h="2286635">
                <a:moveTo>
                  <a:pt x="0" y="0"/>
                </a:moveTo>
                <a:lnTo>
                  <a:pt x="0" y="2286508"/>
                </a:lnTo>
              </a:path>
            </a:pathLst>
          </a:custGeom>
          <a:ln w="12700">
            <a:solidFill>
              <a:srgbClr val="000000"/>
            </a:solidFill>
          </a:ln>
        </p:spPr>
        <p:txBody>
          <a:bodyPr wrap="square" lIns="0" tIns="0" rIns="0" bIns="0" rtlCol="0"/>
          <a:lstStyle/>
          <a:p>
            <a:endParaRPr/>
          </a:p>
        </p:txBody>
      </p:sp>
      <p:sp>
        <p:nvSpPr>
          <p:cNvPr id="11" name="object 11"/>
          <p:cNvSpPr/>
          <p:nvPr/>
        </p:nvSpPr>
        <p:spPr>
          <a:xfrm>
            <a:off x="7956422" y="2093341"/>
            <a:ext cx="0" cy="2103755"/>
          </a:xfrm>
          <a:custGeom>
            <a:avLst/>
            <a:gdLst/>
            <a:ahLst/>
            <a:cxnLst/>
            <a:rect l="l" t="t" r="r" b="b"/>
            <a:pathLst>
              <a:path h="2103754">
                <a:moveTo>
                  <a:pt x="0" y="0"/>
                </a:moveTo>
                <a:lnTo>
                  <a:pt x="0" y="2103628"/>
                </a:lnTo>
              </a:path>
            </a:pathLst>
          </a:custGeom>
          <a:ln w="12700">
            <a:solidFill>
              <a:srgbClr val="000000"/>
            </a:solidFill>
          </a:ln>
        </p:spPr>
        <p:txBody>
          <a:bodyPr wrap="square" lIns="0" tIns="0" rIns="0" bIns="0" rtlCol="0"/>
          <a:lstStyle/>
          <a:p>
            <a:endParaRPr/>
          </a:p>
        </p:txBody>
      </p:sp>
      <p:sp>
        <p:nvSpPr>
          <p:cNvPr id="12" name="object 12"/>
          <p:cNvSpPr/>
          <p:nvPr/>
        </p:nvSpPr>
        <p:spPr>
          <a:xfrm>
            <a:off x="7157973" y="2099691"/>
            <a:ext cx="1597025" cy="0"/>
          </a:xfrm>
          <a:custGeom>
            <a:avLst/>
            <a:gdLst/>
            <a:ahLst/>
            <a:cxnLst/>
            <a:rect l="l" t="t" r="r" b="b"/>
            <a:pathLst>
              <a:path w="1597025">
                <a:moveTo>
                  <a:pt x="0" y="0"/>
                </a:moveTo>
                <a:lnTo>
                  <a:pt x="1596898" y="0"/>
                </a:lnTo>
              </a:path>
            </a:pathLst>
          </a:custGeom>
          <a:ln w="12700">
            <a:solidFill>
              <a:srgbClr val="000000"/>
            </a:solidFill>
          </a:ln>
        </p:spPr>
        <p:txBody>
          <a:bodyPr wrap="square" lIns="0" tIns="0" rIns="0" bIns="0" rtlCol="0"/>
          <a:lstStyle/>
          <a:p>
            <a:endParaRPr/>
          </a:p>
        </p:txBody>
      </p:sp>
      <p:sp>
        <p:nvSpPr>
          <p:cNvPr id="13" name="object 13"/>
          <p:cNvSpPr/>
          <p:nvPr/>
        </p:nvSpPr>
        <p:spPr>
          <a:xfrm>
            <a:off x="677214" y="2648330"/>
            <a:ext cx="8077834" cy="0"/>
          </a:xfrm>
          <a:custGeom>
            <a:avLst/>
            <a:gdLst/>
            <a:ahLst/>
            <a:cxnLst/>
            <a:rect l="l" t="t" r="r" b="b"/>
            <a:pathLst>
              <a:path w="8077834">
                <a:moveTo>
                  <a:pt x="0" y="0"/>
                </a:moveTo>
                <a:lnTo>
                  <a:pt x="8077657" y="0"/>
                </a:lnTo>
              </a:path>
            </a:pathLst>
          </a:custGeom>
          <a:ln w="12700">
            <a:solidFill>
              <a:srgbClr val="000000"/>
            </a:solidFill>
          </a:ln>
        </p:spPr>
        <p:txBody>
          <a:bodyPr wrap="square" lIns="0" tIns="0" rIns="0" bIns="0" rtlCol="0"/>
          <a:lstStyle/>
          <a:p>
            <a:endParaRPr/>
          </a:p>
        </p:txBody>
      </p:sp>
      <p:sp>
        <p:nvSpPr>
          <p:cNvPr id="14" name="object 14"/>
          <p:cNvSpPr/>
          <p:nvPr/>
        </p:nvSpPr>
        <p:spPr>
          <a:xfrm>
            <a:off x="677214" y="2831210"/>
            <a:ext cx="8077834" cy="0"/>
          </a:xfrm>
          <a:custGeom>
            <a:avLst/>
            <a:gdLst/>
            <a:ahLst/>
            <a:cxnLst/>
            <a:rect l="l" t="t" r="r" b="b"/>
            <a:pathLst>
              <a:path w="8077834">
                <a:moveTo>
                  <a:pt x="0" y="0"/>
                </a:moveTo>
                <a:lnTo>
                  <a:pt x="8077657" y="0"/>
                </a:lnTo>
              </a:path>
            </a:pathLst>
          </a:custGeom>
          <a:ln w="12700">
            <a:solidFill>
              <a:srgbClr val="000000"/>
            </a:solidFill>
          </a:ln>
        </p:spPr>
        <p:txBody>
          <a:bodyPr wrap="square" lIns="0" tIns="0" rIns="0" bIns="0" rtlCol="0"/>
          <a:lstStyle/>
          <a:p>
            <a:endParaRPr/>
          </a:p>
        </p:txBody>
      </p:sp>
      <p:sp>
        <p:nvSpPr>
          <p:cNvPr id="15" name="object 15"/>
          <p:cNvSpPr/>
          <p:nvPr/>
        </p:nvSpPr>
        <p:spPr>
          <a:xfrm>
            <a:off x="677214" y="3182492"/>
            <a:ext cx="8077834" cy="0"/>
          </a:xfrm>
          <a:custGeom>
            <a:avLst/>
            <a:gdLst/>
            <a:ahLst/>
            <a:cxnLst/>
            <a:rect l="l" t="t" r="r" b="b"/>
            <a:pathLst>
              <a:path w="8077834">
                <a:moveTo>
                  <a:pt x="0" y="0"/>
                </a:moveTo>
                <a:lnTo>
                  <a:pt x="8077657" y="0"/>
                </a:lnTo>
              </a:path>
            </a:pathLst>
          </a:custGeom>
          <a:ln w="12700">
            <a:solidFill>
              <a:srgbClr val="000000"/>
            </a:solidFill>
          </a:ln>
        </p:spPr>
        <p:txBody>
          <a:bodyPr wrap="square" lIns="0" tIns="0" rIns="0" bIns="0" rtlCol="0"/>
          <a:lstStyle/>
          <a:p>
            <a:endParaRPr/>
          </a:p>
        </p:txBody>
      </p:sp>
      <p:sp>
        <p:nvSpPr>
          <p:cNvPr id="16" name="object 16"/>
          <p:cNvSpPr/>
          <p:nvPr/>
        </p:nvSpPr>
        <p:spPr>
          <a:xfrm>
            <a:off x="677214" y="3758565"/>
            <a:ext cx="8077834" cy="0"/>
          </a:xfrm>
          <a:custGeom>
            <a:avLst/>
            <a:gdLst/>
            <a:ahLst/>
            <a:cxnLst/>
            <a:rect l="l" t="t" r="r" b="b"/>
            <a:pathLst>
              <a:path w="8077834">
                <a:moveTo>
                  <a:pt x="0" y="0"/>
                </a:moveTo>
                <a:lnTo>
                  <a:pt x="8077657" y="0"/>
                </a:lnTo>
              </a:path>
            </a:pathLst>
          </a:custGeom>
          <a:ln w="12700">
            <a:solidFill>
              <a:srgbClr val="000000"/>
            </a:solidFill>
          </a:ln>
        </p:spPr>
        <p:txBody>
          <a:bodyPr wrap="square" lIns="0" tIns="0" rIns="0" bIns="0" rtlCol="0"/>
          <a:lstStyle/>
          <a:p>
            <a:endParaRPr/>
          </a:p>
        </p:txBody>
      </p:sp>
      <p:sp>
        <p:nvSpPr>
          <p:cNvPr id="17" name="object 17"/>
          <p:cNvSpPr/>
          <p:nvPr/>
        </p:nvSpPr>
        <p:spPr>
          <a:xfrm>
            <a:off x="683564" y="1910460"/>
            <a:ext cx="0" cy="2286635"/>
          </a:xfrm>
          <a:custGeom>
            <a:avLst/>
            <a:gdLst/>
            <a:ahLst/>
            <a:cxnLst/>
            <a:rect l="l" t="t" r="r" b="b"/>
            <a:pathLst>
              <a:path h="2286635">
                <a:moveTo>
                  <a:pt x="0" y="0"/>
                </a:moveTo>
                <a:lnTo>
                  <a:pt x="0" y="2286508"/>
                </a:lnTo>
              </a:path>
            </a:pathLst>
          </a:custGeom>
          <a:ln w="12700">
            <a:solidFill>
              <a:srgbClr val="000000"/>
            </a:solidFill>
          </a:ln>
        </p:spPr>
        <p:txBody>
          <a:bodyPr wrap="square" lIns="0" tIns="0" rIns="0" bIns="0" rtlCol="0"/>
          <a:lstStyle/>
          <a:p>
            <a:endParaRPr/>
          </a:p>
        </p:txBody>
      </p:sp>
      <p:sp>
        <p:nvSpPr>
          <p:cNvPr id="18" name="object 18"/>
          <p:cNvSpPr/>
          <p:nvPr/>
        </p:nvSpPr>
        <p:spPr>
          <a:xfrm>
            <a:off x="8748521" y="1910460"/>
            <a:ext cx="0" cy="2286635"/>
          </a:xfrm>
          <a:custGeom>
            <a:avLst/>
            <a:gdLst/>
            <a:ahLst/>
            <a:cxnLst/>
            <a:rect l="l" t="t" r="r" b="b"/>
            <a:pathLst>
              <a:path h="2286635">
                <a:moveTo>
                  <a:pt x="0" y="0"/>
                </a:moveTo>
                <a:lnTo>
                  <a:pt x="0" y="2286508"/>
                </a:lnTo>
              </a:path>
            </a:pathLst>
          </a:custGeom>
          <a:ln w="12700">
            <a:solidFill>
              <a:srgbClr val="000000"/>
            </a:solidFill>
          </a:ln>
        </p:spPr>
        <p:txBody>
          <a:bodyPr wrap="square" lIns="0" tIns="0" rIns="0" bIns="0" rtlCol="0"/>
          <a:lstStyle/>
          <a:p>
            <a:endParaRPr/>
          </a:p>
        </p:txBody>
      </p:sp>
      <p:sp>
        <p:nvSpPr>
          <p:cNvPr id="19" name="object 19"/>
          <p:cNvSpPr/>
          <p:nvPr/>
        </p:nvSpPr>
        <p:spPr>
          <a:xfrm>
            <a:off x="677214" y="1916810"/>
            <a:ext cx="8077834" cy="0"/>
          </a:xfrm>
          <a:custGeom>
            <a:avLst/>
            <a:gdLst/>
            <a:ahLst/>
            <a:cxnLst/>
            <a:rect l="l" t="t" r="r" b="b"/>
            <a:pathLst>
              <a:path w="8077834">
                <a:moveTo>
                  <a:pt x="0" y="0"/>
                </a:moveTo>
                <a:lnTo>
                  <a:pt x="8077657" y="0"/>
                </a:lnTo>
              </a:path>
            </a:pathLst>
          </a:custGeom>
          <a:ln w="12700">
            <a:solidFill>
              <a:srgbClr val="000000"/>
            </a:solidFill>
          </a:ln>
        </p:spPr>
        <p:txBody>
          <a:bodyPr wrap="square" lIns="0" tIns="0" rIns="0" bIns="0" rtlCol="0"/>
          <a:lstStyle/>
          <a:p>
            <a:endParaRPr/>
          </a:p>
        </p:txBody>
      </p:sp>
      <p:sp>
        <p:nvSpPr>
          <p:cNvPr id="20" name="object 20"/>
          <p:cNvSpPr/>
          <p:nvPr/>
        </p:nvSpPr>
        <p:spPr>
          <a:xfrm>
            <a:off x="677214" y="4190619"/>
            <a:ext cx="8077834" cy="0"/>
          </a:xfrm>
          <a:custGeom>
            <a:avLst/>
            <a:gdLst/>
            <a:ahLst/>
            <a:cxnLst/>
            <a:rect l="l" t="t" r="r" b="b"/>
            <a:pathLst>
              <a:path w="8077834">
                <a:moveTo>
                  <a:pt x="0" y="0"/>
                </a:moveTo>
                <a:lnTo>
                  <a:pt x="8077657" y="0"/>
                </a:lnTo>
              </a:path>
            </a:pathLst>
          </a:custGeom>
          <a:ln w="12700">
            <a:solidFill>
              <a:srgbClr val="000000"/>
            </a:solidFill>
          </a:ln>
        </p:spPr>
        <p:txBody>
          <a:bodyPr wrap="square" lIns="0" tIns="0" rIns="0" bIns="0" rtlCol="0"/>
          <a:lstStyle/>
          <a:p>
            <a:endParaRPr/>
          </a:p>
        </p:txBody>
      </p:sp>
      <p:sp>
        <p:nvSpPr>
          <p:cNvPr id="21" name="object 21"/>
          <p:cNvSpPr txBox="1"/>
          <p:nvPr/>
        </p:nvSpPr>
        <p:spPr>
          <a:xfrm>
            <a:off x="3618865" y="1976247"/>
            <a:ext cx="177165" cy="213360"/>
          </a:xfrm>
          <a:prstGeom prst="rect">
            <a:avLst/>
          </a:prstGeom>
          <a:solidFill>
            <a:srgbClr val="FFFF00"/>
          </a:solidFill>
        </p:spPr>
        <p:txBody>
          <a:bodyPr vert="horz" wrap="square" lIns="0" tIns="0" rIns="0" bIns="0" rtlCol="0">
            <a:spAutoFit/>
          </a:bodyPr>
          <a:lstStyle/>
          <a:p>
            <a:pPr marL="3175">
              <a:lnSpc>
                <a:spcPts val="1530"/>
              </a:lnSpc>
            </a:pPr>
            <a:r>
              <a:rPr sz="1400" dirty="0">
                <a:solidFill>
                  <a:srgbClr val="FF0000"/>
                </a:solidFill>
                <a:latin typeface="Times New Roman"/>
                <a:cs typeface="Times New Roman"/>
              </a:rPr>
              <a:t>№</a:t>
            </a:r>
            <a:endParaRPr sz="1400">
              <a:latin typeface="Times New Roman"/>
              <a:cs typeface="Times New Roman"/>
            </a:endParaRPr>
          </a:p>
        </p:txBody>
      </p:sp>
      <p:sp>
        <p:nvSpPr>
          <p:cNvPr id="22" name="object 22"/>
          <p:cNvSpPr txBox="1"/>
          <p:nvPr/>
        </p:nvSpPr>
        <p:spPr>
          <a:xfrm>
            <a:off x="3538092" y="2189607"/>
            <a:ext cx="338455" cy="384721"/>
          </a:xfrm>
          <a:prstGeom prst="rect">
            <a:avLst/>
          </a:prstGeom>
          <a:solidFill>
            <a:srgbClr val="FFFF00"/>
          </a:solidFill>
        </p:spPr>
        <p:txBody>
          <a:bodyPr vert="horz" wrap="square" lIns="0" tIns="0" rIns="0" bIns="0" rtlCol="0">
            <a:spAutoFit/>
          </a:bodyPr>
          <a:lstStyle/>
          <a:p>
            <a:pPr marL="635">
              <a:lnSpc>
                <a:spcPts val="1530"/>
              </a:lnSpc>
            </a:pPr>
            <a:r>
              <a:rPr sz="1400" dirty="0">
                <a:latin typeface="Times New Roman"/>
                <a:cs typeface="Times New Roman"/>
              </a:rPr>
              <a:t>с</a:t>
            </a:r>
            <a:r>
              <a:rPr sz="1400" spc="10" dirty="0">
                <a:latin typeface="Times New Roman"/>
                <a:cs typeface="Times New Roman"/>
              </a:rPr>
              <a:t>т</a:t>
            </a:r>
            <a:r>
              <a:rPr sz="1400" dirty="0">
                <a:latin typeface="Times New Roman"/>
                <a:cs typeface="Times New Roman"/>
              </a:rPr>
              <a:t>ро</a:t>
            </a:r>
          </a:p>
        </p:txBody>
      </p:sp>
      <p:sp>
        <p:nvSpPr>
          <p:cNvPr id="23" name="object 23"/>
          <p:cNvSpPr txBox="1"/>
          <p:nvPr/>
        </p:nvSpPr>
        <p:spPr>
          <a:xfrm>
            <a:off x="3618865" y="2402967"/>
            <a:ext cx="189865" cy="196850"/>
          </a:xfrm>
          <a:prstGeom prst="rect">
            <a:avLst/>
          </a:prstGeom>
          <a:solidFill>
            <a:srgbClr val="FFFF00"/>
          </a:solidFill>
        </p:spPr>
        <p:txBody>
          <a:bodyPr vert="horz" wrap="square" lIns="0" tIns="0" rIns="0" bIns="0" rtlCol="0">
            <a:spAutoFit/>
          </a:bodyPr>
          <a:lstStyle/>
          <a:p>
            <a:pPr>
              <a:lnSpc>
                <a:spcPts val="1535"/>
              </a:lnSpc>
            </a:pPr>
            <a:r>
              <a:rPr sz="1400" dirty="0">
                <a:latin typeface="Times New Roman"/>
                <a:cs typeface="Times New Roman"/>
              </a:rPr>
              <a:t>ки</a:t>
            </a:r>
            <a:endParaRPr sz="1400">
              <a:latin typeface="Times New Roman"/>
              <a:cs typeface="Times New Roman"/>
            </a:endParaRPr>
          </a:p>
        </p:txBody>
      </p:sp>
      <p:sp>
        <p:nvSpPr>
          <p:cNvPr id="24" name="object 24"/>
          <p:cNvSpPr txBox="1"/>
          <p:nvPr/>
        </p:nvSpPr>
        <p:spPr>
          <a:xfrm>
            <a:off x="3998214" y="2111882"/>
            <a:ext cx="754380" cy="166712"/>
          </a:xfrm>
          <a:prstGeom prst="rect">
            <a:avLst/>
          </a:prstGeom>
          <a:solidFill>
            <a:srgbClr val="FFFF00"/>
          </a:solidFill>
        </p:spPr>
        <p:txBody>
          <a:bodyPr vert="horz" wrap="square" lIns="0" tIns="0" rIns="0" bIns="0" rtlCol="0">
            <a:spAutoFit/>
          </a:bodyPr>
          <a:lstStyle/>
          <a:p>
            <a:pPr marL="635">
              <a:lnSpc>
                <a:spcPts val="1310"/>
              </a:lnSpc>
            </a:pPr>
            <a:r>
              <a:rPr sz="1200" spc="-20" dirty="0">
                <a:latin typeface="Times New Roman"/>
                <a:cs typeface="Times New Roman"/>
              </a:rPr>
              <a:t>Подлежало</a:t>
            </a:r>
            <a:endParaRPr sz="1200">
              <a:latin typeface="Times New Roman"/>
              <a:cs typeface="Times New Roman"/>
            </a:endParaRPr>
          </a:p>
        </p:txBody>
      </p:sp>
      <p:sp>
        <p:nvSpPr>
          <p:cNvPr id="25" name="object 25"/>
          <p:cNvSpPr txBox="1"/>
          <p:nvPr/>
        </p:nvSpPr>
        <p:spPr>
          <a:xfrm>
            <a:off x="4050029" y="2294763"/>
            <a:ext cx="625475" cy="169545"/>
          </a:xfrm>
          <a:prstGeom prst="rect">
            <a:avLst/>
          </a:prstGeom>
          <a:solidFill>
            <a:srgbClr val="FFFF00"/>
          </a:solidFill>
        </p:spPr>
        <p:txBody>
          <a:bodyPr vert="horz" wrap="square" lIns="0" tIns="0" rIns="0" bIns="0" rtlCol="0">
            <a:spAutoFit/>
          </a:bodyPr>
          <a:lstStyle/>
          <a:p>
            <a:pPr marL="635">
              <a:lnSpc>
                <a:spcPts val="1310"/>
              </a:lnSpc>
            </a:pPr>
            <a:r>
              <a:rPr sz="1200" spc="10" dirty="0">
                <a:latin typeface="Times New Roman"/>
                <a:cs typeface="Times New Roman"/>
              </a:rPr>
              <a:t>о</a:t>
            </a:r>
            <a:r>
              <a:rPr sz="1200" spc="-20" dirty="0">
                <a:latin typeface="Times New Roman"/>
                <a:cs typeface="Times New Roman"/>
              </a:rPr>
              <a:t>см</a:t>
            </a:r>
            <a:r>
              <a:rPr sz="1200" spc="-25" dirty="0">
                <a:latin typeface="Times New Roman"/>
                <a:cs typeface="Times New Roman"/>
              </a:rPr>
              <a:t>о</a:t>
            </a:r>
            <a:r>
              <a:rPr sz="1200" dirty="0">
                <a:latin typeface="Times New Roman"/>
                <a:cs typeface="Times New Roman"/>
              </a:rPr>
              <a:t>т</a:t>
            </a:r>
            <a:r>
              <a:rPr sz="1200" spc="-15" dirty="0">
                <a:latin typeface="Times New Roman"/>
                <a:cs typeface="Times New Roman"/>
              </a:rPr>
              <a:t>р</a:t>
            </a:r>
            <a:r>
              <a:rPr sz="1200" spc="-20" dirty="0">
                <a:latin typeface="Times New Roman"/>
                <a:cs typeface="Times New Roman"/>
              </a:rPr>
              <a:t>а</a:t>
            </a:r>
            <a:r>
              <a:rPr sz="1200" dirty="0">
                <a:latin typeface="Times New Roman"/>
                <a:cs typeface="Times New Roman"/>
              </a:rPr>
              <a:t>м</a:t>
            </a:r>
            <a:endParaRPr sz="1200">
              <a:latin typeface="Times New Roman"/>
              <a:cs typeface="Times New Roman"/>
            </a:endParaRPr>
          </a:p>
        </p:txBody>
      </p:sp>
      <p:sp>
        <p:nvSpPr>
          <p:cNvPr id="26" name="object 26"/>
          <p:cNvSpPr txBox="1"/>
          <p:nvPr/>
        </p:nvSpPr>
        <p:spPr>
          <a:xfrm>
            <a:off x="4900803" y="2020442"/>
            <a:ext cx="494665" cy="182880"/>
          </a:xfrm>
          <a:prstGeom prst="rect">
            <a:avLst/>
          </a:prstGeom>
          <a:solidFill>
            <a:srgbClr val="FFFF00"/>
          </a:solidFill>
        </p:spPr>
        <p:txBody>
          <a:bodyPr vert="horz" wrap="square" lIns="0" tIns="0" rIns="0" bIns="0" rtlCol="0">
            <a:spAutoFit/>
          </a:bodyPr>
          <a:lstStyle/>
          <a:p>
            <a:pPr marL="21590">
              <a:lnSpc>
                <a:spcPts val="1310"/>
              </a:lnSpc>
            </a:pPr>
            <a:r>
              <a:rPr sz="1200" spc="-5" dirty="0">
                <a:solidFill>
                  <a:srgbClr val="FF0000"/>
                </a:solidFill>
                <a:latin typeface="Times New Roman"/>
                <a:cs typeface="Times New Roman"/>
              </a:rPr>
              <a:t>из</a:t>
            </a:r>
            <a:r>
              <a:rPr sz="1200" spc="-110" dirty="0">
                <a:solidFill>
                  <a:srgbClr val="FF0000"/>
                </a:solidFill>
                <a:latin typeface="Times New Roman"/>
                <a:cs typeface="Times New Roman"/>
              </a:rPr>
              <a:t> </a:t>
            </a:r>
            <a:r>
              <a:rPr sz="1200" spc="-5" dirty="0">
                <a:solidFill>
                  <a:srgbClr val="FF0000"/>
                </a:solidFill>
                <a:latin typeface="Times New Roman"/>
                <a:cs typeface="Times New Roman"/>
              </a:rPr>
              <a:t>них:</a:t>
            </a:r>
            <a:endParaRPr sz="1200">
              <a:latin typeface="Times New Roman"/>
              <a:cs typeface="Times New Roman"/>
            </a:endParaRPr>
          </a:p>
        </p:txBody>
      </p:sp>
      <p:sp>
        <p:nvSpPr>
          <p:cNvPr id="27" name="object 27"/>
          <p:cNvSpPr txBox="1"/>
          <p:nvPr/>
        </p:nvSpPr>
        <p:spPr>
          <a:xfrm>
            <a:off x="4900803" y="2203323"/>
            <a:ext cx="571500" cy="166712"/>
          </a:xfrm>
          <a:prstGeom prst="rect">
            <a:avLst/>
          </a:prstGeom>
          <a:solidFill>
            <a:srgbClr val="FFFF00"/>
          </a:solidFill>
        </p:spPr>
        <p:txBody>
          <a:bodyPr vert="horz" wrap="square" lIns="0" tIns="0" rIns="0" bIns="0" rtlCol="0">
            <a:spAutoFit/>
          </a:bodyPr>
          <a:lstStyle/>
          <a:p>
            <a:pPr>
              <a:lnSpc>
                <a:spcPts val="1310"/>
              </a:lnSpc>
            </a:pPr>
            <a:r>
              <a:rPr sz="1200" spc="-15" dirty="0">
                <a:latin typeface="Times New Roman"/>
                <a:cs typeface="Times New Roman"/>
              </a:rPr>
              <a:t>сельских</a:t>
            </a:r>
            <a:endParaRPr sz="1200">
              <a:latin typeface="Times New Roman"/>
              <a:cs typeface="Times New Roman"/>
            </a:endParaRPr>
          </a:p>
        </p:txBody>
      </p:sp>
      <p:sp>
        <p:nvSpPr>
          <p:cNvPr id="28" name="object 28"/>
          <p:cNvSpPr/>
          <p:nvPr/>
        </p:nvSpPr>
        <p:spPr>
          <a:xfrm>
            <a:off x="4879466" y="2386202"/>
            <a:ext cx="536575" cy="169545"/>
          </a:xfrm>
          <a:custGeom>
            <a:avLst/>
            <a:gdLst/>
            <a:ahLst/>
            <a:cxnLst/>
            <a:rect l="l" t="t" r="r" b="b"/>
            <a:pathLst>
              <a:path w="536575" h="169544">
                <a:moveTo>
                  <a:pt x="0" y="169163"/>
                </a:moveTo>
                <a:lnTo>
                  <a:pt x="536448" y="169163"/>
                </a:lnTo>
                <a:lnTo>
                  <a:pt x="536448" y="0"/>
                </a:lnTo>
                <a:lnTo>
                  <a:pt x="0" y="0"/>
                </a:lnTo>
                <a:lnTo>
                  <a:pt x="0" y="169163"/>
                </a:lnTo>
                <a:close/>
              </a:path>
            </a:pathLst>
          </a:custGeom>
          <a:solidFill>
            <a:srgbClr val="FFFF00"/>
          </a:solidFill>
        </p:spPr>
        <p:txBody>
          <a:bodyPr wrap="square" lIns="0" tIns="0" rIns="0" bIns="0" rtlCol="0"/>
          <a:lstStyle/>
          <a:p>
            <a:endParaRPr/>
          </a:p>
        </p:txBody>
      </p:sp>
      <p:sp>
        <p:nvSpPr>
          <p:cNvPr id="29" name="object 29"/>
          <p:cNvSpPr txBox="1"/>
          <p:nvPr/>
        </p:nvSpPr>
        <p:spPr>
          <a:xfrm>
            <a:off x="4788027" y="1916810"/>
            <a:ext cx="720090" cy="661720"/>
          </a:xfrm>
          <a:prstGeom prst="rect">
            <a:avLst/>
          </a:prstGeom>
          <a:ln w="12700">
            <a:solidFill>
              <a:srgbClr val="000000"/>
            </a:solidFill>
          </a:ln>
        </p:spPr>
        <p:txBody>
          <a:bodyPr vert="horz" wrap="square" lIns="0" tIns="0" rIns="0" bIns="0" rtlCol="0">
            <a:spAutoFit/>
          </a:bodyPr>
          <a:lstStyle/>
          <a:p>
            <a:pPr>
              <a:lnSpc>
                <a:spcPct val="100000"/>
              </a:lnSpc>
            </a:pPr>
            <a:endParaRPr sz="1300" dirty="0">
              <a:latin typeface="Times New Roman"/>
              <a:cs typeface="Times New Roman"/>
            </a:endParaRPr>
          </a:p>
          <a:p>
            <a:pPr>
              <a:lnSpc>
                <a:spcPct val="100000"/>
              </a:lnSpc>
            </a:pPr>
            <a:endParaRPr sz="1800" dirty="0">
              <a:latin typeface="Times New Roman"/>
              <a:cs typeface="Times New Roman"/>
            </a:endParaRPr>
          </a:p>
          <a:p>
            <a:pPr marL="92075">
              <a:lnSpc>
                <a:spcPct val="100000"/>
              </a:lnSpc>
              <a:spcBef>
                <a:spcPts val="5"/>
              </a:spcBef>
            </a:pPr>
            <a:r>
              <a:rPr sz="1200" spc="-15" dirty="0">
                <a:solidFill>
                  <a:srgbClr val="FF0000"/>
                </a:solidFill>
                <a:latin typeface="Times New Roman"/>
                <a:cs typeface="Times New Roman"/>
              </a:rPr>
              <a:t>жителей</a:t>
            </a:r>
            <a:endParaRPr sz="1200" dirty="0">
              <a:latin typeface="Times New Roman"/>
              <a:cs typeface="Times New Roman"/>
            </a:endParaRPr>
          </a:p>
        </p:txBody>
      </p:sp>
      <p:sp>
        <p:nvSpPr>
          <p:cNvPr id="30" name="object 30"/>
          <p:cNvSpPr txBox="1"/>
          <p:nvPr/>
        </p:nvSpPr>
        <p:spPr>
          <a:xfrm>
            <a:off x="6520942" y="2020442"/>
            <a:ext cx="494665" cy="182880"/>
          </a:xfrm>
          <a:prstGeom prst="rect">
            <a:avLst/>
          </a:prstGeom>
          <a:solidFill>
            <a:srgbClr val="FFFF00"/>
          </a:solidFill>
        </p:spPr>
        <p:txBody>
          <a:bodyPr vert="horz" wrap="square" lIns="0" tIns="0" rIns="0" bIns="0" rtlCol="0">
            <a:spAutoFit/>
          </a:bodyPr>
          <a:lstStyle/>
          <a:p>
            <a:pPr marL="20955">
              <a:lnSpc>
                <a:spcPts val="1310"/>
              </a:lnSpc>
            </a:pPr>
            <a:r>
              <a:rPr sz="1200" spc="-5" dirty="0">
                <a:solidFill>
                  <a:srgbClr val="FF0000"/>
                </a:solidFill>
                <a:latin typeface="Times New Roman"/>
                <a:cs typeface="Times New Roman"/>
              </a:rPr>
              <a:t>из</a:t>
            </a:r>
            <a:r>
              <a:rPr sz="1200" spc="-105" dirty="0">
                <a:solidFill>
                  <a:srgbClr val="FF0000"/>
                </a:solidFill>
                <a:latin typeface="Times New Roman"/>
                <a:cs typeface="Times New Roman"/>
              </a:rPr>
              <a:t> </a:t>
            </a:r>
            <a:r>
              <a:rPr sz="1200" spc="-5" dirty="0">
                <a:solidFill>
                  <a:srgbClr val="FF0000"/>
                </a:solidFill>
                <a:latin typeface="Times New Roman"/>
                <a:cs typeface="Times New Roman"/>
              </a:rPr>
              <a:t>них:</a:t>
            </a:r>
            <a:endParaRPr sz="1200">
              <a:latin typeface="Times New Roman"/>
              <a:cs typeface="Times New Roman"/>
            </a:endParaRPr>
          </a:p>
        </p:txBody>
      </p:sp>
      <p:sp>
        <p:nvSpPr>
          <p:cNvPr id="31" name="object 31"/>
          <p:cNvSpPr txBox="1"/>
          <p:nvPr/>
        </p:nvSpPr>
        <p:spPr>
          <a:xfrm>
            <a:off x="6520942" y="2203323"/>
            <a:ext cx="570865" cy="166712"/>
          </a:xfrm>
          <a:prstGeom prst="rect">
            <a:avLst/>
          </a:prstGeom>
          <a:solidFill>
            <a:srgbClr val="FFFF00"/>
          </a:solidFill>
        </p:spPr>
        <p:txBody>
          <a:bodyPr vert="horz" wrap="square" lIns="0" tIns="0" rIns="0" bIns="0" rtlCol="0">
            <a:spAutoFit/>
          </a:bodyPr>
          <a:lstStyle/>
          <a:p>
            <a:pPr>
              <a:lnSpc>
                <a:spcPts val="1310"/>
              </a:lnSpc>
            </a:pPr>
            <a:r>
              <a:rPr sz="1200" spc="-15" dirty="0">
                <a:latin typeface="Times New Roman"/>
                <a:cs typeface="Times New Roman"/>
              </a:rPr>
              <a:t>сельских</a:t>
            </a:r>
            <a:endParaRPr sz="1200">
              <a:latin typeface="Times New Roman"/>
              <a:cs typeface="Times New Roman"/>
            </a:endParaRPr>
          </a:p>
        </p:txBody>
      </p:sp>
      <p:sp>
        <p:nvSpPr>
          <p:cNvPr id="32" name="object 32"/>
          <p:cNvSpPr/>
          <p:nvPr/>
        </p:nvSpPr>
        <p:spPr>
          <a:xfrm>
            <a:off x="6500367" y="2386202"/>
            <a:ext cx="536575" cy="169545"/>
          </a:xfrm>
          <a:custGeom>
            <a:avLst/>
            <a:gdLst/>
            <a:ahLst/>
            <a:cxnLst/>
            <a:rect l="l" t="t" r="r" b="b"/>
            <a:pathLst>
              <a:path w="536575" h="169544">
                <a:moveTo>
                  <a:pt x="0" y="169163"/>
                </a:moveTo>
                <a:lnTo>
                  <a:pt x="536447" y="169163"/>
                </a:lnTo>
                <a:lnTo>
                  <a:pt x="536447" y="0"/>
                </a:lnTo>
                <a:lnTo>
                  <a:pt x="0" y="0"/>
                </a:lnTo>
                <a:lnTo>
                  <a:pt x="0" y="169163"/>
                </a:lnTo>
                <a:close/>
              </a:path>
            </a:pathLst>
          </a:custGeom>
          <a:solidFill>
            <a:srgbClr val="FFFF00"/>
          </a:solidFill>
        </p:spPr>
        <p:txBody>
          <a:bodyPr wrap="square" lIns="0" tIns="0" rIns="0" bIns="0" rtlCol="0"/>
          <a:lstStyle/>
          <a:p>
            <a:endParaRPr/>
          </a:p>
        </p:txBody>
      </p:sp>
      <p:sp>
        <p:nvSpPr>
          <p:cNvPr id="33" name="object 33"/>
          <p:cNvSpPr txBox="1"/>
          <p:nvPr/>
        </p:nvSpPr>
        <p:spPr>
          <a:xfrm>
            <a:off x="6372225" y="1916810"/>
            <a:ext cx="792480" cy="731520"/>
          </a:xfrm>
          <a:prstGeom prst="rect">
            <a:avLst/>
          </a:prstGeom>
          <a:ln w="12700">
            <a:solidFill>
              <a:srgbClr val="000000"/>
            </a:solidFill>
          </a:ln>
        </p:spPr>
        <p:txBody>
          <a:bodyPr vert="horz" wrap="square" lIns="0" tIns="0" rIns="0" bIns="0" rtlCol="0">
            <a:spAutoFit/>
          </a:bodyPr>
          <a:lstStyle/>
          <a:p>
            <a:pPr>
              <a:lnSpc>
                <a:spcPct val="100000"/>
              </a:lnSpc>
            </a:pPr>
            <a:endParaRPr sz="1300">
              <a:latin typeface="Times New Roman"/>
              <a:cs typeface="Times New Roman"/>
            </a:endParaRPr>
          </a:p>
          <a:p>
            <a:pPr>
              <a:lnSpc>
                <a:spcPct val="100000"/>
              </a:lnSpc>
            </a:pPr>
            <a:endParaRPr sz="1800">
              <a:latin typeface="Times New Roman"/>
              <a:cs typeface="Times New Roman"/>
            </a:endParaRPr>
          </a:p>
          <a:p>
            <a:pPr marL="128905">
              <a:lnSpc>
                <a:spcPct val="100000"/>
              </a:lnSpc>
              <a:spcBef>
                <a:spcPts val="5"/>
              </a:spcBef>
            </a:pPr>
            <a:r>
              <a:rPr sz="1200" spc="-15" dirty="0">
                <a:solidFill>
                  <a:srgbClr val="FF0000"/>
                </a:solidFill>
                <a:latin typeface="Times New Roman"/>
                <a:cs typeface="Times New Roman"/>
              </a:rPr>
              <a:t>жителей</a:t>
            </a:r>
            <a:endParaRPr sz="1200">
              <a:latin typeface="Times New Roman"/>
              <a:cs typeface="Times New Roman"/>
            </a:endParaRPr>
          </a:p>
        </p:txBody>
      </p:sp>
      <p:sp>
        <p:nvSpPr>
          <p:cNvPr id="34" name="object 34"/>
          <p:cNvSpPr txBox="1"/>
          <p:nvPr/>
        </p:nvSpPr>
        <p:spPr>
          <a:xfrm>
            <a:off x="7304785" y="1923160"/>
            <a:ext cx="1309370" cy="170180"/>
          </a:xfrm>
          <a:prstGeom prst="rect">
            <a:avLst/>
          </a:prstGeom>
          <a:solidFill>
            <a:srgbClr val="FFFF00"/>
          </a:solidFill>
        </p:spPr>
        <p:txBody>
          <a:bodyPr vert="horz" wrap="square" lIns="0" tIns="0" rIns="0" bIns="0" rtlCol="0">
            <a:spAutoFit/>
          </a:bodyPr>
          <a:lstStyle/>
          <a:p>
            <a:pPr marL="1270">
              <a:lnSpc>
                <a:spcPts val="1340"/>
              </a:lnSpc>
            </a:pPr>
            <a:r>
              <a:rPr sz="1200" spc="-20" dirty="0">
                <a:solidFill>
                  <a:srgbClr val="FF0000"/>
                </a:solidFill>
                <a:latin typeface="Times New Roman"/>
                <a:cs typeface="Times New Roman"/>
              </a:rPr>
              <a:t>Выявлена</a:t>
            </a:r>
            <a:r>
              <a:rPr sz="1200" spc="-60" dirty="0">
                <a:solidFill>
                  <a:srgbClr val="FF0000"/>
                </a:solidFill>
                <a:latin typeface="Times New Roman"/>
                <a:cs typeface="Times New Roman"/>
              </a:rPr>
              <a:t> </a:t>
            </a:r>
            <a:r>
              <a:rPr sz="1200" spc="-20" dirty="0">
                <a:solidFill>
                  <a:srgbClr val="FF0000"/>
                </a:solidFill>
                <a:latin typeface="Times New Roman"/>
                <a:cs typeface="Times New Roman"/>
              </a:rPr>
              <a:t>патология</a:t>
            </a:r>
            <a:endParaRPr sz="1200">
              <a:latin typeface="Times New Roman"/>
              <a:cs typeface="Times New Roman"/>
            </a:endParaRPr>
          </a:p>
        </p:txBody>
      </p:sp>
      <p:sp>
        <p:nvSpPr>
          <p:cNvPr id="35" name="object 35"/>
          <p:cNvSpPr txBox="1"/>
          <p:nvPr/>
        </p:nvSpPr>
        <p:spPr>
          <a:xfrm>
            <a:off x="5588508" y="2111882"/>
            <a:ext cx="716915" cy="169545"/>
          </a:xfrm>
          <a:prstGeom prst="rect">
            <a:avLst/>
          </a:prstGeom>
          <a:solidFill>
            <a:srgbClr val="FFFF00"/>
          </a:solidFill>
        </p:spPr>
        <p:txBody>
          <a:bodyPr vert="horz" wrap="square" lIns="0" tIns="0" rIns="0" bIns="0" rtlCol="0">
            <a:spAutoFit/>
          </a:bodyPr>
          <a:lstStyle/>
          <a:p>
            <a:pPr marL="635">
              <a:lnSpc>
                <a:spcPts val="1310"/>
              </a:lnSpc>
            </a:pPr>
            <a:r>
              <a:rPr sz="1200" spc="-15" dirty="0">
                <a:latin typeface="Times New Roman"/>
                <a:cs typeface="Times New Roman"/>
              </a:rPr>
              <a:t>О</a:t>
            </a:r>
            <a:r>
              <a:rPr sz="1200" spc="-20" dirty="0">
                <a:latin typeface="Times New Roman"/>
                <a:cs typeface="Times New Roman"/>
              </a:rPr>
              <a:t>см</a:t>
            </a:r>
            <a:r>
              <a:rPr sz="1200" spc="-25" dirty="0">
                <a:latin typeface="Times New Roman"/>
                <a:cs typeface="Times New Roman"/>
              </a:rPr>
              <a:t>о</a:t>
            </a:r>
            <a:r>
              <a:rPr sz="1200" dirty="0">
                <a:latin typeface="Times New Roman"/>
                <a:cs typeface="Times New Roman"/>
              </a:rPr>
              <a:t>т</a:t>
            </a:r>
            <a:r>
              <a:rPr sz="1200" spc="-15" dirty="0">
                <a:latin typeface="Times New Roman"/>
                <a:cs typeface="Times New Roman"/>
              </a:rPr>
              <a:t>р</a:t>
            </a:r>
            <a:r>
              <a:rPr sz="1200" spc="-20" dirty="0">
                <a:latin typeface="Times New Roman"/>
                <a:cs typeface="Times New Roman"/>
              </a:rPr>
              <a:t>е</a:t>
            </a:r>
            <a:r>
              <a:rPr sz="1200" spc="-10" dirty="0">
                <a:latin typeface="Times New Roman"/>
                <a:cs typeface="Times New Roman"/>
              </a:rPr>
              <a:t>н</a:t>
            </a:r>
            <a:r>
              <a:rPr sz="1200" dirty="0">
                <a:latin typeface="Times New Roman"/>
                <a:cs typeface="Times New Roman"/>
              </a:rPr>
              <a:t>о</a:t>
            </a:r>
            <a:endParaRPr sz="1200">
              <a:latin typeface="Times New Roman"/>
              <a:cs typeface="Times New Roman"/>
            </a:endParaRPr>
          </a:p>
        </p:txBody>
      </p:sp>
      <p:sp>
        <p:nvSpPr>
          <p:cNvPr id="36" name="object 36"/>
          <p:cNvSpPr txBox="1"/>
          <p:nvPr/>
        </p:nvSpPr>
        <p:spPr>
          <a:xfrm>
            <a:off x="8105140" y="2106041"/>
            <a:ext cx="508634" cy="179536"/>
          </a:xfrm>
          <a:prstGeom prst="rect">
            <a:avLst/>
          </a:prstGeom>
          <a:solidFill>
            <a:srgbClr val="FFFF00"/>
          </a:solidFill>
        </p:spPr>
        <p:txBody>
          <a:bodyPr vert="horz" wrap="square" lIns="0" tIns="0" rIns="0" bIns="0" rtlCol="0">
            <a:spAutoFit/>
          </a:bodyPr>
          <a:lstStyle/>
          <a:p>
            <a:pPr marL="21590">
              <a:lnSpc>
                <a:spcPts val="1355"/>
              </a:lnSpc>
            </a:pPr>
            <a:r>
              <a:rPr sz="1200" spc="-5" dirty="0">
                <a:latin typeface="Times New Roman"/>
                <a:cs typeface="Times New Roman"/>
              </a:rPr>
              <a:t>из</a:t>
            </a:r>
            <a:r>
              <a:rPr sz="1200" spc="-95" dirty="0">
                <a:latin typeface="Times New Roman"/>
                <a:cs typeface="Times New Roman"/>
              </a:rPr>
              <a:t> </a:t>
            </a:r>
            <a:r>
              <a:rPr sz="1200" spc="-5" dirty="0">
                <a:latin typeface="Times New Roman"/>
                <a:cs typeface="Times New Roman"/>
              </a:rPr>
              <a:t>них:</a:t>
            </a:r>
            <a:endParaRPr sz="1200">
              <a:latin typeface="Times New Roman"/>
              <a:cs typeface="Times New Roman"/>
            </a:endParaRPr>
          </a:p>
        </p:txBody>
      </p:sp>
      <p:sp>
        <p:nvSpPr>
          <p:cNvPr id="37" name="object 37"/>
          <p:cNvSpPr/>
          <p:nvPr/>
        </p:nvSpPr>
        <p:spPr>
          <a:xfrm>
            <a:off x="8011414" y="2294763"/>
            <a:ext cx="721360" cy="169545"/>
          </a:xfrm>
          <a:custGeom>
            <a:avLst/>
            <a:gdLst/>
            <a:ahLst/>
            <a:cxnLst/>
            <a:rect l="l" t="t" r="r" b="b"/>
            <a:pathLst>
              <a:path w="721359" h="169544">
                <a:moveTo>
                  <a:pt x="0" y="169163"/>
                </a:moveTo>
                <a:lnTo>
                  <a:pt x="720851" y="169163"/>
                </a:lnTo>
                <a:lnTo>
                  <a:pt x="720851" y="0"/>
                </a:lnTo>
                <a:lnTo>
                  <a:pt x="0" y="0"/>
                </a:lnTo>
                <a:lnTo>
                  <a:pt x="0" y="169163"/>
                </a:lnTo>
                <a:close/>
              </a:path>
            </a:pathLst>
          </a:custGeom>
          <a:solidFill>
            <a:srgbClr val="FFFF00"/>
          </a:solidFill>
        </p:spPr>
        <p:txBody>
          <a:bodyPr wrap="square" lIns="0" tIns="0" rIns="0" bIns="0" rtlCol="0"/>
          <a:lstStyle/>
          <a:p>
            <a:endParaRPr/>
          </a:p>
        </p:txBody>
      </p:sp>
      <p:sp>
        <p:nvSpPr>
          <p:cNvPr id="38" name="object 38"/>
          <p:cNvSpPr txBox="1"/>
          <p:nvPr/>
        </p:nvSpPr>
        <p:spPr>
          <a:xfrm>
            <a:off x="7377810" y="2265679"/>
            <a:ext cx="1364615" cy="197490"/>
          </a:xfrm>
          <a:prstGeom prst="rect">
            <a:avLst/>
          </a:prstGeom>
          <a:solidFill>
            <a:srgbClr val="FFFF00"/>
          </a:solidFill>
        </p:spPr>
        <p:txBody>
          <a:bodyPr vert="horz" wrap="square" lIns="0" tIns="12700" rIns="0" bIns="0" rtlCol="0">
            <a:spAutoFit/>
          </a:bodyPr>
          <a:lstStyle/>
          <a:p>
            <a:pPr marL="635">
              <a:lnSpc>
                <a:spcPct val="100000"/>
              </a:lnSpc>
              <a:spcBef>
                <a:spcPts val="100"/>
              </a:spcBef>
              <a:tabLst>
                <a:tab pos="635000" algn="l"/>
              </a:tabLst>
            </a:pPr>
            <a:r>
              <a:rPr sz="1200" spc="-20" dirty="0">
                <a:latin typeface="Times New Roman"/>
                <a:cs typeface="Times New Roman"/>
              </a:rPr>
              <a:t>Всего	</a:t>
            </a:r>
            <a:r>
              <a:rPr sz="1200" dirty="0">
                <a:latin typeface="Times New Roman"/>
                <a:cs typeface="Times New Roman"/>
              </a:rPr>
              <a:t>у</a:t>
            </a:r>
            <a:r>
              <a:rPr sz="1200" spc="-70" dirty="0">
                <a:latin typeface="Times New Roman"/>
                <a:cs typeface="Times New Roman"/>
              </a:rPr>
              <a:t> </a:t>
            </a:r>
            <a:r>
              <a:rPr sz="1200" spc="-15" dirty="0">
                <a:latin typeface="Times New Roman"/>
                <a:cs typeface="Times New Roman"/>
              </a:rPr>
              <a:t>сельских</a:t>
            </a:r>
            <a:endParaRPr sz="1200">
              <a:latin typeface="Times New Roman"/>
              <a:cs typeface="Times New Roman"/>
            </a:endParaRPr>
          </a:p>
        </p:txBody>
      </p:sp>
      <p:sp>
        <p:nvSpPr>
          <p:cNvPr id="39" name="object 39"/>
          <p:cNvSpPr txBox="1"/>
          <p:nvPr/>
        </p:nvSpPr>
        <p:spPr>
          <a:xfrm>
            <a:off x="8105140" y="2477642"/>
            <a:ext cx="534035" cy="333425"/>
          </a:xfrm>
          <a:prstGeom prst="rect">
            <a:avLst/>
          </a:prstGeom>
          <a:solidFill>
            <a:srgbClr val="FFFF00"/>
          </a:solidFill>
        </p:spPr>
        <p:txBody>
          <a:bodyPr vert="horz" wrap="square" lIns="0" tIns="0" rIns="0" bIns="0" rtlCol="0">
            <a:spAutoFit/>
          </a:bodyPr>
          <a:lstStyle/>
          <a:p>
            <a:pPr>
              <a:lnSpc>
                <a:spcPts val="1295"/>
              </a:lnSpc>
            </a:pPr>
            <a:r>
              <a:rPr sz="1200" spc="-15" dirty="0">
                <a:latin typeface="Times New Roman"/>
                <a:cs typeface="Times New Roman"/>
              </a:rPr>
              <a:t>ж</a:t>
            </a:r>
            <a:r>
              <a:rPr sz="1200" spc="-10" dirty="0">
                <a:latin typeface="Times New Roman"/>
                <a:cs typeface="Times New Roman"/>
              </a:rPr>
              <a:t>ит</a:t>
            </a:r>
            <a:r>
              <a:rPr sz="1200" spc="-20" dirty="0">
                <a:latin typeface="Times New Roman"/>
                <a:cs typeface="Times New Roman"/>
              </a:rPr>
              <a:t>е</a:t>
            </a:r>
            <a:r>
              <a:rPr sz="1200" spc="-15" dirty="0">
                <a:latin typeface="Times New Roman"/>
                <a:cs typeface="Times New Roman"/>
              </a:rPr>
              <a:t>л</a:t>
            </a:r>
            <a:r>
              <a:rPr sz="1200" spc="-20" dirty="0">
                <a:latin typeface="Times New Roman"/>
                <a:cs typeface="Times New Roman"/>
              </a:rPr>
              <a:t>е</a:t>
            </a:r>
            <a:r>
              <a:rPr sz="1200" dirty="0">
                <a:latin typeface="Times New Roman"/>
                <a:cs typeface="Times New Roman"/>
              </a:rPr>
              <a:t>й</a:t>
            </a:r>
            <a:endParaRPr sz="1200">
              <a:latin typeface="Times New Roman"/>
              <a:cs typeface="Times New Roman"/>
            </a:endParaRPr>
          </a:p>
        </p:txBody>
      </p:sp>
      <p:sp>
        <p:nvSpPr>
          <p:cNvPr id="40" name="object 40"/>
          <p:cNvSpPr/>
          <p:nvPr/>
        </p:nvSpPr>
        <p:spPr>
          <a:xfrm>
            <a:off x="2087372" y="2660523"/>
            <a:ext cx="0" cy="169545"/>
          </a:xfrm>
          <a:custGeom>
            <a:avLst/>
            <a:gdLst/>
            <a:ahLst/>
            <a:cxnLst/>
            <a:rect l="l" t="t" r="r" b="b"/>
            <a:pathLst>
              <a:path h="169544">
                <a:moveTo>
                  <a:pt x="0" y="0"/>
                </a:moveTo>
                <a:lnTo>
                  <a:pt x="0" y="169163"/>
                </a:lnTo>
              </a:path>
            </a:pathLst>
          </a:custGeom>
          <a:ln w="76200">
            <a:solidFill>
              <a:srgbClr val="FFFF00"/>
            </a:solidFill>
          </a:ln>
        </p:spPr>
        <p:txBody>
          <a:bodyPr wrap="square" lIns="0" tIns="0" rIns="0" bIns="0" rtlCol="0"/>
          <a:lstStyle/>
          <a:p>
            <a:endParaRPr/>
          </a:p>
        </p:txBody>
      </p:sp>
      <p:sp>
        <p:nvSpPr>
          <p:cNvPr id="41" name="object 41"/>
          <p:cNvSpPr txBox="1"/>
          <p:nvPr/>
        </p:nvSpPr>
        <p:spPr>
          <a:xfrm>
            <a:off x="2049526" y="2631694"/>
            <a:ext cx="1436370" cy="197490"/>
          </a:xfrm>
          <a:prstGeom prst="rect">
            <a:avLst/>
          </a:prstGeom>
        </p:spPr>
        <p:txBody>
          <a:bodyPr vert="horz" wrap="square" lIns="0" tIns="12700" rIns="0" bIns="0" rtlCol="0">
            <a:spAutoFit/>
          </a:bodyPr>
          <a:lstStyle/>
          <a:p>
            <a:pPr>
              <a:lnSpc>
                <a:spcPct val="100000"/>
              </a:lnSpc>
              <a:spcBef>
                <a:spcPts val="100"/>
              </a:spcBef>
            </a:pPr>
            <a:r>
              <a:rPr sz="1200" dirty="0">
                <a:latin typeface="Times New Roman"/>
                <a:cs typeface="Times New Roman"/>
              </a:rPr>
              <a:t>1</a:t>
            </a:r>
            <a:endParaRPr sz="1200">
              <a:latin typeface="Times New Roman"/>
              <a:cs typeface="Times New Roman"/>
            </a:endParaRPr>
          </a:p>
        </p:txBody>
      </p:sp>
      <p:sp>
        <p:nvSpPr>
          <p:cNvPr id="42" name="object 42"/>
          <p:cNvSpPr/>
          <p:nvPr/>
        </p:nvSpPr>
        <p:spPr>
          <a:xfrm>
            <a:off x="3707257" y="2660523"/>
            <a:ext cx="0" cy="169545"/>
          </a:xfrm>
          <a:custGeom>
            <a:avLst/>
            <a:gdLst/>
            <a:ahLst/>
            <a:cxnLst/>
            <a:rect l="l" t="t" r="r" b="b"/>
            <a:pathLst>
              <a:path h="169544">
                <a:moveTo>
                  <a:pt x="0" y="0"/>
                </a:moveTo>
                <a:lnTo>
                  <a:pt x="0" y="169163"/>
                </a:lnTo>
              </a:path>
            </a:pathLst>
          </a:custGeom>
          <a:ln w="76200">
            <a:solidFill>
              <a:srgbClr val="FFFF00"/>
            </a:solidFill>
          </a:ln>
        </p:spPr>
        <p:txBody>
          <a:bodyPr wrap="square" lIns="0" tIns="0" rIns="0" bIns="0" rtlCol="0"/>
          <a:lstStyle/>
          <a:p>
            <a:endParaRPr/>
          </a:p>
        </p:txBody>
      </p:sp>
      <p:sp>
        <p:nvSpPr>
          <p:cNvPr id="43" name="object 43"/>
          <p:cNvSpPr txBox="1"/>
          <p:nvPr/>
        </p:nvSpPr>
        <p:spPr>
          <a:xfrm>
            <a:off x="3669791" y="2631694"/>
            <a:ext cx="248285" cy="197490"/>
          </a:xfrm>
          <a:prstGeom prst="rect">
            <a:avLst/>
          </a:prstGeom>
        </p:spPr>
        <p:txBody>
          <a:bodyPr vert="horz" wrap="square" lIns="0" tIns="12700" rIns="0" bIns="0" rtlCol="0">
            <a:spAutoFit/>
          </a:bodyPr>
          <a:lstStyle/>
          <a:p>
            <a:pPr>
              <a:lnSpc>
                <a:spcPct val="100000"/>
              </a:lnSpc>
              <a:spcBef>
                <a:spcPts val="100"/>
              </a:spcBef>
            </a:pPr>
            <a:r>
              <a:rPr sz="1200" dirty="0">
                <a:latin typeface="Times New Roman"/>
                <a:cs typeface="Times New Roman"/>
              </a:rPr>
              <a:t>2</a:t>
            </a:r>
            <a:endParaRPr sz="1200">
              <a:latin typeface="Times New Roman"/>
              <a:cs typeface="Times New Roman"/>
            </a:endParaRPr>
          </a:p>
        </p:txBody>
      </p:sp>
      <p:sp>
        <p:nvSpPr>
          <p:cNvPr id="44" name="object 44"/>
          <p:cNvSpPr/>
          <p:nvPr/>
        </p:nvSpPr>
        <p:spPr>
          <a:xfrm>
            <a:off x="4356353" y="2660523"/>
            <a:ext cx="0" cy="169545"/>
          </a:xfrm>
          <a:custGeom>
            <a:avLst/>
            <a:gdLst/>
            <a:ahLst/>
            <a:cxnLst/>
            <a:rect l="l" t="t" r="r" b="b"/>
            <a:pathLst>
              <a:path h="169544">
                <a:moveTo>
                  <a:pt x="0" y="0"/>
                </a:moveTo>
                <a:lnTo>
                  <a:pt x="0" y="169163"/>
                </a:lnTo>
              </a:path>
            </a:pathLst>
          </a:custGeom>
          <a:ln w="76200">
            <a:solidFill>
              <a:srgbClr val="FFFF00"/>
            </a:solidFill>
          </a:ln>
        </p:spPr>
        <p:txBody>
          <a:bodyPr wrap="square" lIns="0" tIns="0" rIns="0" bIns="0" rtlCol="0"/>
          <a:lstStyle/>
          <a:p>
            <a:endParaRPr/>
          </a:p>
        </p:txBody>
      </p:sp>
      <p:sp>
        <p:nvSpPr>
          <p:cNvPr id="45" name="object 45"/>
          <p:cNvSpPr txBox="1"/>
          <p:nvPr/>
        </p:nvSpPr>
        <p:spPr>
          <a:xfrm>
            <a:off x="4319015" y="2631694"/>
            <a:ext cx="462915" cy="197490"/>
          </a:xfrm>
          <a:prstGeom prst="rect">
            <a:avLst/>
          </a:prstGeom>
        </p:spPr>
        <p:txBody>
          <a:bodyPr vert="horz" wrap="square" lIns="0" tIns="12700" rIns="0" bIns="0" rtlCol="0">
            <a:spAutoFit/>
          </a:bodyPr>
          <a:lstStyle/>
          <a:p>
            <a:pPr>
              <a:lnSpc>
                <a:spcPct val="100000"/>
              </a:lnSpc>
              <a:spcBef>
                <a:spcPts val="100"/>
              </a:spcBef>
            </a:pPr>
            <a:r>
              <a:rPr sz="1200" dirty="0">
                <a:latin typeface="Times New Roman"/>
                <a:cs typeface="Times New Roman"/>
              </a:rPr>
              <a:t>3</a:t>
            </a:r>
            <a:endParaRPr sz="1200">
              <a:latin typeface="Times New Roman"/>
              <a:cs typeface="Times New Roman"/>
            </a:endParaRPr>
          </a:p>
        </p:txBody>
      </p:sp>
      <p:sp>
        <p:nvSpPr>
          <p:cNvPr id="46" name="object 46"/>
          <p:cNvSpPr/>
          <p:nvPr/>
        </p:nvSpPr>
        <p:spPr>
          <a:xfrm>
            <a:off x="5147690" y="2660523"/>
            <a:ext cx="0" cy="169545"/>
          </a:xfrm>
          <a:custGeom>
            <a:avLst/>
            <a:gdLst/>
            <a:ahLst/>
            <a:cxnLst/>
            <a:rect l="l" t="t" r="r" b="b"/>
            <a:pathLst>
              <a:path h="169544">
                <a:moveTo>
                  <a:pt x="0" y="0"/>
                </a:moveTo>
                <a:lnTo>
                  <a:pt x="0" y="169163"/>
                </a:lnTo>
              </a:path>
            </a:pathLst>
          </a:custGeom>
          <a:ln w="76200">
            <a:solidFill>
              <a:srgbClr val="FFFF00"/>
            </a:solidFill>
          </a:ln>
        </p:spPr>
        <p:txBody>
          <a:bodyPr wrap="square" lIns="0" tIns="0" rIns="0" bIns="0" rtlCol="0"/>
          <a:lstStyle/>
          <a:p>
            <a:endParaRPr/>
          </a:p>
        </p:txBody>
      </p:sp>
      <p:sp>
        <p:nvSpPr>
          <p:cNvPr id="47" name="object 47"/>
          <p:cNvSpPr txBox="1"/>
          <p:nvPr/>
        </p:nvSpPr>
        <p:spPr>
          <a:xfrm>
            <a:off x="5110607" y="2631694"/>
            <a:ext cx="391160" cy="197490"/>
          </a:xfrm>
          <a:prstGeom prst="rect">
            <a:avLst/>
          </a:prstGeom>
        </p:spPr>
        <p:txBody>
          <a:bodyPr vert="horz" wrap="square" lIns="0" tIns="12700" rIns="0" bIns="0" rtlCol="0">
            <a:spAutoFit/>
          </a:bodyPr>
          <a:lstStyle/>
          <a:p>
            <a:pPr>
              <a:lnSpc>
                <a:spcPct val="100000"/>
              </a:lnSpc>
              <a:spcBef>
                <a:spcPts val="100"/>
              </a:spcBef>
            </a:pPr>
            <a:r>
              <a:rPr sz="1200" dirty="0">
                <a:latin typeface="Times New Roman"/>
                <a:cs typeface="Times New Roman"/>
              </a:rPr>
              <a:t>4</a:t>
            </a:r>
            <a:endParaRPr sz="1200">
              <a:latin typeface="Times New Roman"/>
              <a:cs typeface="Times New Roman"/>
            </a:endParaRPr>
          </a:p>
        </p:txBody>
      </p:sp>
      <p:sp>
        <p:nvSpPr>
          <p:cNvPr id="48" name="object 48"/>
          <p:cNvSpPr/>
          <p:nvPr/>
        </p:nvSpPr>
        <p:spPr>
          <a:xfrm>
            <a:off x="5940552" y="2660523"/>
            <a:ext cx="0" cy="169545"/>
          </a:xfrm>
          <a:custGeom>
            <a:avLst/>
            <a:gdLst/>
            <a:ahLst/>
            <a:cxnLst/>
            <a:rect l="l" t="t" r="r" b="b"/>
            <a:pathLst>
              <a:path h="169544">
                <a:moveTo>
                  <a:pt x="0" y="0"/>
                </a:moveTo>
                <a:lnTo>
                  <a:pt x="0" y="169163"/>
                </a:lnTo>
              </a:path>
            </a:pathLst>
          </a:custGeom>
          <a:ln w="76200">
            <a:solidFill>
              <a:srgbClr val="FFFF00"/>
            </a:solidFill>
          </a:ln>
        </p:spPr>
        <p:txBody>
          <a:bodyPr wrap="square" lIns="0" tIns="0" rIns="0" bIns="0" rtlCol="0"/>
          <a:lstStyle/>
          <a:p>
            <a:endParaRPr/>
          </a:p>
        </p:txBody>
      </p:sp>
      <p:sp>
        <p:nvSpPr>
          <p:cNvPr id="49" name="object 49"/>
          <p:cNvSpPr txBox="1"/>
          <p:nvPr/>
        </p:nvSpPr>
        <p:spPr>
          <a:xfrm>
            <a:off x="5903340" y="2631694"/>
            <a:ext cx="462915" cy="197490"/>
          </a:xfrm>
          <a:prstGeom prst="rect">
            <a:avLst/>
          </a:prstGeom>
        </p:spPr>
        <p:txBody>
          <a:bodyPr vert="horz" wrap="square" lIns="0" tIns="12700" rIns="0" bIns="0" rtlCol="0">
            <a:spAutoFit/>
          </a:bodyPr>
          <a:lstStyle/>
          <a:p>
            <a:pPr>
              <a:lnSpc>
                <a:spcPct val="100000"/>
              </a:lnSpc>
              <a:spcBef>
                <a:spcPts val="100"/>
              </a:spcBef>
            </a:pPr>
            <a:r>
              <a:rPr sz="1200" dirty="0">
                <a:latin typeface="Times New Roman"/>
                <a:cs typeface="Times New Roman"/>
              </a:rPr>
              <a:t>5</a:t>
            </a:r>
            <a:endParaRPr sz="1200">
              <a:latin typeface="Times New Roman"/>
              <a:cs typeface="Times New Roman"/>
            </a:endParaRPr>
          </a:p>
        </p:txBody>
      </p:sp>
      <p:sp>
        <p:nvSpPr>
          <p:cNvPr id="50" name="object 50"/>
          <p:cNvSpPr/>
          <p:nvPr/>
        </p:nvSpPr>
        <p:spPr>
          <a:xfrm>
            <a:off x="6768592" y="2660523"/>
            <a:ext cx="0" cy="169545"/>
          </a:xfrm>
          <a:custGeom>
            <a:avLst/>
            <a:gdLst/>
            <a:ahLst/>
            <a:cxnLst/>
            <a:rect l="l" t="t" r="r" b="b"/>
            <a:pathLst>
              <a:path h="169544">
                <a:moveTo>
                  <a:pt x="0" y="0"/>
                </a:moveTo>
                <a:lnTo>
                  <a:pt x="0" y="169163"/>
                </a:lnTo>
              </a:path>
            </a:pathLst>
          </a:custGeom>
          <a:ln w="76200">
            <a:solidFill>
              <a:srgbClr val="FFFF00"/>
            </a:solidFill>
          </a:ln>
        </p:spPr>
        <p:txBody>
          <a:bodyPr wrap="square" lIns="0" tIns="0" rIns="0" bIns="0" rtlCol="0"/>
          <a:lstStyle/>
          <a:p>
            <a:endParaRPr/>
          </a:p>
        </p:txBody>
      </p:sp>
      <p:sp>
        <p:nvSpPr>
          <p:cNvPr id="51" name="object 51"/>
          <p:cNvSpPr txBox="1"/>
          <p:nvPr/>
        </p:nvSpPr>
        <p:spPr>
          <a:xfrm>
            <a:off x="6731507" y="2631694"/>
            <a:ext cx="426720" cy="197490"/>
          </a:xfrm>
          <a:prstGeom prst="rect">
            <a:avLst/>
          </a:prstGeom>
        </p:spPr>
        <p:txBody>
          <a:bodyPr vert="horz" wrap="square" lIns="0" tIns="12700" rIns="0" bIns="0" rtlCol="0">
            <a:spAutoFit/>
          </a:bodyPr>
          <a:lstStyle/>
          <a:p>
            <a:pPr>
              <a:lnSpc>
                <a:spcPct val="100000"/>
              </a:lnSpc>
              <a:spcBef>
                <a:spcPts val="100"/>
              </a:spcBef>
            </a:pPr>
            <a:r>
              <a:rPr sz="1200" dirty="0">
                <a:latin typeface="Times New Roman"/>
                <a:cs typeface="Times New Roman"/>
              </a:rPr>
              <a:t>6</a:t>
            </a:r>
            <a:endParaRPr sz="1200">
              <a:latin typeface="Times New Roman"/>
              <a:cs typeface="Times New Roman"/>
            </a:endParaRPr>
          </a:p>
        </p:txBody>
      </p:sp>
      <p:sp>
        <p:nvSpPr>
          <p:cNvPr id="52" name="object 52"/>
          <p:cNvSpPr/>
          <p:nvPr/>
        </p:nvSpPr>
        <p:spPr>
          <a:xfrm>
            <a:off x="7560691" y="2660523"/>
            <a:ext cx="0" cy="169545"/>
          </a:xfrm>
          <a:custGeom>
            <a:avLst/>
            <a:gdLst/>
            <a:ahLst/>
            <a:cxnLst/>
            <a:rect l="l" t="t" r="r" b="b"/>
            <a:pathLst>
              <a:path h="169544">
                <a:moveTo>
                  <a:pt x="0" y="0"/>
                </a:moveTo>
                <a:lnTo>
                  <a:pt x="0" y="169163"/>
                </a:lnTo>
              </a:path>
            </a:pathLst>
          </a:custGeom>
          <a:ln w="76200">
            <a:solidFill>
              <a:srgbClr val="FFFF00"/>
            </a:solidFill>
          </a:ln>
        </p:spPr>
        <p:txBody>
          <a:bodyPr wrap="square" lIns="0" tIns="0" rIns="0" bIns="0" rtlCol="0"/>
          <a:lstStyle/>
          <a:p>
            <a:endParaRPr/>
          </a:p>
        </p:txBody>
      </p:sp>
      <p:sp>
        <p:nvSpPr>
          <p:cNvPr id="53" name="object 53"/>
          <p:cNvSpPr txBox="1"/>
          <p:nvPr/>
        </p:nvSpPr>
        <p:spPr>
          <a:xfrm>
            <a:off x="7523733" y="2631694"/>
            <a:ext cx="426720" cy="197490"/>
          </a:xfrm>
          <a:prstGeom prst="rect">
            <a:avLst/>
          </a:prstGeom>
        </p:spPr>
        <p:txBody>
          <a:bodyPr vert="horz" wrap="square" lIns="0" tIns="12700" rIns="0" bIns="0" rtlCol="0">
            <a:spAutoFit/>
          </a:bodyPr>
          <a:lstStyle/>
          <a:p>
            <a:pPr>
              <a:lnSpc>
                <a:spcPct val="100000"/>
              </a:lnSpc>
              <a:spcBef>
                <a:spcPts val="100"/>
              </a:spcBef>
            </a:pPr>
            <a:r>
              <a:rPr sz="1200" dirty="0">
                <a:latin typeface="Times New Roman"/>
                <a:cs typeface="Times New Roman"/>
              </a:rPr>
              <a:t>7</a:t>
            </a:r>
            <a:endParaRPr sz="1200">
              <a:latin typeface="Times New Roman"/>
              <a:cs typeface="Times New Roman"/>
            </a:endParaRPr>
          </a:p>
        </p:txBody>
      </p:sp>
      <p:sp>
        <p:nvSpPr>
          <p:cNvPr id="54" name="object 54"/>
          <p:cNvSpPr/>
          <p:nvPr/>
        </p:nvSpPr>
        <p:spPr>
          <a:xfrm>
            <a:off x="8352790" y="2660523"/>
            <a:ext cx="0" cy="169545"/>
          </a:xfrm>
          <a:custGeom>
            <a:avLst/>
            <a:gdLst/>
            <a:ahLst/>
            <a:cxnLst/>
            <a:rect l="l" t="t" r="r" b="b"/>
            <a:pathLst>
              <a:path h="169544">
                <a:moveTo>
                  <a:pt x="0" y="0"/>
                </a:moveTo>
                <a:lnTo>
                  <a:pt x="0" y="169163"/>
                </a:lnTo>
              </a:path>
            </a:pathLst>
          </a:custGeom>
          <a:ln w="76200">
            <a:solidFill>
              <a:srgbClr val="FFFF00"/>
            </a:solidFill>
          </a:ln>
        </p:spPr>
        <p:txBody>
          <a:bodyPr wrap="square" lIns="0" tIns="0" rIns="0" bIns="0" rtlCol="0"/>
          <a:lstStyle/>
          <a:p>
            <a:endParaRPr/>
          </a:p>
        </p:txBody>
      </p:sp>
      <p:sp>
        <p:nvSpPr>
          <p:cNvPr id="55" name="object 55"/>
          <p:cNvSpPr txBox="1"/>
          <p:nvPr/>
        </p:nvSpPr>
        <p:spPr>
          <a:xfrm>
            <a:off x="8316214" y="2631694"/>
            <a:ext cx="426084" cy="197490"/>
          </a:xfrm>
          <a:prstGeom prst="rect">
            <a:avLst/>
          </a:prstGeom>
        </p:spPr>
        <p:txBody>
          <a:bodyPr vert="horz" wrap="square" lIns="0" tIns="12700" rIns="0" bIns="0" rtlCol="0">
            <a:spAutoFit/>
          </a:bodyPr>
          <a:lstStyle/>
          <a:p>
            <a:pPr>
              <a:lnSpc>
                <a:spcPct val="100000"/>
              </a:lnSpc>
              <a:spcBef>
                <a:spcPts val="100"/>
              </a:spcBef>
            </a:pPr>
            <a:r>
              <a:rPr sz="1200" dirty="0">
                <a:latin typeface="Times New Roman"/>
                <a:cs typeface="Times New Roman"/>
              </a:rPr>
              <a:t>8</a:t>
            </a:r>
            <a:endParaRPr sz="1200">
              <a:latin typeface="Times New Roman"/>
              <a:cs typeface="Times New Roman"/>
            </a:endParaRPr>
          </a:p>
        </p:txBody>
      </p:sp>
      <p:sp>
        <p:nvSpPr>
          <p:cNvPr id="56" name="object 56"/>
          <p:cNvSpPr txBox="1"/>
          <p:nvPr/>
        </p:nvSpPr>
        <p:spPr>
          <a:xfrm>
            <a:off x="729005" y="2927604"/>
            <a:ext cx="1850389" cy="169545"/>
          </a:xfrm>
          <a:prstGeom prst="rect">
            <a:avLst/>
          </a:prstGeom>
          <a:solidFill>
            <a:srgbClr val="FFFF00"/>
          </a:solidFill>
        </p:spPr>
        <p:txBody>
          <a:bodyPr vert="horz" wrap="square" lIns="0" tIns="0" rIns="0" bIns="0" rtlCol="0">
            <a:spAutoFit/>
          </a:bodyPr>
          <a:lstStyle/>
          <a:p>
            <a:pPr>
              <a:lnSpc>
                <a:spcPts val="1315"/>
              </a:lnSpc>
            </a:pPr>
            <a:r>
              <a:rPr sz="1200" spc="-5" dirty="0">
                <a:latin typeface="Times New Roman"/>
                <a:cs typeface="Times New Roman"/>
              </a:rPr>
              <a:t>Осмотрено пациентов:</a:t>
            </a:r>
            <a:r>
              <a:rPr sz="1200" spc="-80" dirty="0">
                <a:latin typeface="Times New Roman"/>
                <a:cs typeface="Times New Roman"/>
              </a:rPr>
              <a:t> </a:t>
            </a:r>
            <a:r>
              <a:rPr sz="1200" spc="-10" dirty="0">
                <a:latin typeface="Times New Roman"/>
                <a:cs typeface="Times New Roman"/>
              </a:rPr>
              <a:t>всего</a:t>
            </a:r>
            <a:endParaRPr sz="1200" dirty="0">
              <a:latin typeface="Times New Roman"/>
              <a:cs typeface="Times New Roman"/>
            </a:endParaRPr>
          </a:p>
        </p:txBody>
      </p:sp>
      <p:sp>
        <p:nvSpPr>
          <p:cNvPr id="57" name="object 57"/>
          <p:cNvSpPr/>
          <p:nvPr/>
        </p:nvSpPr>
        <p:spPr>
          <a:xfrm>
            <a:off x="3707257" y="2927604"/>
            <a:ext cx="0" cy="169545"/>
          </a:xfrm>
          <a:custGeom>
            <a:avLst/>
            <a:gdLst/>
            <a:ahLst/>
            <a:cxnLst/>
            <a:rect l="l" t="t" r="r" b="b"/>
            <a:pathLst>
              <a:path h="169544">
                <a:moveTo>
                  <a:pt x="0" y="0"/>
                </a:moveTo>
                <a:lnTo>
                  <a:pt x="0" y="169163"/>
                </a:lnTo>
              </a:path>
            </a:pathLst>
          </a:custGeom>
          <a:ln w="76200">
            <a:solidFill>
              <a:srgbClr val="FFFF00"/>
            </a:solidFill>
          </a:ln>
        </p:spPr>
        <p:txBody>
          <a:bodyPr wrap="square" lIns="0" tIns="0" rIns="0" bIns="0" rtlCol="0"/>
          <a:lstStyle/>
          <a:p>
            <a:endParaRPr/>
          </a:p>
        </p:txBody>
      </p:sp>
      <p:sp>
        <p:nvSpPr>
          <p:cNvPr id="58" name="object 58"/>
          <p:cNvSpPr txBox="1"/>
          <p:nvPr/>
        </p:nvSpPr>
        <p:spPr>
          <a:xfrm>
            <a:off x="3491865" y="2831210"/>
            <a:ext cx="432434" cy="265457"/>
          </a:xfrm>
          <a:prstGeom prst="rect">
            <a:avLst/>
          </a:prstGeom>
          <a:ln w="12700">
            <a:solidFill>
              <a:srgbClr val="000000"/>
            </a:solidFill>
          </a:ln>
        </p:spPr>
        <p:txBody>
          <a:bodyPr vert="horz" wrap="square" lIns="0" tIns="80010" rIns="0" bIns="0" rtlCol="0">
            <a:spAutoFit/>
          </a:bodyPr>
          <a:lstStyle/>
          <a:p>
            <a:pPr algn="ctr">
              <a:lnSpc>
                <a:spcPct val="100000"/>
              </a:lnSpc>
              <a:spcBef>
                <a:spcPts val="630"/>
              </a:spcBef>
            </a:pPr>
            <a:r>
              <a:rPr sz="1200" dirty="0">
                <a:latin typeface="Times New Roman"/>
                <a:cs typeface="Times New Roman"/>
              </a:rPr>
              <a:t>1</a:t>
            </a:r>
            <a:endParaRPr sz="1200">
              <a:latin typeface="Times New Roman"/>
              <a:cs typeface="Times New Roman"/>
            </a:endParaRPr>
          </a:p>
        </p:txBody>
      </p:sp>
      <p:sp>
        <p:nvSpPr>
          <p:cNvPr id="59" name="object 59"/>
          <p:cNvSpPr txBox="1"/>
          <p:nvPr/>
        </p:nvSpPr>
        <p:spPr>
          <a:xfrm>
            <a:off x="809777" y="3299840"/>
            <a:ext cx="454659" cy="166712"/>
          </a:xfrm>
          <a:prstGeom prst="rect">
            <a:avLst/>
          </a:prstGeom>
          <a:solidFill>
            <a:srgbClr val="FFFF00"/>
          </a:solidFill>
        </p:spPr>
        <p:txBody>
          <a:bodyPr vert="horz" wrap="square" lIns="0" tIns="0" rIns="0" bIns="0" rtlCol="0">
            <a:spAutoFit/>
          </a:bodyPr>
          <a:lstStyle/>
          <a:p>
            <a:pPr>
              <a:lnSpc>
                <a:spcPts val="1315"/>
              </a:lnSpc>
            </a:pPr>
            <a:r>
              <a:rPr sz="1200" dirty="0">
                <a:latin typeface="Times New Roman"/>
                <a:cs typeface="Times New Roman"/>
              </a:rPr>
              <a:t>из</a:t>
            </a:r>
            <a:r>
              <a:rPr sz="1200" spc="-70" dirty="0">
                <a:latin typeface="Times New Roman"/>
                <a:cs typeface="Times New Roman"/>
              </a:rPr>
              <a:t> </a:t>
            </a:r>
            <a:r>
              <a:rPr sz="1200" dirty="0">
                <a:latin typeface="Times New Roman"/>
                <a:cs typeface="Times New Roman"/>
              </a:rPr>
              <a:t>них</a:t>
            </a:r>
            <a:endParaRPr sz="1200">
              <a:latin typeface="Times New Roman"/>
              <a:cs typeface="Times New Roman"/>
            </a:endParaRPr>
          </a:p>
        </p:txBody>
      </p:sp>
      <p:sp>
        <p:nvSpPr>
          <p:cNvPr id="60" name="object 60"/>
          <p:cNvSpPr txBox="1"/>
          <p:nvPr/>
        </p:nvSpPr>
        <p:spPr>
          <a:xfrm>
            <a:off x="809777" y="3482721"/>
            <a:ext cx="2235200" cy="169545"/>
          </a:xfrm>
          <a:prstGeom prst="rect">
            <a:avLst/>
          </a:prstGeom>
          <a:solidFill>
            <a:srgbClr val="FFFF00"/>
          </a:solidFill>
        </p:spPr>
        <p:txBody>
          <a:bodyPr vert="horz" wrap="square" lIns="0" tIns="0" rIns="0" bIns="0" rtlCol="0">
            <a:spAutoFit/>
          </a:bodyPr>
          <a:lstStyle/>
          <a:p>
            <a:pPr>
              <a:lnSpc>
                <a:spcPts val="1315"/>
              </a:lnSpc>
            </a:pPr>
            <a:r>
              <a:rPr sz="1200" spc="-20" dirty="0">
                <a:latin typeface="Times New Roman"/>
                <a:cs typeface="Times New Roman"/>
              </a:rPr>
              <a:t>мальчиков</a:t>
            </a:r>
            <a:r>
              <a:rPr sz="1200" spc="-55" dirty="0">
                <a:solidFill>
                  <a:srgbClr val="FF0000"/>
                </a:solidFill>
                <a:latin typeface="Times New Roman"/>
                <a:cs typeface="Times New Roman"/>
              </a:rPr>
              <a:t> </a:t>
            </a:r>
            <a:r>
              <a:rPr sz="1200" spc="-10" dirty="0">
                <a:solidFill>
                  <a:srgbClr val="FF0000"/>
                </a:solidFill>
                <a:latin typeface="Times New Roman"/>
                <a:cs typeface="Times New Roman"/>
              </a:rPr>
              <a:t>(</a:t>
            </a:r>
            <a:r>
              <a:rPr sz="1200" spc="-10" dirty="0">
                <a:latin typeface="Times New Roman"/>
                <a:cs typeface="Times New Roman"/>
              </a:rPr>
              <a:t>урологом-андрологом</a:t>
            </a:r>
            <a:r>
              <a:rPr sz="1200" spc="-10" dirty="0">
                <a:solidFill>
                  <a:srgbClr val="FF0000"/>
                </a:solidFill>
                <a:latin typeface="Times New Roman"/>
                <a:cs typeface="Times New Roman"/>
              </a:rPr>
              <a:t>)</a:t>
            </a:r>
            <a:endParaRPr sz="1200" dirty="0">
              <a:latin typeface="Times New Roman"/>
              <a:cs typeface="Times New Roman"/>
            </a:endParaRPr>
          </a:p>
        </p:txBody>
      </p:sp>
      <p:sp>
        <p:nvSpPr>
          <p:cNvPr id="61" name="object 61"/>
          <p:cNvSpPr/>
          <p:nvPr/>
        </p:nvSpPr>
        <p:spPr>
          <a:xfrm>
            <a:off x="3612769" y="3391280"/>
            <a:ext cx="190500" cy="169545"/>
          </a:xfrm>
          <a:custGeom>
            <a:avLst/>
            <a:gdLst/>
            <a:ahLst/>
            <a:cxnLst/>
            <a:rect l="l" t="t" r="r" b="b"/>
            <a:pathLst>
              <a:path w="190500" h="169545">
                <a:moveTo>
                  <a:pt x="0" y="169163"/>
                </a:moveTo>
                <a:lnTo>
                  <a:pt x="190500" y="169163"/>
                </a:lnTo>
                <a:lnTo>
                  <a:pt x="190500" y="0"/>
                </a:lnTo>
                <a:lnTo>
                  <a:pt x="0" y="0"/>
                </a:lnTo>
                <a:lnTo>
                  <a:pt x="0" y="169163"/>
                </a:lnTo>
                <a:close/>
              </a:path>
            </a:pathLst>
          </a:custGeom>
          <a:solidFill>
            <a:srgbClr val="FFFF00"/>
          </a:solidFill>
        </p:spPr>
        <p:txBody>
          <a:bodyPr wrap="square" lIns="0" tIns="0" rIns="0" bIns="0" rtlCol="0"/>
          <a:lstStyle/>
          <a:p>
            <a:endParaRPr/>
          </a:p>
        </p:txBody>
      </p:sp>
      <p:sp>
        <p:nvSpPr>
          <p:cNvPr id="62" name="object 62"/>
          <p:cNvSpPr txBox="1"/>
          <p:nvPr/>
        </p:nvSpPr>
        <p:spPr>
          <a:xfrm>
            <a:off x="3491865" y="3182492"/>
            <a:ext cx="432434" cy="387286"/>
          </a:xfrm>
          <a:prstGeom prst="rect">
            <a:avLst/>
          </a:prstGeom>
          <a:ln w="12700">
            <a:solidFill>
              <a:srgbClr val="000000"/>
            </a:solidFill>
          </a:ln>
        </p:spPr>
        <p:txBody>
          <a:bodyPr vert="horz" wrap="square" lIns="0" tIns="2540" rIns="0" bIns="0" rtlCol="0">
            <a:spAutoFit/>
          </a:bodyPr>
          <a:lstStyle/>
          <a:p>
            <a:pPr>
              <a:lnSpc>
                <a:spcPct val="100000"/>
              </a:lnSpc>
              <a:spcBef>
                <a:spcPts val="20"/>
              </a:spcBef>
            </a:pPr>
            <a:endParaRPr sz="1300">
              <a:latin typeface="Times New Roman"/>
              <a:cs typeface="Times New Roman"/>
            </a:endParaRPr>
          </a:p>
          <a:p>
            <a:pPr marL="121285">
              <a:lnSpc>
                <a:spcPct val="100000"/>
              </a:lnSpc>
              <a:spcBef>
                <a:spcPts val="5"/>
              </a:spcBef>
            </a:pPr>
            <a:r>
              <a:rPr sz="1200" dirty="0">
                <a:latin typeface="Times New Roman"/>
                <a:cs typeface="Times New Roman"/>
              </a:rPr>
              <a:t>1.1</a:t>
            </a:r>
            <a:endParaRPr sz="1200">
              <a:latin typeface="Times New Roman"/>
              <a:cs typeface="Times New Roman"/>
            </a:endParaRPr>
          </a:p>
        </p:txBody>
      </p:sp>
      <p:sp>
        <p:nvSpPr>
          <p:cNvPr id="63" name="object 63"/>
          <p:cNvSpPr/>
          <p:nvPr/>
        </p:nvSpPr>
        <p:spPr>
          <a:xfrm>
            <a:off x="748055" y="3807967"/>
            <a:ext cx="0" cy="127000"/>
          </a:xfrm>
          <a:custGeom>
            <a:avLst/>
            <a:gdLst/>
            <a:ahLst/>
            <a:cxnLst/>
            <a:rect l="l" t="t" r="r" b="b"/>
            <a:pathLst>
              <a:path h="127000">
                <a:moveTo>
                  <a:pt x="0" y="0"/>
                </a:moveTo>
                <a:lnTo>
                  <a:pt x="0" y="126491"/>
                </a:lnTo>
              </a:path>
            </a:pathLst>
          </a:custGeom>
          <a:ln w="38100">
            <a:solidFill>
              <a:srgbClr val="FFFF00"/>
            </a:solidFill>
          </a:ln>
        </p:spPr>
        <p:txBody>
          <a:bodyPr wrap="square" lIns="0" tIns="0" rIns="0" bIns="0" rtlCol="0"/>
          <a:lstStyle/>
          <a:p>
            <a:endParaRPr/>
          </a:p>
        </p:txBody>
      </p:sp>
      <p:sp>
        <p:nvSpPr>
          <p:cNvPr id="64" name="object 64"/>
          <p:cNvSpPr txBox="1"/>
          <p:nvPr/>
        </p:nvSpPr>
        <p:spPr>
          <a:xfrm>
            <a:off x="748055" y="3934459"/>
            <a:ext cx="2226310" cy="169545"/>
          </a:xfrm>
          <a:prstGeom prst="rect">
            <a:avLst/>
          </a:prstGeom>
          <a:solidFill>
            <a:srgbClr val="FFFF00"/>
          </a:solidFill>
        </p:spPr>
        <p:txBody>
          <a:bodyPr vert="horz" wrap="square" lIns="0" tIns="0" rIns="0" bIns="0" rtlCol="0">
            <a:spAutoFit/>
          </a:bodyPr>
          <a:lstStyle/>
          <a:p>
            <a:pPr marL="55244">
              <a:lnSpc>
                <a:spcPts val="1315"/>
              </a:lnSpc>
            </a:pPr>
            <a:r>
              <a:rPr sz="1200" spc="-10" dirty="0">
                <a:latin typeface="Times New Roman"/>
                <a:cs typeface="Times New Roman"/>
              </a:rPr>
              <a:t>девочек</a:t>
            </a:r>
            <a:r>
              <a:rPr sz="1200" spc="-45" dirty="0">
                <a:solidFill>
                  <a:srgbClr val="FF0000"/>
                </a:solidFill>
                <a:latin typeface="Times New Roman"/>
                <a:cs typeface="Times New Roman"/>
              </a:rPr>
              <a:t> </a:t>
            </a:r>
            <a:r>
              <a:rPr sz="1200" spc="-10" dirty="0">
                <a:latin typeface="Times New Roman"/>
                <a:cs typeface="Times New Roman"/>
              </a:rPr>
              <a:t>(акушером-гинекологом)</a:t>
            </a:r>
            <a:endParaRPr sz="1200" dirty="0">
              <a:latin typeface="Times New Roman"/>
              <a:cs typeface="Times New Roman"/>
            </a:endParaRPr>
          </a:p>
        </p:txBody>
      </p:sp>
      <p:sp>
        <p:nvSpPr>
          <p:cNvPr id="65" name="object 65"/>
          <p:cNvSpPr/>
          <p:nvPr/>
        </p:nvSpPr>
        <p:spPr>
          <a:xfrm>
            <a:off x="3612769" y="3871467"/>
            <a:ext cx="190500" cy="169545"/>
          </a:xfrm>
          <a:custGeom>
            <a:avLst/>
            <a:gdLst/>
            <a:ahLst/>
            <a:cxnLst/>
            <a:rect l="l" t="t" r="r" b="b"/>
            <a:pathLst>
              <a:path w="190500" h="169545">
                <a:moveTo>
                  <a:pt x="0" y="169163"/>
                </a:moveTo>
                <a:lnTo>
                  <a:pt x="190500" y="169163"/>
                </a:lnTo>
                <a:lnTo>
                  <a:pt x="190500" y="0"/>
                </a:lnTo>
                <a:lnTo>
                  <a:pt x="0" y="0"/>
                </a:lnTo>
                <a:lnTo>
                  <a:pt x="0" y="169163"/>
                </a:lnTo>
                <a:close/>
              </a:path>
            </a:pathLst>
          </a:custGeom>
          <a:solidFill>
            <a:srgbClr val="FFFF00"/>
          </a:solidFill>
        </p:spPr>
        <p:txBody>
          <a:bodyPr wrap="square" lIns="0" tIns="0" rIns="0" bIns="0" rtlCol="0"/>
          <a:lstStyle/>
          <a:p>
            <a:endParaRPr/>
          </a:p>
        </p:txBody>
      </p:sp>
      <p:sp>
        <p:nvSpPr>
          <p:cNvPr id="66" name="object 66"/>
          <p:cNvSpPr txBox="1"/>
          <p:nvPr/>
        </p:nvSpPr>
        <p:spPr>
          <a:xfrm>
            <a:off x="3491865" y="3758565"/>
            <a:ext cx="432434" cy="282129"/>
          </a:xfrm>
          <a:prstGeom prst="rect">
            <a:avLst/>
          </a:prstGeom>
          <a:ln w="12700">
            <a:solidFill>
              <a:srgbClr val="000000"/>
            </a:solidFill>
          </a:ln>
        </p:spPr>
        <p:txBody>
          <a:bodyPr vert="horz" wrap="square" lIns="0" tIns="96520" rIns="0" bIns="0" rtlCol="0">
            <a:spAutoFit/>
          </a:bodyPr>
          <a:lstStyle/>
          <a:p>
            <a:pPr marL="121285">
              <a:lnSpc>
                <a:spcPct val="100000"/>
              </a:lnSpc>
              <a:spcBef>
                <a:spcPts val="760"/>
              </a:spcBef>
            </a:pPr>
            <a:r>
              <a:rPr sz="1200" dirty="0">
                <a:latin typeface="Times New Roman"/>
                <a:cs typeface="Times New Roman"/>
              </a:rPr>
              <a:t>1.2</a:t>
            </a:r>
            <a:endParaRPr sz="1200">
              <a:latin typeface="Times New Roman"/>
              <a:cs typeface="Times New Roman"/>
            </a:endParaRPr>
          </a:p>
        </p:txBody>
      </p:sp>
      <p:sp>
        <p:nvSpPr>
          <p:cNvPr id="67" name="object 67"/>
          <p:cNvSpPr txBox="1"/>
          <p:nvPr/>
        </p:nvSpPr>
        <p:spPr>
          <a:xfrm>
            <a:off x="650494" y="840867"/>
            <a:ext cx="8204200" cy="1002030"/>
          </a:xfrm>
          <a:prstGeom prst="rect">
            <a:avLst/>
          </a:prstGeom>
        </p:spPr>
        <p:txBody>
          <a:bodyPr vert="horz" wrap="square" lIns="0" tIns="12065" rIns="0" bIns="0" rtlCol="0">
            <a:spAutoFit/>
          </a:bodyPr>
          <a:lstStyle/>
          <a:p>
            <a:pPr marR="1270" algn="ctr">
              <a:lnSpc>
                <a:spcPct val="100000"/>
              </a:lnSpc>
              <a:spcBef>
                <a:spcPts val="95"/>
              </a:spcBef>
            </a:pPr>
            <a:r>
              <a:rPr lang="ru-RU" sz="1600" b="1" dirty="0" smtClean="0">
                <a:latin typeface="Times New Roman" panose="02020603050405020304" pitchFamily="18" charset="0"/>
                <a:cs typeface="Times New Roman" panose="02020603050405020304" pitchFamily="18" charset="0"/>
              </a:rPr>
              <a:t>Т</a:t>
            </a:r>
            <a:r>
              <a:rPr sz="1600" b="1" dirty="0" err="1" smtClean="0">
                <a:latin typeface="Times New Roman" panose="02020603050405020304" pitchFamily="18" charset="0"/>
                <a:cs typeface="Times New Roman" panose="02020603050405020304" pitchFamily="18" charset="0"/>
              </a:rPr>
              <a:t>аблица</a:t>
            </a:r>
            <a:r>
              <a:rPr sz="1600" b="1" dirty="0" smtClean="0">
                <a:latin typeface="Times New Roman" panose="02020603050405020304" pitchFamily="18" charset="0"/>
                <a:cs typeface="Times New Roman" panose="02020603050405020304" pitchFamily="18" charset="0"/>
              </a:rPr>
              <a:t> </a:t>
            </a:r>
            <a:r>
              <a:rPr sz="1600" b="1" dirty="0">
                <a:latin typeface="Times New Roman" panose="02020603050405020304" pitchFamily="18" charset="0"/>
                <a:cs typeface="Times New Roman" panose="02020603050405020304" pitchFamily="18" charset="0"/>
              </a:rPr>
              <a:t>2511</a:t>
            </a:r>
            <a:endParaRPr sz="1600" dirty="0">
              <a:latin typeface="Times New Roman" panose="02020603050405020304" pitchFamily="18" charset="0"/>
              <a:cs typeface="Times New Roman" panose="02020603050405020304" pitchFamily="18" charset="0"/>
            </a:endParaRPr>
          </a:p>
          <a:p>
            <a:pPr>
              <a:lnSpc>
                <a:spcPct val="100000"/>
              </a:lnSpc>
              <a:spcBef>
                <a:spcPts val="45"/>
              </a:spcBef>
            </a:pPr>
            <a:endParaRPr sz="2050" dirty="0">
              <a:latin typeface="Times New Roman"/>
              <a:cs typeface="Times New Roman"/>
            </a:endParaRPr>
          </a:p>
          <a:p>
            <a:pPr marL="12700">
              <a:lnSpc>
                <a:spcPct val="100000"/>
              </a:lnSpc>
            </a:pPr>
            <a:r>
              <a:rPr sz="1200" b="1" spc="-10" dirty="0">
                <a:latin typeface="Times New Roman" panose="02020603050405020304" pitchFamily="18" charset="0"/>
                <a:cs typeface="Times New Roman" panose="02020603050405020304" pitchFamily="18" charset="0"/>
              </a:rPr>
              <a:t>Профилактические </a:t>
            </a:r>
            <a:r>
              <a:rPr sz="1200" b="1" spc="-15" dirty="0">
                <a:latin typeface="Times New Roman" panose="02020603050405020304" pitchFamily="18" charset="0"/>
                <a:cs typeface="Times New Roman" panose="02020603050405020304" pitchFamily="18" charset="0"/>
              </a:rPr>
              <a:t>осмотры </a:t>
            </a:r>
            <a:r>
              <a:rPr sz="1200" b="1" spc="-10" dirty="0">
                <a:latin typeface="Times New Roman" panose="02020603050405020304" pitchFamily="18" charset="0"/>
                <a:cs typeface="Times New Roman" panose="02020603050405020304" pitchFamily="18" charset="0"/>
              </a:rPr>
              <a:t>детей </a:t>
            </a:r>
            <a:r>
              <a:rPr sz="1200" b="1" dirty="0">
                <a:latin typeface="Times New Roman" panose="02020603050405020304" pitchFamily="18" charset="0"/>
                <a:cs typeface="Times New Roman" panose="02020603050405020304" pitchFamily="18" charset="0"/>
              </a:rPr>
              <a:t>в </a:t>
            </a:r>
            <a:r>
              <a:rPr sz="1200" b="1" spc="-10" dirty="0">
                <a:latin typeface="Times New Roman" panose="02020603050405020304" pitchFamily="18" charset="0"/>
                <a:cs typeface="Times New Roman" panose="02020603050405020304" pitchFamily="18" charset="0"/>
              </a:rPr>
              <a:t>возрасте </a:t>
            </a:r>
            <a:r>
              <a:rPr sz="1200" b="1" dirty="0">
                <a:latin typeface="Times New Roman" panose="02020603050405020304" pitchFamily="18" charset="0"/>
                <a:cs typeface="Times New Roman" panose="02020603050405020304" pitchFamily="18" charset="0"/>
              </a:rPr>
              <a:t>15-17 </a:t>
            </a:r>
            <a:r>
              <a:rPr sz="1200" b="1" spc="-10" dirty="0">
                <a:latin typeface="Times New Roman" panose="02020603050405020304" pitchFamily="18" charset="0"/>
                <a:cs typeface="Times New Roman" panose="02020603050405020304" pitchFamily="18" charset="0"/>
              </a:rPr>
              <a:t>лет </a:t>
            </a:r>
            <a:r>
              <a:rPr sz="1200" b="1" dirty="0">
                <a:latin typeface="Times New Roman" panose="02020603050405020304" pitchFamily="18" charset="0"/>
                <a:cs typeface="Times New Roman" panose="02020603050405020304" pitchFamily="18" charset="0"/>
              </a:rPr>
              <a:t>с </a:t>
            </a:r>
            <a:r>
              <a:rPr sz="1200" b="1" spc="-5" dirty="0">
                <a:latin typeface="Times New Roman" panose="02020603050405020304" pitchFamily="18" charset="0"/>
                <a:cs typeface="Times New Roman" panose="02020603050405020304" pitchFamily="18" charset="0"/>
              </a:rPr>
              <a:t>целью сохранения их репродуктивного</a:t>
            </a:r>
            <a:r>
              <a:rPr sz="1200" b="1" spc="140" dirty="0">
                <a:latin typeface="Times New Roman" panose="02020603050405020304" pitchFamily="18" charset="0"/>
                <a:cs typeface="Times New Roman" panose="02020603050405020304" pitchFamily="18" charset="0"/>
              </a:rPr>
              <a:t> </a:t>
            </a:r>
            <a:r>
              <a:rPr sz="1200" b="1" spc="-5" dirty="0">
                <a:latin typeface="Times New Roman" panose="02020603050405020304" pitchFamily="18" charset="0"/>
                <a:cs typeface="Times New Roman" panose="02020603050405020304" pitchFamily="18" charset="0"/>
              </a:rPr>
              <a:t>здоровья</a:t>
            </a:r>
            <a:endParaRPr sz="1200" dirty="0">
              <a:latin typeface="Times New Roman" panose="02020603050405020304" pitchFamily="18" charset="0"/>
              <a:cs typeface="Times New Roman" panose="02020603050405020304" pitchFamily="18" charset="0"/>
            </a:endParaRPr>
          </a:p>
          <a:p>
            <a:pPr marL="12700">
              <a:lnSpc>
                <a:spcPct val="100000"/>
              </a:lnSpc>
              <a:spcBef>
                <a:spcPts val="730"/>
              </a:spcBef>
              <a:tabLst>
                <a:tab pos="6165850" algn="l"/>
              </a:tabLst>
            </a:pPr>
            <a:r>
              <a:rPr sz="1000" b="1" spc="-5" dirty="0">
                <a:latin typeface="Times New Roman" panose="02020603050405020304" pitchFamily="18" charset="0"/>
                <a:cs typeface="Times New Roman" panose="02020603050405020304" pitchFamily="18" charset="0"/>
              </a:rPr>
              <a:t>(2511)</a:t>
            </a:r>
            <a:r>
              <a:rPr sz="1000" b="1" spc="-5" dirty="0">
                <a:latin typeface="Arial"/>
                <a:cs typeface="Arial"/>
              </a:rPr>
              <a:t>	</a:t>
            </a:r>
            <a:r>
              <a:rPr sz="1000" spc="-10" dirty="0">
                <a:latin typeface="Times New Roman" panose="02020603050405020304" pitchFamily="18" charset="0"/>
                <a:cs typeface="Times New Roman" panose="02020603050405020304" pitchFamily="18" charset="0"/>
              </a:rPr>
              <a:t>Коды </a:t>
            </a:r>
            <a:r>
              <a:rPr sz="1000" spc="-5" dirty="0">
                <a:latin typeface="Times New Roman" panose="02020603050405020304" pitchFamily="18" charset="0"/>
                <a:cs typeface="Times New Roman" panose="02020603050405020304" pitchFamily="18" charset="0"/>
              </a:rPr>
              <a:t>по ОКЕИ: </a:t>
            </a:r>
            <a:r>
              <a:rPr sz="1000" spc="-10" dirty="0">
                <a:latin typeface="Times New Roman" panose="02020603050405020304" pitchFamily="18" charset="0"/>
                <a:cs typeface="Times New Roman" panose="02020603050405020304" pitchFamily="18" charset="0"/>
              </a:rPr>
              <a:t>человек </a:t>
            </a:r>
            <a:r>
              <a:rPr sz="1000" spc="-5" dirty="0">
                <a:latin typeface="Times New Roman" panose="02020603050405020304" pitchFamily="18" charset="0"/>
                <a:cs typeface="Times New Roman" panose="02020603050405020304" pitchFamily="18" charset="0"/>
              </a:rPr>
              <a:t></a:t>
            </a:r>
            <a:r>
              <a:rPr sz="1000" spc="70" dirty="0">
                <a:latin typeface="Times New Roman" panose="02020603050405020304" pitchFamily="18" charset="0"/>
                <a:cs typeface="Times New Roman" panose="02020603050405020304" pitchFamily="18" charset="0"/>
              </a:rPr>
              <a:t> </a:t>
            </a:r>
            <a:r>
              <a:rPr sz="1000" spc="-10" dirty="0">
                <a:latin typeface="Times New Roman" panose="02020603050405020304" pitchFamily="18" charset="0"/>
                <a:cs typeface="Times New Roman" panose="02020603050405020304" pitchFamily="18" charset="0"/>
              </a:rPr>
              <a:t>792</a:t>
            </a:r>
            <a:endParaRPr sz="1000" dirty="0">
              <a:latin typeface="Times New Roman" panose="02020603050405020304" pitchFamily="18" charset="0"/>
              <a:cs typeface="Times New Roman" panose="02020603050405020304" pitchFamily="18" charset="0"/>
            </a:endParaRPr>
          </a:p>
        </p:txBody>
      </p:sp>
      <p:sp>
        <p:nvSpPr>
          <p:cNvPr id="70" name="Rectangle 485"/>
          <p:cNvSpPr>
            <a:spLocks noChangeArrowheads="1"/>
          </p:cNvSpPr>
          <p:nvPr/>
        </p:nvSpPr>
        <p:spPr bwMode="auto">
          <a:xfrm>
            <a:off x="2791777" y="4509120"/>
            <a:ext cx="3581400" cy="1067543"/>
          </a:xfrm>
          <a:prstGeom prst="rect">
            <a:avLst/>
          </a:prstGeom>
          <a:solidFill>
            <a:schemeClr val="bg2">
              <a:lumMod val="75000"/>
            </a:schemeClr>
          </a:solidFill>
          <a:ln w="9525">
            <a:noFill/>
            <a:miter lim="800000"/>
            <a:headEnd/>
            <a:tailEnd/>
          </a:ln>
        </p:spPr>
        <p:txBody>
          <a:bodyPr/>
          <a:lstStyle/>
          <a:p>
            <a:pPr marL="342900" indent="-342900" algn="ctr" eaLnBrk="0" hangingPunct="0">
              <a:spcBef>
                <a:spcPct val="20000"/>
              </a:spcBef>
              <a:buClr>
                <a:schemeClr val="bg2"/>
              </a:buClr>
              <a:buSzPct val="75000"/>
              <a:buFont typeface="Wingdings" pitchFamily="2" charset="2"/>
              <a:buNone/>
              <a:defRPr/>
            </a:pPr>
            <a:r>
              <a:rPr lang="ru-RU" sz="1800" dirty="0">
                <a:cs typeface="Arial" panose="020B0604020202020204" pitchFamily="34" charset="0"/>
              </a:rPr>
              <a:t>Строка 1</a:t>
            </a:r>
          </a:p>
          <a:p>
            <a:pPr marL="342900" indent="-342900" algn="ctr" eaLnBrk="0" hangingPunct="0">
              <a:spcBef>
                <a:spcPct val="20000"/>
              </a:spcBef>
              <a:buClr>
                <a:schemeClr val="bg2"/>
              </a:buClr>
              <a:buSzPct val="75000"/>
              <a:buFont typeface="Wingdings" pitchFamily="2" charset="2"/>
              <a:buNone/>
              <a:defRPr/>
            </a:pPr>
            <a:r>
              <a:rPr lang="ru-RU" sz="1800" b="1" dirty="0" smtClean="0">
                <a:cs typeface="Arial" panose="020B0604020202020204" pitchFamily="34" charset="0"/>
              </a:rPr>
              <a:t>равна</a:t>
            </a:r>
            <a:endParaRPr lang="ru-RU" sz="1800" b="1" dirty="0">
              <a:cs typeface="Arial" panose="020B0604020202020204" pitchFamily="34" charset="0"/>
            </a:endParaRPr>
          </a:p>
          <a:p>
            <a:pPr marL="342900" indent="-342900" algn="ctr" eaLnBrk="0" hangingPunct="0">
              <a:spcBef>
                <a:spcPct val="20000"/>
              </a:spcBef>
              <a:buClr>
                <a:schemeClr val="bg2"/>
              </a:buClr>
              <a:buSzPct val="75000"/>
              <a:buFont typeface="Wingdings" pitchFamily="2" charset="2"/>
              <a:buNone/>
              <a:defRPr/>
            </a:pPr>
            <a:r>
              <a:rPr lang="ru-RU" sz="1800" dirty="0">
                <a:cs typeface="Arial" panose="020B0604020202020204" pitchFamily="34" charset="0"/>
              </a:rPr>
              <a:t>сумме строк </a:t>
            </a:r>
            <a:r>
              <a:rPr lang="ru-RU" sz="1800" dirty="0" smtClean="0">
                <a:cs typeface="Arial" panose="020B0604020202020204" pitchFamily="34" charset="0"/>
              </a:rPr>
              <a:t>1.1 </a:t>
            </a:r>
            <a:r>
              <a:rPr lang="ru-RU" sz="1800" dirty="0">
                <a:cs typeface="Arial" panose="020B0604020202020204" pitchFamily="34" charset="0"/>
              </a:rPr>
              <a:t>+ </a:t>
            </a:r>
            <a:r>
              <a:rPr lang="ru-RU" sz="1800" dirty="0" smtClean="0">
                <a:cs typeface="Arial" panose="020B0604020202020204" pitchFamily="34" charset="0"/>
              </a:rPr>
              <a:t>1.2</a:t>
            </a:r>
            <a:endParaRPr lang="ru-RU" sz="1800" dirty="0">
              <a:cs typeface="Arial" panose="020B0604020202020204" pitchFamily="34" charset="0"/>
            </a:endParaRPr>
          </a:p>
        </p:txBody>
      </p:sp>
    </p:spTree>
    <p:extLst>
      <p:ext uri="{BB962C8B-B14F-4D97-AF65-F5344CB8AC3E}">
        <p14:creationId xmlns:p14="http://schemas.microsoft.com/office/powerpoint/2010/main" val="80206787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54311" name="Rectangle 7"/>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10" name="Rectangle 9"/>
          <p:cNvSpPr>
            <a:spLocks noChangeArrowheads="1"/>
          </p:cNvSpPr>
          <p:nvPr/>
        </p:nvSpPr>
        <p:spPr bwMode="auto">
          <a:xfrm>
            <a:off x="539552" y="3284984"/>
            <a:ext cx="8208963" cy="288925"/>
          </a:xfrm>
          <a:prstGeom prst="rect">
            <a:avLst/>
          </a:prstGeom>
          <a:noFill/>
          <a:ln w="9525">
            <a:noFill/>
            <a:miter lim="800000"/>
            <a:headEnd/>
            <a:tailEnd/>
          </a:ln>
          <a:effectLst/>
        </p:spPr>
        <p:txBody>
          <a:bodyPr wrap="none" anchor="ctr"/>
          <a:lstStyle/>
          <a:p>
            <a:endParaRPr lang="ru-RU" b="1" dirty="0"/>
          </a:p>
        </p:txBody>
      </p:sp>
      <p:sp>
        <p:nvSpPr>
          <p:cNvPr id="122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продолжение таблицы 2350</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9"/>
          <p:cNvSpPr>
            <a:spLocks noChangeArrowheads="1"/>
          </p:cNvSpPr>
          <p:nvPr/>
        </p:nvSpPr>
        <p:spPr bwMode="auto">
          <a:xfrm>
            <a:off x="539552" y="764704"/>
            <a:ext cx="8208963" cy="1080120"/>
          </a:xfrm>
          <a:prstGeom prst="rect">
            <a:avLst/>
          </a:prstGeom>
          <a:noFill/>
          <a:ln w="9525">
            <a:noFill/>
            <a:miter lim="800000"/>
            <a:headEnd/>
            <a:tailEnd/>
          </a:ln>
          <a:effectLst/>
        </p:spPr>
        <p:txBody>
          <a:bodyPr wrap="none" anchor="ctr"/>
          <a:lstStyle/>
          <a:p>
            <a:endParaRPr lang="ru-RU" b="1" dirty="0"/>
          </a:p>
          <a:p>
            <a:endParaRPr lang="ru-RU" sz="1600" b="1" dirty="0"/>
          </a:p>
        </p:txBody>
      </p:sp>
      <p:sp>
        <p:nvSpPr>
          <p:cNvPr id="13" name="Rectangle 9"/>
          <p:cNvSpPr>
            <a:spLocks noChangeArrowheads="1"/>
          </p:cNvSpPr>
          <p:nvPr/>
        </p:nvSpPr>
        <p:spPr bwMode="auto">
          <a:xfrm>
            <a:off x="683568" y="1844824"/>
            <a:ext cx="8208963" cy="288925"/>
          </a:xfrm>
          <a:prstGeom prst="rect">
            <a:avLst/>
          </a:prstGeom>
          <a:noFill/>
          <a:ln w="9525">
            <a:noFill/>
            <a:miter lim="800000"/>
            <a:headEnd/>
            <a:tailEnd/>
          </a:ln>
          <a:effectLst/>
        </p:spPr>
        <p:txBody>
          <a:bodyPr wrap="none" anchor="ctr"/>
          <a:lstStyle/>
          <a:p>
            <a:endParaRPr lang="ru-RU" b="1" dirty="0"/>
          </a:p>
          <a:p>
            <a:r>
              <a:rPr lang="ru-RU" sz="2000" b="1" dirty="0">
                <a:latin typeface="Times New Roman" pitchFamily="18" charset="0"/>
                <a:cs typeface="Times New Roman" pitchFamily="18" charset="0"/>
              </a:rPr>
              <a:t>Внесены изменения в таблицу  </a:t>
            </a:r>
            <a:r>
              <a:rPr lang="ru-RU" sz="2000" b="1" dirty="0" smtClean="0">
                <a:latin typeface="Times New Roman" pitchFamily="18" charset="0"/>
                <a:cs typeface="Times New Roman" pitchFamily="18" charset="0"/>
              </a:rPr>
              <a:t>2512 </a:t>
            </a:r>
            <a:r>
              <a:rPr lang="ru-RU" sz="2000" b="1" dirty="0" smtClean="0">
                <a:solidFill>
                  <a:srgbClr val="FF0000"/>
                </a:solidFill>
                <a:latin typeface="Times New Roman" pitchFamily="18" charset="0"/>
                <a:cs typeface="Times New Roman" pitchFamily="18" charset="0"/>
              </a:rPr>
              <a:t>(добавлены строки)</a:t>
            </a:r>
            <a:endParaRPr lang="ru-RU" sz="2000" b="1" dirty="0">
              <a:solidFill>
                <a:srgbClr val="FF0000"/>
              </a:solidFill>
              <a:latin typeface="Times New Roman" pitchFamily="18" charset="0"/>
              <a:cs typeface="Times New Roman" pitchFamily="18" charset="0"/>
            </a:endParaRPr>
          </a:p>
          <a:p>
            <a:endParaRPr lang="ru-RU" sz="1600" b="1" dirty="0"/>
          </a:p>
        </p:txBody>
      </p:sp>
      <p:graphicFrame>
        <p:nvGraphicFramePr>
          <p:cNvPr id="14" name="Таблица 13"/>
          <p:cNvGraphicFramePr>
            <a:graphicFrameLocks noGrp="1"/>
          </p:cNvGraphicFramePr>
          <p:nvPr>
            <p:extLst>
              <p:ext uri="{D42A27DB-BD31-4B8C-83A1-F6EECF244321}">
                <p14:modId xmlns:p14="http://schemas.microsoft.com/office/powerpoint/2010/main" val="2865580409"/>
              </p:ext>
            </p:extLst>
          </p:nvPr>
        </p:nvGraphicFramePr>
        <p:xfrm>
          <a:off x="683568" y="2348880"/>
          <a:ext cx="8208913" cy="1219200"/>
        </p:xfrm>
        <a:graphic>
          <a:graphicData uri="http://schemas.openxmlformats.org/drawingml/2006/table">
            <a:tbl>
              <a:tblPr/>
              <a:tblGrid>
                <a:gridCol w="5295244"/>
                <a:gridCol w="1067857"/>
                <a:gridCol w="1845812"/>
              </a:tblGrid>
              <a:tr h="261608">
                <a:tc>
                  <a:txBody>
                    <a:bodyPr/>
                    <a:lstStyle/>
                    <a:p>
                      <a:pPr algn="ctr">
                        <a:spcAft>
                          <a:spcPts val="0"/>
                        </a:spcAft>
                      </a:pPr>
                      <a:r>
                        <a:rPr lang="ru-RU" sz="2000" b="1" dirty="0">
                          <a:latin typeface="Times New Roman"/>
                          <a:ea typeface="Times New Roman"/>
                          <a:cs typeface="Times New Roman"/>
                        </a:rPr>
                        <a:t>Диспансеризация детей 15</a:t>
                      </a:r>
                      <a:r>
                        <a:rPr lang="en-US" sz="2000" b="1" dirty="0">
                          <a:latin typeface="Times New Roman"/>
                          <a:ea typeface="Times New Roman"/>
                          <a:cs typeface="Times New Roman"/>
                        </a:rPr>
                        <a:t> – </a:t>
                      </a:r>
                      <a:r>
                        <a:rPr lang="ru-RU" sz="2000" b="1" dirty="0">
                          <a:latin typeface="Times New Roman"/>
                          <a:ea typeface="Times New Roman"/>
                          <a:cs typeface="Times New Roman"/>
                        </a:rPr>
                        <a:t>17 лет включительно</a:t>
                      </a:r>
                    </a:p>
                  </a:txBody>
                  <a:tcPr marL="58862" marR="588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dirty="0">
                          <a:latin typeface="Times New Roman"/>
                          <a:ea typeface="Times New Roman"/>
                          <a:cs typeface="Times New Roman"/>
                        </a:rPr>
                        <a:t>№ </a:t>
                      </a:r>
                    </a:p>
                    <a:p>
                      <a:pPr algn="ctr">
                        <a:spcAft>
                          <a:spcPts val="0"/>
                        </a:spcAft>
                      </a:pPr>
                      <a:r>
                        <a:rPr lang="ru-RU" sz="2000" b="1" dirty="0">
                          <a:latin typeface="Times New Roman"/>
                          <a:ea typeface="Times New Roman"/>
                          <a:cs typeface="Times New Roman"/>
                        </a:rPr>
                        <a:t>строки</a:t>
                      </a:r>
                    </a:p>
                  </a:txBody>
                  <a:tcPr marL="58862" marR="588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b="1" spc="-10" dirty="0">
                          <a:latin typeface="Times New Roman"/>
                          <a:ea typeface="Times New Roman"/>
                          <a:cs typeface="Times New Roman"/>
                        </a:rPr>
                        <a:t>Число</a:t>
                      </a:r>
                      <a:endParaRPr lang="ru-RU" sz="2000" b="1" dirty="0">
                        <a:latin typeface="Times New Roman"/>
                        <a:ea typeface="Times New Roman"/>
                        <a:cs typeface="Times New Roman"/>
                      </a:endParaRPr>
                    </a:p>
                  </a:txBody>
                  <a:tcPr marL="58862" marR="588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8">
                <a:tc>
                  <a:txBody>
                    <a:bodyPr/>
                    <a:lstStyle/>
                    <a:p>
                      <a:pPr>
                        <a:spcAft>
                          <a:spcPts val="0"/>
                        </a:spcAft>
                      </a:pPr>
                      <a:r>
                        <a:rPr lang="ru-RU" sz="2000" dirty="0">
                          <a:solidFill>
                            <a:srgbClr val="FF0000"/>
                          </a:solidFill>
                          <a:latin typeface="Times New Roman"/>
                          <a:ea typeface="Times New Roman"/>
                          <a:cs typeface="Times New Roman"/>
                        </a:rPr>
                        <a:t>направлено на медицинскую реабилитацию</a:t>
                      </a:r>
                      <a:endParaRPr lang="ru-RU"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solidFill>
                            <a:srgbClr val="FF0000"/>
                          </a:solidFill>
                          <a:latin typeface="Times New Roman"/>
                          <a:ea typeface="Times New Roman"/>
                          <a:cs typeface="Times New Roman"/>
                        </a:rPr>
                        <a:t>7</a:t>
                      </a:r>
                      <a:endParaRPr lang="ru-RU" sz="2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0" dirty="0">
                        <a:latin typeface="Times New Roman"/>
                        <a:ea typeface="Times New Roman"/>
                        <a:cs typeface="Times New Roman"/>
                      </a:endParaRPr>
                    </a:p>
                  </a:txBody>
                  <a:tcPr marL="58862" marR="588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1608">
                <a:tc>
                  <a:txBody>
                    <a:bodyPr/>
                    <a:lstStyle/>
                    <a:p>
                      <a:pPr marL="170180">
                        <a:spcAft>
                          <a:spcPts val="0"/>
                        </a:spcAft>
                      </a:pPr>
                      <a:r>
                        <a:rPr lang="ru-RU" sz="2000" dirty="0">
                          <a:solidFill>
                            <a:srgbClr val="FF0000"/>
                          </a:solidFill>
                          <a:latin typeface="Times New Roman"/>
                          <a:ea typeface="Times New Roman"/>
                          <a:cs typeface="Times New Roman"/>
                        </a:rPr>
                        <a:t>из них юношей</a:t>
                      </a:r>
                      <a:endParaRPr lang="ru-RU"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000" dirty="0">
                          <a:solidFill>
                            <a:srgbClr val="FF0000"/>
                          </a:solidFill>
                          <a:latin typeface="Times New Roman"/>
                          <a:ea typeface="Times New Roman"/>
                          <a:cs typeface="Times New Roman"/>
                        </a:rPr>
                        <a:t>7.1</a:t>
                      </a:r>
                      <a:endParaRPr lang="ru-RU" sz="20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2000" dirty="0">
                        <a:latin typeface="Times New Roman"/>
                        <a:ea typeface="Times New Roman"/>
                        <a:cs typeface="Times New Roman"/>
                      </a:endParaRPr>
                    </a:p>
                  </a:txBody>
                  <a:tcPr marL="58862" marR="588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190519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a:xfrm>
            <a:off x="276226" y="99672"/>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3794" name="Rectangle 2"/>
          <p:cNvSpPr>
            <a:spLocks noGrp="1" noChangeArrowheads="1"/>
          </p:cNvSpPr>
          <p:nvPr>
            <p:ph type="title"/>
          </p:nvPr>
        </p:nvSpPr>
        <p:spPr>
          <a:xfrm>
            <a:off x="276225" y="452845"/>
            <a:ext cx="1905000" cy="381000"/>
          </a:xfrm>
        </p:spPr>
        <p:txBody>
          <a:bodyPr>
            <a:normAutofit fontScale="90000"/>
          </a:bodyPr>
          <a:lstStyle/>
          <a:p>
            <a:pPr marL="838200" indent="-838200"/>
            <a:r>
              <a:rPr lang="ru-RU" altLang="ru-RU" sz="2000" b="1" dirty="0" smtClean="0">
                <a:solidFill>
                  <a:schemeClr val="bg1"/>
                </a:solidFill>
                <a:latin typeface="Times New Roman" pitchFamily="18" charset="0"/>
              </a:rPr>
              <a:t>Таблица 2514 </a:t>
            </a:r>
            <a:endParaRPr lang="ru-RU" altLang="ru-RU" sz="2000" dirty="0" smtClean="0">
              <a:solidFill>
                <a:schemeClr val="bg1"/>
              </a:solidFill>
              <a:latin typeface="Times New Roman" pitchFamily="18" charset="0"/>
            </a:endParaRPr>
          </a:p>
        </p:txBody>
      </p:sp>
      <p:sp>
        <p:nvSpPr>
          <p:cNvPr id="3379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3796" name="Rectangle 4"/>
          <p:cNvSpPr>
            <a:spLocks noChangeArrowheads="1"/>
          </p:cNvSpPr>
          <p:nvPr/>
        </p:nvSpPr>
        <p:spPr bwMode="auto">
          <a:xfrm>
            <a:off x="1771717" y="145778"/>
            <a:ext cx="624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400" b="1" dirty="0">
                <a:solidFill>
                  <a:schemeClr val="bg1"/>
                </a:solidFill>
                <a:latin typeface="Times New Roman" pitchFamily="18" charset="0"/>
              </a:rPr>
              <a:t>Целевые осмотры на </a:t>
            </a:r>
            <a:r>
              <a:rPr lang="ru-RU" altLang="ru-RU" sz="2400" b="1" dirty="0" err="1">
                <a:solidFill>
                  <a:schemeClr val="bg1"/>
                </a:solidFill>
                <a:latin typeface="Times New Roman" pitchFamily="18" charset="0"/>
              </a:rPr>
              <a:t>онкопатологию</a:t>
            </a:r>
            <a:r>
              <a:rPr lang="ru-RU" altLang="ru-RU" sz="2400" dirty="0">
                <a:solidFill>
                  <a:schemeClr val="bg1"/>
                </a:solidFill>
                <a:latin typeface="Times New Roman" pitchFamily="18" charset="0"/>
              </a:rPr>
              <a:t> </a:t>
            </a:r>
          </a:p>
        </p:txBody>
      </p:sp>
      <p:graphicFrame>
        <p:nvGraphicFramePr>
          <p:cNvPr id="211447" name="Group 503"/>
          <p:cNvGraphicFramePr>
            <a:graphicFrameLocks noGrp="1"/>
          </p:cNvGraphicFramePr>
          <p:nvPr>
            <p:ph idx="1"/>
            <p:extLst/>
          </p:nvPr>
        </p:nvGraphicFramePr>
        <p:xfrm>
          <a:off x="190500" y="1009531"/>
          <a:ext cx="8763000" cy="4985894"/>
        </p:xfrm>
        <a:graphic>
          <a:graphicData uri="http://schemas.openxmlformats.org/drawingml/2006/table">
            <a:tbl>
              <a:tblPr/>
              <a:tblGrid>
                <a:gridCol w="4398963"/>
                <a:gridCol w="547687"/>
                <a:gridCol w="920750"/>
                <a:gridCol w="990600"/>
                <a:gridCol w="914400"/>
                <a:gridCol w="990600"/>
              </a:tblGrid>
              <a:tr h="749808">
                <a:tc rowSpan="2">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pitchFamily="2" charset="2"/>
                        <a:buNone/>
                        <a:tabLst/>
                      </a:pPr>
                      <a:endParaRPr kumimoji="0" lang="ru-RU" sz="36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Всего</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из них: направлено в онкологические учреждения</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369888">
                <a:tc vMerge="1">
                  <a:txBody>
                    <a:bodyPr/>
                    <a:lstStyle/>
                    <a:p>
                      <a:endParaRPr lang="ru-RU"/>
                    </a:p>
                  </a:txBody>
                  <a:tcPr/>
                </a:tc>
                <a:tc vMerge="1">
                  <a:txBody>
                    <a:bodyPr/>
                    <a:lstStyle/>
                    <a:p>
                      <a:endParaRPr lang="ru-RU"/>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мужчины</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женщины</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мужчины</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женщины</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816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Осмотрено с целью выявления онкологической патологии, всего</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из стр.1:  в смотровых кабинетах</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в женских консультациях</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816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Из стр.1 осмотрено: при реализации скрининговых программ</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72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при диспансеризации (профилактических осмотрах) отдельных контингентов населения (кроме пациентов с хроническими заболеваниями)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816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при диспансеризации пациентов с хроническими заболеваниями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Из стр.1: направлено: на цитологическое исследование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 гистологическое исследование</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1448" name="Rectangle 504"/>
          <p:cNvSpPr>
            <a:spLocks noChangeArrowheads="1"/>
          </p:cNvSpPr>
          <p:nvPr/>
        </p:nvSpPr>
        <p:spPr bwMode="auto">
          <a:xfrm>
            <a:off x="5334000" y="3124200"/>
            <a:ext cx="3581400" cy="1447800"/>
          </a:xfrm>
          <a:prstGeom prst="rect">
            <a:avLst/>
          </a:prstGeom>
          <a:solidFill>
            <a:schemeClr val="bg2">
              <a:lumMod val="75000"/>
            </a:schemeClr>
          </a:solid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None/>
              <a:defRPr/>
            </a:pPr>
            <a:r>
              <a:rPr lang="ru-RU" sz="1600" b="1" dirty="0">
                <a:cs typeface="Arial" pitchFamily="34" charset="0"/>
              </a:rPr>
              <a:t>В данной таблице, указываются </a:t>
            </a:r>
            <a:r>
              <a:rPr lang="ru-RU" sz="1600" b="1" dirty="0">
                <a:solidFill>
                  <a:srgbClr val="FF0000"/>
                </a:solidFill>
                <a:cs typeface="Arial" pitchFamily="34" charset="0"/>
              </a:rPr>
              <a:t>только</a:t>
            </a:r>
            <a:r>
              <a:rPr lang="ru-RU" sz="1600" b="1" dirty="0">
                <a:cs typeface="Arial" pitchFamily="34" charset="0"/>
              </a:rPr>
              <a:t> целевые осмотры</a:t>
            </a:r>
          </a:p>
          <a:p>
            <a:pPr marL="342900" indent="-342900" eaLnBrk="0" hangingPunct="0">
              <a:spcBef>
                <a:spcPct val="20000"/>
              </a:spcBef>
              <a:buClr>
                <a:schemeClr val="bg2"/>
              </a:buClr>
              <a:buSzPct val="75000"/>
              <a:buFont typeface="Wingdings" pitchFamily="2" charset="2"/>
              <a:buNone/>
              <a:defRPr/>
            </a:pPr>
            <a:r>
              <a:rPr lang="ru-RU" sz="1600" b="1" dirty="0">
                <a:cs typeface="Arial" pitchFamily="34" charset="0"/>
              </a:rPr>
              <a:t>Строка 1 может быть больше суммы строк 2+3</a:t>
            </a:r>
          </a:p>
        </p:txBody>
      </p:sp>
      <p:sp>
        <p:nvSpPr>
          <p:cNvPr id="8"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1437607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lstStyle/>
          <a:p>
            <a:pPr lvl="0"/>
            <a:r>
              <a:rPr lang="ru-RU" sz="3200" b="1" dirty="0" smtClean="0"/>
              <a:t/>
            </a:r>
            <a:br>
              <a:rPr lang="ru-RU" sz="3200" b="1" dirty="0" smtClean="0"/>
            </a:br>
            <a:r>
              <a:rPr lang="ru-RU" sz="3200" b="1" dirty="0"/>
              <a:t/>
            </a:r>
            <a:br>
              <a:rPr lang="ru-RU" sz="3200" b="1" dirty="0"/>
            </a:br>
            <a:r>
              <a:rPr lang="ru-RU" sz="3200" b="1" dirty="0" smtClean="0"/>
              <a:t/>
            </a:r>
            <a:br>
              <a:rPr lang="ru-RU" sz="3200" b="1" dirty="0" smtClean="0"/>
            </a:br>
            <a:r>
              <a:rPr lang="ru-RU" sz="3200" b="1" dirty="0"/>
              <a:t/>
            </a:r>
            <a:br>
              <a:rPr lang="ru-RU" sz="3200" b="1" dirty="0"/>
            </a:br>
            <a:r>
              <a:rPr lang="ru-RU" sz="3200" b="1" dirty="0" smtClean="0"/>
              <a:t>Внесены </a:t>
            </a:r>
            <a:r>
              <a:rPr lang="ru-RU" sz="3200" b="1" dirty="0"/>
              <a:t>изменения в таблицу  </a:t>
            </a:r>
            <a:r>
              <a:rPr lang="ru-RU" sz="3200" b="1" dirty="0" smtClean="0"/>
              <a:t>2515 </a:t>
            </a:r>
            <a:r>
              <a:rPr lang="ru-RU" sz="2000" b="1" dirty="0" smtClean="0">
                <a:solidFill>
                  <a:srgbClr val="FF0000"/>
                </a:solidFill>
              </a:rPr>
              <a:t>(</a:t>
            </a:r>
            <a:r>
              <a:rPr lang="ru-RU" sz="1800" b="1" dirty="0" smtClean="0">
                <a:solidFill>
                  <a:srgbClr val="FF0000"/>
                </a:solidFill>
                <a:latin typeface="Times New Roman" pitchFamily="18" charset="0"/>
                <a:ea typeface="Calibri" pitchFamily="34" charset="0"/>
                <a:cs typeface="Times New Roman" pitchFamily="18" charset="0"/>
              </a:rPr>
              <a:t>Медицинское </a:t>
            </a:r>
            <a:r>
              <a:rPr lang="ru-RU" sz="1800" b="1" dirty="0">
                <a:solidFill>
                  <a:srgbClr val="FF0000"/>
                </a:solidFill>
                <a:latin typeface="Times New Roman" pitchFamily="18" charset="0"/>
                <a:ea typeface="Calibri" pitchFamily="34" charset="0"/>
                <a:cs typeface="Times New Roman" pitchFamily="18" charset="0"/>
              </a:rPr>
              <a:t>освидетельствование лиц на состояние алкогольного, наркотического и иного токсического опьянения, проведенное специалистами медицинских </a:t>
            </a:r>
            <a:r>
              <a:rPr lang="ru-RU" sz="1800" b="1" dirty="0" smtClean="0">
                <a:solidFill>
                  <a:srgbClr val="FF0000"/>
                </a:solidFill>
                <a:latin typeface="Times New Roman" pitchFamily="18" charset="0"/>
                <a:ea typeface="Calibri" pitchFamily="34" charset="0"/>
                <a:cs typeface="Times New Roman" pitchFamily="18" charset="0"/>
              </a:rPr>
              <a:t>организаций)</a:t>
            </a:r>
            <a:r>
              <a:rPr lang="ru-RU" sz="1800" b="1" dirty="0">
                <a:solidFill>
                  <a:srgbClr val="FF0000"/>
                </a:solidFill>
                <a:latin typeface="Times New Roman" pitchFamily="18" charset="0"/>
                <a:ea typeface="Calibri" pitchFamily="34" charset="0"/>
                <a:cs typeface="Times New Roman" pitchFamily="18" charset="0"/>
              </a:rPr>
              <a:t/>
            </a:r>
            <a:br>
              <a:rPr lang="ru-RU" sz="1800" b="1" dirty="0">
                <a:solidFill>
                  <a:srgbClr val="FF0000"/>
                </a:solidFill>
                <a:latin typeface="Times New Roman" pitchFamily="18" charset="0"/>
                <a:ea typeface="Calibri" pitchFamily="34" charset="0"/>
                <a:cs typeface="Times New Roman" pitchFamily="18" charset="0"/>
              </a:rPr>
            </a:br>
            <a:r>
              <a:rPr lang="ru-RU" sz="3200" b="1" dirty="0"/>
              <a:t/>
            </a:r>
            <a:br>
              <a:rPr lang="ru-RU" sz="3200" b="1" dirty="0"/>
            </a:br>
            <a:endParaRPr lang="ru-RU" sz="3200" dirty="0"/>
          </a:p>
        </p:txBody>
      </p:sp>
      <p:graphicFrame>
        <p:nvGraphicFramePr>
          <p:cNvPr id="5" name="Таблица 4"/>
          <p:cNvGraphicFramePr>
            <a:graphicFrameLocks noGrp="1"/>
          </p:cNvGraphicFramePr>
          <p:nvPr>
            <p:ph type="tbl" idx="1"/>
            <p:extLst>
              <p:ext uri="{D42A27DB-BD31-4B8C-83A1-F6EECF244321}">
                <p14:modId xmlns:p14="http://schemas.microsoft.com/office/powerpoint/2010/main" val="2615974030"/>
              </p:ext>
            </p:extLst>
          </p:nvPr>
        </p:nvGraphicFramePr>
        <p:xfrm>
          <a:off x="539750" y="1916832"/>
          <a:ext cx="8352928" cy="3235047"/>
        </p:xfrm>
        <a:graphic>
          <a:graphicData uri="http://schemas.openxmlformats.org/drawingml/2006/table">
            <a:tbl>
              <a:tblPr/>
              <a:tblGrid>
                <a:gridCol w="1728192"/>
                <a:gridCol w="576064"/>
                <a:gridCol w="1080120"/>
                <a:gridCol w="936104"/>
                <a:gridCol w="1008112"/>
                <a:gridCol w="1010685"/>
                <a:gridCol w="933531"/>
                <a:gridCol w="1080120"/>
              </a:tblGrid>
              <a:tr h="313708">
                <a:tc rowSpan="3">
                  <a:txBody>
                    <a:bodyPr/>
                    <a:lstStyle/>
                    <a:p>
                      <a:pPr algn="ctr">
                        <a:lnSpc>
                          <a:spcPct val="100000"/>
                        </a:lnSpc>
                        <a:spcAft>
                          <a:spcPts val="0"/>
                        </a:spcAft>
                      </a:pPr>
                      <a:r>
                        <a:rPr lang="ru-RU" sz="1400" dirty="0">
                          <a:solidFill>
                            <a:srgbClr val="FF0000"/>
                          </a:solidFill>
                          <a:latin typeface="Times New Roman"/>
                          <a:ea typeface="Calibri"/>
                          <a:cs typeface="Times New Roman"/>
                        </a:rPr>
                        <a:t>Наименование</a:t>
                      </a:r>
                      <a:endParaRPr lang="ru-RU" sz="140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71755" marR="71755" algn="ctr">
                        <a:lnSpc>
                          <a:spcPct val="100000"/>
                        </a:lnSpc>
                        <a:spcAft>
                          <a:spcPts val="0"/>
                        </a:spcAft>
                      </a:pPr>
                      <a:r>
                        <a:rPr lang="ru-RU" sz="1200" dirty="0">
                          <a:solidFill>
                            <a:srgbClr val="FF0000"/>
                          </a:solidFill>
                          <a:latin typeface="Times New Roman"/>
                          <a:ea typeface="Calibri"/>
                          <a:cs typeface="Times New Roman"/>
                        </a:rPr>
                        <a:t>№ </a:t>
                      </a:r>
                      <a:r>
                        <a:rPr lang="ru-RU" sz="1200" dirty="0" err="1" smtClean="0">
                          <a:solidFill>
                            <a:srgbClr val="FF0000"/>
                          </a:solidFill>
                          <a:latin typeface="Times New Roman"/>
                          <a:ea typeface="Calibri"/>
                          <a:cs typeface="Times New Roman"/>
                        </a:rPr>
                        <a:t>стро-ки</a:t>
                      </a:r>
                      <a:r>
                        <a:rPr lang="ru-RU" sz="1200" dirty="0" smtClean="0">
                          <a:solidFill>
                            <a:srgbClr val="FF0000"/>
                          </a:solidFill>
                          <a:latin typeface="Times New Roman"/>
                          <a:ea typeface="Calibri"/>
                          <a:cs typeface="Times New Roman"/>
                        </a:rPr>
                        <a:t>.</a:t>
                      </a:r>
                      <a:endParaRPr lang="ru-RU" sz="120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00000"/>
                        </a:lnSpc>
                        <a:spcAft>
                          <a:spcPts val="0"/>
                        </a:spcAft>
                      </a:pPr>
                      <a:r>
                        <a:rPr lang="ru-RU" sz="1200" baseline="0" dirty="0">
                          <a:solidFill>
                            <a:srgbClr val="FF0000"/>
                          </a:solidFill>
                          <a:latin typeface="Times New Roman"/>
                          <a:ea typeface="Calibri"/>
                          <a:cs typeface="Times New Roman"/>
                        </a:rPr>
                        <a:t>Число лиц, направленных на </a:t>
                      </a:r>
                      <a:r>
                        <a:rPr lang="ru-RU" sz="1200" baseline="0" dirty="0" err="1" smtClean="0">
                          <a:solidFill>
                            <a:srgbClr val="FF0000"/>
                          </a:solidFill>
                          <a:latin typeface="Times New Roman"/>
                          <a:ea typeface="Calibri"/>
                          <a:cs typeface="Times New Roman"/>
                        </a:rPr>
                        <a:t>освидетельст-вование</a:t>
                      </a:r>
                      <a:endParaRPr lang="ru-RU" sz="1200" baseline="0" dirty="0">
                        <a:solidFill>
                          <a:srgbClr val="FF0000"/>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lnSpc>
                          <a:spcPts val="900"/>
                        </a:lnSpc>
                        <a:spcAft>
                          <a:spcPts val="0"/>
                        </a:spcAft>
                      </a:pPr>
                      <a:r>
                        <a:rPr lang="ru-RU" sz="1200" dirty="0">
                          <a:solidFill>
                            <a:srgbClr val="FF0000"/>
                          </a:solidFill>
                          <a:latin typeface="Times New Roman"/>
                          <a:ea typeface="Calibri"/>
                          <a:cs typeface="Times New Roman"/>
                        </a:rPr>
                        <a:t>Результаты освидетельствования</a:t>
                      </a:r>
                      <a:endParaRPr lang="ru-RU" sz="120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65576">
                <a:tc vMerge="1">
                  <a:txBody>
                    <a:bodyPr/>
                    <a:lstStyle/>
                    <a:p>
                      <a:endParaRPr lang="ru-RU"/>
                    </a:p>
                  </a:txBody>
                  <a:tcPr/>
                </a:tc>
                <a:tc vMerge="1">
                  <a:txBody>
                    <a:bodyPr/>
                    <a:lstStyle/>
                    <a:p>
                      <a:endParaRPr lang="ru-RU"/>
                    </a:p>
                  </a:txBody>
                  <a:tcPr/>
                </a:tc>
                <a:tc vMerge="1">
                  <a:txBody>
                    <a:bodyPr/>
                    <a:lstStyle/>
                    <a:p>
                      <a:endParaRPr lang="ru-RU"/>
                    </a:p>
                  </a:txBody>
                  <a:tcPr/>
                </a:tc>
                <a:tc gridSpan="3">
                  <a:txBody>
                    <a:bodyPr/>
                    <a:lstStyle/>
                    <a:p>
                      <a:pPr algn="ctr">
                        <a:lnSpc>
                          <a:spcPct val="100000"/>
                        </a:lnSpc>
                        <a:spcAft>
                          <a:spcPts val="0"/>
                        </a:spcAft>
                      </a:pPr>
                      <a:r>
                        <a:rPr lang="ru-RU" sz="1200" baseline="0">
                          <a:solidFill>
                            <a:srgbClr val="FF0000"/>
                          </a:solidFill>
                          <a:latin typeface="Times New Roman"/>
                          <a:ea typeface="Calibri"/>
                          <a:cs typeface="Times New Roman"/>
                        </a:rPr>
                        <a:t>установлено: </a:t>
                      </a:r>
                      <a:endParaRPr lang="ru-RU" sz="1200" baseline="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rowSpan="2">
                  <a:txBody>
                    <a:bodyPr/>
                    <a:lstStyle/>
                    <a:p>
                      <a:pPr algn="ctr">
                        <a:lnSpc>
                          <a:spcPct val="100000"/>
                        </a:lnSpc>
                        <a:spcAft>
                          <a:spcPts val="0"/>
                        </a:spcAft>
                      </a:pPr>
                      <a:r>
                        <a:rPr lang="ru-RU" sz="1200" baseline="0">
                          <a:solidFill>
                            <a:srgbClr val="FF0000"/>
                          </a:solidFill>
                          <a:latin typeface="Times New Roman"/>
                          <a:ea typeface="Calibri"/>
                          <a:cs typeface="Times New Roman"/>
                        </a:rPr>
                        <a:t>опьянение не установлено</a:t>
                      </a:r>
                      <a:endParaRPr lang="ru-RU" sz="1200" baseline="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0000"/>
                        </a:lnSpc>
                        <a:spcAft>
                          <a:spcPts val="0"/>
                        </a:spcAft>
                      </a:pPr>
                      <a:r>
                        <a:rPr lang="ru-RU" sz="1200" baseline="0" dirty="0">
                          <a:solidFill>
                            <a:srgbClr val="FF0000"/>
                          </a:solidFill>
                          <a:latin typeface="Times New Roman"/>
                          <a:ea typeface="Calibri"/>
                          <a:cs typeface="Times New Roman"/>
                        </a:rPr>
                        <a:t>число отказов от </a:t>
                      </a:r>
                      <a:r>
                        <a:rPr lang="ru-RU" sz="1200" baseline="0" dirty="0" err="1" smtClean="0">
                          <a:solidFill>
                            <a:srgbClr val="FF0000"/>
                          </a:solidFill>
                          <a:latin typeface="Times New Roman"/>
                          <a:ea typeface="Calibri"/>
                          <a:cs typeface="Times New Roman"/>
                        </a:rPr>
                        <a:t>освидетель</a:t>
                      </a:r>
                      <a:r>
                        <a:rPr lang="ru-RU" sz="1200" baseline="0" dirty="0" smtClean="0">
                          <a:solidFill>
                            <a:srgbClr val="FF0000"/>
                          </a:solidFill>
                          <a:latin typeface="Times New Roman"/>
                          <a:ea typeface="Calibri"/>
                          <a:cs typeface="Times New Roman"/>
                        </a:rPr>
                        <a:t>-</a:t>
                      </a:r>
                    </a:p>
                    <a:p>
                      <a:pPr algn="ctr">
                        <a:lnSpc>
                          <a:spcPct val="100000"/>
                        </a:lnSpc>
                        <a:spcAft>
                          <a:spcPts val="0"/>
                        </a:spcAft>
                      </a:pPr>
                      <a:r>
                        <a:rPr lang="ru-RU" sz="1200" baseline="0" dirty="0" err="1" smtClean="0">
                          <a:solidFill>
                            <a:srgbClr val="FF0000"/>
                          </a:solidFill>
                          <a:latin typeface="Times New Roman"/>
                          <a:ea typeface="Calibri"/>
                          <a:cs typeface="Times New Roman"/>
                        </a:rPr>
                        <a:t>ствования</a:t>
                      </a:r>
                      <a:endParaRPr lang="ru-RU" sz="1200" baseline="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6729">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00000"/>
                        </a:lnSpc>
                        <a:spcAft>
                          <a:spcPts val="0"/>
                        </a:spcAft>
                      </a:pPr>
                      <a:r>
                        <a:rPr lang="ru-RU" sz="1200" baseline="0" dirty="0">
                          <a:solidFill>
                            <a:srgbClr val="FF0000"/>
                          </a:solidFill>
                          <a:latin typeface="Times New Roman"/>
                          <a:ea typeface="Calibri"/>
                          <a:cs typeface="Times New Roman"/>
                        </a:rPr>
                        <a:t>алкогольное опьянение</a:t>
                      </a:r>
                      <a:endParaRPr lang="ru-RU" sz="1200" baseline="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200" baseline="0" dirty="0">
                          <a:solidFill>
                            <a:srgbClr val="FF0000"/>
                          </a:solidFill>
                          <a:latin typeface="Times New Roman"/>
                          <a:ea typeface="Calibri"/>
                          <a:cs typeface="Times New Roman"/>
                        </a:rPr>
                        <a:t>опьянение наркотиками</a:t>
                      </a:r>
                      <a:endParaRPr lang="ru-RU" sz="1200" baseline="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200" baseline="0" dirty="0">
                          <a:solidFill>
                            <a:srgbClr val="FF0000"/>
                          </a:solidFill>
                          <a:latin typeface="Times New Roman"/>
                          <a:ea typeface="Calibri"/>
                          <a:cs typeface="Times New Roman"/>
                        </a:rPr>
                        <a:t>опьянение </a:t>
                      </a:r>
                      <a:r>
                        <a:rPr lang="ru-RU" sz="1200" baseline="0" dirty="0" err="1" smtClean="0">
                          <a:solidFill>
                            <a:srgbClr val="FF0000"/>
                          </a:solidFill>
                          <a:latin typeface="Times New Roman"/>
                          <a:ea typeface="Calibri"/>
                          <a:cs typeface="Times New Roman"/>
                        </a:rPr>
                        <a:t>ненаркоти-ческими</a:t>
                      </a:r>
                      <a:r>
                        <a:rPr lang="ru-RU" sz="1200" baseline="0" dirty="0" smtClean="0">
                          <a:solidFill>
                            <a:srgbClr val="FF0000"/>
                          </a:solidFill>
                          <a:latin typeface="Times New Roman"/>
                          <a:ea typeface="Calibri"/>
                          <a:cs typeface="Times New Roman"/>
                        </a:rPr>
                        <a:t> </a:t>
                      </a:r>
                      <a:r>
                        <a:rPr lang="ru-RU" sz="1200" baseline="0" dirty="0">
                          <a:solidFill>
                            <a:srgbClr val="FF0000"/>
                          </a:solidFill>
                          <a:latin typeface="Times New Roman"/>
                          <a:ea typeface="Calibri"/>
                          <a:cs typeface="Times New Roman"/>
                        </a:rPr>
                        <a:t>ПАВ</a:t>
                      </a:r>
                      <a:endParaRPr lang="ru-RU" sz="1200" baseline="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309839">
                <a:tc>
                  <a:txBody>
                    <a:bodyPr/>
                    <a:lstStyle/>
                    <a:p>
                      <a:pPr algn="ctr">
                        <a:lnSpc>
                          <a:spcPct val="100000"/>
                        </a:lnSpc>
                        <a:spcAft>
                          <a:spcPts val="0"/>
                        </a:spcAft>
                      </a:pPr>
                      <a:r>
                        <a:rPr lang="ru-RU" sz="1400">
                          <a:solidFill>
                            <a:srgbClr val="FF0000"/>
                          </a:solidFill>
                          <a:latin typeface="Times New Roman"/>
                          <a:ea typeface="Calibri"/>
                          <a:cs typeface="Times New Roman"/>
                        </a:rPr>
                        <a:t>1</a:t>
                      </a:r>
                      <a:endParaRPr lang="ru-RU" sz="140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rgbClr val="FF0000"/>
                          </a:solidFill>
                          <a:latin typeface="Times New Roman"/>
                          <a:ea typeface="Calibri"/>
                          <a:cs typeface="Times New Roman"/>
                        </a:rPr>
                        <a:t>2</a:t>
                      </a:r>
                      <a:endParaRPr lang="ru-RU" sz="140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smtClean="0">
                          <a:solidFill>
                            <a:srgbClr val="FF0000"/>
                          </a:solidFill>
                          <a:latin typeface="Times New Roman"/>
                          <a:ea typeface="Calibri"/>
                          <a:cs typeface="Times New Roman"/>
                        </a:rPr>
                        <a:t>3</a:t>
                      </a: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a:solidFill>
                            <a:srgbClr val="FF0000"/>
                          </a:solidFill>
                          <a:latin typeface="Times New Roman"/>
                          <a:ea typeface="Calibri"/>
                          <a:cs typeface="Times New Roman"/>
                        </a:rPr>
                        <a:t>4</a:t>
                      </a:r>
                      <a:endParaRPr lang="ru-RU" sz="140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rgbClr val="FF0000"/>
                          </a:solidFill>
                          <a:latin typeface="Times New Roman"/>
                          <a:ea typeface="Calibri"/>
                          <a:cs typeface="Times New Roman"/>
                        </a:rPr>
                        <a:t>5</a:t>
                      </a:r>
                      <a:endParaRPr lang="ru-RU" sz="140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a:solidFill>
                            <a:srgbClr val="FF0000"/>
                          </a:solidFill>
                          <a:latin typeface="Times New Roman"/>
                          <a:ea typeface="Calibri"/>
                          <a:cs typeface="Times New Roman"/>
                        </a:rPr>
                        <a:t>6</a:t>
                      </a:r>
                      <a:endParaRPr lang="ru-RU" sz="140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rgbClr val="FF0000"/>
                          </a:solidFill>
                          <a:latin typeface="Times New Roman"/>
                          <a:ea typeface="Calibri"/>
                          <a:cs typeface="Times New Roman"/>
                        </a:rPr>
                        <a:t>7</a:t>
                      </a:r>
                      <a:endParaRPr lang="ru-RU" sz="140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rgbClr val="FF0000"/>
                          </a:solidFill>
                          <a:latin typeface="Times New Roman"/>
                          <a:ea typeface="Calibri"/>
                          <a:cs typeface="Times New Roman"/>
                        </a:rPr>
                        <a:t>8</a:t>
                      </a:r>
                      <a:endParaRPr lang="ru-RU" sz="140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839">
                <a:tc>
                  <a:txBody>
                    <a:bodyPr/>
                    <a:lstStyle/>
                    <a:p>
                      <a:pPr>
                        <a:lnSpc>
                          <a:spcPct val="100000"/>
                        </a:lnSpc>
                        <a:spcAft>
                          <a:spcPts val="0"/>
                        </a:spcAft>
                      </a:pPr>
                      <a:r>
                        <a:rPr lang="ru-RU" sz="1400" dirty="0">
                          <a:solidFill>
                            <a:srgbClr val="FF0000"/>
                          </a:solidFill>
                          <a:latin typeface="Times New Roman"/>
                          <a:ea typeface="Calibri"/>
                          <a:cs typeface="Times New Roman"/>
                        </a:rPr>
                        <a:t>Всего</a:t>
                      </a:r>
                      <a:endParaRPr lang="ru-RU" sz="1400" dirty="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rgbClr val="FF0000"/>
                          </a:solidFill>
                          <a:latin typeface="Times New Roman"/>
                          <a:ea typeface="Calibri"/>
                          <a:cs typeface="Times New Roman"/>
                        </a:rPr>
                        <a:t>01</a:t>
                      </a:r>
                      <a:endParaRPr lang="ru-RU" sz="140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9356">
                <a:tc>
                  <a:txBody>
                    <a:bodyPr/>
                    <a:lstStyle/>
                    <a:p>
                      <a:pPr>
                        <a:lnSpc>
                          <a:spcPct val="100000"/>
                        </a:lnSpc>
                        <a:spcAft>
                          <a:spcPts val="0"/>
                        </a:spcAft>
                      </a:pPr>
                      <a:r>
                        <a:rPr lang="ru-RU" sz="1400" dirty="0">
                          <a:solidFill>
                            <a:srgbClr val="FF0000"/>
                          </a:solidFill>
                          <a:latin typeface="Times New Roman"/>
                          <a:ea typeface="Calibri"/>
                          <a:cs typeface="Times New Roman"/>
                        </a:rPr>
                        <a:t>из них (из стр.01)  управляют транспортным </a:t>
                      </a:r>
                      <a:endParaRPr lang="ru-RU" sz="1400" dirty="0" smtClean="0">
                        <a:solidFill>
                          <a:srgbClr val="FF0000"/>
                        </a:solidFill>
                        <a:latin typeface="Times New Roman"/>
                        <a:ea typeface="Calibri"/>
                        <a:cs typeface="Times New Roman"/>
                      </a:endParaRPr>
                    </a:p>
                    <a:p>
                      <a:pPr>
                        <a:lnSpc>
                          <a:spcPct val="100000"/>
                        </a:lnSpc>
                        <a:spcAft>
                          <a:spcPts val="0"/>
                        </a:spcAft>
                      </a:pPr>
                      <a:r>
                        <a:rPr lang="ru-RU" sz="1400" dirty="0" smtClean="0">
                          <a:solidFill>
                            <a:srgbClr val="FF0000"/>
                          </a:solidFill>
                          <a:latin typeface="Times New Roman"/>
                          <a:ea typeface="Calibri"/>
                          <a:cs typeface="Times New Roman"/>
                        </a:rPr>
                        <a:t>средством</a:t>
                      </a:r>
                      <a:endParaRPr lang="ru-RU" sz="1400" dirty="0">
                        <a:latin typeface="Times New Roman"/>
                        <a:ea typeface="Times New Roman"/>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rgbClr val="FF0000"/>
                          </a:solidFill>
                          <a:latin typeface="Times New Roman"/>
                          <a:ea typeface="Calibri"/>
                          <a:cs typeface="Times New Roman"/>
                        </a:rPr>
                        <a:t>02</a:t>
                      </a:r>
                      <a:endParaRPr lang="ru-RU" sz="1400">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rgbClr val="FF0000"/>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91231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8"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8674" name="Rectangle 2"/>
          <p:cNvSpPr>
            <a:spLocks noGrp="1" noChangeArrowheads="1"/>
          </p:cNvSpPr>
          <p:nvPr>
            <p:ph type="title"/>
          </p:nvPr>
        </p:nvSpPr>
        <p:spPr>
          <a:xfrm>
            <a:off x="0" y="528005"/>
            <a:ext cx="1905000" cy="381000"/>
          </a:xfrm>
        </p:spPr>
        <p:txBody>
          <a:bodyPr>
            <a:normAutofit fontScale="90000"/>
          </a:bodyPr>
          <a:lstStyle/>
          <a:p>
            <a:pPr marL="838200" indent="-838200"/>
            <a:r>
              <a:rPr lang="ru-RU" altLang="ru-RU" sz="2000" b="1" dirty="0" smtClean="0">
                <a:solidFill>
                  <a:schemeClr val="bg1"/>
                </a:solidFill>
                <a:latin typeface="Times New Roman" pitchFamily="18" charset="0"/>
              </a:rPr>
              <a:t>Таблица 251</a:t>
            </a:r>
            <a:r>
              <a:rPr lang="en-US" altLang="ru-RU" sz="2000" b="1" dirty="0" smtClean="0">
                <a:solidFill>
                  <a:schemeClr val="bg1"/>
                </a:solidFill>
                <a:latin typeface="Times New Roman" pitchFamily="18" charset="0"/>
              </a:rPr>
              <a:t>6</a:t>
            </a:r>
            <a:r>
              <a:rPr lang="ru-RU" altLang="ru-RU" sz="2000" b="1" dirty="0" smtClean="0">
                <a:solidFill>
                  <a:schemeClr val="bg1"/>
                </a:solidFill>
                <a:latin typeface="Times New Roman" pitchFamily="18" charset="0"/>
              </a:rPr>
              <a:t> </a:t>
            </a:r>
            <a:endParaRPr lang="ru-RU" altLang="ru-RU" sz="2000" dirty="0" smtClean="0">
              <a:solidFill>
                <a:schemeClr val="bg1"/>
              </a:solidFill>
              <a:latin typeface="Times New Roman" pitchFamily="18" charset="0"/>
            </a:endParaRPr>
          </a:p>
        </p:txBody>
      </p:sp>
      <p:sp>
        <p:nvSpPr>
          <p:cNvPr id="2867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8676" name="Rectangle 4"/>
          <p:cNvSpPr>
            <a:spLocks noChangeArrowheads="1"/>
          </p:cNvSpPr>
          <p:nvPr/>
        </p:nvSpPr>
        <p:spPr bwMode="auto">
          <a:xfrm>
            <a:off x="190500" y="160338"/>
            <a:ext cx="876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400" b="1" dirty="0">
                <a:solidFill>
                  <a:schemeClr val="bg1"/>
                </a:solidFill>
                <a:latin typeface="Times New Roman" pitchFamily="18" charset="0"/>
              </a:rPr>
              <a:t>Обязательные предварительные и периодические осмотры, проведенные медицинской организацией</a:t>
            </a:r>
          </a:p>
          <a:p>
            <a:pPr algn="ctr">
              <a:spcBef>
                <a:spcPct val="0"/>
              </a:spcBef>
              <a:buFontTx/>
              <a:buNone/>
            </a:pPr>
            <a:r>
              <a:rPr lang="ru-RU" altLang="ru-RU" sz="1800" b="1" dirty="0">
                <a:latin typeface="Times New Roman" pitchFamily="18" charset="0"/>
              </a:rPr>
              <a:t>из таблицы 2510 </a:t>
            </a:r>
            <a:r>
              <a:rPr lang="ru-RU" altLang="ru-RU" sz="1800" dirty="0">
                <a:latin typeface="Times New Roman" pitchFamily="18" charset="0"/>
              </a:rPr>
              <a:t> </a:t>
            </a:r>
          </a:p>
        </p:txBody>
      </p:sp>
      <p:graphicFrame>
        <p:nvGraphicFramePr>
          <p:cNvPr id="211447" name="Group 503"/>
          <p:cNvGraphicFramePr>
            <a:graphicFrameLocks noGrp="1"/>
          </p:cNvGraphicFramePr>
          <p:nvPr>
            <p:ph idx="1"/>
            <p:extLst/>
          </p:nvPr>
        </p:nvGraphicFramePr>
        <p:xfrm>
          <a:off x="152400" y="1219200"/>
          <a:ext cx="8766176" cy="4834509"/>
        </p:xfrm>
        <a:graphic>
          <a:graphicData uri="http://schemas.openxmlformats.org/drawingml/2006/table">
            <a:tbl>
              <a:tblPr/>
              <a:tblGrid>
                <a:gridCol w="2133755">
                  <a:extLst>
                    <a:ext uri="{9D8B030D-6E8A-4147-A177-3AD203B41FA5}"/>
                  </a:extLst>
                </a:gridCol>
                <a:gridCol w="609644">
                  <a:extLst>
                    <a:ext uri="{9D8B030D-6E8A-4147-A177-3AD203B41FA5}"/>
                  </a:extLst>
                </a:gridCol>
                <a:gridCol w="838001">
                  <a:extLst>
                    <a:ext uri="{9D8B030D-6E8A-4147-A177-3AD203B41FA5}"/>
                  </a:extLst>
                </a:gridCol>
                <a:gridCol w="914726">
                  <a:extLst>
                    <a:ext uri="{9D8B030D-6E8A-4147-A177-3AD203B41FA5}"/>
                  </a:extLst>
                </a:gridCol>
                <a:gridCol w="838261">
                  <a:extLst>
                    <a:ext uri="{9D8B030D-6E8A-4147-A177-3AD203B41FA5}"/>
                  </a:extLst>
                </a:gridCol>
                <a:gridCol w="914466">
                  <a:extLst>
                    <a:ext uri="{9D8B030D-6E8A-4147-A177-3AD203B41FA5}"/>
                  </a:extLst>
                </a:gridCol>
                <a:gridCol w="838261">
                  <a:extLst>
                    <a:ext uri="{9D8B030D-6E8A-4147-A177-3AD203B41FA5}"/>
                  </a:extLst>
                </a:gridCol>
                <a:gridCol w="878904">
                  <a:extLst>
                    <a:ext uri="{9D8B030D-6E8A-4147-A177-3AD203B41FA5}"/>
                  </a:extLst>
                </a:gridCol>
                <a:gridCol w="800158">
                  <a:extLst>
                    <a:ext uri="{9D8B030D-6E8A-4147-A177-3AD203B41FA5}"/>
                  </a:extLst>
                </a:gridCol>
              </a:tblGrid>
              <a:tr h="2103397">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pitchFamily="2" charset="2"/>
                        <a:buNone/>
                        <a:tabLst/>
                      </a:pPr>
                      <a:r>
                        <a:rPr kumimoji="0" lang="ru-RU"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Наименование</a:t>
                      </a:r>
                    </a:p>
                  </a:txBody>
                  <a:tcPr marL="91447" marR="91447"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строки</a:t>
                      </a:r>
                      <a:endParaRPr kumimoji="0" lang="ru-RU" sz="11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Подлежало осмотрам</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Осмотрено</a:t>
                      </a: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Выявлено подозрений на профессиональное заболевание</a:t>
                      </a: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lang="ru-RU" sz="1200" dirty="0" smtClean="0">
                          <a:latin typeface="Times New Roman" panose="02020603050405020304" pitchFamily="18" charset="0"/>
                          <a:cs typeface="Times New Roman" panose="02020603050405020304" pitchFamily="18" charset="0"/>
                        </a:rPr>
                        <a:t>Не имели медицинских противопоказаний к работе</a:t>
                      </a:r>
                      <a:endParaRPr lang="ru-RU" sz="1200" dirty="0">
                        <a:latin typeface="Times New Roman" panose="02020603050405020304" pitchFamily="18" charset="0"/>
                        <a:cs typeface="Times New Roman" panose="02020603050405020304" pitchFamily="18"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dirty="0" smtClean="0">
                          <a:latin typeface="Times New Roman" panose="02020603050405020304" pitchFamily="18" charset="0"/>
                          <a:cs typeface="Times New Roman" panose="02020603050405020304" pitchFamily="18" charset="0"/>
                        </a:rPr>
                        <a:t>Имели временные/ постоянные медицинские</a:t>
                      </a:r>
                      <a:r>
                        <a:rPr lang="ru-RU" sz="1200" baseline="0" dirty="0" smtClean="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противопоказания к работе</a:t>
                      </a:r>
                    </a:p>
                    <a:p>
                      <a:pPr algn="ctr"/>
                      <a:endParaRPr lang="ru-RU" sz="1200" dirty="0">
                        <a:latin typeface="Times New Roman" panose="02020603050405020304" pitchFamily="18" charset="0"/>
                        <a:cs typeface="Times New Roman" panose="02020603050405020304" pitchFamily="18"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lang="ru-RU" sz="1200" dirty="0" smtClean="0">
                          <a:latin typeface="Times New Roman" panose="02020603050405020304" pitchFamily="18" charset="0"/>
                          <a:cs typeface="Times New Roman" panose="02020603050405020304" pitchFamily="18" charset="0"/>
                        </a:rPr>
                        <a:t>Нуждаются в дополнительном обследовании в центре профпатологии</a:t>
                      </a:r>
                      <a:endParaRPr lang="ru-RU" sz="1200" dirty="0">
                        <a:latin typeface="Times New Roman" panose="02020603050405020304" pitchFamily="18" charset="0"/>
                        <a:cs typeface="Times New Roman" panose="02020603050405020304" pitchFamily="18"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lang="ru-RU" sz="1200" dirty="0" smtClean="0">
                          <a:latin typeface="Times New Roman" panose="02020603050405020304" pitchFamily="18" charset="0"/>
                          <a:cs typeface="Times New Roman" panose="02020603050405020304" pitchFamily="18" charset="0"/>
                        </a:rPr>
                        <a:t>Нуждаются в амбулаторном/ стационарном обследовании и лечении</a:t>
                      </a:r>
                      <a:endParaRPr lang="ru-RU" sz="1200" dirty="0">
                        <a:latin typeface="Times New Roman" panose="02020603050405020304" pitchFamily="18" charset="0"/>
                        <a:cs typeface="Times New Roman" panose="02020603050405020304" pitchFamily="18"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r h="31090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ru-RU" sz="1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7</a:t>
                      </a: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ru-RU" sz="1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8</a:t>
                      </a:r>
                      <a:endParaRPr kumimoji="0" lang="ru-RU" sz="24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ru-RU" sz="1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9</a:t>
                      </a:r>
                      <a:endParaRPr kumimoji="0" lang="ru-RU" sz="24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r h="51822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Всего</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r h="118873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из них: работники, занятые на тяжелой работе и на работах с вредными и (или) опасными условиями труда - всего</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1.1</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r h="53036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декретированные контингенты</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1.2</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bl>
          </a:graphicData>
        </a:graphic>
      </p:graphicFrame>
      <p:sp>
        <p:nvSpPr>
          <p:cNvPr id="211448" name="Rectangle 504"/>
          <p:cNvSpPr>
            <a:spLocks noChangeArrowheads="1"/>
          </p:cNvSpPr>
          <p:nvPr/>
        </p:nvSpPr>
        <p:spPr bwMode="auto">
          <a:xfrm>
            <a:off x="5334000" y="3687763"/>
            <a:ext cx="3581400" cy="893365"/>
          </a:xfrm>
          <a:prstGeom prst="rect">
            <a:avLst/>
          </a:prstGeom>
          <a:solidFill>
            <a:schemeClr val="bg2">
              <a:lumMod val="75000"/>
            </a:schemeClr>
          </a:solid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None/>
              <a:defRPr/>
            </a:pPr>
            <a:r>
              <a:rPr lang="ru-RU" sz="1600" b="1" dirty="0" smtClean="0">
                <a:cs typeface="Arial" panose="020B0604020202020204" pitchFamily="34" charset="0"/>
              </a:rPr>
              <a:t>Строка </a:t>
            </a:r>
            <a:r>
              <a:rPr lang="ru-RU" sz="1600" b="1" dirty="0">
                <a:cs typeface="Arial" panose="020B0604020202020204" pitchFamily="34" charset="0"/>
              </a:rPr>
              <a:t>1 может быть больше суммы строк </a:t>
            </a:r>
            <a:r>
              <a:rPr lang="ru-RU" sz="1600" b="1" dirty="0" smtClean="0">
                <a:cs typeface="Arial" panose="020B0604020202020204" pitchFamily="34" charset="0"/>
              </a:rPr>
              <a:t>1.1 + 1.2</a:t>
            </a:r>
          </a:p>
          <a:p>
            <a:pPr marL="342900" indent="-342900" eaLnBrk="0" hangingPunct="0">
              <a:spcBef>
                <a:spcPct val="20000"/>
              </a:spcBef>
              <a:buClr>
                <a:schemeClr val="bg2"/>
              </a:buClr>
              <a:buSzPct val="75000"/>
              <a:buFont typeface="Wingdings" pitchFamily="2" charset="2"/>
              <a:buNone/>
              <a:defRPr/>
            </a:pPr>
            <a:r>
              <a:rPr lang="ru-RU" sz="1600" b="1" dirty="0" smtClean="0">
                <a:solidFill>
                  <a:srgbClr val="FF0000"/>
                </a:solidFill>
                <a:cs typeface="Arial" panose="020B0604020202020204" pitchFamily="34" charset="0"/>
              </a:rPr>
              <a:t>Разницу - пояснить</a:t>
            </a:r>
            <a:endParaRPr lang="ru-RU" sz="1600" b="1" dirty="0">
              <a:solidFill>
                <a:srgbClr val="FF0000"/>
              </a:solidFill>
              <a:cs typeface="Arial" panose="020B0604020202020204" pitchFamily="34" charset="0"/>
            </a:endParaRPr>
          </a:p>
        </p:txBody>
      </p:sp>
    </p:spTree>
    <p:extLst>
      <p:ext uri="{BB962C8B-B14F-4D97-AF65-F5344CB8AC3E}">
        <p14:creationId xmlns:p14="http://schemas.microsoft.com/office/powerpoint/2010/main" val="16524949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1143000"/>
            <a:ext cx="1905000" cy="304800"/>
          </a:xfrm>
        </p:spPr>
        <p:txBody>
          <a:bodyPr/>
          <a:lstStyle/>
          <a:p>
            <a:pPr marL="838200" indent="-838200"/>
            <a:r>
              <a:rPr lang="ru-RU" altLang="ru-RU" sz="2000" b="1" smtClean="0">
                <a:latin typeface="Times New Roman" panose="02020603050405020304" pitchFamily="18" charset="0"/>
              </a:rPr>
              <a:t>Таблица 2600 </a:t>
            </a:r>
            <a:endParaRPr lang="ru-RU" altLang="ru-RU" sz="2000" smtClean="0">
              <a:latin typeface="Times New Roman" panose="02020603050405020304" pitchFamily="18" charset="0"/>
            </a:endParaRPr>
          </a:p>
        </p:txBody>
      </p:sp>
      <p:sp>
        <p:nvSpPr>
          <p:cNvPr id="1331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3316" name="Rectangle 4"/>
          <p:cNvSpPr>
            <a:spLocks noChangeArrowheads="1"/>
          </p:cNvSpPr>
          <p:nvPr/>
        </p:nvSpPr>
        <p:spPr bwMode="auto">
          <a:xfrm>
            <a:off x="685800" y="457200"/>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a:latin typeface="Times New Roman" panose="02020603050405020304" pitchFamily="18" charset="0"/>
              </a:rPr>
              <a:t>Диспансерное наблюдение инвалидов и участников Великой Отечественной войны и воинов-интернационалистов</a:t>
            </a:r>
            <a:r>
              <a:rPr lang="ru-RU" altLang="ru-RU" sz="2000">
                <a:latin typeface="Times New Roman" panose="02020603050405020304" pitchFamily="18" charset="0"/>
              </a:rPr>
              <a:t> </a:t>
            </a:r>
          </a:p>
        </p:txBody>
      </p:sp>
      <p:graphicFrame>
        <p:nvGraphicFramePr>
          <p:cNvPr id="213630" name="Group 638"/>
          <p:cNvGraphicFramePr>
            <a:graphicFrameLocks noGrp="1"/>
          </p:cNvGraphicFramePr>
          <p:nvPr>
            <p:ph idx="1"/>
            <p:extLst/>
          </p:nvPr>
        </p:nvGraphicFramePr>
        <p:xfrm>
          <a:off x="152400" y="1524000"/>
          <a:ext cx="8763000" cy="4484690"/>
        </p:xfrm>
        <a:graphic>
          <a:graphicData uri="http://schemas.openxmlformats.org/drawingml/2006/table">
            <a:tbl>
              <a:tblPr/>
              <a:tblGrid>
                <a:gridCol w="4683125">
                  <a:extLst>
                    <a:ext uri="{9D8B030D-6E8A-4147-A177-3AD203B41FA5}">
                      <a16:colId xmlns:a16="http://schemas.microsoft.com/office/drawing/2014/main" xmlns="" val="20000"/>
                    </a:ext>
                  </a:extLst>
                </a:gridCol>
                <a:gridCol w="582613">
                  <a:extLst>
                    <a:ext uri="{9D8B030D-6E8A-4147-A177-3AD203B41FA5}">
                      <a16:colId xmlns:a16="http://schemas.microsoft.com/office/drawing/2014/main" xmlns="" val="20001"/>
                    </a:ext>
                  </a:extLst>
                </a:gridCol>
                <a:gridCol w="1182687">
                  <a:extLst>
                    <a:ext uri="{9D8B030D-6E8A-4147-A177-3AD203B41FA5}">
                      <a16:colId xmlns:a16="http://schemas.microsoft.com/office/drawing/2014/main" xmlns="" val="20002"/>
                    </a:ext>
                  </a:extLst>
                </a:gridCol>
                <a:gridCol w="857250">
                  <a:extLst>
                    <a:ext uri="{9D8B030D-6E8A-4147-A177-3AD203B41FA5}">
                      <a16:colId xmlns:a16="http://schemas.microsoft.com/office/drawing/2014/main" xmlns="" val="20003"/>
                    </a:ext>
                  </a:extLst>
                </a:gridCol>
                <a:gridCol w="1457325">
                  <a:extLst>
                    <a:ext uri="{9D8B030D-6E8A-4147-A177-3AD203B41FA5}">
                      <a16:colId xmlns:a16="http://schemas.microsoft.com/office/drawing/2014/main" xmlns="" val="20004"/>
                    </a:ext>
                  </a:extLst>
                </a:gridCol>
              </a:tblGrid>
              <a:tr h="64017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Участники ВОВ (кроме ИОВ)</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Инвалиды ВОВ</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Воины-интернационалисты</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274359">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7785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Состоит под диспансерным наблюдением на начало отчетного года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Вновь взято под диспансерное наблюдение в отчетном году</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Снято с диспансерного наблюдения в течении отчетного года</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выехало</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умерло</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Состоит под диспансерным наблюдением на конец отчетного года</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том числе по группам инвалидности:     I</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II</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III</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Охвачено комплексными медицинскими осмотрами  (из стр.6)</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Нуждались в стационарном лечении</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2"/>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Получили стационарное лечение из числа нуждавшихся (стр.11)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3"/>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Получили санаторно-курортное лечение</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4"/>
                  </a:ext>
                </a:extLst>
              </a:tr>
            </a:tbl>
          </a:graphicData>
        </a:graphic>
      </p:graphicFrame>
      <p:sp>
        <p:nvSpPr>
          <p:cNvPr id="213628" name="Rectangle 636"/>
          <p:cNvSpPr>
            <a:spLocks noChangeArrowheads="1"/>
          </p:cNvSpPr>
          <p:nvPr/>
        </p:nvSpPr>
        <p:spPr bwMode="auto">
          <a:xfrm>
            <a:off x="5580112" y="2514600"/>
            <a:ext cx="3411488" cy="1066800"/>
          </a:xfrm>
          <a:prstGeom prst="rect">
            <a:avLst/>
          </a:prstGeom>
          <a:solidFill>
            <a:srgbClr val="00B0F0"/>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400" b="1" dirty="0" smtClean="0"/>
              <a:t>       В </a:t>
            </a:r>
            <a:r>
              <a:rPr lang="ru-RU" sz="1400" b="1" dirty="0"/>
              <a:t>графы 3 и 5 включены категории пациентов, которые не предусматривают наличие инвалидности</a:t>
            </a:r>
          </a:p>
        </p:txBody>
      </p:sp>
      <p:sp>
        <p:nvSpPr>
          <p:cNvPr id="213631" name="Rectangle 639"/>
          <p:cNvSpPr>
            <a:spLocks noChangeArrowheads="1"/>
          </p:cNvSpPr>
          <p:nvPr/>
        </p:nvSpPr>
        <p:spPr bwMode="auto">
          <a:xfrm>
            <a:off x="5486400" y="3733800"/>
            <a:ext cx="3505200" cy="838200"/>
          </a:xfrm>
          <a:prstGeom prst="rect">
            <a:avLst/>
          </a:prstGeom>
          <a:solidFill>
            <a:srgbClr val="00B0F0"/>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600" b="1" dirty="0"/>
              <a:t>Если строка 6 не равна сумме строк 7+8+9, то необходимо дать пояснение</a:t>
            </a:r>
          </a:p>
        </p:txBody>
      </p:sp>
      <p:sp>
        <p:nvSpPr>
          <p:cNvPr id="213632" name="Rectangle 640"/>
          <p:cNvSpPr>
            <a:spLocks noChangeArrowheads="1"/>
          </p:cNvSpPr>
          <p:nvPr/>
        </p:nvSpPr>
        <p:spPr bwMode="auto">
          <a:xfrm>
            <a:off x="5486400" y="4953000"/>
            <a:ext cx="3505200" cy="838200"/>
          </a:xfrm>
          <a:prstGeom prst="rect">
            <a:avLst/>
          </a:prstGeom>
          <a:solidFill>
            <a:srgbClr val="00B0F0"/>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600" b="1" dirty="0"/>
              <a:t>Если строка 10 меньше строки 6, то необходимо дать пояснение</a:t>
            </a:r>
          </a:p>
        </p:txBody>
      </p:sp>
      <p:sp>
        <p:nvSpPr>
          <p:cNvPr id="9" name="Прямоугольник 8"/>
          <p:cNvSpPr/>
          <p:nvPr/>
        </p:nvSpPr>
        <p:spPr>
          <a:xfrm>
            <a:off x="4336893" y="6008690"/>
            <a:ext cx="4392488" cy="57606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Межгодовой контроль</a:t>
            </a:r>
            <a:endParaRPr lang="ru-RU" dirty="0">
              <a:solidFill>
                <a:schemeClr val="tx1"/>
              </a:solidFill>
            </a:endParaRPr>
          </a:p>
        </p:txBody>
      </p:sp>
    </p:spTree>
    <p:extLst>
      <p:ext uri="{BB962C8B-B14F-4D97-AF65-F5344CB8AC3E}">
        <p14:creationId xmlns:p14="http://schemas.microsoft.com/office/powerpoint/2010/main" val="38519267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30480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5842" name="Rectangle 2"/>
          <p:cNvSpPr>
            <a:spLocks noGrp="1" noChangeArrowheads="1"/>
          </p:cNvSpPr>
          <p:nvPr>
            <p:ph type="title"/>
          </p:nvPr>
        </p:nvSpPr>
        <p:spPr>
          <a:xfrm>
            <a:off x="304800" y="534808"/>
            <a:ext cx="1905000" cy="304800"/>
          </a:xfrm>
        </p:spPr>
        <p:txBody>
          <a:bodyPr>
            <a:normAutofit fontScale="90000"/>
          </a:bodyPr>
          <a:lstStyle/>
          <a:p>
            <a:pPr marL="838200" indent="-838200"/>
            <a:r>
              <a:rPr lang="ru-RU" altLang="ru-RU" sz="2000" b="1" dirty="0" smtClean="0">
                <a:solidFill>
                  <a:schemeClr val="bg1"/>
                </a:solidFill>
                <a:latin typeface="Times New Roman" pitchFamily="18" charset="0"/>
              </a:rPr>
              <a:t>Таблица 2610 </a:t>
            </a:r>
            <a:endParaRPr lang="ru-RU" altLang="ru-RU" sz="2000" dirty="0" smtClean="0">
              <a:solidFill>
                <a:schemeClr val="bg1"/>
              </a:solidFill>
              <a:latin typeface="Times New Roman" pitchFamily="18" charset="0"/>
            </a:endParaRPr>
          </a:p>
        </p:txBody>
      </p:sp>
      <p:sp>
        <p:nvSpPr>
          <p:cNvPr id="35843"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5844" name="Rectangle 4"/>
          <p:cNvSpPr>
            <a:spLocks noChangeArrowheads="1"/>
          </p:cNvSpPr>
          <p:nvPr/>
        </p:nvSpPr>
        <p:spPr bwMode="auto">
          <a:xfrm>
            <a:off x="523877" y="153808"/>
            <a:ext cx="8077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000" b="1" dirty="0">
                <a:solidFill>
                  <a:schemeClr val="bg1"/>
                </a:solidFill>
                <a:latin typeface="Times New Roman" pitchFamily="18" charset="0"/>
              </a:rPr>
              <a:t>Состоит инвалидов на учете в медицинской организации</a:t>
            </a:r>
            <a:r>
              <a:rPr lang="ru-RU" altLang="ru-RU" sz="2000" dirty="0">
                <a:solidFill>
                  <a:schemeClr val="bg1"/>
                </a:solidFill>
                <a:latin typeface="Times New Roman" pitchFamily="18" charset="0"/>
              </a:rPr>
              <a:t> </a:t>
            </a:r>
          </a:p>
        </p:txBody>
      </p:sp>
      <p:graphicFrame>
        <p:nvGraphicFramePr>
          <p:cNvPr id="214185" name="Group 169"/>
          <p:cNvGraphicFramePr>
            <a:graphicFrameLocks noGrp="1"/>
          </p:cNvGraphicFramePr>
          <p:nvPr>
            <p:ph idx="1"/>
          </p:nvPr>
        </p:nvGraphicFramePr>
        <p:xfrm>
          <a:off x="304800" y="1295400"/>
          <a:ext cx="8534400" cy="2163890"/>
        </p:xfrm>
        <a:graphic>
          <a:graphicData uri="http://schemas.openxmlformats.org/drawingml/2006/table">
            <a:tbl>
              <a:tblPr/>
              <a:tblGrid>
                <a:gridCol w="7289800"/>
                <a:gridCol w="1244600"/>
              </a:tblGrid>
              <a:tr h="33524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Состоит инвалидов на учете в медицинской организации: детей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cap="flat">
                      <a:noFill/>
                    </a:lnT>
                    <a:lnB>
                      <a:noFill/>
                    </a:lnB>
                    <a:lnTlToBr>
                      <a:noFill/>
                    </a:lnTlToBr>
                    <a:lnBlToTr>
                      <a:noFill/>
                    </a:lnBlToTr>
                    <a:noFill/>
                  </a:tcPr>
                </a:tc>
              </a:tr>
              <a:tr h="33524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                                                                                                    взрослых</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2.____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a:noFill/>
                    </a:lnT>
                    <a:lnB>
                      <a:noFill/>
                    </a:lnB>
                    <a:lnTlToBr>
                      <a:noFill/>
                    </a:lnTlToBr>
                    <a:lnBlToTr>
                      <a:noFill/>
                    </a:lnBlToTr>
                    <a:noFill/>
                  </a:tcPr>
                </a:tc>
              </a:tr>
              <a:tr h="579082">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из них(из стр..2): лиц старше трудоспособного возраста (мужчин </a:t>
                      </a:r>
                      <a:r>
                        <a:rPr kumimoji="0" lang="ru-RU" sz="1600" b="0" i="0" u="none" strike="noStrike" cap="none" normalizeH="0" baseline="0" dirty="0" smtClean="0">
                          <a:ln>
                            <a:noFill/>
                          </a:ln>
                          <a:solidFill>
                            <a:schemeClr val="tx1"/>
                          </a:solidFill>
                          <a:effectLst/>
                          <a:latin typeface="Arial"/>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60 лет и старше, женщин </a:t>
                      </a:r>
                      <a:r>
                        <a:rPr kumimoji="0" lang="ru-RU" sz="1600" b="0" i="0" u="none" strike="noStrike" cap="none" normalizeH="0" baseline="0" dirty="0" smtClean="0">
                          <a:ln>
                            <a:noFill/>
                          </a:ln>
                          <a:solidFill>
                            <a:schemeClr val="tx1"/>
                          </a:solidFill>
                          <a:effectLst/>
                          <a:latin typeface="Arial"/>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55 лет и старше)</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3.____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a:noFill/>
                    </a:lnT>
                    <a:lnB>
                      <a:noFill/>
                    </a:lnB>
                    <a:lnTlToBr>
                      <a:noFill/>
                    </a:lnTlToBr>
                    <a:lnBlToTr>
                      <a:noFill/>
                    </a:lnBlToTr>
                    <a:noFill/>
                  </a:tcPr>
                </a:tc>
              </a:tr>
              <a:tr h="57908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Из общего числа инвалидов, состоящих на учете в медицинской организации, имеют противопоказания для занятий физической культурой и спортом, всего</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4.____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a:noFill/>
                    </a:lnT>
                    <a:lnB>
                      <a:noFill/>
                    </a:lnB>
                    <a:lnTlToBr>
                      <a:noFill/>
                    </a:lnTlToBr>
                    <a:lnBlToTr>
                      <a:noFill/>
                    </a:lnBlToTr>
                    <a:noFill/>
                  </a:tcPr>
                </a:tc>
              </a:tr>
              <a:tr h="33524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из них дети</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5.____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a:noFill/>
                    </a:lnT>
                    <a:lnB cap="flat">
                      <a:noFill/>
                    </a:lnB>
                    <a:lnTlToBr>
                      <a:noFill/>
                    </a:lnTlToBr>
                    <a:lnBlToTr>
                      <a:noFill/>
                    </a:lnBlToTr>
                    <a:noFill/>
                  </a:tcPr>
                </a:tc>
              </a:tr>
            </a:tbl>
          </a:graphicData>
        </a:graphic>
      </p:graphicFrame>
      <p:sp>
        <p:nvSpPr>
          <p:cNvPr id="214186" name="Rectangle 170"/>
          <p:cNvSpPr>
            <a:spLocks noChangeArrowheads="1"/>
          </p:cNvSpPr>
          <p:nvPr/>
        </p:nvSpPr>
        <p:spPr bwMode="auto">
          <a:xfrm>
            <a:off x="457200" y="3733800"/>
            <a:ext cx="8001000" cy="609600"/>
          </a:xfrm>
          <a:prstGeom prst="rect">
            <a:avLst/>
          </a:prstGeom>
          <a:solidFill>
            <a:schemeClr val="bg2">
              <a:lumMod val="75000"/>
            </a:schemeClr>
          </a:solid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None/>
              <a:defRPr/>
            </a:pPr>
            <a:r>
              <a:rPr lang="ru-RU" sz="1600" b="1" dirty="0">
                <a:cs typeface="Arial" pitchFamily="34" charset="0"/>
              </a:rPr>
              <a:t>Численность инвалидов, состоящих на учете в медицинской организации, показываются по состоянию на конец отчетного года</a:t>
            </a:r>
          </a:p>
        </p:txBody>
      </p:sp>
      <p:sp>
        <p:nvSpPr>
          <p:cNvPr id="214187" name="Rectangle 171"/>
          <p:cNvSpPr>
            <a:spLocks noChangeArrowheads="1"/>
          </p:cNvSpPr>
          <p:nvPr/>
        </p:nvSpPr>
        <p:spPr bwMode="auto">
          <a:xfrm>
            <a:off x="457200" y="4495800"/>
            <a:ext cx="8001000" cy="609600"/>
          </a:xfrm>
          <a:prstGeom prst="rect">
            <a:avLst/>
          </a:prstGeom>
          <a:solidFill>
            <a:schemeClr val="bg2">
              <a:lumMod val="75000"/>
            </a:schemeClr>
          </a:solid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None/>
              <a:defRPr/>
            </a:pPr>
            <a:r>
              <a:rPr lang="ru-RU" sz="1600" b="1" dirty="0">
                <a:cs typeface="Arial" pitchFamily="34" charset="0"/>
              </a:rPr>
              <a:t>Численность детей-инвалидов, указанная в по строке 1 должна быть равна сведениям, указанным в ф. №19 «Сведения о детях-инвалидах»</a:t>
            </a:r>
          </a:p>
        </p:txBody>
      </p:sp>
      <p:sp>
        <p:nvSpPr>
          <p:cNvPr id="9"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137548466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1143000"/>
            <a:ext cx="2831232" cy="304800"/>
          </a:xfrm>
        </p:spPr>
        <p:txBody>
          <a:bodyPr/>
          <a:lstStyle/>
          <a:p>
            <a:pPr marL="838200" indent="-838200"/>
            <a:r>
              <a:rPr lang="ru-RU" altLang="ru-RU" sz="2000" b="1" dirty="0" smtClean="0">
                <a:latin typeface="Times New Roman" panose="02020603050405020304" pitchFamily="18" charset="0"/>
              </a:rPr>
              <a:t>Таблица 2611  </a:t>
            </a:r>
            <a:endParaRPr lang="ru-RU" altLang="ru-RU" sz="2000" dirty="0" smtClean="0">
              <a:latin typeface="Times New Roman" panose="02020603050405020304" pitchFamily="18" charset="0"/>
            </a:endParaRPr>
          </a:p>
        </p:txBody>
      </p:sp>
      <p:sp>
        <p:nvSpPr>
          <p:cNvPr id="1331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3316" name="Rectangle 4"/>
          <p:cNvSpPr>
            <a:spLocks noChangeArrowheads="1"/>
          </p:cNvSpPr>
          <p:nvPr/>
        </p:nvSpPr>
        <p:spPr bwMode="auto">
          <a:xfrm>
            <a:off x="685800" y="457200"/>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ru-RU" altLang="ru-RU" sz="2000" dirty="0">
              <a:latin typeface="Times New Roman" panose="02020603050405020304" pitchFamily="18" charset="0"/>
            </a:endParaRPr>
          </a:p>
        </p:txBody>
      </p:sp>
      <p:graphicFrame>
        <p:nvGraphicFramePr>
          <p:cNvPr id="213630" name="Group 638"/>
          <p:cNvGraphicFramePr>
            <a:graphicFrameLocks noGrp="1"/>
          </p:cNvGraphicFramePr>
          <p:nvPr>
            <p:ph idx="1"/>
            <p:extLst>
              <p:ext uri="{D42A27DB-BD31-4B8C-83A1-F6EECF244321}">
                <p14:modId xmlns:p14="http://schemas.microsoft.com/office/powerpoint/2010/main" val="1180895077"/>
              </p:ext>
            </p:extLst>
          </p:nvPr>
        </p:nvGraphicFramePr>
        <p:xfrm>
          <a:off x="228600" y="2060848"/>
          <a:ext cx="8763001" cy="2227348"/>
        </p:xfrm>
        <a:graphic>
          <a:graphicData uri="http://schemas.openxmlformats.org/drawingml/2006/table">
            <a:tbl>
              <a:tblPr/>
              <a:tblGrid>
                <a:gridCol w="4015354">
                  <a:extLst>
                    <a:ext uri="{9D8B030D-6E8A-4147-A177-3AD203B41FA5}">
                      <a16:colId xmlns:a16="http://schemas.microsoft.com/office/drawing/2014/main" xmlns="" val="20000"/>
                    </a:ext>
                  </a:extLst>
                </a:gridCol>
                <a:gridCol w="499538">
                  <a:extLst>
                    <a:ext uri="{9D8B030D-6E8A-4147-A177-3AD203B41FA5}">
                      <a16:colId xmlns:a16="http://schemas.microsoft.com/office/drawing/2014/main" xmlns="" val="20001"/>
                    </a:ext>
                  </a:extLst>
                </a:gridCol>
                <a:gridCol w="1014047">
                  <a:extLst>
                    <a:ext uri="{9D8B030D-6E8A-4147-A177-3AD203B41FA5}">
                      <a16:colId xmlns:a16="http://schemas.microsoft.com/office/drawing/2014/main" xmlns="" val="20002"/>
                    </a:ext>
                  </a:extLst>
                </a:gridCol>
                <a:gridCol w="1046709">
                  <a:extLst>
                    <a:ext uri="{9D8B030D-6E8A-4147-A177-3AD203B41FA5}">
                      <a16:colId xmlns:a16="http://schemas.microsoft.com/office/drawing/2014/main" xmlns="" val="20003"/>
                    </a:ext>
                  </a:extLst>
                </a:gridCol>
                <a:gridCol w="1152128">
                  <a:extLst>
                    <a:ext uri="{9D8B030D-6E8A-4147-A177-3AD203B41FA5}">
                      <a16:colId xmlns:a16="http://schemas.microsoft.com/office/drawing/2014/main" xmlns="" val="20004"/>
                    </a:ext>
                  </a:extLst>
                </a:gridCol>
                <a:gridCol w="1035225">
                  <a:extLst>
                    <a:ext uri="{9D8B030D-6E8A-4147-A177-3AD203B41FA5}">
                      <a16:colId xmlns:a16="http://schemas.microsoft.com/office/drawing/2014/main" xmlns="" val="299576495"/>
                    </a:ext>
                  </a:extLst>
                </a:gridCol>
              </a:tblGrid>
              <a:tr h="320086">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lang="ru-RU" sz="1200" kern="1200" dirty="0" smtClean="0">
                          <a:solidFill>
                            <a:schemeClr val="tx1"/>
                          </a:solidFill>
                          <a:effectLst/>
                          <a:latin typeface="+mn-lt"/>
                          <a:ea typeface="+mn-ea"/>
                          <a:cs typeface="+mn-cs"/>
                        </a:rPr>
                        <a:t>Всего</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algn="ctr">
                        <a:spcAft>
                          <a:spcPts val="0"/>
                        </a:spcAft>
                      </a:pPr>
                      <a:r>
                        <a:rPr kumimoji="0" lang="ru-RU" sz="1200" b="0" i="0" u="none" strike="noStrike" kern="1200" cap="none" normalizeH="0" baseline="0" dirty="0">
                          <a:ln>
                            <a:noFill/>
                          </a:ln>
                          <a:solidFill>
                            <a:schemeClr val="tx1"/>
                          </a:solidFill>
                          <a:effectLst/>
                          <a:latin typeface="Times New Roman" pitchFamily="18" charset="0"/>
                          <a:ea typeface="+mn-ea"/>
                          <a:cs typeface="Times New Roman"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32008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kumimoji="0" lang="en-US"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I</a:t>
                      </a:r>
                      <a:r>
                        <a:rPr kumimoji="0" lang="ru-RU"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 </a:t>
                      </a:r>
                      <a:r>
                        <a:rPr kumimoji="0" lang="ru-RU" sz="1200" b="0" i="0" u="none" strike="noStrike" kern="1200" cap="none" normalizeH="0" baseline="0" dirty="0">
                          <a:ln>
                            <a:noFill/>
                          </a:ln>
                          <a:solidFill>
                            <a:schemeClr val="tx1"/>
                          </a:solidFill>
                          <a:effectLst/>
                          <a:latin typeface="Times New Roman" pitchFamily="18" charset="0"/>
                          <a:ea typeface="+mn-ea"/>
                          <a:cs typeface="Times New Roman" pitchFamily="18" charset="0"/>
                        </a:rPr>
                        <a:t>группы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kumimoji="0" lang="en-US"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II</a:t>
                      </a:r>
                      <a:r>
                        <a:rPr kumimoji="0" lang="ru-RU"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 </a:t>
                      </a:r>
                      <a:r>
                        <a:rPr kumimoji="0" lang="ru-RU" sz="1200" b="0" i="0" u="none" strike="noStrike" kern="1200" cap="none" normalizeH="0" baseline="0" dirty="0">
                          <a:ln>
                            <a:noFill/>
                          </a:ln>
                          <a:solidFill>
                            <a:schemeClr val="tx1"/>
                          </a:solidFill>
                          <a:effectLst/>
                          <a:latin typeface="Times New Roman" pitchFamily="18" charset="0"/>
                          <a:ea typeface="+mn-ea"/>
                          <a:cs typeface="Times New Roman" pitchFamily="18" charset="0"/>
                        </a:rPr>
                        <a:t>группы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a:effectLst/>
                          <a:latin typeface="Times New Roman" panose="02020603050405020304" pitchFamily="18" charset="0"/>
                          <a:ea typeface="Times New Roman" panose="02020603050405020304" pitchFamily="18" charset="0"/>
                        </a:rPr>
                        <a:t> </a:t>
                      </a:r>
                      <a:r>
                        <a:rPr kumimoji="0" lang="en-US"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III</a:t>
                      </a:r>
                      <a:r>
                        <a:rPr kumimoji="0" lang="ru-RU"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 группы</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890337365"/>
                  </a:ext>
                </a:extLst>
              </a:tr>
              <a:tr h="367940">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defRPr/>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77852">
                <a:tc>
                  <a:txBody>
                    <a:bodyPr/>
                    <a:lstStyle/>
                    <a:p>
                      <a:pPr>
                        <a:spcAft>
                          <a:spcPts val="0"/>
                        </a:spcAft>
                      </a:pPr>
                      <a:r>
                        <a:rPr kumimoji="0" lang="ru-RU" sz="1200" b="0" i="0" u="none" strike="noStrike" kern="1200" cap="none" normalizeH="0" baseline="0" dirty="0">
                          <a:ln>
                            <a:noFill/>
                          </a:ln>
                          <a:solidFill>
                            <a:schemeClr val="tx1"/>
                          </a:solidFill>
                          <a:effectLst/>
                          <a:latin typeface="Times New Roman" pitchFamily="18" charset="0"/>
                          <a:ea typeface="+mn-ea"/>
                          <a:cs typeface="Times New Roman" pitchFamily="18" charset="0"/>
                        </a:rPr>
                        <a:t>Число лиц впервые признанных инвалидами, всего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136554">
                <a:tc>
                  <a:txBody>
                    <a:bodyPr/>
                    <a:lstStyle/>
                    <a:p>
                      <a:pPr>
                        <a:spcAft>
                          <a:spcPts val="0"/>
                        </a:spcAft>
                      </a:pPr>
                      <a:r>
                        <a:rPr kumimoji="0" lang="ru-RU" sz="1200" b="0" i="0" u="none" strike="noStrike" kern="1200" cap="none" normalizeH="0" baseline="0">
                          <a:ln>
                            <a:noFill/>
                          </a:ln>
                          <a:solidFill>
                            <a:schemeClr val="tx1"/>
                          </a:solidFill>
                          <a:effectLst/>
                          <a:latin typeface="Times New Roman" pitchFamily="18" charset="0"/>
                          <a:ea typeface="+mn-ea"/>
                          <a:cs typeface="Times New Roman" pitchFamily="18" charset="0"/>
                        </a:rPr>
                        <a:t>в т.ч. взрослых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defRPr/>
                      </a:pPr>
                      <a:r>
                        <a:rPr kumimoji="0" lang="ru-RU" sz="1200" b="1" i="0" u="none" strike="noStrike" cap="none" normalizeH="0" baseline="0" dirty="0" smtClean="0">
                          <a:ln>
                            <a:noFill/>
                          </a:ln>
                          <a:solidFill>
                            <a:schemeClr val="tx1"/>
                          </a:solidFill>
                          <a:effectLst/>
                          <a:latin typeface="Arial"/>
                          <a:cs typeface="Times New Roman" pitchFamily="18" charset="0"/>
                        </a:rPr>
                        <a:t>3гр=4+5+6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74359">
                <a:tc>
                  <a:txBody>
                    <a:bodyPr/>
                    <a:lstStyle/>
                    <a:p>
                      <a:pPr>
                        <a:spcAft>
                          <a:spcPts val="0"/>
                        </a:spcAft>
                      </a:pPr>
                      <a:r>
                        <a:rPr kumimoji="0" lang="ru-RU" sz="1200" b="0" i="0" u="none" strike="noStrike" kern="1200" cap="none" normalizeH="0" baseline="0" dirty="0">
                          <a:ln>
                            <a:noFill/>
                          </a:ln>
                          <a:solidFill>
                            <a:schemeClr val="tx1"/>
                          </a:solidFill>
                          <a:effectLst/>
                          <a:latin typeface="Times New Roman" pitchFamily="18" charset="0"/>
                          <a:ea typeface="+mn-ea"/>
                          <a:cs typeface="Times New Roman" pitchFamily="18" charset="0"/>
                        </a:rPr>
                        <a:t>         детей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Arial"/>
                          <a:cs typeface="Times New Roman" pitchFamily="18" charset="0"/>
                        </a:rPr>
                        <a:t>Х</a:t>
                      </a:r>
                      <a:endParaRPr kumimoji="0" lang="ru-RU" sz="1400" b="0" i="0" u="none" strike="noStrike" cap="none" normalizeH="0" baseline="0" dirty="0" smtClean="0">
                        <a:ln>
                          <a:noFill/>
                        </a:ln>
                        <a:solidFill>
                          <a:srgbClr val="FF0000"/>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Arial"/>
                          <a:cs typeface="Times New Roman" pitchFamily="18" charset="0"/>
                        </a:rPr>
                        <a:t>Х </a:t>
                      </a:r>
                      <a:endParaRPr kumimoji="0" lang="ru-RU" sz="1400" b="0" i="0" u="none" strike="noStrike" cap="none" normalizeH="0" baseline="0" dirty="0" smtClean="0">
                        <a:ln>
                          <a:noFill/>
                        </a:ln>
                        <a:solidFill>
                          <a:srgbClr val="FF0000"/>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FF0000"/>
                          </a:solidFill>
                          <a:effectLst/>
                          <a:latin typeface="Arial" pitchFamily="34" charset="0"/>
                          <a:cs typeface="Arial" pitchFamily="34" charset="0"/>
                        </a:rPr>
                        <a:t>Х</a:t>
                      </a: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bl>
          </a:graphicData>
        </a:graphic>
      </p:graphicFrame>
      <p:sp>
        <p:nvSpPr>
          <p:cNvPr id="213632" name="Rectangle 640"/>
          <p:cNvSpPr>
            <a:spLocks noChangeArrowheads="1"/>
          </p:cNvSpPr>
          <p:nvPr/>
        </p:nvSpPr>
        <p:spPr bwMode="auto">
          <a:xfrm>
            <a:off x="5257800" y="4725144"/>
            <a:ext cx="3505200" cy="504056"/>
          </a:xfrm>
          <a:prstGeom prst="rect">
            <a:avLst/>
          </a:prstGeom>
          <a:solidFill>
            <a:srgbClr val="00B0F0"/>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600" b="1" dirty="0" smtClean="0"/>
              <a:t>Строка 1= 2+3</a:t>
            </a:r>
            <a:endParaRPr lang="ru-RU" sz="1600" b="1" dirty="0"/>
          </a:p>
        </p:txBody>
      </p:sp>
    </p:spTree>
    <p:extLst>
      <p:ext uri="{BB962C8B-B14F-4D97-AF65-F5344CB8AC3E}">
        <p14:creationId xmlns:p14="http://schemas.microsoft.com/office/powerpoint/2010/main" val="28486495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Прямоугольник 15"/>
          <p:cNvSpPr>
            <a:spLocks noChangeArrowheads="1"/>
          </p:cNvSpPr>
          <p:nvPr/>
        </p:nvSpPr>
        <p:spPr bwMode="auto">
          <a:xfrm>
            <a:off x="838200" y="1600200"/>
            <a:ext cx="7086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ru-RU" altLang="ru-RU" sz="1800" b="1">
                <a:latin typeface="Times New Roman" panose="02020603050405020304" pitchFamily="18" charset="0"/>
                <a:cs typeface="Times New Roman" panose="02020603050405020304" pitchFamily="18" charset="0"/>
              </a:rPr>
              <a:t>Таблица 2650</a:t>
            </a:r>
          </a:p>
          <a:p>
            <a:pPr algn="ctr" eaLnBrk="1" hangingPunct="1">
              <a:spcBef>
                <a:spcPct val="0"/>
              </a:spcBef>
              <a:buFontTx/>
              <a:buNone/>
            </a:pPr>
            <a:r>
              <a:rPr lang="ru-RU" altLang="ru-RU" sz="1800" b="1">
                <a:latin typeface="Times New Roman" panose="02020603050405020304" pitchFamily="18" charset="0"/>
                <a:cs typeface="Times New Roman" panose="02020603050405020304" pitchFamily="18" charset="0"/>
              </a:rPr>
              <a:t>грудное вскармливание </a:t>
            </a:r>
          </a:p>
        </p:txBody>
      </p:sp>
      <p:graphicFrame>
        <p:nvGraphicFramePr>
          <p:cNvPr id="203972" name="Group 196"/>
          <p:cNvGraphicFramePr>
            <a:graphicFrameLocks noGrp="1"/>
          </p:cNvGraphicFramePr>
          <p:nvPr/>
        </p:nvGraphicFramePr>
        <p:xfrm>
          <a:off x="685800" y="2438400"/>
          <a:ext cx="7924800" cy="1584400"/>
        </p:xfrm>
        <a:graphic>
          <a:graphicData uri="http://schemas.openxmlformats.org/drawingml/2006/table">
            <a:tbl>
              <a:tblPr/>
              <a:tblGrid>
                <a:gridCol w="7924800">
                  <a:extLst>
                    <a:ext uri="{9D8B030D-6E8A-4147-A177-3AD203B41FA5}">
                      <a16:colId xmlns:a16="http://schemas.microsoft.com/office/drawing/2014/main" xmlns="" val="20000"/>
                    </a:ext>
                  </a:extLst>
                </a:gridCol>
              </a:tblGrid>
              <a:tr h="396081">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Число детей, достигших в отчетном году 1 года, </a:t>
                      </a:r>
                      <a:r>
                        <a:rPr kumimoji="0" lang="ru-RU" sz="2000" b="1" i="0" u="none" strike="noStrike" cap="none" normalizeH="0" baseline="0" dirty="0" smtClean="0">
                          <a:ln>
                            <a:noFill/>
                          </a:ln>
                          <a:solidFill>
                            <a:srgbClr val="FF0000"/>
                          </a:solidFill>
                          <a:effectLst/>
                          <a:latin typeface="Times New Roman" pitchFamily="18" charset="0"/>
                          <a:cs typeface="Times New Roman" pitchFamily="18" charset="0"/>
                        </a:rPr>
                        <a:t>всего</a:t>
                      </a: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  1_______,</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txBody>
                  <a:tcPr marT="45650" marB="45650" anchor="b" horzOverflow="overflow">
                    <a:lnL cap="flat">
                      <a:noFill/>
                    </a:lnL>
                    <a:lnR cap="flat">
                      <a:noFill/>
                    </a:lnR>
                    <a:lnT cap="flat">
                      <a:noFill/>
                    </a:lnT>
                    <a:lnB>
                      <a:noFill/>
                    </a:lnB>
                    <a:lnTlToBr>
                      <a:noFill/>
                    </a:lnTlToBr>
                    <a:lnBlToTr>
                      <a:noFill/>
                    </a:lnBlToTr>
                    <a:noFill/>
                  </a:tcPr>
                </a:tc>
                <a:extLst>
                  <a:ext uri="{0D108BD9-81ED-4DB2-BD59-A6C34878D82A}">
                    <a16:rowId xmlns:a16="http://schemas.microsoft.com/office/drawing/2014/main" xmlns="" val="10000"/>
                  </a:ext>
                </a:extLst>
              </a:tr>
              <a:tr h="396081">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из них находились на грудном вскармливании:</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txBody>
                  <a:tcPr marT="45650" marB="4565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xmlns="" val="10001"/>
                  </a:ext>
                </a:extLst>
              </a:tr>
              <a:tr h="39608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от 3 до 6 месяцев   2 __________</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txBody>
                  <a:tcPr marT="45650" marB="45650" anchor="b" horzOverflow="overflow">
                    <a:lnL cap="flat">
                      <a:noFill/>
                    </a:lnL>
                    <a:lnR cap="flat">
                      <a:noFill/>
                    </a:lnR>
                    <a:lnT>
                      <a:noFill/>
                    </a:lnT>
                    <a:lnB>
                      <a:noFill/>
                    </a:lnB>
                    <a:lnTlToBr>
                      <a:noFill/>
                    </a:lnTlToBr>
                    <a:lnBlToTr>
                      <a:noFill/>
                    </a:lnBlToTr>
                    <a:noFill/>
                  </a:tcPr>
                </a:tc>
                <a:extLst>
                  <a:ext uri="{0D108BD9-81ED-4DB2-BD59-A6C34878D82A}">
                    <a16:rowId xmlns:a16="http://schemas.microsoft.com/office/drawing/2014/main" xmlns="" val="10002"/>
                  </a:ext>
                </a:extLst>
              </a:tr>
              <a:tr h="39608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от 6 месяцев до 1 года  3 __________</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txBody>
                  <a:tcPr marT="45650" marB="45650" anchor="b" horzOverflow="overflow">
                    <a:lnL cap="flat">
                      <a:noFill/>
                    </a:lnL>
                    <a:lnR cap="flat">
                      <a:noFill/>
                    </a:lnR>
                    <a:lnT>
                      <a:noFill/>
                    </a:lnT>
                    <a:lnB cap="flat">
                      <a:noFill/>
                    </a:lnB>
                    <a:lnTlToBr>
                      <a:noFill/>
                    </a:lnTlToBr>
                    <a:lnBlToTr>
                      <a:noFill/>
                    </a:lnBlToTr>
                    <a:noFill/>
                  </a:tcPr>
                </a:tc>
                <a:extLst>
                  <a:ext uri="{0D108BD9-81ED-4DB2-BD59-A6C34878D82A}">
                    <a16:rowId xmlns:a16="http://schemas.microsoft.com/office/drawing/2014/main" xmlns="" val="10003"/>
                  </a:ext>
                </a:extLst>
              </a:tr>
            </a:tbl>
          </a:graphicData>
        </a:graphic>
      </p:graphicFrame>
      <p:graphicFrame>
        <p:nvGraphicFramePr>
          <p:cNvPr id="7" name="Таблица 6"/>
          <p:cNvGraphicFramePr>
            <a:graphicFrameLocks noGrp="1"/>
          </p:cNvGraphicFramePr>
          <p:nvPr>
            <p:extLst/>
          </p:nvPr>
        </p:nvGraphicFramePr>
        <p:xfrm>
          <a:off x="457200" y="4678363"/>
          <a:ext cx="7924800" cy="1462087"/>
        </p:xfrm>
        <a:graphic>
          <a:graphicData uri="http://schemas.openxmlformats.org/drawingml/2006/table">
            <a:tbl>
              <a:tblPr/>
              <a:tblGrid>
                <a:gridCol w="7924800">
                  <a:extLst>
                    <a:ext uri="{9D8B030D-6E8A-4147-A177-3AD203B41FA5}">
                      <a16:colId xmlns:a16="http://schemas.microsoft.com/office/drawing/2014/main" xmlns="" val="2577932784"/>
                    </a:ext>
                  </a:extLst>
                </a:gridCol>
              </a:tblGrid>
              <a:tr h="1462087">
                <a:tc>
                  <a:txBody>
                    <a:bodyPr/>
                    <a:lstStyle/>
                    <a:p>
                      <a:pPr marL="0" marR="0" lvl="0" indent="0" algn="l" defTabSz="914400" rtl="0" eaLnBrk="0" fontAlgn="b" latinLnBrk="0" hangingPunct="0">
                        <a:lnSpc>
                          <a:spcPct val="100000"/>
                        </a:lnSpc>
                        <a:spcBef>
                          <a:spcPct val="0"/>
                        </a:spcBef>
                        <a:spcAft>
                          <a:spcPct val="0"/>
                        </a:spcAft>
                        <a:buClrTx/>
                        <a:buSzTx/>
                        <a:buFontTx/>
                        <a:buNone/>
                        <a:tabLst/>
                      </a:pP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a:txBody>
                  <a:tcPr marT="45607" marB="45607" anchor="b" horzOverflow="overflow">
                    <a:lnL cap="flat">
                      <a:noFill/>
                    </a:lnL>
                    <a:lnR cap="flat">
                      <a:noFill/>
                    </a:lnR>
                    <a:lnT cap="flat">
                      <a:noFill/>
                    </a:lnT>
                    <a:lnB>
                      <a:noFill/>
                    </a:lnB>
                    <a:lnTlToBr>
                      <a:noFill/>
                    </a:lnTlToBr>
                    <a:lnBlToTr>
                      <a:noFill/>
                    </a:lnBlToTr>
                    <a:noFill/>
                  </a:tcPr>
                </a:tc>
                <a:extLst>
                  <a:ext uri="{0D108BD9-81ED-4DB2-BD59-A6C34878D82A}">
                    <a16:rowId xmlns:a16="http://schemas.microsoft.com/office/drawing/2014/main" xmlns="" val="1162987534"/>
                  </a:ext>
                </a:extLst>
              </a:tr>
            </a:tbl>
          </a:graphicData>
        </a:graphic>
      </p:graphicFrame>
      <p:sp>
        <p:nvSpPr>
          <p:cNvPr id="5" name="Прямоугольник 4"/>
          <p:cNvSpPr/>
          <p:nvPr/>
        </p:nvSpPr>
        <p:spPr>
          <a:xfrm>
            <a:off x="2987824" y="4519118"/>
            <a:ext cx="5394176" cy="162133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Сведения о ребенке показываются </a:t>
            </a:r>
            <a:r>
              <a:rPr lang="ru-RU" b="1" dirty="0" smtClean="0">
                <a:solidFill>
                  <a:srgbClr val="FF0000"/>
                </a:solidFill>
              </a:rPr>
              <a:t>ТОЛЬКО ОДИН </a:t>
            </a:r>
            <a:r>
              <a:rPr lang="ru-RU" dirty="0" smtClean="0">
                <a:solidFill>
                  <a:schemeClr val="tx1"/>
                </a:solidFill>
              </a:rPr>
              <a:t>раз</a:t>
            </a:r>
          </a:p>
          <a:p>
            <a:pPr algn="ctr"/>
            <a:r>
              <a:rPr lang="ru-RU" dirty="0" smtClean="0">
                <a:solidFill>
                  <a:schemeClr val="tx1"/>
                </a:solidFill>
              </a:rPr>
              <a:t>Разница на детей, находившихся на грудном вскармливании до 3 мес.</a:t>
            </a:r>
          </a:p>
          <a:p>
            <a:pPr algn="ctr"/>
            <a:r>
              <a:rPr lang="ru-RU" dirty="0" smtClean="0">
                <a:solidFill>
                  <a:schemeClr val="tx1"/>
                </a:solidFill>
              </a:rPr>
              <a:t>Гр. 1 › гр.2 + гр.3</a:t>
            </a:r>
            <a:endParaRPr lang="ru-RU" dirty="0">
              <a:solidFill>
                <a:schemeClr val="tx1"/>
              </a:solidFill>
            </a:endParaRPr>
          </a:p>
        </p:txBody>
      </p:sp>
    </p:spTree>
    <p:extLst>
      <p:ext uri="{BB962C8B-B14F-4D97-AF65-F5344CB8AC3E}">
        <p14:creationId xmlns:p14="http://schemas.microsoft.com/office/powerpoint/2010/main" val="33878552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620688"/>
            <a:ext cx="8229600" cy="5505475"/>
          </a:xfrm>
        </p:spPr>
        <p:txBody>
          <a:bodyPr/>
          <a:lstStyle/>
          <a:p>
            <a:pPr marL="342900" lvl="1" indent="-342900">
              <a:buFont typeface="Arial" pitchFamily="34" charset="0"/>
              <a:buChar char="•"/>
            </a:pPr>
            <a:r>
              <a:rPr lang="ru-RU" dirty="0"/>
              <a:t>Предоставить копии соответствующих документов (Устав, лист записи ЕГРЮЛ) на все случаи изменения (ликвидация, реорганизация, открытие, изменение названия и другое) государственных медицинских организаций области за отчетный период в отдел медицинской статистики и анализа ГАУЗ «КМИАЦ» по электронному адресу </a:t>
            </a:r>
            <a:r>
              <a:rPr lang="en-US" dirty="0" err="1">
                <a:hlinkClick r:id="rId2"/>
              </a:rPr>
              <a:t>medstat</a:t>
            </a:r>
            <a:r>
              <a:rPr lang="ru-RU" dirty="0">
                <a:hlinkClick r:id="rId2"/>
              </a:rPr>
              <a:t>@</a:t>
            </a:r>
            <a:r>
              <a:rPr lang="en-US" dirty="0" err="1">
                <a:hlinkClick r:id="rId2"/>
              </a:rPr>
              <a:t>kuzdrav</a:t>
            </a:r>
            <a:r>
              <a:rPr lang="ru-RU" dirty="0">
                <a:hlinkClick r:id="rId2"/>
              </a:rPr>
              <a:t>.</a:t>
            </a:r>
            <a:r>
              <a:rPr lang="en-US" dirty="0" err="1">
                <a:hlinkClick r:id="rId2"/>
              </a:rPr>
              <a:t>ru</a:t>
            </a:r>
            <a:r>
              <a:rPr lang="ru-RU" dirty="0"/>
              <a:t>  до 15.12.2020 г..</a:t>
            </a:r>
            <a:endParaRPr lang="ru-RU" sz="2400" dirty="0"/>
          </a:p>
          <a:p>
            <a:endParaRPr lang="ru-RU" dirty="0"/>
          </a:p>
        </p:txBody>
      </p:sp>
    </p:spTree>
    <p:extLst>
      <p:ext uri="{BB962C8B-B14F-4D97-AF65-F5344CB8AC3E}">
        <p14:creationId xmlns:p14="http://schemas.microsoft.com/office/powerpoint/2010/main" val="40327465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7890" name="Rectangle 13"/>
          <p:cNvSpPr>
            <a:spLocks noChangeArrowheads="1"/>
          </p:cNvSpPr>
          <p:nvPr/>
        </p:nvSpPr>
        <p:spPr bwMode="auto">
          <a:xfrm>
            <a:off x="247352" y="575902"/>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Таблица 2800 </a:t>
            </a:r>
            <a:endParaRPr lang="ru-RU" altLang="ru-RU" sz="2000" dirty="0">
              <a:solidFill>
                <a:schemeClr val="bg1"/>
              </a:solidFill>
              <a:latin typeface="Times New Roman" pitchFamily="18" charset="0"/>
            </a:endParaRPr>
          </a:p>
        </p:txBody>
      </p:sp>
      <p:sp>
        <p:nvSpPr>
          <p:cNvPr id="37891" name="Rectangle 14"/>
          <p:cNvSpPr>
            <a:spLocks noChangeArrowheads="1"/>
          </p:cNvSpPr>
          <p:nvPr/>
        </p:nvSpPr>
        <p:spPr bwMode="auto">
          <a:xfrm>
            <a:off x="533400" y="198439"/>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000" b="1" dirty="0">
                <a:solidFill>
                  <a:schemeClr val="bg1"/>
                </a:solidFill>
                <a:latin typeface="Times New Roman" pitchFamily="18" charset="0"/>
              </a:rPr>
              <a:t>Хирургическая работа медицинской организации в амбулаторных условиях и в условиях дневного стационара</a:t>
            </a:r>
            <a:r>
              <a:rPr lang="ru-RU" altLang="ru-RU" sz="2000" dirty="0">
                <a:solidFill>
                  <a:schemeClr val="bg1"/>
                </a:solidFill>
                <a:latin typeface="Times New Roman" pitchFamily="18" charset="0"/>
              </a:rPr>
              <a:t> </a:t>
            </a:r>
          </a:p>
        </p:txBody>
      </p:sp>
      <p:graphicFrame>
        <p:nvGraphicFramePr>
          <p:cNvPr id="216355" name="Group 1315"/>
          <p:cNvGraphicFramePr>
            <a:graphicFrameLocks noGrp="1"/>
          </p:cNvGraphicFramePr>
          <p:nvPr>
            <p:extLst/>
          </p:nvPr>
        </p:nvGraphicFramePr>
        <p:xfrm>
          <a:off x="219077" y="1002571"/>
          <a:ext cx="8686800" cy="4852859"/>
        </p:xfrm>
        <a:graphic>
          <a:graphicData uri="http://schemas.openxmlformats.org/drawingml/2006/table">
            <a:tbl>
              <a:tblPr/>
              <a:tblGrid>
                <a:gridCol w="3006725"/>
                <a:gridCol w="501650"/>
                <a:gridCol w="639763"/>
                <a:gridCol w="728662"/>
                <a:gridCol w="1371600"/>
                <a:gridCol w="1336675"/>
                <a:gridCol w="1101725"/>
              </a:tblGrid>
              <a:tr h="280559">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Название операций</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Число проведенных операций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гр. 3:направлено материалов на морфологическое исследование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vMerge="1">
                  <a:txBody>
                    <a:bodyPr/>
                    <a:lstStyle/>
                    <a:p>
                      <a:endParaRPr lang="ru-RU"/>
                    </a:p>
                  </a:txBody>
                  <a:tcPr/>
                </a:tc>
                <a:tc vMerge="1">
                  <a:txBody>
                    <a:bodyPr/>
                    <a:lstStyle/>
                    <a:p>
                      <a:endParaRPr lang="ru-RU"/>
                    </a:p>
                  </a:txBody>
                  <a:tcPr/>
                </a:tc>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vMerge="1">
                  <a:txBody>
                    <a:bodyPr/>
                    <a:lstStyle/>
                    <a:p>
                      <a:endParaRPr lang="ru-RU"/>
                    </a:p>
                  </a:txBody>
                  <a:tcPr/>
                </a:tc>
              </a:tr>
              <a:tr h="100590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сельским жителям</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подразделениях, оказывающих помощь в амбулаторных условиях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подразделениях, оказывающих дневном стационаре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r>
              <a:tr h="2743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 операций</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том числе: операции на органе зрения</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микрохирургические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числа операций на органе зрения:</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a:cs typeface="Times New Roman" pitchFamily="18" charset="0"/>
                        </a:rPr>
                        <a:t>…</a:t>
                      </a: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операции на сосудах, из них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 артериях</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Arial" pitchFamily="34" charset="0"/>
                        </a:rPr>
                        <a:t>10</a:t>
                      </a: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 венах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операции на органах брюшной полости</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a:cs typeface="Times New Roman" pitchFamily="18" charset="0"/>
                        </a:rPr>
                        <a:t>…</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19</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прочие операции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20</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6352" name="Rectangle 1312"/>
          <p:cNvSpPr>
            <a:spLocks noChangeArrowheads="1"/>
          </p:cNvSpPr>
          <p:nvPr/>
        </p:nvSpPr>
        <p:spPr bwMode="auto">
          <a:xfrm>
            <a:off x="3904615" y="2911333"/>
            <a:ext cx="5024438" cy="381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Графа 3 должна быть больше графы 4, графы 7</a:t>
            </a:r>
            <a:endParaRPr lang="ru-RU" sz="1600" b="1" u="sng" dirty="0">
              <a:cs typeface="Arial" pitchFamily="34" charset="0"/>
            </a:endParaRPr>
          </a:p>
        </p:txBody>
      </p:sp>
      <p:sp>
        <p:nvSpPr>
          <p:cNvPr id="216353" name="Rectangle 1313"/>
          <p:cNvSpPr>
            <a:spLocks noChangeArrowheads="1"/>
          </p:cNvSpPr>
          <p:nvPr/>
        </p:nvSpPr>
        <p:spPr bwMode="auto">
          <a:xfrm>
            <a:off x="3904614" y="3594463"/>
            <a:ext cx="5024438" cy="381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Графа 3 должна быть равна сумме граф 5+6</a:t>
            </a:r>
            <a:endParaRPr lang="ru-RU" sz="1600" b="1" u="sng" dirty="0">
              <a:cs typeface="Arial" pitchFamily="34" charset="0"/>
            </a:endParaRPr>
          </a:p>
        </p:txBody>
      </p:sp>
      <p:sp>
        <p:nvSpPr>
          <p:cNvPr id="216356" name="Rectangle 1316"/>
          <p:cNvSpPr>
            <a:spLocks noChangeArrowheads="1"/>
          </p:cNvSpPr>
          <p:nvPr/>
        </p:nvSpPr>
        <p:spPr bwMode="auto">
          <a:xfrm>
            <a:off x="3902636" y="4539343"/>
            <a:ext cx="5026417" cy="762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Строка 9 может быть больше суммы строк 10+11 за счет операций на лимфатических сосудах </a:t>
            </a:r>
          </a:p>
        </p:txBody>
      </p:sp>
      <p:sp>
        <p:nvSpPr>
          <p:cNvPr id="9"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16372636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7890" name="Rectangle 13"/>
          <p:cNvSpPr>
            <a:spLocks noChangeArrowheads="1"/>
          </p:cNvSpPr>
          <p:nvPr/>
        </p:nvSpPr>
        <p:spPr bwMode="auto">
          <a:xfrm>
            <a:off x="247352" y="575902"/>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Таблица 2800 </a:t>
            </a:r>
            <a:endParaRPr lang="ru-RU" altLang="ru-RU" sz="2000" dirty="0">
              <a:solidFill>
                <a:schemeClr val="bg1"/>
              </a:solidFill>
              <a:latin typeface="Times New Roman" pitchFamily="18" charset="0"/>
            </a:endParaRPr>
          </a:p>
        </p:txBody>
      </p:sp>
      <p:sp>
        <p:nvSpPr>
          <p:cNvPr id="37891" name="Rectangle 14"/>
          <p:cNvSpPr>
            <a:spLocks noChangeArrowheads="1"/>
          </p:cNvSpPr>
          <p:nvPr/>
        </p:nvSpPr>
        <p:spPr bwMode="auto">
          <a:xfrm>
            <a:off x="533400" y="198439"/>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000" b="1" dirty="0">
                <a:solidFill>
                  <a:schemeClr val="bg1"/>
                </a:solidFill>
                <a:latin typeface="Times New Roman" pitchFamily="18" charset="0"/>
              </a:rPr>
              <a:t>Хирургическая работа медицинской организации в амбулаторных условиях и в условиях дневного стационара</a:t>
            </a:r>
            <a:r>
              <a:rPr lang="ru-RU" altLang="ru-RU" sz="2000" dirty="0">
                <a:solidFill>
                  <a:schemeClr val="bg1"/>
                </a:solidFill>
                <a:latin typeface="Times New Roman" pitchFamily="18" charset="0"/>
              </a:rPr>
              <a:t> </a:t>
            </a:r>
          </a:p>
        </p:txBody>
      </p:sp>
      <p:graphicFrame>
        <p:nvGraphicFramePr>
          <p:cNvPr id="216355" name="Group 1315"/>
          <p:cNvGraphicFramePr>
            <a:graphicFrameLocks noGrp="1"/>
          </p:cNvGraphicFramePr>
          <p:nvPr>
            <p:extLst/>
          </p:nvPr>
        </p:nvGraphicFramePr>
        <p:xfrm>
          <a:off x="219077" y="1002571"/>
          <a:ext cx="8686800" cy="4852859"/>
        </p:xfrm>
        <a:graphic>
          <a:graphicData uri="http://schemas.openxmlformats.org/drawingml/2006/table">
            <a:tbl>
              <a:tblPr/>
              <a:tblGrid>
                <a:gridCol w="3006725"/>
                <a:gridCol w="501650"/>
                <a:gridCol w="639763"/>
                <a:gridCol w="728662"/>
                <a:gridCol w="1371600"/>
                <a:gridCol w="1336675"/>
                <a:gridCol w="1101725"/>
              </a:tblGrid>
              <a:tr h="280559">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Название операций</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Число проведенных операций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гр. 3:направлено материалов на морфологическое исследование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vMerge="1">
                  <a:txBody>
                    <a:bodyPr/>
                    <a:lstStyle/>
                    <a:p>
                      <a:endParaRPr lang="ru-RU"/>
                    </a:p>
                  </a:txBody>
                  <a:tcPr/>
                </a:tc>
                <a:tc vMerge="1">
                  <a:txBody>
                    <a:bodyPr/>
                    <a:lstStyle/>
                    <a:p>
                      <a:endParaRPr lang="ru-RU"/>
                    </a:p>
                  </a:txBody>
                  <a:tcPr/>
                </a:tc>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vMerge="1">
                  <a:txBody>
                    <a:bodyPr/>
                    <a:lstStyle/>
                    <a:p>
                      <a:endParaRPr lang="ru-RU"/>
                    </a:p>
                  </a:txBody>
                  <a:tcPr/>
                </a:tc>
              </a:tr>
              <a:tr h="100590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сельским жителям</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подразделениях, оказывающих помощь в амбулаторных условиях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подразделениях, оказывающих дневном стационаре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r>
              <a:tr h="2743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 операций</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том числе: операции на органе зрения</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микрохирургические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числа операций на органе зрения:</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a:cs typeface="Times New Roman" pitchFamily="18" charset="0"/>
                        </a:rPr>
                        <a:t>…</a:t>
                      </a: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операции на сосудах, из них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 артериях</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Arial" pitchFamily="34" charset="0"/>
                        </a:rPr>
                        <a:t>10</a:t>
                      </a: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 венах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операции на органах брюшной полости</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a:cs typeface="Times New Roman" pitchFamily="18" charset="0"/>
                        </a:rPr>
                        <a:t>…</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19</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прочие операции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20</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6352" name="Rectangle 1312"/>
          <p:cNvSpPr>
            <a:spLocks noChangeArrowheads="1"/>
          </p:cNvSpPr>
          <p:nvPr/>
        </p:nvSpPr>
        <p:spPr bwMode="auto">
          <a:xfrm>
            <a:off x="3904615" y="2911333"/>
            <a:ext cx="4977452" cy="381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Графа 3 должна быть больше графы 4, графы 7</a:t>
            </a:r>
            <a:endParaRPr lang="ru-RU" sz="1600" b="1" u="sng" dirty="0">
              <a:cs typeface="Arial" pitchFamily="34" charset="0"/>
            </a:endParaRPr>
          </a:p>
        </p:txBody>
      </p:sp>
      <p:sp>
        <p:nvSpPr>
          <p:cNvPr id="216353" name="Rectangle 1313"/>
          <p:cNvSpPr>
            <a:spLocks noChangeArrowheads="1"/>
          </p:cNvSpPr>
          <p:nvPr/>
        </p:nvSpPr>
        <p:spPr bwMode="auto">
          <a:xfrm>
            <a:off x="3904615" y="3594463"/>
            <a:ext cx="5024437" cy="381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Графа 3 должна быть равна сумме граф 5+6</a:t>
            </a:r>
            <a:endParaRPr lang="ru-RU" sz="1600" b="1" u="sng" dirty="0">
              <a:cs typeface="Arial" pitchFamily="34" charset="0"/>
            </a:endParaRPr>
          </a:p>
        </p:txBody>
      </p:sp>
      <p:sp>
        <p:nvSpPr>
          <p:cNvPr id="216356" name="Rectangle 1316"/>
          <p:cNvSpPr>
            <a:spLocks noChangeArrowheads="1"/>
          </p:cNvSpPr>
          <p:nvPr/>
        </p:nvSpPr>
        <p:spPr bwMode="auto">
          <a:xfrm>
            <a:off x="3902636" y="4539343"/>
            <a:ext cx="4979430" cy="762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Строка 9 может быть больше суммы строк 10+11 за счет операций на лимфатических сосудах </a:t>
            </a:r>
          </a:p>
        </p:txBody>
      </p:sp>
      <p:sp>
        <p:nvSpPr>
          <p:cNvPr id="9"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411540473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8914" name="Rectangle 13"/>
          <p:cNvSpPr>
            <a:spLocks noChangeArrowheads="1"/>
          </p:cNvSpPr>
          <p:nvPr/>
        </p:nvSpPr>
        <p:spPr bwMode="auto">
          <a:xfrm>
            <a:off x="198664" y="615090"/>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Таблица 2801 </a:t>
            </a:r>
            <a:endParaRPr lang="ru-RU" altLang="ru-RU" sz="2000" dirty="0">
              <a:solidFill>
                <a:schemeClr val="bg1"/>
              </a:solidFill>
              <a:latin typeface="Times New Roman" pitchFamily="18" charset="0"/>
            </a:endParaRPr>
          </a:p>
        </p:txBody>
      </p:sp>
      <p:sp>
        <p:nvSpPr>
          <p:cNvPr id="38915" name="Rectangle 14"/>
          <p:cNvSpPr>
            <a:spLocks noChangeArrowheads="1"/>
          </p:cNvSpPr>
          <p:nvPr/>
        </p:nvSpPr>
        <p:spPr bwMode="auto">
          <a:xfrm>
            <a:off x="533400" y="198439"/>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000" b="1" dirty="0">
                <a:solidFill>
                  <a:schemeClr val="bg1"/>
                </a:solidFill>
                <a:latin typeface="Times New Roman" pitchFamily="18" charset="0"/>
              </a:rPr>
              <a:t>Хирургическая работа медицинской организации в амбулаторных условиях и в условиях дневного стационара</a:t>
            </a:r>
            <a:r>
              <a:rPr lang="ru-RU" altLang="ru-RU" sz="2000" dirty="0">
                <a:solidFill>
                  <a:schemeClr val="bg1"/>
                </a:solidFill>
                <a:latin typeface="Times New Roman" pitchFamily="18" charset="0"/>
              </a:rPr>
              <a:t> </a:t>
            </a:r>
          </a:p>
        </p:txBody>
      </p:sp>
      <p:graphicFrame>
        <p:nvGraphicFramePr>
          <p:cNvPr id="8" name="Таблица 7"/>
          <p:cNvGraphicFramePr>
            <a:graphicFrameLocks noGrp="1"/>
          </p:cNvGraphicFramePr>
          <p:nvPr/>
        </p:nvGraphicFramePr>
        <p:xfrm>
          <a:off x="457200" y="1600200"/>
          <a:ext cx="8305800" cy="2984500"/>
        </p:xfrm>
        <a:graphic>
          <a:graphicData uri="http://schemas.openxmlformats.org/drawingml/2006/table">
            <a:tbl>
              <a:tblPr/>
              <a:tblGrid>
                <a:gridCol w="5692775"/>
                <a:gridCol w="558800"/>
                <a:gridCol w="1027113"/>
                <a:gridCol w="1027112"/>
              </a:tblGrid>
              <a:tr h="5905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строки</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сельских жителей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6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Оперировано пациентов  (чел.)</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666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дети </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общего числа пациентов (стр.1) оперировано в дневном стационаре всего</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666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из них (стр.3)  детей </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3700">
                <a:tc>
                  <a:txBody>
                    <a:bodyPr/>
                    <a:lstStyle/>
                    <a:p>
                      <a:pPr marL="1730375" marR="0" lvl="0" indent="-17303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общего числа операций (табл.2800, стр.01, гр.3) выполнено с использованием аппаратуры, ед: эндоскопической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17303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лазерной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17303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криогенной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17303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рентгеновской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smtClean="0">
                          <a:ln>
                            <a:noFill/>
                          </a:ln>
                          <a:solidFill>
                            <a:srgbClr val="FF0000"/>
                          </a:solidFill>
                          <a:effectLst/>
                          <a:latin typeface="Times New Roman" pitchFamily="18" charset="0"/>
                          <a:cs typeface="Times New Roman" pitchFamily="18" charset="0"/>
                        </a:rPr>
                        <a:t>Выполнено гистероскопий</a:t>
                      </a:r>
                      <a:endParaRPr kumimoji="0" lang="ru-RU" sz="1600" b="1" i="0" u="none" strike="noStrike" cap="none" normalizeH="0" baseline="0" smtClean="0">
                        <a:ln>
                          <a:noFill/>
                        </a:ln>
                        <a:solidFill>
                          <a:srgbClr val="FF0000"/>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378" name="Rectangle 1313"/>
          <p:cNvSpPr>
            <a:spLocks noChangeArrowheads="1"/>
          </p:cNvSpPr>
          <p:nvPr/>
        </p:nvSpPr>
        <p:spPr bwMode="auto">
          <a:xfrm>
            <a:off x="4183695" y="5502831"/>
            <a:ext cx="4248472" cy="777686"/>
          </a:xfrm>
          <a:prstGeom prst="wedgeRoundRectCallout">
            <a:avLst>
              <a:gd name="adj1" fmla="val -94320"/>
              <a:gd name="adj2" fmla="val -176940"/>
              <a:gd name="adj3" fmla="val 16667"/>
            </a:avLst>
          </a:prstGeom>
          <a:solidFill>
            <a:schemeClr val="bg2">
              <a:lumMod val="75000"/>
            </a:schemeClr>
          </a:solidFill>
          <a:ln w="9525">
            <a:noFill/>
            <a:miter lim="800000"/>
            <a:headEnd/>
            <a:tailEnd/>
          </a:ln>
        </p:spPr>
        <p:txBody>
          <a:bodyPr/>
          <a:lstStyle/>
          <a:p>
            <a:pPr marL="342900" indent="-342900" algn="ctr">
              <a:defRPr/>
            </a:pPr>
            <a:r>
              <a:rPr lang="ru-RU" sz="1600" b="1" dirty="0">
                <a:solidFill>
                  <a:srgbClr val="FF0000"/>
                </a:solidFill>
              </a:rPr>
              <a:t>сверить с табл. </a:t>
            </a:r>
            <a:r>
              <a:rPr lang="ru-RU" sz="1600" b="1" dirty="0" smtClean="0">
                <a:solidFill>
                  <a:srgbClr val="FF0000"/>
                </a:solidFill>
              </a:rPr>
              <a:t>5126</a:t>
            </a:r>
          </a:p>
          <a:p>
            <a:pPr marL="342900" indent="-342900" algn="ctr">
              <a:defRPr/>
            </a:pPr>
            <a:r>
              <a:rPr lang="ru-RU" sz="1600" b="1" dirty="0" smtClean="0">
                <a:solidFill>
                  <a:srgbClr val="FF0000"/>
                </a:solidFill>
              </a:rPr>
              <a:t> проверить </a:t>
            </a:r>
            <a:r>
              <a:rPr lang="ru-RU" sz="1600" b="1" dirty="0">
                <a:solidFill>
                  <a:srgbClr val="FF0000"/>
                </a:solidFill>
              </a:rPr>
              <a:t>наличие </a:t>
            </a:r>
            <a:r>
              <a:rPr lang="ru-RU" sz="1600" b="1" dirty="0" err="1">
                <a:solidFill>
                  <a:srgbClr val="FF0000"/>
                </a:solidFill>
              </a:rPr>
              <a:t>гистероскопов</a:t>
            </a:r>
            <a:endParaRPr lang="ru-RU" sz="1600" b="1" u="sng" dirty="0">
              <a:solidFill>
                <a:srgbClr val="FF0000"/>
              </a:solidFill>
            </a:endParaRPr>
          </a:p>
        </p:txBody>
      </p:sp>
      <p:sp>
        <p:nvSpPr>
          <p:cNvPr id="13379" name="Rectangle 1313"/>
          <p:cNvSpPr>
            <a:spLocks noChangeArrowheads="1"/>
          </p:cNvSpPr>
          <p:nvPr/>
        </p:nvSpPr>
        <p:spPr bwMode="auto">
          <a:xfrm>
            <a:off x="3733800" y="2438400"/>
            <a:ext cx="5148265" cy="731371"/>
          </a:xfrm>
          <a:prstGeom prst="rect">
            <a:avLst/>
          </a:prstGeom>
          <a:solidFill>
            <a:schemeClr val="bg2">
              <a:lumMod val="75000"/>
            </a:schemeClr>
          </a:solidFill>
          <a:ln w="9525">
            <a:noFill/>
            <a:miter lim="800000"/>
            <a:headEnd/>
            <a:tailEnd/>
          </a:ln>
        </p:spPr>
        <p:txBody>
          <a:bodyPr/>
          <a:lstStyle/>
          <a:p>
            <a:pPr indent="15875" algn="ctr">
              <a:defRPr/>
            </a:pPr>
            <a:r>
              <a:rPr lang="ru-RU" sz="1600" b="1" dirty="0">
                <a:solidFill>
                  <a:srgbClr val="FF0000"/>
                </a:solidFill>
              </a:rPr>
              <a:t>Количество оперативных вмешательств</a:t>
            </a:r>
          </a:p>
          <a:p>
            <a:pPr indent="15875" algn="ctr">
              <a:defRPr/>
            </a:pPr>
            <a:r>
              <a:rPr lang="ru-RU" sz="1600" b="1" dirty="0">
                <a:solidFill>
                  <a:srgbClr val="FF0000"/>
                </a:solidFill>
              </a:rPr>
              <a:t>на 1 пациента</a:t>
            </a:r>
            <a:endParaRPr lang="ru-RU" sz="1600" b="1" u="sng" dirty="0">
              <a:solidFill>
                <a:srgbClr val="FF0000"/>
              </a:solidFill>
            </a:endParaRPr>
          </a:p>
        </p:txBody>
      </p:sp>
      <p:sp>
        <p:nvSpPr>
          <p:cNvPr id="9"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411274740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8" name="Подзаголовок 2"/>
          <p:cNvSpPr>
            <a:spLocks noGrp="1"/>
          </p:cNvSpPr>
          <p:nvPr>
            <p:ph type="subTitle" idx="4294967295"/>
          </p:nvPr>
        </p:nvSpPr>
        <p:spPr>
          <a:xfrm>
            <a:off x="6643688" y="6357938"/>
            <a:ext cx="1714500" cy="428625"/>
          </a:xfrm>
        </p:spPr>
        <p:txBody>
          <a:bodyPr lIns="95782" tIns="47891" rIns="95782" bIns="47891"/>
          <a:lstStyle/>
          <a:p>
            <a:pPr marL="0" indent="0" defTabSz="957263">
              <a:lnSpc>
                <a:spcPct val="80000"/>
              </a:lnSpc>
              <a:buFontTx/>
              <a:buNone/>
            </a:pPr>
            <a:r>
              <a:rPr lang="ru-RU" sz="1700" dirty="0" smtClean="0">
                <a:solidFill>
                  <a:srgbClr val="7F7F7F"/>
                </a:solidFill>
                <a:latin typeface="Helios"/>
              </a:rPr>
              <a:t>РОССИЯ 2020</a:t>
            </a:r>
          </a:p>
        </p:txBody>
      </p:sp>
      <p:sp>
        <p:nvSpPr>
          <p:cNvPr id="357379" name="Прямоугольник 4"/>
          <p:cNvSpPr>
            <a:spLocks noChangeArrowheads="1"/>
          </p:cNvSpPr>
          <p:nvPr/>
        </p:nvSpPr>
        <p:spPr bwMode="auto">
          <a:xfrm>
            <a:off x="6715125" y="6215063"/>
            <a:ext cx="1428750" cy="142875"/>
          </a:xfrm>
          <a:prstGeom prst="rect">
            <a:avLst/>
          </a:prstGeom>
          <a:solidFill>
            <a:srgbClr val="FF0000"/>
          </a:solidFill>
          <a:ln w="25400" algn="ctr">
            <a:noFill/>
            <a:miter lim="800000"/>
            <a:headEnd/>
            <a:tailEnd/>
          </a:ln>
        </p:spPr>
        <p:txBody>
          <a:bodyPr lIns="95782" tIns="47891" rIns="95782" bIns="47891" anchor="ctr"/>
          <a:lstStyle/>
          <a:p>
            <a:pPr defTabSz="957263"/>
            <a:endParaRPr lang="en-US" sz="1900">
              <a:solidFill>
                <a:srgbClr val="FFFFFF"/>
              </a:solidFill>
              <a:latin typeface="Calibri" pitchFamily="34" charset="0"/>
              <a:cs typeface="Arial" pitchFamily="34" charset="0"/>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57382" name="Rectangle 6"/>
          <p:cNvSpPr>
            <a:spLocks noChangeArrowheads="1"/>
          </p:cNvSpPr>
          <p:nvPr/>
        </p:nvSpPr>
        <p:spPr bwMode="auto">
          <a:xfrm>
            <a:off x="539750" y="871538"/>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57383" name="Rectangle 7"/>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dirty="0" smtClean="0">
                <a:solidFill>
                  <a:srgbClr val="CC0000"/>
                </a:solidFill>
              </a:rPr>
              <a:t>               </a:t>
            </a:r>
            <a:endParaRPr lang="ru-RU" sz="1200" b="1" dirty="0">
              <a:solidFill>
                <a:srgbClr val="CC0000"/>
              </a:solidFill>
            </a:endParaRPr>
          </a:p>
        </p:txBody>
      </p:sp>
      <p:sp>
        <p:nvSpPr>
          <p:cNvPr id="69" name="Rectangle 9"/>
          <p:cNvSpPr>
            <a:spLocks noChangeArrowheads="1"/>
          </p:cNvSpPr>
          <p:nvPr/>
        </p:nvSpPr>
        <p:spPr bwMode="auto">
          <a:xfrm>
            <a:off x="467544" y="836712"/>
            <a:ext cx="8568952" cy="288925"/>
          </a:xfrm>
          <a:prstGeom prst="rect">
            <a:avLst/>
          </a:prstGeom>
          <a:noFill/>
          <a:ln w="9525">
            <a:noFill/>
            <a:miter lim="800000"/>
            <a:headEnd/>
            <a:tailEnd/>
          </a:ln>
          <a:effectLst/>
        </p:spPr>
        <p:txBody>
          <a:bodyPr wrap="none" anchor="ctr"/>
          <a:lstStyle/>
          <a:p>
            <a:endParaRPr lang="ru-RU" b="1" dirty="0"/>
          </a:p>
          <a:p>
            <a:r>
              <a:rPr lang="ru-RU" sz="1600" b="1" dirty="0">
                <a:latin typeface="Times New Roman" pitchFamily="18" charset="0"/>
                <a:cs typeface="Times New Roman" pitchFamily="18" charset="0"/>
              </a:rPr>
              <a:t>Внесены изменения в таблицу  </a:t>
            </a:r>
            <a:r>
              <a:rPr lang="ru-RU" sz="1600" b="1" dirty="0" smtClean="0">
                <a:latin typeface="Times New Roman" pitchFamily="18" charset="0"/>
                <a:cs typeface="Times New Roman" pitchFamily="18" charset="0"/>
              </a:rPr>
              <a:t>2850 «Результаты проведения медицинской реабилитации»</a:t>
            </a:r>
            <a:endParaRPr lang="ru-RU" sz="1600" b="1" dirty="0">
              <a:latin typeface="Times New Roman" pitchFamily="18" charset="0"/>
              <a:cs typeface="Times New Roman" pitchFamily="18" charset="0"/>
            </a:endParaRPr>
          </a:p>
          <a:p>
            <a:endParaRPr lang="ru-RU" sz="1600" b="1" dirty="0"/>
          </a:p>
        </p:txBody>
      </p:sp>
      <p:graphicFrame>
        <p:nvGraphicFramePr>
          <p:cNvPr id="15" name="Таблица 14"/>
          <p:cNvGraphicFramePr>
            <a:graphicFrameLocks noGrp="1"/>
          </p:cNvGraphicFramePr>
          <p:nvPr/>
        </p:nvGraphicFramePr>
        <p:xfrm>
          <a:off x="467544" y="1268760"/>
          <a:ext cx="8568952" cy="4366240"/>
        </p:xfrm>
        <a:graphic>
          <a:graphicData uri="http://schemas.openxmlformats.org/drawingml/2006/table">
            <a:tbl>
              <a:tblPr/>
              <a:tblGrid>
                <a:gridCol w="1296143"/>
                <a:gridCol w="360040"/>
                <a:gridCol w="828393"/>
                <a:gridCol w="645976"/>
                <a:gridCol w="893963"/>
                <a:gridCol w="693882"/>
                <a:gridCol w="763270"/>
                <a:gridCol w="624493"/>
                <a:gridCol w="1040823"/>
                <a:gridCol w="1421969"/>
              </a:tblGrid>
              <a:tr h="1440160">
                <a:tc>
                  <a:txBody>
                    <a:bodyPr/>
                    <a:lstStyle/>
                    <a:p>
                      <a:pPr algn="ctr">
                        <a:spcAft>
                          <a:spcPts val="0"/>
                        </a:spcAft>
                      </a:pPr>
                      <a:r>
                        <a:rPr lang="ru-RU" sz="1200" dirty="0">
                          <a:latin typeface="Times New Roman"/>
                          <a:ea typeface="Times New Roman"/>
                          <a:cs typeface="Times New Roman"/>
                        </a:rPr>
                        <a:t>Наименование</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 </a:t>
                      </a:r>
                    </a:p>
                    <a:p>
                      <a:pPr algn="ctr">
                        <a:spcAft>
                          <a:spcPts val="0"/>
                        </a:spcAft>
                      </a:pPr>
                      <a:r>
                        <a:rPr lang="ru-RU" sz="1200">
                          <a:latin typeface="Times New Roman"/>
                          <a:ea typeface="Times New Roman"/>
                          <a:cs typeface="Times New Roman"/>
                        </a:rPr>
                        <a:t>п/п</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rgbClr val="FF0000"/>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нуждающихся</a:t>
                      </a:r>
                    </a:p>
                    <a:p>
                      <a:pPr algn="ctr">
                        <a:spcAft>
                          <a:spcPts val="0"/>
                        </a:spcAft>
                      </a:pPr>
                      <a:r>
                        <a:rPr lang="ru-RU" sz="1200" dirty="0">
                          <a:latin typeface="Times New Roman"/>
                          <a:ea typeface="Times New Roman"/>
                          <a:cs typeface="Times New Roman"/>
                        </a:rPr>
                        <a:t>в медицинской</a:t>
                      </a:r>
                    </a:p>
                    <a:p>
                      <a:pPr algn="ctr">
                        <a:spcAft>
                          <a:spcPts val="0"/>
                        </a:spcAft>
                      </a:pPr>
                      <a:r>
                        <a:rPr lang="ru-RU" sz="1200" dirty="0">
                          <a:latin typeface="Times New Roman"/>
                          <a:ea typeface="Times New Roman"/>
                          <a:cs typeface="Times New Roman"/>
                        </a:rPr>
                        <a:t>реабилитации</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из них:</a:t>
                      </a:r>
                    </a:p>
                    <a:p>
                      <a:pPr algn="ctr">
                        <a:spcAft>
                          <a:spcPts val="0"/>
                        </a:spcAft>
                      </a:pPr>
                      <a:r>
                        <a:rPr lang="ru-RU" sz="1200" dirty="0">
                          <a:latin typeface="Times New Roman"/>
                          <a:ea typeface="Times New Roman"/>
                          <a:cs typeface="Times New Roman"/>
                        </a:rPr>
                        <a:t>в рамках</a:t>
                      </a:r>
                    </a:p>
                    <a:p>
                      <a:pPr algn="ctr">
                        <a:spcAft>
                          <a:spcPts val="0"/>
                        </a:spcAft>
                      </a:pPr>
                      <a:r>
                        <a:rPr lang="ru-RU" sz="1200" dirty="0">
                          <a:latin typeface="Times New Roman"/>
                          <a:ea typeface="Times New Roman"/>
                          <a:cs typeface="Times New Roman"/>
                        </a:rPr>
                        <a:t>ИПРА</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rgbClr val="FF0000"/>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направленных </a:t>
                      </a:r>
                      <a:br>
                        <a:rPr lang="ru-RU" sz="1200" dirty="0">
                          <a:latin typeface="Times New Roman"/>
                          <a:ea typeface="Times New Roman"/>
                          <a:cs typeface="Times New Roman"/>
                        </a:rPr>
                      </a:br>
                      <a:r>
                        <a:rPr lang="ru-RU" sz="1200" dirty="0" smtClean="0">
                          <a:latin typeface="Times New Roman"/>
                          <a:ea typeface="Times New Roman"/>
                          <a:cs typeface="Times New Roman"/>
                        </a:rPr>
                        <a:t>на медицинскую </a:t>
                      </a:r>
                      <a:r>
                        <a:rPr lang="ru-RU" sz="1200" dirty="0">
                          <a:latin typeface="Times New Roman"/>
                          <a:ea typeface="Times New Roman"/>
                          <a:cs typeface="Times New Roman"/>
                        </a:rPr>
                        <a:t>реабилитацию</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из них</a:t>
                      </a:r>
                    </a:p>
                    <a:p>
                      <a:pPr algn="ctr">
                        <a:spcAft>
                          <a:spcPts val="0"/>
                        </a:spcAft>
                      </a:pPr>
                      <a:r>
                        <a:rPr lang="ru-RU" sz="1200" dirty="0">
                          <a:latin typeface="Times New Roman"/>
                          <a:ea typeface="Times New Roman"/>
                          <a:cs typeface="Times New Roman"/>
                        </a:rPr>
                        <a:t>в рамках</a:t>
                      </a:r>
                    </a:p>
                    <a:p>
                      <a:pPr algn="ctr">
                        <a:spcAft>
                          <a:spcPts val="0"/>
                        </a:spcAft>
                      </a:pPr>
                      <a:r>
                        <a:rPr lang="ru-RU" sz="1200" dirty="0">
                          <a:latin typeface="Times New Roman"/>
                          <a:ea typeface="Times New Roman"/>
                          <a:cs typeface="Times New Roman"/>
                        </a:rPr>
                        <a:t>ИПРА</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rgbClr val="FF0000"/>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закончивших</a:t>
                      </a:r>
                    </a:p>
                    <a:p>
                      <a:pPr algn="ctr">
                        <a:spcAft>
                          <a:spcPts val="0"/>
                        </a:spcAft>
                      </a:pPr>
                      <a:r>
                        <a:rPr lang="ru-RU" sz="1200" dirty="0">
                          <a:latin typeface="Times New Roman"/>
                          <a:ea typeface="Times New Roman"/>
                          <a:cs typeface="Times New Roman"/>
                        </a:rPr>
                        <a:t>медицинскую</a:t>
                      </a:r>
                      <a:br>
                        <a:rPr lang="ru-RU" sz="1200" dirty="0">
                          <a:latin typeface="Times New Roman"/>
                          <a:ea typeface="Times New Roman"/>
                          <a:cs typeface="Times New Roman"/>
                        </a:rPr>
                      </a:br>
                      <a:r>
                        <a:rPr lang="ru-RU" sz="1200" dirty="0">
                          <a:latin typeface="Times New Roman"/>
                          <a:ea typeface="Times New Roman"/>
                          <a:cs typeface="Times New Roman"/>
                        </a:rPr>
                        <a:t>реабилитацию</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из них</a:t>
                      </a:r>
                    </a:p>
                    <a:p>
                      <a:pPr algn="ctr">
                        <a:spcAft>
                          <a:spcPts val="0"/>
                        </a:spcAft>
                      </a:pPr>
                      <a:r>
                        <a:rPr lang="ru-RU" sz="1200" dirty="0">
                          <a:latin typeface="Times New Roman"/>
                          <a:ea typeface="Times New Roman"/>
                          <a:cs typeface="Times New Roman"/>
                        </a:rPr>
                        <a:t>в рамках</a:t>
                      </a:r>
                    </a:p>
                    <a:p>
                      <a:pPr algn="ctr">
                        <a:spcAft>
                          <a:spcPts val="0"/>
                        </a:spcAft>
                      </a:pPr>
                      <a:r>
                        <a:rPr lang="ru-RU" sz="1200" dirty="0">
                          <a:latin typeface="Times New Roman"/>
                          <a:ea typeface="Times New Roman"/>
                          <a:cs typeface="Times New Roman"/>
                        </a:rPr>
                        <a:t>ИПРА</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rgbClr val="FF0000"/>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прошедших</a:t>
                      </a:r>
                    </a:p>
                    <a:p>
                      <a:pPr algn="ctr">
                        <a:spcAft>
                          <a:spcPts val="0"/>
                        </a:spcAft>
                      </a:pPr>
                      <a:r>
                        <a:rPr lang="ru-RU" sz="1200" dirty="0">
                          <a:latin typeface="Times New Roman"/>
                          <a:ea typeface="Times New Roman"/>
                          <a:cs typeface="Times New Roman"/>
                        </a:rPr>
                        <a:t>медицинскую реабилитацию</a:t>
                      </a:r>
                    </a:p>
                    <a:p>
                      <a:pPr algn="ctr">
                        <a:spcAft>
                          <a:spcPts val="0"/>
                        </a:spcAft>
                      </a:pPr>
                      <a:r>
                        <a:rPr lang="ru-RU" sz="1200" dirty="0">
                          <a:latin typeface="Times New Roman"/>
                          <a:ea typeface="Times New Roman"/>
                          <a:cs typeface="Times New Roman"/>
                        </a:rPr>
                        <a:t>повторно</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rgbClr val="FF0000"/>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направленных на МСЭ после</a:t>
                      </a:r>
                    </a:p>
                    <a:p>
                      <a:pPr algn="ctr">
                        <a:spcAft>
                          <a:spcPts val="0"/>
                        </a:spcAft>
                      </a:pPr>
                      <a:r>
                        <a:rPr lang="ru-RU" sz="1200" dirty="0">
                          <a:latin typeface="Times New Roman"/>
                          <a:ea typeface="Times New Roman"/>
                          <a:cs typeface="Times New Roman"/>
                        </a:rPr>
                        <a:t>проведения</a:t>
                      </a:r>
                    </a:p>
                    <a:p>
                      <a:pPr algn="ctr">
                        <a:spcAft>
                          <a:spcPts val="0"/>
                        </a:spcAft>
                      </a:pPr>
                      <a:r>
                        <a:rPr lang="ru-RU" sz="1200" dirty="0">
                          <a:latin typeface="Times New Roman"/>
                          <a:ea typeface="Times New Roman"/>
                          <a:cs typeface="Times New Roman"/>
                        </a:rPr>
                        <a:t>медицинской реабилитации</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lgn="ctr">
                        <a:spcAft>
                          <a:spcPts val="0"/>
                        </a:spcAft>
                      </a:pPr>
                      <a:r>
                        <a:rPr lang="ru-RU" sz="1200">
                          <a:latin typeface="Times New Roman"/>
                          <a:ea typeface="Times New Roman"/>
                          <a:cs typeface="Times New Roman"/>
                        </a:rPr>
                        <a:t>1</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2</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3</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4</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5</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6</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7</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8</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9</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10</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spcAft>
                          <a:spcPts val="0"/>
                        </a:spcAft>
                      </a:pPr>
                      <a:r>
                        <a:rPr lang="ru-RU" sz="1200">
                          <a:solidFill>
                            <a:srgbClr val="FF0000"/>
                          </a:solidFill>
                          <a:latin typeface="Times New Roman"/>
                          <a:ea typeface="Times New Roman"/>
                          <a:cs typeface="Times New Roman"/>
                        </a:rPr>
                        <a:t>Число лиц, всего</a:t>
                      </a:r>
                      <a:endParaRPr lang="ru-RU" sz="1200">
                        <a:latin typeface="Times New Roman"/>
                        <a:ea typeface="Times New Roman"/>
                        <a:cs typeface="Times New Roman"/>
                      </a:endParaRP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rgbClr val="FF0000"/>
                          </a:solidFill>
                          <a:latin typeface="Times New Roman"/>
                          <a:ea typeface="Times New Roman"/>
                          <a:cs typeface="Times New Roman"/>
                        </a:rPr>
                        <a:t>1</a:t>
                      </a: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099">
                <a:tc>
                  <a:txBody>
                    <a:bodyPr/>
                    <a:lstStyle/>
                    <a:p>
                      <a:pPr>
                        <a:spcAft>
                          <a:spcPts val="0"/>
                        </a:spcAft>
                      </a:pPr>
                      <a:r>
                        <a:rPr lang="ru-RU" sz="1200">
                          <a:solidFill>
                            <a:srgbClr val="FF0000"/>
                          </a:solidFill>
                          <a:latin typeface="Times New Roman"/>
                          <a:ea typeface="Times New Roman"/>
                          <a:cs typeface="Times New Roman"/>
                        </a:rPr>
                        <a:t>в том числе: </a:t>
                      </a:r>
                      <a:endParaRPr lang="ru-RU" sz="1200">
                        <a:latin typeface="Times New Roman"/>
                        <a:ea typeface="Times New Roman"/>
                        <a:cs typeface="Times New Roman"/>
                      </a:endParaRPr>
                    </a:p>
                    <a:p>
                      <a:pPr>
                        <a:spcAft>
                          <a:spcPts val="0"/>
                        </a:spcAft>
                      </a:pPr>
                      <a:r>
                        <a:rPr lang="ru-RU" sz="1200">
                          <a:solidFill>
                            <a:srgbClr val="FF0000"/>
                          </a:solidFill>
                          <a:latin typeface="Times New Roman"/>
                          <a:ea typeface="Times New Roman"/>
                          <a:cs typeface="Times New Roman"/>
                        </a:rPr>
                        <a:t>     взрослых</a:t>
                      </a:r>
                      <a:endParaRPr lang="ru-RU" sz="1200">
                        <a:latin typeface="Times New Roman"/>
                        <a:ea typeface="Times New Roman"/>
                        <a:cs typeface="Times New Roman"/>
                      </a:endParaRP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rgbClr val="FF0000"/>
                          </a:solidFill>
                          <a:latin typeface="Times New Roman"/>
                          <a:ea typeface="Times New Roman"/>
                          <a:cs typeface="Times New Roman"/>
                        </a:rPr>
                        <a:t>1.1</a:t>
                      </a: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spcAft>
                          <a:spcPts val="0"/>
                        </a:spcAft>
                      </a:pPr>
                      <a:r>
                        <a:rPr lang="ru-RU" sz="1200">
                          <a:solidFill>
                            <a:srgbClr val="FF0000"/>
                          </a:solidFill>
                          <a:latin typeface="Times New Roman"/>
                          <a:ea typeface="Times New Roman"/>
                          <a:cs typeface="Times New Roman"/>
                        </a:rPr>
                        <a:t>     детей</a:t>
                      </a:r>
                      <a:endParaRPr lang="ru-RU" sz="1200">
                        <a:latin typeface="Times New Roman"/>
                        <a:ea typeface="Times New Roman"/>
                        <a:cs typeface="Times New Roman"/>
                      </a:endParaRP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rgbClr val="FF0000"/>
                          </a:solidFill>
                          <a:latin typeface="Times New Roman"/>
                          <a:ea typeface="Times New Roman"/>
                          <a:cs typeface="Times New Roman"/>
                        </a:rPr>
                        <a:t>1.2</a:t>
                      </a: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148">
                <a:tc>
                  <a:txBody>
                    <a:bodyPr/>
                    <a:lstStyle/>
                    <a:p>
                      <a:pPr>
                        <a:spcAft>
                          <a:spcPts val="0"/>
                        </a:spcAft>
                      </a:pPr>
                      <a:r>
                        <a:rPr lang="ru-RU" sz="1200">
                          <a:solidFill>
                            <a:srgbClr val="FF0000"/>
                          </a:solidFill>
                          <a:latin typeface="Times New Roman"/>
                          <a:ea typeface="Times New Roman"/>
                          <a:cs typeface="Times New Roman"/>
                        </a:rPr>
                        <a:t>    из стр. 1.2:</a:t>
                      </a:r>
                      <a:endParaRPr lang="ru-RU" sz="1200">
                        <a:latin typeface="Times New Roman"/>
                        <a:ea typeface="Times New Roman"/>
                        <a:cs typeface="Times New Roman"/>
                      </a:endParaRPr>
                    </a:p>
                    <a:p>
                      <a:pPr>
                        <a:spcAft>
                          <a:spcPts val="0"/>
                        </a:spcAft>
                      </a:pPr>
                      <a:r>
                        <a:rPr lang="ru-RU" sz="1200">
                          <a:solidFill>
                            <a:srgbClr val="FF0000"/>
                          </a:solidFill>
                          <a:latin typeface="Times New Roman"/>
                          <a:ea typeface="Times New Roman"/>
                          <a:cs typeface="Times New Roman"/>
                        </a:rPr>
                        <a:t>    детей 0-2 лет</a:t>
                      </a:r>
                      <a:endParaRPr lang="ru-RU" sz="1200">
                        <a:latin typeface="Times New Roman"/>
                        <a:ea typeface="Times New Roman"/>
                        <a:cs typeface="Times New Roman"/>
                      </a:endParaRPr>
                    </a:p>
                    <a:p>
                      <a:pPr>
                        <a:spcAft>
                          <a:spcPts val="0"/>
                        </a:spcAft>
                      </a:pPr>
                      <a:r>
                        <a:rPr lang="ru-RU" sz="1200">
                          <a:solidFill>
                            <a:srgbClr val="FF0000"/>
                          </a:solidFill>
                          <a:latin typeface="Times New Roman"/>
                          <a:ea typeface="Times New Roman"/>
                          <a:cs typeface="Times New Roman"/>
                        </a:rPr>
                        <a:t>   включительно</a:t>
                      </a:r>
                      <a:endParaRPr lang="ru-RU" sz="1200">
                        <a:latin typeface="Times New Roman"/>
                        <a:ea typeface="Times New Roman"/>
                        <a:cs typeface="Times New Roman"/>
                      </a:endParaRP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rgbClr val="FF0000"/>
                          </a:solidFill>
                          <a:latin typeface="Times New Roman"/>
                          <a:ea typeface="Times New Roman"/>
                          <a:cs typeface="Times New Roman"/>
                        </a:rPr>
                        <a:t>1.2.1</a:t>
                      </a: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099">
                <a:tc>
                  <a:txBody>
                    <a:bodyPr/>
                    <a:lstStyle/>
                    <a:p>
                      <a:pPr>
                        <a:spcAft>
                          <a:spcPts val="0"/>
                        </a:spcAft>
                      </a:pPr>
                      <a:r>
                        <a:rPr lang="ru-RU" sz="1200">
                          <a:solidFill>
                            <a:srgbClr val="FF0000"/>
                          </a:solidFill>
                          <a:latin typeface="Times New Roman"/>
                          <a:ea typeface="Times New Roman"/>
                          <a:cs typeface="Times New Roman"/>
                        </a:rPr>
                        <a:t>Из стр. 1:</a:t>
                      </a:r>
                      <a:endParaRPr lang="ru-RU" sz="1200">
                        <a:latin typeface="Times New Roman"/>
                        <a:ea typeface="Times New Roman"/>
                        <a:cs typeface="Times New Roman"/>
                      </a:endParaRPr>
                    </a:p>
                    <a:p>
                      <a:pPr>
                        <a:spcAft>
                          <a:spcPts val="0"/>
                        </a:spcAft>
                      </a:pPr>
                      <a:r>
                        <a:rPr lang="ru-RU" sz="1200">
                          <a:solidFill>
                            <a:srgbClr val="FF0000"/>
                          </a:solidFill>
                          <a:latin typeface="Times New Roman"/>
                          <a:ea typeface="Times New Roman"/>
                          <a:cs typeface="Times New Roman"/>
                        </a:rPr>
                        <a:t>     инвалидов</a:t>
                      </a:r>
                      <a:endParaRPr lang="ru-RU" sz="1200">
                        <a:latin typeface="Times New Roman"/>
                        <a:ea typeface="Times New Roman"/>
                        <a:cs typeface="Times New Roman"/>
                      </a:endParaRP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rgbClr val="FF0000"/>
                          </a:solidFill>
                          <a:latin typeface="Times New Roman"/>
                          <a:ea typeface="Times New Roman"/>
                          <a:cs typeface="Times New Roman"/>
                        </a:rPr>
                        <a:t>2</a:t>
                      </a: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099">
                <a:tc>
                  <a:txBody>
                    <a:bodyPr/>
                    <a:lstStyle/>
                    <a:p>
                      <a:pPr>
                        <a:spcAft>
                          <a:spcPts val="0"/>
                        </a:spcAft>
                      </a:pPr>
                      <a:r>
                        <a:rPr lang="ru-RU" sz="1200">
                          <a:solidFill>
                            <a:srgbClr val="FF0000"/>
                          </a:solidFill>
                          <a:latin typeface="Times New Roman"/>
                          <a:ea typeface="Times New Roman"/>
                          <a:cs typeface="Times New Roman"/>
                        </a:rPr>
                        <a:t>в том числе: </a:t>
                      </a:r>
                      <a:endParaRPr lang="ru-RU" sz="1200">
                        <a:latin typeface="Times New Roman"/>
                        <a:ea typeface="Times New Roman"/>
                        <a:cs typeface="Times New Roman"/>
                      </a:endParaRPr>
                    </a:p>
                    <a:p>
                      <a:pPr>
                        <a:spcAft>
                          <a:spcPts val="0"/>
                        </a:spcAft>
                      </a:pPr>
                      <a:r>
                        <a:rPr lang="ru-RU" sz="1200">
                          <a:solidFill>
                            <a:srgbClr val="FF0000"/>
                          </a:solidFill>
                          <a:latin typeface="Times New Roman"/>
                          <a:ea typeface="Times New Roman"/>
                          <a:cs typeface="Times New Roman"/>
                        </a:rPr>
                        <a:t>     взрослых</a:t>
                      </a:r>
                      <a:endParaRPr lang="ru-RU" sz="1200">
                        <a:latin typeface="Times New Roman"/>
                        <a:ea typeface="Times New Roman"/>
                        <a:cs typeface="Times New Roman"/>
                      </a:endParaRP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rgbClr val="FF0000"/>
                          </a:solidFill>
                          <a:latin typeface="Times New Roman"/>
                          <a:ea typeface="Times New Roman"/>
                          <a:cs typeface="Times New Roman"/>
                        </a:rPr>
                        <a:t>2.1</a:t>
                      </a: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spcAft>
                          <a:spcPts val="0"/>
                        </a:spcAft>
                      </a:pPr>
                      <a:r>
                        <a:rPr lang="ru-RU" sz="1200">
                          <a:solidFill>
                            <a:srgbClr val="FF0000"/>
                          </a:solidFill>
                          <a:latin typeface="Times New Roman"/>
                          <a:ea typeface="Times New Roman"/>
                          <a:cs typeface="Times New Roman"/>
                        </a:rPr>
                        <a:t>     детей</a:t>
                      </a:r>
                      <a:endParaRPr lang="ru-RU" sz="1200">
                        <a:latin typeface="Times New Roman"/>
                        <a:ea typeface="Times New Roman"/>
                        <a:cs typeface="Times New Roman"/>
                      </a:endParaRP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rgbClr val="FF0000"/>
                          </a:solidFill>
                          <a:latin typeface="Times New Roman"/>
                          <a:ea typeface="Times New Roman"/>
                          <a:cs typeface="Times New Roman"/>
                        </a:rPr>
                        <a:t>2.2</a:t>
                      </a: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148">
                <a:tc>
                  <a:txBody>
                    <a:bodyPr/>
                    <a:lstStyle/>
                    <a:p>
                      <a:pPr>
                        <a:spcAft>
                          <a:spcPts val="0"/>
                        </a:spcAft>
                      </a:pPr>
                      <a:r>
                        <a:rPr lang="ru-RU" sz="1200">
                          <a:solidFill>
                            <a:srgbClr val="FF0000"/>
                          </a:solidFill>
                          <a:latin typeface="Times New Roman"/>
                          <a:ea typeface="Times New Roman"/>
                          <a:cs typeface="Times New Roman"/>
                        </a:rPr>
                        <a:t>    из стр. 2.2:</a:t>
                      </a:r>
                      <a:endParaRPr lang="ru-RU" sz="1200">
                        <a:latin typeface="Times New Roman"/>
                        <a:ea typeface="Times New Roman"/>
                        <a:cs typeface="Times New Roman"/>
                      </a:endParaRPr>
                    </a:p>
                    <a:p>
                      <a:pPr>
                        <a:spcAft>
                          <a:spcPts val="0"/>
                        </a:spcAft>
                      </a:pPr>
                      <a:r>
                        <a:rPr lang="ru-RU" sz="1200">
                          <a:solidFill>
                            <a:srgbClr val="FF0000"/>
                          </a:solidFill>
                          <a:latin typeface="Times New Roman"/>
                          <a:ea typeface="Times New Roman"/>
                          <a:cs typeface="Times New Roman"/>
                        </a:rPr>
                        <a:t>    детей 0-2 лет</a:t>
                      </a:r>
                      <a:endParaRPr lang="ru-RU" sz="1200">
                        <a:latin typeface="Times New Roman"/>
                        <a:ea typeface="Times New Roman"/>
                        <a:cs typeface="Times New Roman"/>
                      </a:endParaRPr>
                    </a:p>
                    <a:p>
                      <a:pPr>
                        <a:spcAft>
                          <a:spcPts val="0"/>
                        </a:spcAft>
                      </a:pPr>
                      <a:r>
                        <a:rPr lang="ru-RU" sz="1200">
                          <a:solidFill>
                            <a:srgbClr val="FF0000"/>
                          </a:solidFill>
                          <a:latin typeface="Times New Roman"/>
                          <a:ea typeface="Times New Roman"/>
                          <a:cs typeface="Times New Roman"/>
                        </a:rPr>
                        <a:t>   включительно</a:t>
                      </a:r>
                      <a:endParaRPr lang="ru-RU" sz="1200">
                        <a:latin typeface="Times New Roman"/>
                        <a:ea typeface="Times New Roman"/>
                        <a:cs typeface="Times New Roman"/>
                      </a:endParaRP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rgbClr val="FF0000"/>
                          </a:solidFill>
                          <a:latin typeface="Times New Roman"/>
                          <a:ea typeface="Times New Roman"/>
                          <a:cs typeface="Times New Roman"/>
                        </a:rPr>
                        <a:t>2.2.1</a:t>
                      </a: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5014700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8568952" cy="5737981"/>
          </a:xfrm>
          <a:prstGeom prst="rect">
            <a:avLst/>
          </a:prstGeom>
        </p:spPr>
        <p:txBody>
          <a:bodyPr wrap="square">
            <a:spAutoFit/>
          </a:bodyPr>
          <a:lstStyle/>
          <a:p>
            <a:pPr>
              <a:lnSpc>
                <a:spcPct val="115000"/>
              </a:lnSpc>
              <a:spcAft>
                <a:spcPts val="1000"/>
              </a:spcAft>
            </a:pPr>
            <a:r>
              <a:rPr lang="ru-RU" sz="2000" b="1" dirty="0">
                <a:latin typeface="Calibri" panose="020F0502020204030204" pitchFamily="34" charset="0"/>
                <a:ea typeface="Calibri" panose="020F0502020204030204" pitchFamily="34" charset="0"/>
                <a:cs typeface="Times New Roman" panose="02020603050405020304" pitchFamily="18" charset="0"/>
              </a:rPr>
              <a:t>ДОПОЛНИТЕЛЬНЫЕ ПОЯСНЕНИЯ ПО ЗАПОЛНЕНИЮ т. 2850 ФОРМЫ ФСН № 30</a:t>
            </a:r>
            <a:endParaRPr lang="ru-RU" dirty="0">
              <a:latin typeface="Calibri" panose="020F0502020204030204" pitchFamily="34" charset="0"/>
              <a:ea typeface="Calibri" panose="020F0502020204030204" pitchFamily="34" charset="0"/>
              <a:cs typeface="Times New Roman" panose="02020603050405020304" pitchFamily="18" charset="0"/>
            </a:endParaRPr>
          </a:p>
          <a:p>
            <a:r>
              <a:rPr lang="ru-RU" b="1" dirty="0">
                <a:latin typeface="Calibri" panose="020F0502020204030204" pitchFamily="34" charset="0"/>
                <a:ea typeface="Calibri" panose="020F0502020204030204" pitchFamily="34" charset="0"/>
                <a:cs typeface="Calibri" panose="020F0502020204030204" pitchFamily="34" charset="0"/>
              </a:rPr>
              <a:t>Таблица 2850. Результаты проведения медицинской реабилитации </a:t>
            </a:r>
            <a:r>
              <a:rPr lang="ru-RU" b="1" dirty="0" smtClean="0">
                <a:latin typeface="Calibri" panose="020F0502020204030204" pitchFamily="34" charset="0"/>
                <a:ea typeface="Calibri" panose="020F0502020204030204" pitchFamily="34" charset="0"/>
                <a:cs typeface="Calibri" panose="020F0502020204030204" pitchFamily="34" charset="0"/>
              </a:rPr>
              <a:t>инвалидов</a:t>
            </a:r>
            <a:r>
              <a:rPr lang="ru-RU" b="1" dirty="0"/>
              <a:t> Графа 3</a:t>
            </a:r>
            <a:r>
              <a:rPr lang="ru-RU" dirty="0"/>
              <a:t>  равна</a:t>
            </a:r>
            <a:r>
              <a:rPr lang="ru-RU" b="1" dirty="0"/>
              <a:t> </a:t>
            </a:r>
            <a:r>
              <a:rPr lang="ru-RU" dirty="0"/>
              <a:t>числу</a:t>
            </a:r>
            <a:r>
              <a:rPr lang="ru-RU" b="1" dirty="0"/>
              <a:t> </a:t>
            </a:r>
            <a:r>
              <a:rPr lang="ru-RU" dirty="0"/>
              <a:t>всех инвалидов, состоящих на учете в медицинской организации,</a:t>
            </a:r>
            <a:r>
              <a:rPr lang="ru-RU" b="1" dirty="0"/>
              <a:t> </a:t>
            </a:r>
            <a:r>
              <a:rPr lang="ru-RU" dirty="0"/>
              <a:t>кроме тех, кто не нуждается в медицинской реабилитации по заключению МСЭ </a:t>
            </a:r>
          </a:p>
          <a:p>
            <a:pPr algn="l"/>
            <a:r>
              <a:rPr lang="ru-RU" dirty="0"/>
              <a:t>В соответствии с приказом Минтруда и соцзащиты РФ от 13.06.2017 </a:t>
            </a:r>
            <a:r>
              <a:rPr lang="ru-RU" dirty="0" err="1"/>
              <a:t>г.N</a:t>
            </a:r>
            <a:r>
              <a:rPr lang="ru-RU" dirty="0"/>
              <a:t> 486н «Об утверждении Порядка разработки и реализации индивидуальной программы реабилитации или </a:t>
            </a:r>
            <a:r>
              <a:rPr lang="ru-RU" dirty="0" err="1"/>
              <a:t>абилитации</a:t>
            </a:r>
            <a:r>
              <a:rPr lang="ru-RU" dirty="0"/>
              <a:t> инвалида, индивидуальной программы реабилитации или </a:t>
            </a:r>
            <a:r>
              <a:rPr lang="ru-RU" dirty="0" err="1"/>
              <a:t>абилитации</a:t>
            </a:r>
            <a:r>
              <a:rPr lang="ru-RU" dirty="0"/>
              <a:t> ребенка-инвалида…» (с изменениями на 04.04.2019 г.), </a:t>
            </a:r>
            <a:r>
              <a:rPr lang="ru-RU" b="1" dirty="0"/>
              <a:t>мероприятиями по медицинской реабилитации</a:t>
            </a:r>
            <a:r>
              <a:rPr lang="ru-RU" dirty="0"/>
              <a:t> являются:</a:t>
            </a:r>
          </a:p>
          <a:p>
            <a:pPr lvl="0" algn="l">
              <a:lnSpc>
                <a:spcPct val="115000"/>
              </a:lnSpc>
              <a:spcAft>
                <a:spcPts val="1000"/>
              </a:spcAft>
            </a:pPr>
            <a:r>
              <a:rPr lang="ru-RU" dirty="0"/>
              <a:t>Медицинская реабилитация (восстановительная терапия, включая лекарственное обеспечение при лечении заболевания, ставшего причиной инвалидности – распоряжение Правительства РФ от 30.12.2005г. в действующей редакции.) </a:t>
            </a:r>
            <a:r>
              <a:rPr lang="ru-RU" b="1" dirty="0"/>
              <a:t>Просьба не путать медицинскую реабилитацию с льготами по лекарственному обеспечению</a:t>
            </a:r>
            <a:r>
              <a:rPr lang="ru-RU" dirty="0"/>
              <a:t>.</a:t>
            </a:r>
          </a:p>
          <a:p>
            <a:pPr>
              <a:lnSpc>
                <a:spcPct val="115000"/>
              </a:lnSpc>
              <a:spcAft>
                <a:spcPts val="1000"/>
              </a:spcAft>
            </a:pP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243938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812130"/>
            <a:ext cx="8640960" cy="3959545"/>
          </a:xfrm>
          <a:prstGeom prst="rect">
            <a:avLst/>
          </a:prstGeom>
        </p:spPr>
        <p:txBody>
          <a:bodyPr wrap="square">
            <a:spAutoFit/>
          </a:bodyPr>
          <a:lstStyle/>
          <a:p>
            <a:pPr marL="342900" lvl="0" indent="-342900" algn="l">
              <a:lnSpc>
                <a:spcPct val="115000"/>
              </a:lnSpc>
              <a:spcBef>
                <a:spcPts val="600"/>
              </a:spcBef>
              <a:spcAft>
                <a:spcPts val="600"/>
              </a:spcAft>
              <a:buFont typeface="+mj-lt"/>
              <a:buAutoNum type="arabicPeriod"/>
            </a:pPr>
            <a:r>
              <a:rPr lang="ru-RU" dirty="0">
                <a:latin typeface="Calibri" panose="020F0502020204030204" pitchFamily="34" charset="0"/>
                <a:ea typeface="Calibri" panose="020F0502020204030204" pitchFamily="34" charset="0"/>
                <a:cs typeface="Calibri" panose="020F0502020204030204" pitchFamily="34" charset="0"/>
              </a:rPr>
              <a:t>Реконструктивная хирургия</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l">
              <a:lnSpc>
                <a:spcPct val="115000"/>
              </a:lnSpc>
              <a:spcBef>
                <a:spcPts val="600"/>
              </a:spcBef>
              <a:spcAft>
                <a:spcPts val="600"/>
              </a:spcAft>
              <a:buFont typeface="+mj-lt"/>
              <a:buAutoNum type="arabicPeriod"/>
            </a:pPr>
            <a:r>
              <a:rPr lang="ru-RU" dirty="0">
                <a:latin typeface="Calibri" panose="020F0502020204030204" pitchFamily="34" charset="0"/>
                <a:ea typeface="Calibri" panose="020F0502020204030204" pitchFamily="34" charset="0"/>
                <a:cs typeface="Calibri" panose="020F0502020204030204" pitchFamily="34" charset="0"/>
              </a:rPr>
              <a:t>Протезирование и </a:t>
            </a:r>
            <a:r>
              <a:rPr lang="ru-RU" dirty="0" err="1">
                <a:latin typeface="Calibri" panose="020F0502020204030204" pitchFamily="34" charset="0"/>
                <a:ea typeface="Calibri" panose="020F0502020204030204" pitchFamily="34" charset="0"/>
                <a:cs typeface="Calibri" panose="020F0502020204030204" pitchFamily="34" charset="0"/>
              </a:rPr>
              <a:t>ортезирование</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l">
              <a:lnSpc>
                <a:spcPct val="115000"/>
              </a:lnSpc>
              <a:spcBef>
                <a:spcPts val="600"/>
              </a:spcBef>
              <a:spcAft>
                <a:spcPts val="1200"/>
              </a:spcAft>
              <a:buFont typeface="+mj-lt"/>
              <a:buAutoNum type="arabicPeriod"/>
            </a:pPr>
            <a:r>
              <a:rPr lang="ru-RU" dirty="0">
                <a:latin typeface="Calibri" panose="020F0502020204030204" pitchFamily="34" charset="0"/>
                <a:ea typeface="Calibri" panose="020F0502020204030204" pitchFamily="34" charset="0"/>
                <a:cs typeface="Calibri" panose="020F0502020204030204" pitchFamily="34" charset="0"/>
              </a:rPr>
              <a:t>Санаторно-курортное лечение</a:t>
            </a:r>
            <a:r>
              <a:rPr lang="ru-RU" dirty="0">
                <a:latin typeface="Calibri" panose="020F0502020204030204" pitchFamily="34" charset="0"/>
                <a:ea typeface="Calibri" panose="020F0502020204030204" pitchFamily="34"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l">
              <a:lnSpc>
                <a:spcPct val="115000"/>
              </a:lnSpc>
              <a:spcBef>
                <a:spcPts val="600"/>
              </a:spcBef>
              <a:spcAft>
                <a:spcPts val="1200"/>
              </a:spcAft>
            </a:pPr>
            <a:r>
              <a:rPr lang="ru-RU" b="1" dirty="0">
                <a:latin typeface="Calibri" panose="020F0502020204030204" pitchFamily="34" charset="0"/>
                <a:ea typeface="Calibri" panose="020F0502020204030204" pitchFamily="34" charset="0"/>
                <a:cs typeface="Times New Roman" panose="02020603050405020304" pitchFamily="18" charset="0"/>
              </a:rPr>
              <a:t>Графа 4 </a:t>
            </a:r>
            <a:r>
              <a:rPr lang="ru-RU" dirty="0">
                <a:latin typeface="Calibri" panose="020F0502020204030204" pitchFamily="34" charset="0"/>
                <a:ea typeface="Calibri" panose="020F0502020204030204" pitchFamily="34" charset="0"/>
                <a:cs typeface="Times New Roman" panose="02020603050405020304" pitchFamily="18" charset="0"/>
              </a:rPr>
              <a:t>равна</a:t>
            </a:r>
            <a:r>
              <a:rPr lang="ru-RU" b="1" dirty="0">
                <a:latin typeface="Calibri" panose="020F0502020204030204" pitchFamily="34" charset="0"/>
                <a:ea typeface="Calibri" panose="020F0502020204030204" pitchFamily="34" charset="0"/>
                <a:cs typeface="Times New Roman" panose="02020603050405020304" pitchFamily="18" charset="0"/>
              </a:rPr>
              <a:t> </a:t>
            </a:r>
            <a:r>
              <a:rPr lang="ru-RU" dirty="0">
                <a:latin typeface="Calibri" panose="020F0502020204030204" pitchFamily="34" charset="0"/>
                <a:ea typeface="Calibri" panose="020F0502020204030204" pitchFamily="34" charset="0"/>
                <a:cs typeface="Times New Roman" panose="02020603050405020304" pitchFamily="18" charset="0"/>
              </a:rPr>
              <a:t>числу инвалидов из</a:t>
            </a:r>
            <a:r>
              <a:rPr lang="ru-RU" b="1" dirty="0">
                <a:latin typeface="Calibri" panose="020F0502020204030204" pitchFamily="34" charset="0"/>
                <a:ea typeface="Calibri" panose="020F0502020204030204" pitchFamily="34" charset="0"/>
                <a:cs typeface="Times New Roman" panose="02020603050405020304" pitchFamily="18" charset="0"/>
              </a:rPr>
              <a:t> графы 3, </a:t>
            </a:r>
            <a:r>
              <a:rPr lang="ru-RU" dirty="0">
                <a:latin typeface="Calibri" panose="020F0502020204030204" pitchFamily="34" charset="0"/>
                <a:ea typeface="Calibri" panose="020F0502020204030204" pitchFamily="34" charset="0"/>
                <a:cs typeface="Times New Roman" panose="02020603050405020304" pitchFamily="18" charset="0"/>
              </a:rPr>
              <a:t>прошедших освидетельствование в бюро МСЭ</a:t>
            </a:r>
            <a:r>
              <a:rPr lang="ru-RU" b="1" dirty="0">
                <a:latin typeface="Calibri" panose="020F0502020204030204" pitchFamily="34" charset="0"/>
                <a:ea typeface="Calibri" panose="020F0502020204030204" pitchFamily="34" charset="0"/>
                <a:cs typeface="Times New Roman" panose="02020603050405020304" pitchFamily="18" charset="0"/>
              </a:rPr>
              <a:t> после 01.01.2016 года</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l">
              <a:lnSpc>
                <a:spcPct val="115000"/>
              </a:lnSpc>
              <a:spcBef>
                <a:spcPts val="600"/>
              </a:spcBef>
              <a:spcAft>
                <a:spcPts val="1200"/>
              </a:spcAft>
            </a:pPr>
            <a:r>
              <a:rPr lang="ru-RU" b="1" dirty="0">
                <a:latin typeface="Calibri" panose="020F0502020204030204" pitchFamily="34" charset="0"/>
                <a:ea typeface="Calibri" panose="020F0502020204030204" pitchFamily="34" charset="0"/>
                <a:cs typeface="Times New Roman" panose="02020603050405020304" pitchFamily="18" charset="0"/>
              </a:rPr>
              <a:t>Графа 5 </a:t>
            </a:r>
            <a:r>
              <a:rPr lang="ru-RU" dirty="0">
                <a:latin typeface="Calibri" panose="020F0502020204030204" pitchFamily="34" charset="0"/>
                <a:ea typeface="Calibri" panose="020F0502020204030204" pitchFamily="34" charset="0"/>
                <a:cs typeface="Times New Roman" panose="02020603050405020304" pitchFamily="18" charset="0"/>
              </a:rPr>
              <a:t>равна</a:t>
            </a:r>
            <a:r>
              <a:rPr lang="ru-RU" b="1" dirty="0">
                <a:latin typeface="Calibri" panose="020F0502020204030204" pitchFamily="34" charset="0"/>
                <a:ea typeface="Calibri" panose="020F0502020204030204" pitchFamily="34" charset="0"/>
                <a:cs typeface="Times New Roman" panose="02020603050405020304" pitchFamily="18" charset="0"/>
              </a:rPr>
              <a:t> </a:t>
            </a:r>
            <a:r>
              <a:rPr lang="ru-RU" dirty="0">
                <a:latin typeface="Calibri" panose="020F0502020204030204" pitchFamily="34" charset="0"/>
                <a:ea typeface="Calibri" panose="020F0502020204030204" pitchFamily="34" charset="0"/>
                <a:cs typeface="Times New Roman" panose="02020603050405020304" pitchFamily="18" charset="0"/>
              </a:rPr>
              <a:t>числу инвалидов из</a:t>
            </a:r>
            <a:r>
              <a:rPr lang="ru-RU" b="1" dirty="0">
                <a:latin typeface="Calibri" panose="020F0502020204030204" pitchFamily="34" charset="0"/>
                <a:ea typeface="Calibri" panose="020F0502020204030204" pitchFamily="34" charset="0"/>
                <a:cs typeface="Times New Roman" panose="02020603050405020304" pitchFamily="18" charset="0"/>
              </a:rPr>
              <a:t> графы 3</a:t>
            </a:r>
            <a:r>
              <a:rPr lang="ru-RU" dirty="0">
                <a:latin typeface="Calibri" panose="020F0502020204030204" pitchFamily="34" charset="0"/>
                <a:ea typeface="Calibri" panose="020F0502020204030204" pitchFamily="34" charset="0"/>
                <a:cs typeface="Times New Roman" panose="02020603050405020304" pitchFamily="18" charset="0"/>
              </a:rPr>
              <a:t>, направленных для проведения мероприятий по медицинской реабилитации. В случае, если </a:t>
            </a:r>
            <a:r>
              <a:rPr lang="ru-RU" b="1" dirty="0">
                <a:latin typeface="Calibri" panose="020F0502020204030204" pitchFamily="34" charset="0"/>
                <a:ea typeface="Calibri" panose="020F0502020204030204" pitchFamily="34" charset="0"/>
                <a:cs typeface="Times New Roman" panose="02020603050405020304" pitchFamily="18" charset="0"/>
              </a:rPr>
              <a:t>графа 5 </a:t>
            </a:r>
            <a:r>
              <a:rPr lang="ru-RU" dirty="0">
                <a:latin typeface="Calibri" panose="020F0502020204030204" pitchFamily="34" charset="0"/>
                <a:ea typeface="Calibri" panose="020F0502020204030204" pitchFamily="34" charset="0"/>
                <a:cs typeface="Times New Roman" panose="02020603050405020304" pitchFamily="18" charset="0"/>
              </a:rPr>
              <a:t>меньше </a:t>
            </a:r>
            <a:r>
              <a:rPr lang="ru-RU" b="1" dirty="0">
                <a:latin typeface="Calibri" panose="020F0502020204030204" pitchFamily="34" charset="0"/>
                <a:ea typeface="Calibri" panose="020F0502020204030204" pitchFamily="34" charset="0"/>
                <a:cs typeface="Times New Roman" panose="02020603050405020304" pitchFamily="18" charset="0"/>
              </a:rPr>
              <a:t>графы 3</a:t>
            </a:r>
            <a:r>
              <a:rPr lang="ru-RU" dirty="0">
                <a:latin typeface="Calibri" panose="020F0502020204030204" pitchFamily="34" charset="0"/>
                <a:ea typeface="Calibri" panose="020F0502020204030204" pitchFamily="34" charset="0"/>
                <a:cs typeface="Times New Roman" panose="02020603050405020304" pitchFamily="18" charset="0"/>
              </a:rPr>
              <a:t>, необходимо представить пояснение.</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l">
              <a:lnSpc>
                <a:spcPct val="115000"/>
              </a:lnSpc>
              <a:spcBef>
                <a:spcPts val="600"/>
              </a:spcBef>
              <a:spcAft>
                <a:spcPts val="1200"/>
              </a:spcAft>
            </a:pPr>
            <a:r>
              <a:rPr lang="ru-RU" b="1" dirty="0">
                <a:latin typeface="Calibri" panose="020F0502020204030204" pitchFamily="34" charset="0"/>
                <a:ea typeface="Calibri" panose="020F0502020204030204" pitchFamily="34" charset="0"/>
                <a:cs typeface="Times New Roman" panose="02020603050405020304" pitchFamily="18" charset="0"/>
              </a:rPr>
              <a:t>Графа 6</a:t>
            </a:r>
            <a:r>
              <a:rPr lang="ru-RU" dirty="0">
                <a:latin typeface="Calibri" panose="020F0502020204030204" pitchFamily="34" charset="0"/>
                <a:ea typeface="Calibri" panose="020F0502020204030204" pitchFamily="34" charset="0"/>
                <a:cs typeface="Times New Roman" panose="02020603050405020304" pitchFamily="18" charset="0"/>
              </a:rPr>
              <a:t> равна или меньше </a:t>
            </a:r>
            <a:r>
              <a:rPr lang="ru-RU" b="1" dirty="0">
                <a:latin typeface="Calibri" panose="020F0502020204030204" pitchFamily="34" charset="0"/>
                <a:ea typeface="Calibri" panose="020F0502020204030204" pitchFamily="34" charset="0"/>
                <a:cs typeface="Times New Roman" panose="02020603050405020304" pitchFamily="18" charset="0"/>
              </a:rPr>
              <a:t>графы 4</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432209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055786"/>
            <a:ext cx="8568952" cy="2835135"/>
          </a:xfrm>
          <a:prstGeom prst="rect">
            <a:avLst/>
          </a:prstGeom>
        </p:spPr>
        <p:txBody>
          <a:bodyPr wrap="square">
            <a:spAutoFit/>
          </a:bodyPr>
          <a:lstStyle/>
          <a:p>
            <a:pPr>
              <a:lnSpc>
                <a:spcPct val="115000"/>
              </a:lnSpc>
              <a:spcAft>
                <a:spcPts val="1000"/>
              </a:spcAft>
            </a:pPr>
            <a:r>
              <a:rPr lang="ru-RU" b="1" dirty="0">
                <a:latin typeface="Calibri" panose="020F0502020204030204" pitchFamily="34" charset="0"/>
                <a:ea typeface="Calibri" panose="020F0502020204030204" pitchFamily="34" charset="0"/>
                <a:cs typeface="Times New Roman" panose="02020603050405020304" pitchFamily="18" charset="0"/>
              </a:rPr>
              <a:t>Графа 7</a:t>
            </a:r>
            <a:r>
              <a:rPr lang="ru-RU" dirty="0">
                <a:latin typeface="Calibri" panose="020F0502020204030204" pitchFamily="34" charset="0"/>
                <a:ea typeface="Calibri" panose="020F0502020204030204" pitchFamily="34" charset="0"/>
                <a:cs typeface="Times New Roman" panose="02020603050405020304" pitchFamily="18" charset="0"/>
              </a:rPr>
              <a:t> равна</a:t>
            </a:r>
            <a:r>
              <a:rPr lang="ru-RU" b="1" dirty="0">
                <a:latin typeface="Calibri" panose="020F0502020204030204" pitchFamily="34" charset="0"/>
                <a:ea typeface="Calibri" panose="020F0502020204030204" pitchFamily="34" charset="0"/>
                <a:cs typeface="Times New Roman" panose="02020603050405020304" pitchFamily="18" charset="0"/>
              </a:rPr>
              <a:t> </a:t>
            </a:r>
            <a:r>
              <a:rPr lang="ru-RU" dirty="0">
                <a:latin typeface="Calibri" panose="020F0502020204030204" pitchFamily="34" charset="0"/>
                <a:ea typeface="Calibri" panose="020F0502020204030204" pitchFamily="34" charset="0"/>
                <a:cs typeface="Times New Roman" panose="02020603050405020304" pitchFamily="18" charset="0"/>
              </a:rPr>
              <a:t>числу лиц, у которых закончился срок ИПРА (для  тех у кого ИПРА срочная: на 1 год или 2 и закончилась в 2019 году)  + лиц, у которых снята инвалидность + умерших.</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600"/>
              </a:spcBef>
              <a:spcAft>
                <a:spcPts val="1200"/>
              </a:spcAft>
            </a:pPr>
            <a:r>
              <a:rPr lang="ru-RU" b="1" dirty="0">
                <a:latin typeface="Calibri" panose="020F0502020204030204" pitchFamily="34" charset="0"/>
                <a:ea typeface="Calibri" panose="020F0502020204030204" pitchFamily="34" charset="0"/>
                <a:cs typeface="Times New Roman" panose="02020603050405020304" pitchFamily="18" charset="0"/>
              </a:rPr>
              <a:t>Графа 8</a:t>
            </a:r>
            <a:r>
              <a:rPr lang="ru-RU" dirty="0">
                <a:latin typeface="Calibri" panose="020F0502020204030204" pitchFamily="34" charset="0"/>
                <a:ea typeface="Calibri" panose="020F0502020204030204" pitchFamily="34" charset="0"/>
                <a:cs typeface="Times New Roman" panose="02020603050405020304" pitchFamily="18" charset="0"/>
              </a:rPr>
              <a:t>  меньше или равна</a:t>
            </a:r>
            <a:r>
              <a:rPr lang="ru-RU" b="1" dirty="0">
                <a:latin typeface="Calibri" panose="020F0502020204030204" pitchFamily="34" charset="0"/>
                <a:ea typeface="Calibri" panose="020F0502020204030204" pitchFamily="34" charset="0"/>
                <a:cs typeface="Times New Roman" panose="02020603050405020304" pitchFamily="18" charset="0"/>
              </a:rPr>
              <a:t> графе 7 </a:t>
            </a:r>
            <a:r>
              <a:rPr lang="ru-RU" dirty="0">
                <a:latin typeface="Calibri" panose="020F0502020204030204" pitchFamily="34" charset="0"/>
                <a:ea typeface="Calibri" panose="020F0502020204030204" pitchFamily="34" charset="0"/>
                <a:cs typeface="Times New Roman" panose="02020603050405020304" pitchFamily="18" charset="0"/>
              </a:rPr>
              <a:t>(разница на</a:t>
            </a:r>
            <a:r>
              <a:rPr lang="ru-RU" b="1" dirty="0">
                <a:latin typeface="Calibri" panose="020F0502020204030204" pitchFamily="34" charset="0"/>
                <a:ea typeface="Calibri" panose="020F0502020204030204" pitchFamily="34" charset="0"/>
                <a:cs typeface="Times New Roman" panose="02020603050405020304" pitchFamily="18" charset="0"/>
              </a:rPr>
              <a:t>  </a:t>
            </a:r>
            <a:r>
              <a:rPr lang="ru-RU" dirty="0">
                <a:latin typeface="Calibri" panose="020F0502020204030204" pitchFamily="34" charset="0"/>
                <a:ea typeface="Calibri" panose="020F0502020204030204" pitchFamily="34" charset="0"/>
                <a:cs typeface="Times New Roman" panose="02020603050405020304" pitchFamily="18" charset="0"/>
              </a:rPr>
              <a:t>лиц прошедших освидетельствование в бюро МСЭ</a:t>
            </a:r>
            <a:r>
              <a:rPr lang="ru-RU" b="1" dirty="0">
                <a:latin typeface="Calibri" panose="020F0502020204030204" pitchFamily="34" charset="0"/>
                <a:ea typeface="Calibri" panose="020F0502020204030204" pitchFamily="34" charset="0"/>
                <a:cs typeface="Times New Roman" panose="02020603050405020304" pitchFamily="18" charset="0"/>
              </a:rPr>
              <a:t> до  01.01.2016 года)</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200"/>
              </a:spcAft>
            </a:pPr>
            <a:r>
              <a:rPr lang="ru-RU" b="1" dirty="0">
                <a:latin typeface="Calibri" panose="020F0502020204030204" pitchFamily="34" charset="0"/>
                <a:ea typeface="Calibri" panose="020F0502020204030204" pitchFamily="34" charset="0"/>
                <a:cs typeface="Times New Roman" panose="02020603050405020304" pitchFamily="18" charset="0"/>
              </a:rPr>
              <a:t>Графа 9 </a:t>
            </a:r>
            <a:r>
              <a:rPr lang="ru-RU" dirty="0">
                <a:latin typeface="Calibri" panose="020F0502020204030204" pitchFamily="34" charset="0"/>
                <a:ea typeface="Calibri" panose="020F0502020204030204" pitchFamily="34" charset="0"/>
                <a:cs typeface="Times New Roman" panose="02020603050405020304" pitchFamily="18" charset="0"/>
              </a:rPr>
              <a:t>равна</a:t>
            </a:r>
            <a:r>
              <a:rPr lang="ru-RU" b="1" dirty="0">
                <a:latin typeface="Calibri" panose="020F0502020204030204" pitchFamily="34" charset="0"/>
                <a:ea typeface="Calibri" panose="020F0502020204030204" pitchFamily="34" charset="0"/>
                <a:cs typeface="Times New Roman" panose="02020603050405020304" pitchFamily="18" charset="0"/>
              </a:rPr>
              <a:t> </a:t>
            </a:r>
            <a:r>
              <a:rPr lang="ru-RU" dirty="0">
                <a:latin typeface="Calibri" panose="020F0502020204030204" pitchFamily="34" charset="0"/>
                <a:ea typeface="Calibri" panose="020F0502020204030204" pitchFamily="34" charset="0"/>
                <a:cs typeface="Times New Roman" panose="02020603050405020304" pitchFamily="18" charset="0"/>
              </a:rPr>
              <a:t>или меньше </a:t>
            </a:r>
            <a:r>
              <a:rPr lang="ru-RU" b="1" dirty="0">
                <a:latin typeface="Calibri" panose="020F0502020204030204" pitchFamily="34" charset="0"/>
                <a:ea typeface="Calibri" panose="020F0502020204030204" pitchFamily="34" charset="0"/>
                <a:cs typeface="Times New Roman" panose="02020603050405020304" pitchFamily="18" charset="0"/>
              </a:rPr>
              <a:t>графы 5</a:t>
            </a:r>
            <a:r>
              <a:rPr lang="ru-RU" dirty="0">
                <a:latin typeface="Calibri" panose="020F0502020204030204" pitchFamily="34" charset="0"/>
                <a:ea typeface="Calibri" panose="020F0502020204030204" pitchFamily="34" charset="0"/>
                <a:cs typeface="Times New Roman" panose="02020603050405020304" pitchFamily="18" charset="0"/>
              </a:rPr>
              <a:t> за вычетом </a:t>
            </a:r>
            <a:r>
              <a:rPr lang="ru-RU" b="1" dirty="0">
                <a:latin typeface="Calibri" panose="020F0502020204030204" pitchFamily="34" charset="0"/>
                <a:ea typeface="Calibri" panose="020F0502020204030204" pitchFamily="34" charset="0"/>
                <a:cs typeface="Times New Roman" panose="02020603050405020304" pitchFamily="18" charset="0"/>
              </a:rPr>
              <a:t>графы 3 таблицы 2611</a:t>
            </a:r>
            <a:r>
              <a:rPr lang="ru-RU" dirty="0">
                <a:latin typeface="Calibri" panose="020F0502020204030204" pitchFamily="34" charset="0"/>
                <a:ea typeface="Calibri" panose="020F0502020204030204" pitchFamily="34" charset="0"/>
                <a:cs typeface="Times New Roman" panose="02020603050405020304" pitchFamily="18" charset="0"/>
              </a:rPr>
              <a:t>.</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b="1" dirty="0">
                <a:latin typeface="Calibri" panose="020F0502020204030204" pitchFamily="34" charset="0"/>
                <a:ea typeface="Calibri" panose="020F0502020204030204" pitchFamily="34" charset="0"/>
                <a:cs typeface="Times New Roman" panose="02020603050405020304" pitchFamily="18" charset="0"/>
              </a:rPr>
              <a:t>Графа 10 </a:t>
            </a:r>
            <a:r>
              <a:rPr lang="ru-RU" dirty="0">
                <a:latin typeface="Calibri" panose="020F0502020204030204" pitchFamily="34" charset="0"/>
                <a:ea typeface="Calibri" panose="020F0502020204030204" pitchFamily="34" charset="0"/>
                <a:cs typeface="Times New Roman" panose="02020603050405020304" pitchFamily="18" charset="0"/>
              </a:rPr>
              <a:t>равна</a:t>
            </a:r>
            <a:r>
              <a:rPr lang="ru-RU" b="1" dirty="0">
                <a:latin typeface="Calibri" panose="020F0502020204030204" pitchFamily="34" charset="0"/>
                <a:ea typeface="Calibri" panose="020F0502020204030204" pitchFamily="34" charset="0"/>
                <a:cs typeface="Times New Roman" panose="02020603050405020304" pitchFamily="18" charset="0"/>
              </a:rPr>
              <a:t> </a:t>
            </a:r>
            <a:r>
              <a:rPr lang="ru-RU" dirty="0">
                <a:latin typeface="Calibri" panose="020F0502020204030204" pitchFamily="34" charset="0"/>
                <a:ea typeface="Calibri" panose="020F0502020204030204" pitchFamily="34" charset="0"/>
                <a:cs typeface="Times New Roman" panose="02020603050405020304" pitchFamily="18" charset="0"/>
              </a:rPr>
              <a:t>числу лиц, направленных на МСЭ </a:t>
            </a:r>
            <a:r>
              <a:rPr lang="ru-RU" b="1" dirty="0">
                <a:latin typeface="Calibri" panose="020F0502020204030204" pitchFamily="34" charset="0"/>
                <a:ea typeface="Calibri" panose="020F0502020204030204" pitchFamily="34" charset="0"/>
                <a:cs typeface="Times New Roman" panose="02020603050405020304" pitchFamily="18" charset="0"/>
              </a:rPr>
              <a:t>повторно в отчетном году</a:t>
            </a:r>
            <a:r>
              <a:rPr lang="ru-RU" dirty="0">
                <a:latin typeface="Calibri" panose="020F0502020204030204" pitchFamily="34" charset="0"/>
                <a:ea typeface="Calibri" panose="020F0502020204030204" pitchFamily="34" charset="0"/>
                <a:cs typeface="Times New Roman" panose="02020603050405020304" pitchFamily="18" charset="0"/>
              </a:rPr>
              <a:t>.</a:t>
            </a:r>
            <a:endParaRPr lang="ru-RU" sz="1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20123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stretch>
            <a:fillRect/>
          </a:stretch>
        </p:blipFill>
        <p:spPr>
          <a:xfrm>
            <a:off x="722313" y="260648"/>
            <a:ext cx="8712968" cy="3096344"/>
          </a:xfrm>
          <a:prstGeom prst="rect">
            <a:avLst/>
          </a:prstGeom>
        </p:spPr>
      </p:pic>
      <p:sp>
        <p:nvSpPr>
          <p:cNvPr id="2" name="Заголовок 1"/>
          <p:cNvSpPr>
            <a:spLocks noGrp="1"/>
          </p:cNvSpPr>
          <p:nvPr>
            <p:ph type="title" idx="4294967295"/>
          </p:nvPr>
        </p:nvSpPr>
        <p:spPr>
          <a:xfrm>
            <a:off x="1371600" y="3213100"/>
            <a:ext cx="7772400" cy="2555875"/>
          </a:xfrm>
        </p:spPr>
        <p:txBody>
          <a:bodyPr/>
          <a:lstStyle/>
          <a:p>
            <a:r>
              <a:rPr lang="ru-RU" altLang="ru-RU" sz="1400" b="1" dirty="0">
                <a:solidFill>
                  <a:srgbClr val="CC0000"/>
                </a:solidFill>
                <a:latin typeface="Times New Roman" pitchFamily="18" charset="0"/>
              </a:rPr>
              <a:t>ВАЖНО!</a:t>
            </a:r>
            <a:br>
              <a:rPr lang="ru-RU" altLang="ru-RU" sz="1400" b="1" dirty="0">
                <a:solidFill>
                  <a:srgbClr val="CC0000"/>
                </a:solidFill>
                <a:latin typeface="Times New Roman" pitchFamily="18" charset="0"/>
              </a:rPr>
            </a:br>
            <a:r>
              <a:rPr lang="ru-RU" altLang="ru-RU" sz="1400" b="1" dirty="0">
                <a:latin typeface="Times New Roman" pitchFamily="18" charset="0"/>
              </a:rPr>
              <a:t>ОБЪЕМ ТРАНСФУЗИОННЫХ СРЕДСТВ УКАЗЫВАЕТСЯ В </a:t>
            </a:r>
            <a:r>
              <a:rPr lang="ru-RU" altLang="ru-RU" sz="1400" b="1" dirty="0">
                <a:solidFill>
                  <a:srgbClr val="FF0000"/>
                </a:solidFill>
                <a:latin typeface="Times New Roman" pitchFamily="18" charset="0"/>
              </a:rPr>
              <a:t>ЛИТРАХ</a:t>
            </a:r>
            <a:br>
              <a:rPr lang="ru-RU" altLang="ru-RU" sz="1400" b="1" dirty="0">
                <a:solidFill>
                  <a:srgbClr val="FF0000"/>
                </a:solidFill>
                <a:latin typeface="Times New Roman" pitchFamily="18" charset="0"/>
              </a:rPr>
            </a:br>
            <a:r>
              <a:rPr lang="ru-RU" altLang="ru-RU" sz="1400" b="1" dirty="0">
                <a:solidFill>
                  <a:srgbClr val="FF0000"/>
                </a:solidFill>
                <a:latin typeface="Times New Roman" pitchFamily="18" charset="0"/>
              </a:rPr>
              <a:t>НЕ ПУТАТЬ С ДОЗАМИ</a:t>
            </a:r>
            <a:br>
              <a:rPr lang="ru-RU" altLang="ru-RU" sz="1400" b="1" dirty="0">
                <a:solidFill>
                  <a:srgbClr val="FF0000"/>
                </a:solidFill>
                <a:latin typeface="Times New Roman" pitchFamily="18" charset="0"/>
              </a:rPr>
            </a:br>
            <a:r>
              <a:rPr lang="ru-RU" altLang="ru-RU" sz="1400" b="1" dirty="0">
                <a:latin typeface="Times New Roman" pitchFamily="18" charset="0"/>
              </a:rPr>
              <a:t>Обратить внимание на показатели  -  </a:t>
            </a:r>
            <a:br>
              <a:rPr lang="ru-RU" altLang="ru-RU" sz="1400" b="1" dirty="0">
                <a:latin typeface="Times New Roman" pitchFamily="18" charset="0"/>
              </a:rPr>
            </a:br>
            <a:r>
              <a:rPr lang="ru-RU" altLang="ru-RU" sz="1400" b="1" dirty="0">
                <a:latin typeface="Times New Roman" pitchFamily="18" charset="0"/>
              </a:rPr>
              <a:t>объем на одно переливание и на одного пациента,</a:t>
            </a:r>
            <a:br>
              <a:rPr lang="ru-RU" altLang="ru-RU" sz="1400" b="1" dirty="0">
                <a:latin typeface="Times New Roman" pitchFamily="18" charset="0"/>
              </a:rPr>
            </a:br>
            <a:r>
              <a:rPr lang="ru-RU" altLang="ru-RU" sz="1400" b="1" dirty="0">
                <a:latin typeface="Times New Roman" pitchFamily="18" charset="0"/>
              </a:rPr>
              <a:t> а также число переливаний на одного пациента</a:t>
            </a:r>
            <a:br>
              <a:rPr lang="ru-RU" altLang="ru-RU" sz="1400" b="1" dirty="0">
                <a:latin typeface="Times New Roman" pitchFamily="18" charset="0"/>
              </a:rPr>
            </a:br>
            <a:endParaRPr lang="ru-RU" sz="1400" b="1" dirty="0"/>
          </a:p>
        </p:txBody>
      </p:sp>
    </p:spTree>
    <p:extLst>
      <p:ext uri="{BB962C8B-B14F-4D97-AF65-F5344CB8AC3E}">
        <p14:creationId xmlns:p14="http://schemas.microsoft.com/office/powerpoint/2010/main" val="11128738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533400"/>
            <a:ext cx="1752600" cy="381000"/>
          </a:xfrm>
        </p:spPr>
        <p:txBody>
          <a:bodyPr/>
          <a:lstStyle/>
          <a:p>
            <a:pPr marL="838200" indent="-838200"/>
            <a:r>
              <a:rPr lang="ru-RU" altLang="ru-RU" sz="2000" b="1" dirty="0" smtClean="0">
                <a:latin typeface="Times New Roman" panose="02020603050405020304" pitchFamily="18" charset="0"/>
              </a:rPr>
              <a:t>Таблица 5600</a:t>
            </a:r>
            <a:r>
              <a:rPr lang="ru-RU" altLang="ru-RU" sz="2000" dirty="0" smtClean="0">
                <a:latin typeface="Times New Roman" panose="02020603050405020304" pitchFamily="18" charset="0"/>
              </a:rPr>
              <a:t> </a:t>
            </a:r>
          </a:p>
        </p:txBody>
      </p:sp>
      <p:sp>
        <p:nvSpPr>
          <p:cNvPr id="40963"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964" name="Rectangle 605"/>
          <p:cNvSpPr>
            <a:spLocks noChangeArrowheads="1"/>
          </p:cNvSpPr>
          <p:nvPr/>
        </p:nvSpPr>
        <p:spPr bwMode="auto">
          <a:xfrm>
            <a:off x="228600" y="152400"/>
            <a:ext cx="8686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dirty="0" smtClean="0">
                <a:latin typeface="Times New Roman" panose="02020603050405020304" pitchFamily="18" charset="0"/>
              </a:rPr>
              <a:t>20. </a:t>
            </a:r>
            <a:r>
              <a:rPr lang="ru-RU" altLang="ru-RU" sz="2000" b="1" dirty="0">
                <a:latin typeface="Times New Roman" panose="02020603050405020304" pitchFamily="18" charset="0"/>
              </a:rPr>
              <a:t>Аппараты и оборудование отделений </a:t>
            </a:r>
            <a:r>
              <a:rPr lang="ru-RU" altLang="ru-RU" sz="2000" b="1" dirty="0" smtClean="0">
                <a:latin typeface="Times New Roman" panose="02020603050405020304" pitchFamily="18" charset="0"/>
              </a:rPr>
              <a:t>службы переливания крови</a:t>
            </a:r>
            <a:endParaRPr lang="ru-RU" altLang="ru-RU" sz="2000" b="1" dirty="0">
              <a:latin typeface="Times New Roman" panose="02020603050405020304" pitchFamily="18" charset="0"/>
            </a:endParaRPr>
          </a:p>
        </p:txBody>
      </p:sp>
      <p:graphicFrame>
        <p:nvGraphicFramePr>
          <p:cNvPr id="59062" name="Group 694"/>
          <p:cNvGraphicFramePr>
            <a:graphicFrameLocks noGrp="1"/>
          </p:cNvGraphicFramePr>
          <p:nvPr>
            <p:extLst>
              <p:ext uri="{D42A27DB-BD31-4B8C-83A1-F6EECF244321}">
                <p14:modId xmlns:p14="http://schemas.microsoft.com/office/powerpoint/2010/main" val="1528920375"/>
              </p:ext>
            </p:extLst>
          </p:nvPr>
        </p:nvGraphicFramePr>
        <p:xfrm>
          <a:off x="0" y="914400"/>
          <a:ext cx="8991600" cy="6126863"/>
        </p:xfrm>
        <a:graphic>
          <a:graphicData uri="http://schemas.openxmlformats.org/drawingml/2006/table">
            <a:tbl>
              <a:tblPr/>
              <a:tblGrid>
                <a:gridCol w="3795713">
                  <a:extLst>
                    <a:ext uri="{9D8B030D-6E8A-4147-A177-3AD203B41FA5}">
                      <a16:colId xmlns:a16="http://schemas.microsoft.com/office/drawing/2014/main" xmlns="" val="20000"/>
                    </a:ext>
                  </a:extLst>
                </a:gridCol>
                <a:gridCol w="555625">
                  <a:extLst>
                    <a:ext uri="{9D8B030D-6E8A-4147-A177-3AD203B41FA5}">
                      <a16:colId xmlns:a16="http://schemas.microsoft.com/office/drawing/2014/main" xmlns="" val="20001"/>
                    </a:ext>
                  </a:extLst>
                </a:gridCol>
                <a:gridCol w="1077912">
                  <a:extLst>
                    <a:ext uri="{9D8B030D-6E8A-4147-A177-3AD203B41FA5}">
                      <a16:colId xmlns:a16="http://schemas.microsoft.com/office/drawing/2014/main" xmlns="" val="20002"/>
                    </a:ext>
                  </a:extLst>
                </a:gridCol>
                <a:gridCol w="1741488">
                  <a:extLst>
                    <a:ext uri="{9D8B030D-6E8A-4147-A177-3AD203B41FA5}">
                      <a16:colId xmlns:a16="http://schemas.microsoft.com/office/drawing/2014/main" xmlns="" val="20003"/>
                    </a:ext>
                  </a:extLst>
                </a:gridCol>
                <a:gridCol w="609600">
                  <a:extLst>
                    <a:ext uri="{9D8B030D-6E8A-4147-A177-3AD203B41FA5}">
                      <a16:colId xmlns:a16="http://schemas.microsoft.com/office/drawing/2014/main" xmlns="" val="20004"/>
                    </a:ext>
                  </a:extLst>
                </a:gridCol>
                <a:gridCol w="1211262">
                  <a:extLst>
                    <a:ext uri="{9D8B030D-6E8A-4147-A177-3AD203B41FA5}">
                      <a16:colId xmlns:a16="http://schemas.microsoft.com/office/drawing/2014/main" xmlns="" val="20005"/>
                    </a:ext>
                  </a:extLst>
                </a:gridCol>
              </a:tblGrid>
              <a:tr h="274351">
                <a:tc rowSpan="2">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Число аппаратов и оборудования всего</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из них:</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100595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rgbClr val="FF0000"/>
                          </a:solidFill>
                          <a:effectLst/>
                          <a:latin typeface="Times New Roman" pitchFamily="18" charset="0"/>
                          <a:cs typeface="Times New Roman" pitchFamily="18" charset="0"/>
                        </a:rPr>
                        <a:t>в подразделениях, оказывающих медицинскую помощь в амбулаторных условиях</a:t>
                      </a:r>
                      <a:endParaRPr kumimoji="0" lang="ru-RU" altLang="ru-RU" sz="2800" b="0" i="0" u="none" strike="noStrike" cap="none" normalizeH="0" baseline="0" dirty="0" smtClean="0">
                        <a:ln>
                          <a:noFill/>
                        </a:ln>
                        <a:solidFill>
                          <a:srgbClr val="FF0000"/>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действующих</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со сроком эксплуатации свыше 5 лет</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Автоматический/ автоматизированный комплекс для генотестирования донорской крови</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Автоматический иммуногематологический </a:t>
                      </a:r>
                      <a:r>
                        <a:rPr lang="ru-RU" sz="1200" kern="1200" smtClean="0">
                          <a:solidFill>
                            <a:schemeClr val="tx1"/>
                          </a:solidFill>
                          <a:effectLst/>
                          <a:latin typeface="Times New Roman" panose="02020603050405020304" pitchFamily="18" charset="0"/>
                          <a:ea typeface="+mn-ea"/>
                          <a:cs typeface="Times New Roman" panose="02020603050405020304" pitchFamily="18" charset="0"/>
                        </a:rPr>
                        <a:t>анализатор для проведения иммуногематологических исследований</a:t>
                      </a:r>
                      <a:endParaRPr kumimoji="0" lang="ru-RU" alt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Анализатор для контроля стерильности компонентов крови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36364">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lang="ru-RU" sz="1200" kern="1200" smtClean="0">
                          <a:solidFill>
                            <a:schemeClr val="tx1"/>
                          </a:solidFill>
                          <a:effectLst/>
                          <a:latin typeface="Times New Roman" panose="02020603050405020304" pitchFamily="18" charset="0"/>
                          <a:ea typeface="+mn-ea"/>
                          <a:cs typeface="Times New Roman" panose="02020603050405020304" pitchFamily="18" charset="0"/>
                        </a:rPr>
                        <a:t>Аппарат для плазмафереза</a:t>
                      </a:r>
                      <a:endParaRPr kumimoji="0" lang="ru-RU" alt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ts val="1100"/>
                        </a:lnSpc>
                        <a:spcAft>
                          <a:spcPts val="0"/>
                        </a:spcAft>
                      </a:pPr>
                      <a:r>
                        <a:rPr lang="ru-RU" sz="1200" dirty="0">
                          <a:effectLst/>
                          <a:latin typeface="Times New Roman" panose="02020603050405020304" pitchFamily="18" charset="0"/>
                          <a:ea typeface="Times New Roman" panose="02020603050405020304" pitchFamily="18" charset="0"/>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250066">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Аппарат для цитафереза</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ts val="1000"/>
                        </a:lnSpc>
                        <a:spcAft>
                          <a:spcPts val="0"/>
                        </a:spcAft>
                      </a:pPr>
                      <a:r>
                        <a:rPr lang="ru-RU" sz="1200" dirty="0">
                          <a:effectLst/>
                          <a:latin typeface="Times New Roman" panose="02020603050405020304" pitchFamily="18" charset="0"/>
                          <a:ea typeface="Times New Roman" panose="02020603050405020304" pitchFamily="18" charset="0"/>
                        </a:rPr>
                        <a:t>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Быстрозамораживатель для плазмы крови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Комплект оборудования для глицеринизации и деглицеринизации эритроцитов</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Комплект оборудования для проведения фотогемотерапии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274351">
                <a:tc>
                  <a:txBody>
                    <a:bodyPr/>
                    <a:lstStyle/>
                    <a:p>
                      <a:pPr algn="just">
                        <a:spcAft>
                          <a:spcPts val="0"/>
                        </a:spcAft>
                      </a:pPr>
                      <a:r>
                        <a:rPr lang="ru-RU" sz="1200" spc="-5" smtClean="0">
                          <a:effectLst/>
                          <a:latin typeface="Times New Roman" panose="02020603050405020304" pitchFamily="18" charset="0"/>
                          <a:ea typeface="Times New Roman" panose="02020603050405020304" pitchFamily="18" charset="0"/>
                          <a:cs typeface="Times New Roman" panose="02020603050405020304" pitchFamily="18" charset="0"/>
                        </a:rPr>
                        <a:t>Камера теплоизоляционная низкотемпературная для хранения свежезамороженной плазмы</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r h="457252">
                <a:tc>
                  <a:txBody>
                    <a:bodyPr/>
                    <a:lstStyle/>
                    <a:p>
                      <a:pPr algn="just">
                        <a:spcAft>
                          <a:spcPts val="0"/>
                        </a:spcAft>
                      </a:pPr>
                      <a:r>
                        <a:rPr lang="ru-RU" sz="1200" spc="-5" smtClean="0">
                          <a:effectLst/>
                          <a:latin typeface="Times New Roman" panose="02020603050405020304" pitchFamily="18" charset="0"/>
                          <a:ea typeface="Times New Roman" panose="02020603050405020304" pitchFamily="18" charset="0"/>
                          <a:cs typeface="Times New Roman" panose="02020603050405020304" pitchFamily="18" charset="0"/>
                        </a:rPr>
                        <a:t>Комплект оборудования для замораживания и хранения клеток крови при сверхнизкой температуре</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2"/>
                  </a:ext>
                </a:extLst>
              </a:tr>
              <a:tr h="457252">
                <a:tc>
                  <a:txBody>
                    <a:bodyPr/>
                    <a:lstStyle/>
                    <a:p>
                      <a:pPr algn="just">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Мобильный комплекс заготовки крови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11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3"/>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4"/>
                  </a:ext>
                </a:extLst>
              </a:tr>
            </a:tbl>
          </a:graphicData>
        </a:graphic>
      </p:graphicFrame>
    </p:spTree>
    <p:extLst>
      <p:ext uri="{BB962C8B-B14F-4D97-AF65-F5344CB8AC3E}">
        <p14:creationId xmlns:p14="http://schemas.microsoft.com/office/powerpoint/2010/main" val="22494319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07504" y="404664"/>
            <a:ext cx="1752600" cy="216024"/>
          </a:xfrm>
        </p:spPr>
        <p:txBody>
          <a:bodyPr/>
          <a:lstStyle/>
          <a:p>
            <a:pPr marL="838200" indent="-838200">
              <a:defRPr/>
            </a:pPr>
            <a:r>
              <a:rPr lang="ru-RU" sz="2000" b="1" dirty="0">
                <a:solidFill>
                  <a:srgbClr val="000000"/>
                </a:solidFill>
                <a:latin typeface="Times New Roman" pitchFamily="18" charset="0"/>
                <a:cs typeface="Arial" charset="0"/>
              </a:rPr>
              <a:t>Табл.7000</a:t>
            </a:r>
          </a:p>
        </p:txBody>
      </p:sp>
      <p:sp>
        <p:nvSpPr>
          <p:cNvPr id="40963"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964" name="Rectangle 605"/>
          <p:cNvSpPr>
            <a:spLocks noChangeArrowheads="1"/>
          </p:cNvSpPr>
          <p:nvPr/>
        </p:nvSpPr>
        <p:spPr bwMode="auto">
          <a:xfrm>
            <a:off x="228600" y="152400"/>
            <a:ext cx="8686800" cy="252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dirty="0">
                <a:latin typeface="Times New Roman" panose="02020603050405020304" pitchFamily="18" charset="0"/>
              </a:rPr>
              <a:t>7. </a:t>
            </a:r>
            <a:r>
              <a:rPr lang="ru-RU" sz="2000" b="1" dirty="0">
                <a:latin typeface="Times New Roman" pitchFamily="18" charset="0"/>
              </a:rPr>
              <a:t>Оснащенность компьютерным оборудованием</a:t>
            </a:r>
            <a:endParaRPr lang="ru-RU" altLang="ru-RU" sz="2000" b="1" dirty="0">
              <a:latin typeface="Times New Roman" panose="02020603050405020304" pitchFamily="18" charset="0"/>
            </a:endParaRPr>
          </a:p>
        </p:txBody>
      </p:sp>
      <p:graphicFrame>
        <p:nvGraphicFramePr>
          <p:cNvPr id="10" name="Объект 3"/>
          <p:cNvGraphicFramePr>
            <a:graphicFrameLocks/>
          </p:cNvGraphicFramePr>
          <p:nvPr>
            <p:extLst/>
          </p:nvPr>
        </p:nvGraphicFramePr>
        <p:xfrm>
          <a:off x="152400" y="656929"/>
          <a:ext cx="8896351" cy="5505450"/>
        </p:xfrm>
        <a:graphic>
          <a:graphicData uri="http://schemas.openxmlformats.org/drawingml/2006/table">
            <a:tbl>
              <a:tblPr/>
              <a:tblGrid>
                <a:gridCol w="3699520">
                  <a:extLst>
                    <a:ext uri="{9D8B030D-6E8A-4147-A177-3AD203B41FA5}">
                      <a16:colId xmlns:a16="http://schemas.microsoft.com/office/drawing/2014/main" xmlns="" val="20000"/>
                    </a:ext>
                  </a:extLst>
                </a:gridCol>
                <a:gridCol w="501075">
                  <a:extLst>
                    <a:ext uri="{9D8B030D-6E8A-4147-A177-3AD203B41FA5}">
                      <a16:colId xmlns:a16="http://schemas.microsoft.com/office/drawing/2014/main" xmlns="" val="20001"/>
                    </a:ext>
                  </a:extLst>
                </a:gridCol>
                <a:gridCol w="457208">
                  <a:extLst>
                    <a:ext uri="{9D8B030D-6E8A-4147-A177-3AD203B41FA5}">
                      <a16:colId xmlns:a16="http://schemas.microsoft.com/office/drawing/2014/main" xmlns="" val="20002"/>
                    </a:ext>
                  </a:extLst>
                </a:gridCol>
                <a:gridCol w="914416">
                  <a:extLst>
                    <a:ext uri="{9D8B030D-6E8A-4147-A177-3AD203B41FA5}">
                      <a16:colId xmlns:a16="http://schemas.microsoft.com/office/drawing/2014/main" xmlns="" val="20003"/>
                    </a:ext>
                  </a:extLst>
                </a:gridCol>
                <a:gridCol w="914416">
                  <a:extLst>
                    <a:ext uri="{9D8B030D-6E8A-4147-A177-3AD203B41FA5}">
                      <a16:colId xmlns:a16="http://schemas.microsoft.com/office/drawing/2014/main" xmlns="" val="20004"/>
                    </a:ext>
                  </a:extLst>
                </a:gridCol>
                <a:gridCol w="914416">
                  <a:extLst>
                    <a:ext uri="{9D8B030D-6E8A-4147-A177-3AD203B41FA5}">
                      <a16:colId xmlns:a16="http://schemas.microsoft.com/office/drawing/2014/main" xmlns="" val="20005"/>
                    </a:ext>
                  </a:extLst>
                </a:gridCol>
                <a:gridCol w="906981">
                  <a:extLst>
                    <a:ext uri="{9D8B030D-6E8A-4147-A177-3AD203B41FA5}">
                      <a16:colId xmlns:a16="http://schemas.microsoft.com/office/drawing/2014/main" xmlns="" val="20006"/>
                    </a:ext>
                  </a:extLst>
                </a:gridCol>
                <a:gridCol w="588319">
                  <a:extLst>
                    <a:ext uri="{9D8B030D-6E8A-4147-A177-3AD203B41FA5}">
                      <a16:colId xmlns:a16="http://schemas.microsoft.com/office/drawing/2014/main" xmlns="" val="20007"/>
                    </a:ext>
                  </a:extLst>
                </a:gridCol>
              </a:tblGrid>
              <a:tr h="168892">
                <a:tc rowSpan="3">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устройств</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стр</a:t>
                      </a: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Всего</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в том числе(из гр.3):</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536064">
                <a:tc vMerge="1">
                  <a:txBody>
                    <a:bodyPr/>
                    <a:lstStyle/>
                    <a:p>
                      <a:endParaRPr lang="ru-RU"/>
                    </a:p>
                  </a:txBody>
                  <a:tcPr/>
                </a:tc>
                <a:tc vMerge="1">
                  <a:txBody>
                    <a:bodyPr/>
                    <a:lstStyle/>
                    <a:p>
                      <a:endParaRPr lang="ru-RU"/>
                    </a:p>
                  </a:txBody>
                  <a:tcPr/>
                </a:tc>
                <a:tc vMerge="1">
                  <a:txBody>
                    <a:bodyPr/>
                    <a:lstStyle/>
                    <a:p>
                      <a:endParaRPr lang="ru-RU"/>
                    </a:p>
                  </a:txBody>
                  <a:tcPr/>
                </a:tc>
                <a:tc grid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для административно-хозяйственной деятельности организации</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dirty="0"/>
                    </a:p>
                  </a:txBody>
                  <a:tcPr marL="45885" marR="4588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algn="ctr"/>
                      <a:r>
                        <a:rPr lang="ru-RU" sz="1100" dirty="0" smtClean="0">
                          <a:latin typeface="Times New Roman" panose="02020603050405020304" pitchFamily="18" charset="0"/>
                          <a:cs typeface="Times New Roman" panose="02020603050405020304" pitchFamily="18" charset="0"/>
                        </a:rPr>
                        <a:t>для медицинского персонала (для автоматизации лечебного процесса)</a:t>
                      </a:r>
                      <a:endParaRPr lang="ru-RU" sz="1100" dirty="0">
                        <a:latin typeface="Times New Roman" panose="02020603050405020304" pitchFamily="18" charset="0"/>
                        <a:cs typeface="Times New Roman" panose="02020603050405020304" pitchFamily="18" charset="0"/>
                      </a:endParaRP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dirty="0"/>
                    </a:p>
                  </a:txBody>
                  <a:tcPr marL="45885" marR="4588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прочие</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308787496"/>
                  </a:ext>
                </a:extLst>
              </a:tr>
              <a:tr h="1189619">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амбулаторных условиях</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defRPr/>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стационарных условиях</a:t>
                      </a:r>
                    </a:p>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амбулаторных условиях</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defRPr/>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стационарных условиях</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5" marR="4588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3817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1</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2</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3</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4</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5</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6</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smtClean="0">
                          <a:ln>
                            <a:noFill/>
                          </a:ln>
                          <a:solidFill>
                            <a:schemeClr val="tx1"/>
                          </a:solidFill>
                          <a:effectLst/>
                          <a:latin typeface="Times New Roman" pitchFamily="18" charset="0"/>
                          <a:cs typeface="Times New Roman" pitchFamily="18" charset="0"/>
                        </a:rPr>
                        <a:t>7</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8</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5247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Персональные компьютеры (моноблоки, системные блоки, терминалы, ноутбуки)</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a:t>
                      </a: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184190">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  из них: со сроком эксплуатации более 5 лет</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1.1</a:t>
                      </a: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184190">
                <a:tc>
                  <a:txBody>
                    <a:bodyPr/>
                    <a:lstStyle/>
                    <a:p>
                      <a:pPr marL="0" marR="0" lvl="0" indent="179388"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96921">
                <a:tc>
                  <a:txBody>
                    <a:bodyPr/>
                    <a:lstStyle/>
                    <a:p>
                      <a:pPr marL="20638"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Автоматизированные рабочие места,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4</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184190">
                <a:tc>
                  <a:txBody>
                    <a:bodyPr/>
                    <a:lstStyle/>
                    <a:p>
                      <a:pPr marL="20638"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из них: автоматизированные рабочие места, подключенные к защищенной сети передачи данных субъекта Российской Федерации</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4.1</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177053">
                <a:tc>
                  <a:txBody>
                    <a:bodyPr/>
                    <a:lstStyle/>
                    <a:p>
                      <a:pPr>
                        <a:spcAft>
                          <a:spcPts val="0"/>
                        </a:spcAft>
                      </a:pPr>
                      <a:r>
                        <a:rPr lang="ru-RU" sz="1100" kern="1200" dirty="0">
                          <a:solidFill>
                            <a:srgbClr val="FF0000"/>
                          </a:solidFill>
                          <a:effectLst/>
                          <a:latin typeface="Times New Roman" panose="02020603050405020304" pitchFamily="18" charset="0"/>
                          <a:ea typeface="Times New Roman" panose="02020603050405020304" pitchFamily="18" charset="0"/>
                          <a:cs typeface="+mn-cs"/>
                        </a:rPr>
                        <a:t>      в сельской местности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100" kern="1200" dirty="0">
                          <a:solidFill>
                            <a:srgbClr val="FF0000"/>
                          </a:solidFill>
                          <a:effectLst/>
                          <a:latin typeface="Times New Roman" panose="02020603050405020304" pitchFamily="18" charset="0"/>
                          <a:ea typeface="Times New Roman" panose="02020603050405020304" pitchFamily="18" charset="0"/>
                          <a:cs typeface="+mn-cs"/>
                        </a:rPr>
                        <a:t>4.2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199656">
                <a:tc>
                  <a:txBody>
                    <a:bodyPr/>
                    <a:lstStyle/>
                    <a:p>
                      <a:pPr indent="228600">
                        <a:spcAft>
                          <a:spcPts val="0"/>
                        </a:spcAft>
                      </a:pPr>
                      <a:r>
                        <a:rPr lang="ru-RU" sz="1100" kern="1200" dirty="0">
                          <a:solidFill>
                            <a:srgbClr val="FF0000"/>
                          </a:solidFill>
                          <a:effectLst/>
                          <a:latin typeface="Times New Roman" panose="02020603050405020304" pitchFamily="18" charset="0"/>
                          <a:ea typeface="Times New Roman" panose="02020603050405020304" pitchFamily="18" charset="0"/>
                          <a:cs typeface="+mn-cs"/>
                        </a:rPr>
                        <a:t>из них в ФАП и ФП</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100" kern="1200" dirty="0">
                          <a:solidFill>
                            <a:srgbClr val="FF0000"/>
                          </a:solidFill>
                          <a:effectLst/>
                          <a:latin typeface="Times New Roman" panose="02020603050405020304" pitchFamily="18" charset="0"/>
                          <a:ea typeface="Times New Roman" panose="02020603050405020304" pitchFamily="18" charset="0"/>
                          <a:cs typeface="+mn-cs"/>
                        </a:rPr>
                        <a:t>4.2.1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184190">
                <a:tc>
                  <a:txBody>
                    <a:bodyPr/>
                    <a:lstStyle/>
                    <a:p>
                      <a:pPr>
                        <a:spcAft>
                          <a:spcPts val="0"/>
                        </a:spcAft>
                      </a:pPr>
                      <a:r>
                        <a:rPr lang="ru-RU" sz="1100">
                          <a:effectLst/>
                          <a:latin typeface="Times New Roman" panose="02020603050405020304" pitchFamily="18" charset="0"/>
                          <a:ea typeface="Times New Roman" panose="02020603050405020304" pitchFamily="18" charset="0"/>
                        </a:rPr>
                        <a:t>Количество точек подключения к сети Интернет по типам подключения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100" dirty="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184190">
                <a:tc>
                  <a:txBody>
                    <a:bodyPr/>
                    <a:lstStyle/>
                    <a:p>
                      <a:pPr marL="0" algn="ctr" defTabSz="914400" rtl="0" eaLnBrk="1" latinLnBrk="0" hangingPunct="1">
                        <a:spcAft>
                          <a:spcPts val="0"/>
                        </a:spcAft>
                      </a:pPr>
                      <a:r>
                        <a:rPr lang="ru-RU" sz="1100" kern="1200" dirty="0">
                          <a:solidFill>
                            <a:srgbClr val="FF0000"/>
                          </a:solidFill>
                          <a:effectLst/>
                          <a:latin typeface="Times New Roman" panose="02020603050405020304" pitchFamily="18" charset="0"/>
                          <a:ea typeface="Times New Roman" panose="02020603050405020304" pitchFamily="18" charset="0"/>
                          <a:cs typeface="+mn-cs"/>
                        </a:rPr>
                        <a:t>Число ФАП и ФП, подключенных к сети Интернет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spcAft>
                          <a:spcPts val="0"/>
                        </a:spcAft>
                      </a:pPr>
                      <a:r>
                        <a:rPr lang="ru-RU" sz="1100" kern="1200" dirty="0">
                          <a:solidFill>
                            <a:srgbClr val="FF0000"/>
                          </a:solidFill>
                          <a:effectLst/>
                          <a:latin typeface="Times New Roman" panose="02020603050405020304" pitchFamily="18" charset="0"/>
                          <a:ea typeface="Times New Roman" panose="02020603050405020304" pitchFamily="18" charset="0"/>
                          <a:cs typeface="+mn-cs"/>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bl>
          </a:graphicData>
        </a:graphic>
      </p:graphicFrame>
      <p:sp>
        <p:nvSpPr>
          <p:cNvPr id="2" name="Прямоугольник 1"/>
          <p:cNvSpPr/>
          <p:nvPr/>
        </p:nvSpPr>
        <p:spPr>
          <a:xfrm>
            <a:off x="4499991" y="3284984"/>
            <a:ext cx="4548759" cy="64807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b="1" dirty="0" smtClean="0">
                <a:solidFill>
                  <a:srgbClr val="000000"/>
                </a:solidFill>
                <a:cs typeface="Times New Roman" pitchFamily="18" charset="0"/>
              </a:rPr>
              <a:t>Графа </a:t>
            </a:r>
            <a:r>
              <a:rPr lang="ru-RU" altLang="ru-RU" b="1" dirty="0">
                <a:solidFill>
                  <a:srgbClr val="000000"/>
                </a:solidFill>
                <a:cs typeface="Times New Roman" pitchFamily="18" charset="0"/>
              </a:rPr>
              <a:t>3 равна сумме граф с 4 по 8 по всем </a:t>
            </a:r>
            <a:r>
              <a:rPr lang="ru-RU" altLang="ru-RU" b="1" dirty="0" smtClean="0">
                <a:solidFill>
                  <a:srgbClr val="000000"/>
                </a:solidFill>
                <a:cs typeface="Times New Roman" pitchFamily="18" charset="0"/>
              </a:rPr>
              <a:t>строкам</a:t>
            </a:r>
            <a:endParaRPr lang="ru-RU" altLang="ru-RU" b="1" dirty="0">
              <a:solidFill>
                <a:srgbClr val="000000"/>
              </a:solidFill>
              <a:latin typeface="Arial" charset="0"/>
            </a:endParaRPr>
          </a:p>
        </p:txBody>
      </p:sp>
    </p:spTree>
    <p:extLst>
      <p:ext uri="{BB962C8B-B14F-4D97-AF65-F5344CB8AC3E}">
        <p14:creationId xmlns:p14="http://schemas.microsoft.com/office/powerpoint/2010/main" val="17911538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549275"/>
            <a:ext cx="8229600" cy="5576888"/>
          </a:xfrm>
        </p:spPr>
        <p:txBody>
          <a:bodyPr/>
          <a:lstStyle/>
          <a:p>
            <a:r>
              <a:rPr lang="ru-RU" dirty="0"/>
              <a:t>Примечание:</a:t>
            </a:r>
          </a:p>
          <a:p>
            <a:r>
              <a:rPr lang="ru-RU" dirty="0"/>
              <a:t>Прием статистических отчетов проводится в несколько этапов:</a:t>
            </a:r>
          </a:p>
          <a:p>
            <a:pPr lvl="0"/>
            <a:r>
              <a:rPr lang="ru-RU" dirty="0"/>
              <a:t>Прием и сверка отчетных данных в электронном виде государственных медицинских организаций главными областными специалистами  в сроки, указанные в </a:t>
            </a:r>
            <a:r>
              <a:rPr lang="ru-RU" u="sng" dirty="0"/>
              <a:t>приложении 3. </a:t>
            </a:r>
          </a:p>
          <a:p>
            <a:pPr lvl="0"/>
            <a:r>
              <a:rPr lang="ru-RU" dirty="0"/>
              <a:t>Прием отчета в электронном виде по электронному адресу: </a:t>
            </a:r>
            <a:r>
              <a:rPr lang="ru-RU" dirty="0">
                <a:hlinkClick r:id="rId2"/>
              </a:rPr>
              <a:t>lan@kuzdrav.ru</a:t>
            </a:r>
            <a:r>
              <a:rPr lang="ru-RU" dirty="0"/>
              <a:t> в сроки, указанные </a:t>
            </a:r>
            <a:r>
              <a:rPr lang="ru-RU" u="sng" dirty="0"/>
              <a:t>в приложении 3</a:t>
            </a:r>
            <a:r>
              <a:rPr lang="ru-RU" u="sng" dirty="0" smtClean="0"/>
              <a:t>.</a:t>
            </a:r>
            <a:endParaRPr lang="ru-RU" u="sng" dirty="0"/>
          </a:p>
        </p:txBody>
      </p:sp>
    </p:spTree>
    <p:extLst>
      <p:ext uri="{BB962C8B-B14F-4D97-AF65-F5344CB8AC3E}">
        <p14:creationId xmlns:p14="http://schemas.microsoft.com/office/powerpoint/2010/main" val="229465396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381000" y="609600"/>
            <a:ext cx="2819400" cy="320675"/>
          </a:xfrm>
        </p:spPr>
        <p:txBody>
          <a:bodyPr/>
          <a:lstStyle/>
          <a:p>
            <a:pPr marL="838200" indent="-838200"/>
            <a:r>
              <a:rPr lang="ru-RU" altLang="ru-RU" sz="2000" b="1" dirty="0" smtClean="0">
                <a:latin typeface="Times New Roman" panose="02020603050405020304" pitchFamily="18" charset="0"/>
              </a:rPr>
              <a:t>Таблица 7001</a:t>
            </a:r>
            <a:endParaRPr lang="ru-RU" altLang="ru-RU" sz="1400" dirty="0" smtClean="0">
              <a:latin typeface="Times New Roman" panose="02020603050405020304" pitchFamily="18" charset="0"/>
            </a:endParaRPr>
          </a:p>
        </p:txBody>
      </p:sp>
      <p:sp>
        <p:nvSpPr>
          <p:cNvPr id="4403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 name="Прямоугольник 1"/>
          <p:cNvSpPr/>
          <p:nvPr/>
        </p:nvSpPr>
        <p:spPr>
          <a:xfrm>
            <a:off x="533400" y="1143000"/>
            <a:ext cx="7772400" cy="1219200"/>
          </a:xfrm>
          <a:prstGeom prst="rect">
            <a:avLst/>
          </a:prstGeom>
          <a:solidFill>
            <a:srgbClr val="00B0F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ru-RU" altLang="ru-RU" sz="1600" dirty="0">
                <a:ln w="0"/>
                <a:solidFill>
                  <a:schemeClr val="tx1"/>
                </a:solidFill>
                <a:latin typeface="Times New Roman" panose="02020603050405020304" pitchFamily="18" charset="0"/>
              </a:rPr>
              <a:t>Число </a:t>
            </a:r>
            <a:r>
              <a:rPr lang="ru-RU" dirty="0">
                <a:solidFill>
                  <a:schemeClr val="tx1"/>
                </a:solidFill>
                <a:latin typeface="Times New Roman" panose="02020603050405020304" pitchFamily="18" charset="0"/>
                <a:cs typeface="Times New Roman" panose="02020603050405020304" pitchFamily="18" charset="0"/>
              </a:rPr>
              <a:t>кабинетов  медицинской статистики, имеющих доступ к высокоскоростным каналам передачи данных </a:t>
            </a:r>
            <a:r>
              <a:rPr lang="ru-RU" altLang="ru-RU" sz="1600" dirty="0" smtClean="0">
                <a:ln w="0"/>
                <a:solidFill>
                  <a:schemeClr val="tx1"/>
                </a:solidFill>
                <a:latin typeface="Times New Roman" panose="02020603050405020304" pitchFamily="18" charset="0"/>
                <a:cs typeface="Times New Roman" panose="02020603050405020304" pitchFamily="18" charset="0"/>
              </a:rPr>
              <a:t> </a:t>
            </a:r>
            <a:r>
              <a:rPr lang="ru-RU" altLang="ru-RU" sz="1600" dirty="0">
                <a:ln w="0"/>
                <a:solidFill>
                  <a:schemeClr val="tx1"/>
                </a:solidFill>
                <a:latin typeface="Times New Roman" panose="02020603050405020304" pitchFamily="18" charset="0"/>
              </a:rPr>
              <a:t>1</a:t>
            </a:r>
            <a:r>
              <a:rPr lang="ru-RU" altLang="ru-RU" sz="1600" dirty="0" smtClean="0">
                <a:ln w="0"/>
                <a:solidFill>
                  <a:schemeClr val="tx1"/>
                </a:solidFill>
                <a:latin typeface="Times New Roman" panose="02020603050405020304" pitchFamily="18" charset="0"/>
              </a:rPr>
              <a:t>_______; </a:t>
            </a:r>
            <a:r>
              <a:rPr lang="ru-RU" dirty="0">
                <a:solidFill>
                  <a:schemeClr val="tx1"/>
                </a:solidFill>
                <a:latin typeface="Times New Roman" panose="02020603050405020304" pitchFamily="18" charset="0"/>
                <a:cs typeface="Times New Roman" panose="02020603050405020304" pitchFamily="18" charset="0"/>
              </a:rPr>
              <a:t>в том числе  к сети Интернет по типам подключения:  коммутируемый (модемный) </a:t>
            </a:r>
            <a:r>
              <a:rPr lang="ru-RU" altLang="ru-RU" sz="1600" dirty="0" smtClean="0">
                <a:ln w="0"/>
                <a:solidFill>
                  <a:schemeClr val="tx1"/>
                </a:solidFill>
                <a:latin typeface="Times New Roman" panose="02020603050405020304" pitchFamily="18" charset="0"/>
              </a:rPr>
              <a:t>2 _______; </a:t>
            </a:r>
            <a:r>
              <a:rPr lang="ru-RU" dirty="0">
                <a:solidFill>
                  <a:schemeClr val="tx1"/>
                </a:solidFill>
                <a:latin typeface="Times New Roman" panose="02020603050405020304" pitchFamily="18" charset="0"/>
                <a:cs typeface="Times New Roman" panose="02020603050405020304" pitchFamily="18" charset="0"/>
              </a:rPr>
              <a:t>широкополосный доступ по технологии </a:t>
            </a:r>
            <a:r>
              <a:rPr lang="ru-RU" dirty="0" err="1">
                <a:solidFill>
                  <a:schemeClr val="tx1"/>
                </a:solidFill>
                <a:latin typeface="Times New Roman" panose="02020603050405020304" pitchFamily="18" charset="0"/>
                <a:cs typeface="Times New Roman" panose="02020603050405020304" pitchFamily="18" charset="0"/>
              </a:rPr>
              <a:t>xDSL</a:t>
            </a:r>
            <a:r>
              <a:rPr lang="ru-RU" dirty="0">
                <a:solidFill>
                  <a:schemeClr val="tx1"/>
                </a:solidFill>
                <a:latin typeface="Times New Roman" panose="02020603050405020304" pitchFamily="18" charset="0"/>
                <a:cs typeface="Times New Roman" panose="02020603050405020304" pitchFamily="18" charset="0"/>
              </a:rPr>
              <a:t> </a:t>
            </a:r>
            <a:r>
              <a:rPr lang="ru-RU" altLang="ru-RU" sz="1600" dirty="0" smtClean="0">
                <a:ln w="0"/>
                <a:solidFill>
                  <a:schemeClr val="tx1"/>
                </a:solidFill>
                <a:latin typeface="Times New Roman" panose="02020603050405020304" pitchFamily="18" charset="0"/>
              </a:rPr>
              <a:t> </a:t>
            </a:r>
            <a:r>
              <a:rPr lang="ru-RU" altLang="ru-RU" sz="1600" dirty="0">
                <a:ln w="0"/>
                <a:solidFill>
                  <a:schemeClr val="tx1"/>
                </a:solidFill>
                <a:latin typeface="Times New Roman" panose="02020603050405020304" pitchFamily="18" charset="0"/>
              </a:rPr>
              <a:t>3 </a:t>
            </a:r>
            <a:r>
              <a:rPr lang="ru-RU" altLang="ru-RU" sz="1600" dirty="0" smtClean="0">
                <a:ln w="0"/>
                <a:solidFill>
                  <a:schemeClr val="tx1"/>
                </a:solidFill>
                <a:latin typeface="Times New Roman" panose="02020603050405020304" pitchFamily="18" charset="0"/>
              </a:rPr>
              <a:t>_______; </a:t>
            </a:r>
            <a:r>
              <a:rPr lang="ru-RU" dirty="0">
                <a:solidFill>
                  <a:schemeClr val="tx1"/>
                </a:solidFill>
                <a:latin typeface="Times New Roman" panose="02020603050405020304" pitchFamily="18" charset="0"/>
                <a:cs typeface="Times New Roman" panose="02020603050405020304" pitchFamily="18" charset="0"/>
              </a:rPr>
              <a:t>VPN через сеть общего пользования  </a:t>
            </a:r>
            <a:r>
              <a:rPr lang="ru-RU" dirty="0" smtClean="0">
                <a:solidFill>
                  <a:schemeClr val="tx1"/>
                </a:solidFill>
                <a:latin typeface="Times New Roman" panose="02020603050405020304" pitchFamily="18" charset="0"/>
                <a:cs typeface="Times New Roman" panose="02020603050405020304" pitchFamily="18" charset="0"/>
              </a:rPr>
              <a:t>4 </a:t>
            </a:r>
            <a:r>
              <a:rPr lang="ru-RU" altLang="ru-RU" dirty="0">
                <a:ln w="0"/>
                <a:solidFill>
                  <a:schemeClr val="tx1"/>
                </a:solidFill>
                <a:latin typeface="Times New Roman" panose="02020603050405020304" pitchFamily="18" charset="0"/>
              </a:rPr>
              <a:t>_______.  </a:t>
            </a:r>
            <a:endParaRPr lang="ru-RU" altLang="ru-RU" sz="1600" dirty="0">
              <a:ln w="0"/>
              <a:solidFill>
                <a:schemeClr val="tx1"/>
              </a:solidFill>
              <a:latin typeface="Times New Roman" panose="02020603050405020304" pitchFamily="18" charset="0"/>
            </a:endParaRPr>
          </a:p>
        </p:txBody>
      </p:sp>
      <p:sp>
        <p:nvSpPr>
          <p:cNvPr id="6" name="Прямоугольник 5"/>
          <p:cNvSpPr/>
          <p:nvPr/>
        </p:nvSpPr>
        <p:spPr>
          <a:xfrm>
            <a:off x="685800" y="3598277"/>
            <a:ext cx="7772400" cy="1270883"/>
          </a:xfrm>
          <a:prstGeom prst="rect">
            <a:avLst/>
          </a:prstGeom>
          <a:solidFill>
            <a:srgbClr val="00B0F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ru-RU" altLang="ru-RU" sz="1600" dirty="0">
                <a:ln w="0"/>
                <a:solidFill>
                  <a:schemeClr val="tx1"/>
                </a:solidFill>
                <a:latin typeface="Times New Roman" panose="02020603050405020304" pitchFamily="18" charset="0"/>
              </a:rPr>
              <a:t>Число медицинских работников, работающих в медицинской информационной системе или государственной информационной системе в сфере здравоохранения субъектов Российской Федерации, обеспеченных усиленной квалифицированной электронной подписью – всего 1_______, из них: врачей 2 _______, среднего медицинского персонала 3 _______.  </a:t>
            </a:r>
          </a:p>
        </p:txBody>
      </p:sp>
      <p:sp>
        <p:nvSpPr>
          <p:cNvPr id="3" name="Прямоугольник 2"/>
          <p:cNvSpPr/>
          <p:nvPr/>
        </p:nvSpPr>
        <p:spPr>
          <a:xfrm>
            <a:off x="685801" y="3259723"/>
            <a:ext cx="2013992" cy="338554"/>
          </a:xfrm>
          <a:prstGeom prst="rect">
            <a:avLst/>
          </a:prstGeom>
        </p:spPr>
        <p:txBody>
          <a:bodyPr wrap="square">
            <a:spAutoFit/>
          </a:bodyPr>
          <a:lstStyle/>
          <a:p>
            <a:r>
              <a:rPr lang="ru-RU" altLang="ru-RU" b="1" dirty="0">
                <a:latin typeface="Times New Roman" panose="02020603050405020304" pitchFamily="18" charset="0"/>
              </a:rPr>
              <a:t>Таблица 7002 </a:t>
            </a:r>
            <a:r>
              <a:rPr lang="ru-RU" altLang="ru-RU" sz="1100" dirty="0" smtClean="0">
                <a:latin typeface="Times New Roman" panose="02020603050405020304" pitchFamily="18" charset="0"/>
              </a:rPr>
              <a:t> </a:t>
            </a:r>
            <a:endParaRPr lang="ru-RU" dirty="0"/>
          </a:p>
        </p:txBody>
      </p:sp>
    </p:spTree>
    <p:extLst>
      <p:ext uri="{BB962C8B-B14F-4D97-AF65-F5344CB8AC3E}">
        <p14:creationId xmlns:p14="http://schemas.microsoft.com/office/powerpoint/2010/main" val="110213605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04800" y="685800"/>
            <a:ext cx="2895600" cy="304800"/>
          </a:xfrm>
        </p:spPr>
        <p:txBody>
          <a:bodyPr/>
          <a:lstStyle/>
          <a:p>
            <a:pPr marL="838200" indent="-838200"/>
            <a:r>
              <a:rPr lang="ru-RU" altLang="ru-RU" sz="2000" b="1" dirty="0" smtClean="0">
                <a:latin typeface="Times New Roman" panose="02020603050405020304" pitchFamily="18" charset="0"/>
              </a:rPr>
              <a:t>Таблица 7003</a:t>
            </a:r>
            <a:r>
              <a:rPr lang="ru-RU" altLang="ru-RU" sz="2000" dirty="0" smtClean="0">
                <a:latin typeface="Times New Roman" panose="02020603050405020304" pitchFamily="18" charset="0"/>
              </a:rPr>
              <a:t> </a:t>
            </a:r>
            <a:endParaRPr lang="ru-RU" altLang="ru-RU" sz="1400" b="1" dirty="0" smtClean="0">
              <a:latin typeface="Times New Roman" panose="02020603050405020304" pitchFamily="18" charset="0"/>
            </a:endParaRPr>
          </a:p>
        </p:txBody>
      </p:sp>
      <p:sp>
        <p:nvSpPr>
          <p:cNvPr id="45059"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5060" name="Rectangle 605"/>
          <p:cNvSpPr>
            <a:spLocks noChangeArrowheads="1"/>
          </p:cNvSpPr>
          <p:nvPr/>
        </p:nvSpPr>
        <p:spPr bwMode="auto">
          <a:xfrm>
            <a:off x="228600" y="381000"/>
            <a:ext cx="853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1800" b="1">
                <a:latin typeface="Times New Roman" panose="02020603050405020304" pitchFamily="18" charset="0"/>
              </a:rPr>
              <a:t>Характеристика автоматизации основных задач в медицинской организации</a:t>
            </a:r>
            <a:endParaRPr lang="ru-RU" altLang="ru-RU" sz="1800">
              <a:latin typeface="Times New Roman" panose="02020603050405020304" pitchFamily="18" charset="0"/>
            </a:endParaRPr>
          </a:p>
        </p:txBody>
      </p:sp>
      <p:graphicFrame>
        <p:nvGraphicFramePr>
          <p:cNvPr id="20572" name="Group 92"/>
          <p:cNvGraphicFramePr>
            <a:graphicFrameLocks noGrp="1"/>
          </p:cNvGraphicFramePr>
          <p:nvPr>
            <p:extLst/>
          </p:nvPr>
        </p:nvGraphicFramePr>
        <p:xfrm>
          <a:off x="76200" y="990600"/>
          <a:ext cx="8991600" cy="4741910"/>
        </p:xfrm>
        <a:graphic>
          <a:graphicData uri="http://schemas.openxmlformats.org/drawingml/2006/table">
            <a:tbl>
              <a:tblPr/>
              <a:tblGrid>
                <a:gridCol w="6629400">
                  <a:extLst>
                    <a:ext uri="{9D8B030D-6E8A-4147-A177-3AD203B41FA5}">
                      <a16:colId xmlns:a16="http://schemas.microsoft.com/office/drawing/2014/main" xmlns="" val="20000"/>
                    </a:ext>
                  </a:extLst>
                </a:gridCol>
                <a:gridCol w="457200">
                  <a:extLst>
                    <a:ext uri="{9D8B030D-6E8A-4147-A177-3AD203B41FA5}">
                      <a16:colId xmlns:a16="http://schemas.microsoft.com/office/drawing/2014/main" xmlns="" val="20001"/>
                    </a:ext>
                  </a:extLst>
                </a:gridCol>
                <a:gridCol w="1905000">
                  <a:extLst>
                    <a:ext uri="{9D8B030D-6E8A-4147-A177-3AD203B41FA5}">
                      <a16:colId xmlns:a16="http://schemas.microsoft.com/office/drawing/2014/main" xmlns="" val="20002"/>
                    </a:ext>
                  </a:extLst>
                </a:gridCol>
              </a:tblGrid>
              <a:tr h="1645886">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Наименование централизованной подсистемы государственной информационной системы в сфере здравоохранения субъекта Российской Федерации</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 </a:t>
                      </a:r>
                    </a:p>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100" b="0" i="0" u="none" strike="noStrike" cap="none" normalizeH="0" baseline="0" dirty="0" smtClean="0">
                          <a:ln>
                            <a:noFill/>
                          </a:ln>
                          <a:solidFill>
                            <a:schemeClr val="tx1"/>
                          </a:solidFill>
                          <a:effectLst/>
                          <a:latin typeface="Times New Roman" pitchFamily="18" charset="0"/>
                          <a:cs typeface="Arial" charset="0"/>
                        </a:rPr>
                        <a:t>строки</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defRPr/>
                      </a:pPr>
                      <a:r>
                        <a:rPr kumimoji="0" lang="ru-RU" altLang="ru-RU" sz="1200" b="0" i="0" u="none" strike="noStrike" kern="1200" cap="none" spc="0" normalizeH="0" baseline="0" noProof="0" dirty="0" smtClean="0">
                          <a:ln>
                            <a:noFill/>
                          </a:ln>
                          <a:solidFill>
                            <a:prstClr val="black"/>
                          </a:solidFill>
                          <a:effectLst/>
                          <a:uLnTx/>
                          <a:uFillTx/>
                          <a:latin typeface="Times New Roman" pitchFamily="18" charset="0"/>
                          <a:ea typeface="+mn-ea"/>
                          <a:cs typeface="Arial" charset="0"/>
                        </a:rPr>
                        <a:t>Количество автоматизированных рабочих мест, подключенных к государственной информационной системе в сфере здравоохранения субъекта Российской Федерации</a:t>
                      </a:r>
                    </a:p>
                  </a:txBody>
                  <a:tcPr marL="0" marR="0" marT="0" marB="0" anchor="ctr"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230351">
                <a:tc>
                  <a:txBody>
                    <a:bodyPr/>
                    <a:lstStyle/>
                    <a:p>
                      <a:pPr algn="ctr"/>
                      <a:r>
                        <a:rPr lang="ru-RU" sz="1400" dirty="0" smtClean="0">
                          <a:latin typeface="Times New Roman" panose="02020603050405020304" pitchFamily="18" charset="0"/>
                          <a:cs typeface="Times New Roman" panose="02020603050405020304" pitchFamily="18" charset="0"/>
                        </a:rPr>
                        <a:t>1</a:t>
                      </a:r>
                      <a:endParaRPr lang="ru-RU" sz="1400" dirty="0">
                        <a:latin typeface="Times New Roman" panose="02020603050405020304" pitchFamily="18" charset="0"/>
                        <a:cs typeface="Times New Roman" panose="02020603050405020304" pitchFamily="18" charset="0"/>
                      </a:endParaRP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2</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ru-RU" altLang="ru-RU" sz="1400" b="0" i="0" u="none" strike="noStrike" cap="none" normalizeH="0" baseline="0" smtClean="0">
                          <a:ln>
                            <a:noFill/>
                          </a:ln>
                          <a:solidFill>
                            <a:schemeClr val="tx1"/>
                          </a:solidFill>
                          <a:effectLst/>
                          <a:latin typeface="Times New Roman" pitchFamily="18" charset="0"/>
                          <a:cs typeface="Arial" charset="0"/>
                        </a:rPr>
                        <a:t>3</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230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Управление скорой и неотложной медицинской помощью (в том числе санитарной авиации)</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1</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tx1"/>
                          </a:solidFill>
                          <a:effectLst/>
                          <a:latin typeface="Times New Roman" pitchFamily="18"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230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Управление льготным лекарственным обеспечением</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2</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tx1"/>
                          </a:solidFill>
                          <a:effectLst/>
                          <a:latin typeface="Times New Roman" pitchFamily="18"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230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Управление потоками пациентов (электронная регистратура)</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3</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ru-RU" altLang="ru-RU" sz="1400" b="1" i="0" u="none" strike="noStrike" cap="none" normalizeH="0" baseline="0" smtClean="0">
                          <a:ln>
                            <a:noFill/>
                          </a:ln>
                          <a:solidFill>
                            <a:schemeClr val="tx1"/>
                          </a:solidFill>
                          <a:effectLst/>
                          <a:latin typeface="Times New Roman" pitchFamily="18" charset="0"/>
                          <a:cs typeface="Arial" charset="0"/>
                        </a:rPr>
                        <a:t> </a:t>
                      </a: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230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Интегрированная электронная медицинская карта</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4</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ru-RU" altLang="ru-RU" sz="1400" b="1" i="0" u="none" strike="noStrike" cap="none" normalizeH="0" baseline="0" smtClean="0">
                        <a:ln>
                          <a:noFill/>
                        </a:ln>
                        <a:solidFill>
                          <a:schemeClr val="tx1"/>
                        </a:solidFill>
                        <a:effectLst/>
                        <a:latin typeface="Times New Roman" pitchFamily="18"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230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Телемедицинские консультации </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5</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ru-RU" altLang="ru-RU" sz="1400" b="1" i="0" u="none" strike="noStrike" cap="none" normalizeH="0" baseline="0" dirty="0" smtClean="0">
                        <a:ln>
                          <a:noFill/>
                        </a:ln>
                        <a:solidFill>
                          <a:schemeClr val="tx1"/>
                        </a:solidFill>
                        <a:effectLst/>
                        <a:latin typeface="Times New Roman" pitchFamily="18"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230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Диагностические исследования (Центральный архив медицинских изображений)</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6</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ru-RU" altLang="ru-RU" sz="1400" b="1" i="0" u="none" strike="noStrike" cap="none" normalizeH="0" baseline="0" smtClean="0">
                        <a:ln>
                          <a:noFill/>
                        </a:ln>
                        <a:solidFill>
                          <a:schemeClr val="tx1"/>
                        </a:solidFill>
                        <a:effectLst/>
                        <a:latin typeface="Times New Roman" pitchFamily="18"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230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Лабораторные исследования</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7</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ru-RU" altLang="ru-RU" sz="1400" b="1" i="0" u="none" strike="noStrike" cap="none" normalizeH="0" baseline="0" smtClean="0">
                        <a:ln>
                          <a:noFill/>
                        </a:ln>
                        <a:solidFill>
                          <a:schemeClr val="tx1"/>
                        </a:solidFill>
                        <a:effectLst/>
                        <a:latin typeface="Times New Roman" pitchFamily="18"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230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Организация оказания медицинской помощи больным онкологическими заболеваниями</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8</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ru-RU" altLang="ru-RU" sz="1400" b="1" i="0" u="none" strike="noStrike" cap="none" normalizeH="0" baseline="0" smtClean="0">
                        <a:ln>
                          <a:noFill/>
                        </a:ln>
                        <a:solidFill>
                          <a:schemeClr val="tx1"/>
                        </a:solidFill>
                        <a:effectLst/>
                        <a:latin typeface="Times New Roman" pitchFamily="18"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r h="230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defRPr/>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Организация оказания медицинской помощи больным сердечно-сосудистыми заболеваниями</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9</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ru-RU" altLang="ru-RU" sz="1400" b="1" i="0" u="none" strike="noStrike" cap="none" normalizeH="0" baseline="0" dirty="0" smtClean="0">
                        <a:ln>
                          <a:noFill/>
                        </a:ln>
                        <a:solidFill>
                          <a:schemeClr val="tx1"/>
                        </a:solidFill>
                        <a:effectLst/>
                        <a:latin typeface="Times New Roman" pitchFamily="18"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1"/>
                  </a:ext>
                </a:extLst>
              </a:tr>
              <a:tr h="396232">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defRPr/>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Организация оказания медицинской помощи по профилям «Акушерство и гинекология» и «Неонатология» (Мониторинг беременных)</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10</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ru-RU" altLang="ru-RU" sz="1400" b="1" i="0" u="none" strike="noStrike" cap="none" normalizeH="0" baseline="0" dirty="0" smtClean="0">
                        <a:ln>
                          <a:noFill/>
                        </a:ln>
                        <a:solidFill>
                          <a:schemeClr val="tx1"/>
                        </a:solidFill>
                        <a:effectLst/>
                        <a:latin typeface="Times New Roman" pitchFamily="18"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2"/>
                  </a:ext>
                </a:extLst>
              </a:tr>
              <a:tr h="396232">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1" fontAlgn="t" latinLnBrk="0" hangingPunct="1">
                        <a:lnSpc>
                          <a:spcPct val="100000"/>
                        </a:lnSpc>
                        <a:spcBef>
                          <a:spcPct val="0"/>
                        </a:spcBef>
                        <a:spcAft>
                          <a:spcPct val="0"/>
                        </a:spcAft>
                        <a:buClrTx/>
                        <a:buSzTx/>
                        <a:buFontTx/>
                        <a:buNone/>
                        <a:tabLst/>
                      </a:pPr>
                      <a:r>
                        <a:rPr kumimoji="0" lang="ru-RU" altLang="ru-RU" sz="1300" b="0" i="0" u="none" strike="noStrike" cap="none" normalizeH="0" baseline="0" dirty="0" smtClean="0">
                          <a:ln>
                            <a:noFill/>
                          </a:ln>
                          <a:solidFill>
                            <a:schemeClr val="tx1"/>
                          </a:solidFill>
                          <a:effectLst/>
                          <a:latin typeface="Times New Roman" pitchFamily="18" charset="0"/>
                          <a:cs typeface="Arial" charset="0"/>
                        </a:rPr>
                        <a:t>Организация оказания профилактической медицинской помощи (диспансеризация, диспансерное наблюдение, профилактические осмотры)</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ru-RU" altLang="ru-RU" sz="1400" b="0" i="0" u="none" strike="noStrike" cap="none" normalizeH="0" baseline="0" dirty="0" smtClean="0">
                          <a:ln>
                            <a:noFill/>
                          </a:ln>
                          <a:solidFill>
                            <a:schemeClr val="tx1"/>
                          </a:solidFill>
                          <a:effectLst/>
                          <a:latin typeface="Times New Roman" pitchFamily="18" charset="0"/>
                          <a:cs typeface="Arial" charset="0"/>
                        </a:rPr>
                        <a:t>11</a:t>
                      </a:r>
                    </a:p>
                  </a:txBody>
                  <a:tcPr marL="0" marR="0" marT="0" marB="0"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marL="742950" indent="-285750" eaLnBrk="0" hangingPunct="0">
                        <a:spcBef>
                          <a:spcPct val="20000"/>
                        </a:spcBef>
                        <a:buClr>
                          <a:schemeClr val="accent2"/>
                        </a:buClr>
                        <a:buSzPct val="80000"/>
                        <a:buFont typeface="Wingdings" pitchFamily="2" charset="2"/>
                        <a:defRPr sz="2400">
                          <a:solidFill>
                            <a:schemeClr val="tx1"/>
                          </a:solidFill>
                          <a:latin typeface="Arial" charset="0"/>
                        </a:defRPr>
                      </a:lvl2pPr>
                      <a:lvl3pPr marL="1143000" indent="-228600" eaLnBrk="0" hangingPunct="0">
                        <a:spcBef>
                          <a:spcPct val="20000"/>
                        </a:spcBef>
                        <a:buClr>
                          <a:schemeClr val="bg2"/>
                        </a:buClr>
                        <a:buSzPct val="65000"/>
                        <a:buFont typeface="Wingdings" pitchFamily="2" charset="2"/>
                        <a:defRPr sz="2000">
                          <a:solidFill>
                            <a:schemeClr val="tx1"/>
                          </a:solidFill>
                          <a:latin typeface="Arial" charset="0"/>
                        </a:defRPr>
                      </a:lvl3pPr>
                      <a:lvl4pPr marL="1600200" indent="-228600" eaLnBrk="0" hangingPunct="0">
                        <a:spcBef>
                          <a:spcPct val="20000"/>
                        </a:spcBef>
                        <a:buClr>
                          <a:schemeClr val="accent2"/>
                        </a:buClr>
                        <a:buSzPct val="70000"/>
                        <a:buFont typeface="Wingdings" pitchFamily="2" charset="2"/>
                        <a:defRPr>
                          <a:solidFill>
                            <a:schemeClr val="tx1"/>
                          </a:solidFill>
                          <a:latin typeface="Arial" charset="0"/>
                        </a:defRPr>
                      </a:lvl4pPr>
                      <a:lvl5pPr marL="2057400" indent="-228600" eaLnBrk="0" hangingPunct="0">
                        <a:spcBef>
                          <a:spcPct val="20000"/>
                        </a:spcBef>
                        <a:buClr>
                          <a:schemeClr val="bg2"/>
                        </a:buClr>
                        <a:buFont typeface="Wingdings" pitchFamily="2" charset="2"/>
                        <a:defRPr>
                          <a:solidFill>
                            <a:schemeClr val="tx1"/>
                          </a:solidFill>
                          <a:latin typeface="Arial" charset="0"/>
                        </a:defRPr>
                      </a:lvl5pPr>
                      <a:lvl6pPr marL="25146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marL="29718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marL="34290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marL="3886200" indent="-228600"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1" fontAlgn="b" latinLnBrk="0" hangingPunct="1">
                        <a:lnSpc>
                          <a:spcPct val="100000"/>
                        </a:lnSpc>
                        <a:spcBef>
                          <a:spcPct val="0"/>
                        </a:spcBef>
                        <a:spcAft>
                          <a:spcPct val="0"/>
                        </a:spcAft>
                        <a:buClrTx/>
                        <a:buSzTx/>
                        <a:buFontTx/>
                        <a:buNone/>
                        <a:tabLst/>
                      </a:pPr>
                      <a:endParaRPr kumimoji="0" lang="ru-RU" altLang="ru-RU" sz="1400" b="1" i="0" u="none" strike="noStrike" cap="none" normalizeH="0" baseline="0" dirty="0" smtClean="0">
                        <a:ln>
                          <a:noFill/>
                        </a:ln>
                        <a:solidFill>
                          <a:schemeClr val="tx1"/>
                        </a:solidFill>
                        <a:effectLst/>
                        <a:latin typeface="Times New Roman" pitchFamily="18" charset="0"/>
                        <a:cs typeface="Arial" charset="0"/>
                      </a:endParaRPr>
                    </a:p>
                  </a:txBody>
                  <a:tcPr marL="0" marR="0" marT="0" marB="0" anchor="b" horzOverflow="overflow">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3"/>
                  </a:ext>
                </a:extLst>
              </a:tr>
            </a:tbl>
          </a:graphicData>
        </a:graphic>
      </p:graphicFrame>
    </p:spTree>
    <p:extLst>
      <p:ext uri="{BB962C8B-B14F-4D97-AF65-F5344CB8AC3E}">
        <p14:creationId xmlns:p14="http://schemas.microsoft.com/office/powerpoint/2010/main" val="228638876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nvPr>
        </p:nvGraphicFramePr>
        <p:xfrm>
          <a:off x="457200" y="1196755"/>
          <a:ext cx="8229601" cy="4644010"/>
        </p:xfrm>
        <a:graphic>
          <a:graphicData uri="http://schemas.openxmlformats.org/drawingml/2006/table">
            <a:tbl>
              <a:tblPr firstRow="1" firstCol="1" bandRow="1"/>
              <a:tblGrid>
                <a:gridCol w="3912540">
                  <a:extLst>
                    <a:ext uri="{9D8B030D-6E8A-4147-A177-3AD203B41FA5}">
                      <a16:colId xmlns:a16="http://schemas.microsoft.com/office/drawing/2014/main" xmlns="" val="3255315348"/>
                    </a:ext>
                  </a:extLst>
                </a:gridCol>
                <a:gridCol w="462154">
                  <a:extLst>
                    <a:ext uri="{9D8B030D-6E8A-4147-A177-3AD203B41FA5}">
                      <a16:colId xmlns:a16="http://schemas.microsoft.com/office/drawing/2014/main" xmlns="" val="2875392078"/>
                    </a:ext>
                  </a:extLst>
                </a:gridCol>
                <a:gridCol w="858519">
                  <a:extLst>
                    <a:ext uri="{9D8B030D-6E8A-4147-A177-3AD203B41FA5}">
                      <a16:colId xmlns:a16="http://schemas.microsoft.com/office/drawing/2014/main" xmlns="" val="1361603924"/>
                    </a:ext>
                  </a:extLst>
                </a:gridCol>
                <a:gridCol w="914521">
                  <a:extLst>
                    <a:ext uri="{9D8B030D-6E8A-4147-A177-3AD203B41FA5}">
                      <a16:colId xmlns:a16="http://schemas.microsoft.com/office/drawing/2014/main" xmlns="" val="1227139495"/>
                    </a:ext>
                  </a:extLst>
                </a:gridCol>
                <a:gridCol w="758476">
                  <a:extLst>
                    <a:ext uri="{9D8B030D-6E8A-4147-A177-3AD203B41FA5}">
                      <a16:colId xmlns:a16="http://schemas.microsoft.com/office/drawing/2014/main" xmlns="" val="1853435884"/>
                    </a:ext>
                  </a:extLst>
                </a:gridCol>
                <a:gridCol w="703561">
                  <a:extLst>
                    <a:ext uri="{9D8B030D-6E8A-4147-A177-3AD203B41FA5}">
                      <a16:colId xmlns:a16="http://schemas.microsoft.com/office/drawing/2014/main" xmlns="" val="2928234663"/>
                    </a:ext>
                  </a:extLst>
                </a:gridCol>
                <a:gridCol w="619830">
                  <a:extLst>
                    <a:ext uri="{9D8B030D-6E8A-4147-A177-3AD203B41FA5}">
                      <a16:colId xmlns:a16="http://schemas.microsoft.com/office/drawing/2014/main" xmlns="" val="3597046711"/>
                    </a:ext>
                  </a:extLst>
                </a:gridCol>
              </a:tblGrid>
              <a:tr h="195991">
                <a:tc rowSpan="2">
                  <a:txBody>
                    <a:bodyPr/>
                    <a:lstStyle/>
                    <a:p>
                      <a:pPr algn="ctr">
                        <a:spcAft>
                          <a:spcPts val="0"/>
                        </a:spcAft>
                      </a:pPr>
                      <a:r>
                        <a:rPr lang="ru-RU" sz="900">
                          <a:effectLst/>
                          <a:latin typeface="Times New Roman" panose="02020603050405020304" pitchFamily="18" charset="0"/>
                          <a:ea typeface="Times New Roman" panose="02020603050405020304" pitchFamily="18" charset="0"/>
                        </a:rPr>
                        <a:t>Наименование показателя</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900">
                          <a:effectLst/>
                          <a:latin typeface="Times New Roman" panose="02020603050405020304" pitchFamily="18" charset="0"/>
                          <a:ea typeface="Times New Roman" panose="02020603050405020304" pitchFamily="18" charset="0"/>
                        </a:rPr>
                        <a:t>№ строки</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900">
                          <a:effectLst/>
                          <a:latin typeface="Times New Roman" panose="02020603050405020304" pitchFamily="18" charset="0"/>
                          <a:ea typeface="Times New Roman" panose="02020603050405020304" pitchFamily="18" charset="0"/>
                        </a:rPr>
                        <a:t>Всего</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ru-RU" sz="900">
                          <a:effectLst/>
                          <a:latin typeface="Times New Roman" panose="02020603050405020304" pitchFamily="18" charset="0"/>
                          <a:ea typeface="Times New Roman" panose="02020603050405020304" pitchFamily="18" charset="0"/>
                        </a:rPr>
                        <a:t>в том числе:</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rowSpan="2">
                  <a:txBody>
                    <a:bodyPr/>
                    <a:lstStyle/>
                    <a:p>
                      <a:pPr algn="ctr">
                        <a:spcAft>
                          <a:spcPts val="0"/>
                        </a:spcAft>
                      </a:pPr>
                      <a:r>
                        <a:rPr lang="ru-RU" sz="900">
                          <a:effectLst/>
                          <a:latin typeface="Times New Roman" panose="02020603050405020304" pitchFamily="18" charset="0"/>
                          <a:ea typeface="Times New Roman" panose="02020603050405020304" pitchFamily="18" charset="0"/>
                        </a:rPr>
                        <a:t>за счет средств ОМС</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599336449"/>
                  </a:ext>
                </a:extLst>
              </a:tr>
              <a:tr h="287154">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плановых</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неотложных</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экстренных</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extLst>
                  <a:ext uri="{0D108BD9-81ED-4DB2-BD59-A6C34878D82A}">
                    <a16:rowId xmlns:a16="http://schemas.microsoft.com/office/drawing/2014/main" xmlns="" val="1816363254"/>
                  </a:ext>
                </a:extLst>
              </a:tr>
              <a:tr h="161049">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2</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3</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4</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5</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6</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7</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740855320"/>
                  </a:ext>
                </a:extLst>
              </a:tr>
              <a:tr h="322096">
                <a:tc>
                  <a:txBody>
                    <a:bodyPr/>
                    <a:lstStyle/>
                    <a:p>
                      <a:pPr>
                        <a:spcAft>
                          <a:spcPts val="0"/>
                        </a:spcAft>
                      </a:pPr>
                      <a:r>
                        <a:rPr lang="ru-RU" sz="900">
                          <a:effectLst/>
                          <a:latin typeface="Times New Roman" panose="02020603050405020304" pitchFamily="18" charset="0"/>
                          <a:ea typeface="Times New Roman" panose="02020603050405020304" pitchFamily="18" charset="0"/>
                        </a:rPr>
                        <a:t>Количество проведенных консультаций с применением телемедицинских технологий </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94491841"/>
                  </a:ext>
                </a:extLst>
              </a:tr>
              <a:tr h="322096">
                <a:tc>
                  <a:txBody>
                    <a:bodyPr/>
                    <a:lstStyle/>
                    <a:p>
                      <a:pPr marL="90170">
                        <a:spcAft>
                          <a:spcPts val="0"/>
                        </a:spcAft>
                      </a:pPr>
                      <a:r>
                        <a:rPr lang="ru-RU" sz="900">
                          <a:effectLst/>
                          <a:latin typeface="Times New Roman" panose="02020603050405020304" pitchFamily="18" charset="0"/>
                          <a:ea typeface="Times New Roman" panose="02020603050405020304" pitchFamily="18" charset="0"/>
                        </a:rPr>
                        <a:t> из них количество проведенных консилиумов врачей с применением телемедицинских технологий </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284902099"/>
                  </a:ext>
                </a:extLst>
              </a:tr>
              <a:tr h="644194">
                <a:tc>
                  <a:txBody>
                    <a:bodyPr/>
                    <a:lstStyle/>
                    <a:p>
                      <a:pPr marL="180340">
                        <a:spcAft>
                          <a:spcPts val="0"/>
                        </a:spcAft>
                      </a:pPr>
                      <a:r>
                        <a:rPr lang="ru-RU" sz="900">
                          <a:effectLst/>
                          <a:latin typeface="Times New Roman" panose="02020603050405020304" pitchFamily="18" charset="0"/>
                          <a:ea typeface="Times New Roman" panose="02020603050405020304" pitchFamily="18" charset="0"/>
                        </a:rPr>
                        <a:t>из них количество проведенных консилиумов врачей с применением телемедицинских технологий, по результатам которой проведена госпитализация пациентов или осуществлен перевод пациента в другое медицинское учреждение</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1.1.1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490575674"/>
                  </a:ext>
                </a:extLst>
              </a:tr>
              <a:tr h="322096">
                <a:tc>
                  <a:txBody>
                    <a:bodyPr/>
                    <a:lstStyle/>
                    <a:p>
                      <a:pPr indent="90170">
                        <a:spcAft>
                          <a:spcPts val="0"/>
                        </a:spcAft>
                      </a:pPr>
                      <a:r>
                        <a:rPr lang="ru-RU" sz="900">
                          <a:effectLst/>
                          <a:latin typeface="Times New Roman" panose="02020603050405020304" pitchFamily="18" charset="0"/>
                          <a:ea typeface="Times New Roman" panose="02020603050405020304" pitchFamily="18" charset="0"/>
                        </a:rPr>
                        <a:t>из них в режиме реального времени с применением </a:t>
                      </a:r>
                      <a:endParaRPr lang="ru-RU" sz="1000">
                        <a:effectLst/>
                        <a:latin typeface="Times New Roman" panose="02020603050405020304" pitchFamily="18" charset="0"/>
                        <a:ea typeface="Times New Roman" panose="02020603050405020304" pitchFamily="18" charset="0"/>
                      </a:endParaRPr>
                    </a:p>
                    <a:p>
                      <a:pPr indent="90170">
                        <a:spcAft>
                          <a:spcPts val="0"/>
                        </a:spcAft>
                      </a:pPr>
                      <a:r>
                        <a:rPr lang="ru-RU" sz="900">
                          <a:effectLst/>
                          <a:latin typeface="Times New Roman" panose="02020603050405020304" pitchFamily="18" charset="0"/>
                          <a:ea typeface="Times New Roman" panose="02020603050405020304" pitchFamily="18" charset="0"/>
                        </a:rPr>
                        <a:t>видеоконференцсвязи (из строки 1.1)</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1.1.2</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2374070641"/>
                  </a:ext>
                </a:extLst>
              </a:tr>
              <a:tr h="322096">
                <a:tc>
                  <a:txBody>
                    <a:bodyPr/>
                    <a:lstStyle/>
                    <a:p>
                      <a:pPr marL="90170">
                        <a:spcAft>
                          <a:spcPts val="0"/>
                        </a:spcAft>
                      </a:pPr>
                      <a:r>
                        <a:rPr lang="ru-RU" sz="900">
                          <a:effectLst/>
                          <a:latin typeface="Times New Roman" panose="02020603050405020304" pitchFamily="18" charset="0"/>
                          <a:ea typeface="Times New Roman" panose="02020603050405020304" pitchFamily="18" charset="0"/>
                        </a:rPr>
                        <a:t>из них количество проведенных консультаций пациентов с применением телемедицинских технологий</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1.2</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53864274"/>
                  </a:ext>
                </a:extLst>
              </a:tr>
              <a:tr h="483145">
                <a:tc>
                  <a:txBody>
                    <a:bodyPr/>
                    <a:lstStyle/>
                    <a:p>
                      <a:pPr marL="180340">
                        <a:spcAft>
                          <a:spcPts val="0"/>
                        </a:spcAft>
                      </a:pPr>
                      <a:r>
                        <a:rPr lang="ru-RU" sz="900">
                          <a:effectLst/>
                          <a:latin typeface="Times New Roman" panose="02020603050405020304" pitchFamily="18" charset="0"/>
                          <a:ea typeface="Times New Roman" panose="02020603050405020304" pitchFamily="18" charset="0"/>
                        </a:rPr>
                        <a:t>из них количество проведенных консультаций пациентов с применением телемедицинских технологий, по результатам которой проведена госпитализация пациентов</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1.2.1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359293940"/>
                  </a:ext>
                </a:extLst>
              </a:tr>
              <a:tr h="322096">
                <a:tc>
                  <a:txBody>
                    <a:bodyPr/>
                    <a:lstStyle/>
                    <a:p>
                      <a:pPr indent="90170">
                        <a:spcAft>
                          <a:spcPts val="0"/>
                        </a:spcAft>
                      </a:pPr>
                      <a:r>
                        <a:rPr lang="ru-RU" sz="900">
                          <a:effectLst/>
                          <a:latin typeface="Times New Roman" panose="02020603050405020304" pitchFamily="18" charset="0"/>
                          <a:ea typeface="Times New Roman" panose="02020603050405020304" pitchFamily="18" charset="0"/>
                        </a:rPr>
                        <a:t>из них в режиме реального времени с применением </a:t>
                      </a:r>
                      <a:endParaRPr lang="ru-RU" sz="1000">
                        <a:effectLst/>
                        <a:latin typeface="Times New Roman" panose="02020603050405020304" pitchFamily="18" charset="0"/>
                        <a:ea typeface="Times New Roman" panose="02020603050405020304" pitchFamily="18" charset="0"/>
                      </a:endParaRPr>
                    </a:p>
                    <a:p>
                      <a:pPr indent="90170">
                        <a:spcAft>
                          <a:spcPts val="0"/>
                        </a:spcAft>
                      </a:pPr>
                      <a:r>
                        <a:rPr lang="ru-RU" sz="900">
                          <a:effectLst/>
                          <a:latin typeface="Times New Roman" panose="02020603050405020304" pitchFamily="18" charset="0"/>
                          <a:ea typeface="Times New Roman" panose="02020603050405020304" pitchFamily="18" charset="0"/>
                        </a:rPr>
                        <a:t>видеоконференцсвязи (из строки 1.2)</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1.2.2</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43936084"/>
                  </a:ext>
                </a:extLst>
              </a:tr>
              <a:tr h="389426">
                <a:tc>
                  <a:txBody>
                    <a:bodyPr/>
                    <a:lstStyle/>
                    <a:p>
                      <a:pPr>
                        <a:spcAft>
                          <a:spcPts val="0"/>
                        </a:spcAft>
                      </a:pPr>
                      <a:r>
                        <a:rPr lang="ru-RU" sz="900">
                          <a:solidFill>
                            <a:srgbClr val="FF0000"/>
                          </a:solidFill>
                          <a:effectLst/>
                          <a:latin typeface="Times New Roman" panose="02020603050405020304" pitchFamily="18" charset="0"/>
                          <a:ea typeface="Times New Roman" panose="02020603050405020304" pitchFamily="18" charset="0"/>
                        </a:rPr>
                        <a:t>Число</a:t>
                      </a:r>
                      <a:r>
                        <a:rPr lang="ru-RU" sz="900">
                          <a:effectLst/>
                          <a:latin typeface="Times New Roman" panose="02020603050405020304" pitchFamily="18" charset="0"/>
                          <a:ea typeface="Times New Roman" panose="02020603050405020304" pitchFamily="18" charset="0"/>
                        </a:rPr>
                        <a:t> пациентов находившихся на дистанционном наблюдении</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за состоянием здоровья с применением телемедицинских технологий</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2</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925369314"/>
                  </a:ext>
                </a:extLst>
              </a:tr>
              <a:tr h="483145">
                <a:tc>
                  <a:txBody>
                    <a:bodyPr/>
                    <a:lstStyle/>
                    <a:p>
                      <a:pPr>
                        <a:spcAft>
                          <a:spcPts val="0"/>
                        </a:spcAft>
                      </a:pPr>
                      <a:r>
                        <a:rPr lang="ru-RU" sz="900">
                          <a:effectLst/>
                          <a:latin typeface="Times New Roman" panose="02020603050405020304" pitchFamily="18" charset="0"/>
                          <a:ea typeface="Times New Roman" panose="02020603050405020304" pitchFamily="18" charset="0"/>
                        </a:rPr>
                        <a:t>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3</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panose="02020603050405020304" pitchFamily="18" charset="0"/>
                          <a:ea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panose="02020603050405020304" pitchFamily="18" charset="0"/>
                          <a:ea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panose="02020603050405020304" pitchFamily="18" charset="0"/>
                          <a:ea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69932468"/>
                  </a:ext>
                </a:extLst>
              </a:tr>
              <a:tr h="389426">
                <a:tc>
                  <a:txBody>
                    <a:bodyPr/>
                    <a:lstStyle/>
                    <a:p>
                      <a:pPr>
                        <a:spcAft>
                          <a:spcPts val="0"/>
                        </a:spcAft>
                      </a:pPr>
                      <a:r>
                        <a:rPr lang="ru-RU" sz="900">
                          <a:solidFill>
                            <a:srgbClr val="FF0000"/>
                          </a:solidFill>
                          <a:effectLst/>
                          <a:latin typeface="Times New Roman" panose="02020603050405020304" pitchFamily="18" charset="0"/>
                          <a:ea typeface="Times New Roman" panose="02020603050405020304" pitchFamily="18" charset="0"/>
                        </a:rPr>
                        <a:t>Число детей, получивших медицинскую реабилитацию с применением</a:t>
                      </a:r>
                      <a:endParaRPr lang="ru-RU" sz="1000">
                        <a:effectLst/>
                        <a:latin typeface="Times New Roman" panose="02020603050405020304" pitchFamily="18" charset="0"/>
                        <a:ea typeface="Times New Roman" panose="02020603050405020304" pitchFamily="18" charset="0"/>
                      </a:endParaRPr>
                    </a:p>
                    <a:p>
                      <a:pPr>
                        <a:spcAft>
                          <a:spcPts val="0"/>
                        </a:spcAft>
                      </a:pPr>
                      <a:r>
                        <a:rPr lang="ru-RU" sz="900">
                          <a:solidFill>
                            <a:srgbClr val="FF0000"/>
                          </a:solidFill>
                          <a:effectLst/>
                          <a:latin typeface="Times New Roman" panose="02020603050405020304" pitchFamily="18" charset="0"/>
                          <a:ea typeface="Times New Roman" panose="02020603050405020304" pitchFamily="18" charset="0"/>
                        </a:rPr>
                        <a:t>телемедицинских технологий</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solidFill>
                            <a:srgbClr val="FF0000"/>
                          </a:solidFill>
                          <a:effectLst/>
                          <a:latin typeface="Times New Roman" panose="02020603050405020304" pitchFamily="18" charset="0"/>
                          <a:ea typeface="Times New Roman" panose="02020603050405020304" pitchFamily="18" charset="0"/>
                        </a:rPr>
                        <a:t>4</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dirty="0">
                          <a:effectLst/>
                          <a:latin typeface="Times New Roman" panose="02020603050405020304" pitchFamily="18" charset="0"/>
                          <a:ea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70780846"/>
                  </a:ext>
                </a:extLst>
              </a:tr>
            </a:tbl>
          </a:graphicData>
        </a:graphic>
      </p:graphicFrame>
      <p:sp>
        <p:nvSpPr>
          <p:cNvPr id="45058" name="Rectangle 2"/>
          <p:cNvSpPr>
            <a:spLocks noGrp="1" noChangeArrowheads="1"/>
          </p:cNvSpPr>
          <p:nvPr>
            <p:ph type="title"/>
          </p:nvPr>
        </p:nvSpPr>
        <p:spPr>
          <a:xfrm>
            <a:off x="304800" y="332656"/>
            <a:ext cx="2895600" cy="216024"/>
          </a:xfrm>
        </p:spPr>
        <p:txBody>
          <a:bodyPr/>
          <a:lstStyle/>
          <a:p>
            <a:pPr marL="838200" indent="-838200"/>
            <a:r>
              <a:rPr lang="ru-RU" altLang="ru-RU" sz="2000" b="1" dirty="0" smtClean="0">
                <a:latin typeface="Times New Roman" panose="02020603050405020304" pitchFamily="18" charset="0"/>
              </a:rPr>
              <a:t>Таблица 7004</a:t>
            </a:r>
            <a:r>
              <a:rPr lang="ru-RU" altLang="ru-RU" sz="2000" dirty="0" smtClean="0">
                <a:latin typeface="Times New Roman" panose="02020603050405020304" pitchFamily="18" charset="0"/>
              </a:rPr>
              <a:t> </a:t>
            </a:r>
            <a:endParaRPr lang="ru-RU" altLang="ru-RU" sz="1400" b="1" dirty="0" smtClean="0">
              <a:latin typeface="Times New Roman" panose="02020603050405020304" pitchFamily="18" charset="0"/>
            </a:endParaRPr>
          </a:p>
        </p:txBody>
      </p:sp>
      <p:sp>
        <p:nvSpPr>
          <p:cNvPr id="45059"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5060" name="Rectangle 605"/>
          <p:cNvSpPr>
            <a:spLocks noChangeArrowheads="1"/>
          </p:cNvSpPr>
          <p:nvPr/>
        </p:nvSpPr>
        <p:spPr bwMode="auto">
          <a:xfrm>
            <a:off x="-108520" y="44624"/>
            <a:ext cx="9252520"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sz="1600" b="1" dirty="0">
                <a:latin typeface="Times New Roman" pitchFamily="18" charset="0"/>
              </a:rPr>
              <a:t>Сведения о применении телемедицинских технологий при оказании медицинской помощи</a:t>
            </a:r>
            <a:endParaRPr lang="ru-RU" altLang="ru-RU" sz="1600" dirty="0">
              <a:latin typeface="Times New Roman" panose="02020603050405020304" pitchFamily="18" charset="0"/>
            </a:endParaRPr>
          </a:p>
        </p:txBody>
      </p:sp>
      <p:sp>
        <p:nvSpPr>
          <p:cNvPr id="2" name="Прямоугольник 1"/>
          <p:cNvSpPr/>
          <p:nvPr/>
        </p:nvSpPr>
        <p:spPr>
          <a:xfrm>
            <a:off x="5524088" y="3094880"/>
            <a:ext cx="3384376" cy="57606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b="1" dirty="0">
                <a:solidFill>
                  <a:srgbClr val="000000"/>
                </a:solidFill>
                <a:cs typeface="Times New Roman" pitchFamily="18" charset="0"/>
              </a:rPr>
              <a:t>Графа 3 равна сумме граф 4+5+6 по всем </a:t>
            </a:r>
            <a:r>
              <a:rPr lang="ru-RU" altLang="ru-RU" b="1" dirty="0" smtClean="0">
                <a:solidFill>
                  <a:srgbClr val="000000"/>
                </a:solidFill>
                <a:cs typeface="Times New Roman" pitchFamily="18" charset="0"/>
              </a:rPr>
              <a:t>строкам</a:t>
            </a:r>
            <a:endParaRPr lang="ru-RU" altLang="ru-RU" b="1" dirty="0">
              <a:solidFill>
                <a:srgbClr val="000000"/>
              </a:solidFill>
              <a:latin typeface="Arial" charset="0"/>
            </a:endParaRPr>
          </a:p>
        </p:txBody>
      </p:sp>
      <p:sp>
        <p:nvSpPr>
          <p:cNvPr id="3" name="Прямоугольник 2"/>
          <p:cNvSpPr/>
          <p:nvPr/>
        </p:nvSpPr>
        <p:spPr>
          <a:xfrm>
            <a:off x="5524088" y="3933056"/>
            <a:ext cx="3240360" cy="93610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ru-RU" altLang="ru-RU" b="1" dirty="0">
                <a:solidFill>
                  <a:srgbClr val="000000"/>
                </a:solidFill>
                <a:cs typeface="Times New Roman" pitchFamily="18" charset="0"/>
              </a:rPr>
              <a:t>Графа </a:t>
            </a:r>
            <a:r>
              <a:rPr lang="ru-RU" altLang="ru-RU" b="1" dirty="0" smtClean="0">
                <a:solidFill>
                  <a:srgbClr val="000000"/>
                </a:solidFill>
                <a:cs typeface="Times New Roman" pitchFamily="18" charset="0"/>
              </a:rPr>
              <a:t>3 больше </a:t>
            </a:r>
            <a:r>
              <a:rPr lang="ru-RU" altLang="ru-RU" b="1" dirty="0">
                <a:solidFill>
                  <a:srgbClr val="000000"/>
                </a:solidFill>
                <a:cs typeface="Times New Roman" pitchFamily="18" charset="0"/>
              </a:rPr>
              <a:t>или равна графе </a:t>
            </a:r>
            <a:r>
              <a:rPr lang="ru-RU" altLang="ru-RU" b="1" dirty="0" smtClean="0">
                <a:solidFill>
                  <a:srgbClr val="000000"/>
                </a:solidFill>
                <a:cs typeface="Times New Roman" pitchFamily="18" charset="0"/>
              </a:rPr>
              <a:t>7 </a:t>
            </a:r>
            <a:r>
              <a:rPr lang="ru-RU" altLang="ru-RU" b="1" dirty="0">
                <a:solidFill>
                  <a:srgbClr val="000000"/>
                </a:solidFill>
                <a:cs typeface="Times New Roman" pitchFamily="18" charset="0"/>
              </a:rPr>
              <a:t>по всем строкам</a:t>
            </a:r>
            <a:endParaRPr lang="ru-RU" altLang="ru-RU" b="1" dirty="0">
              <a:solidFill>
                <a:srgbClr val="000000"/>
              </a:solidFill>
              <a:latin typeface="Arial" charset="0"/>
            </a:endParaRPr>
          </a:p>
        </p:txBody>
      </p:sp>
      <p:sp>
        <p:nvSpPr>
          <p:cNvPr id="9" name="Прямоугольник 8"/>
          <p:cNvSpPr/>
          <p:nvPr/>
        </p:nvSpPr>
        <p:spPr>
          <a:xfrm>
            <a:off x="5380072" y="2006089"/>
            <a:ext cx="3687728" cy="57606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sz="1400" b="1" dirty="0" smtClean="0">
                <a:solidFill>
                  <a:srgbClr val="FF0000"/>
                </a:solidFill>
                <a:cs typeface="Times New Roman" pitchFamily="18" charset="0"/>
              </a:rPr>
              <a:t>Строку 1 показывают только те организации, которые проводили консультацию</a:t>
            </a:r>
            <a:endParaRPr lang="ru-RU" altLang="ru-RU" sz="1400" b="1" dirty="0">
              <a:solidFill>
                <a:srgbClr val="FF0000"/>
              </a:solidFill>
              <a:cs typeface="Times New Roman" pitchFamily="18" charset="0"/>
            </a:endParaRPr>
          </a:p>
        </p:txBody>
      </p:sp>
    </p:spTree>
    <p:extLst>
      <p:ext uri="{BB962C8B-B14F-4D97-AF65-F5344CB8AC3E}">
        <p14:creationId xmlns:p14="http://schemas.microsoft.com/office/powerpoint/2010/main" val="184744418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body" idx="1"/>
          </p:nvPr>
        </p:nvSpPr>
        <p:spPr>
          <a:xfrm>
            <a:off x="152400" y="1371600"/>
            <a:ext cx="8839200" cy="5257800"/>
          </a:xfrm>
        </p:spPr>
        <p:txBody>
          <a:bodyPr/>
          <a:lstStyle/>
          <a:p>
            <a:pPr>
              <a:lnSpc>
                <a:spcPct val="80000"/>
              </a:lnSpc>
              <a:buFont typeface="Wingdings" panose="05000000000000000000" pitchFamily="2" charset="2"/>
              <a:buNone/>
              <a:defRPr/>
            </a:pPr>
            <a:endParaRPr lang="ru-RU" altLang="ru-RU" sz="900" b="1" dirty="0" smtClean="0">
              <a:latin typeface="Times New Roman" panose="02020603050405020304" pitchFamily="18" charset="0"/>
            </a:endParaRPr>
          </a:p>
          <a:p>
            <a:pPr>
              <a:lnSpc>
                <a:spcPct val="80000"/>
              </a:lnSpc>
              <a:buFont typeface="Arial" panose="020B0604020202020204" pitchFamily="34" charset="0"/>
              <a:buNone/>
              <a:defRPr/>
            </a:pPr>
            <a:r>
              <a:rPr lang="ru-RU" altLang="ru-RU" sz="2000" dirty="0" smtClean="0">
                <a:latin typeface="Times New Roman" panose="02020603050405020304" pitchFamily="18" charset="0"/>
              </a:rPr>
              <a:t>	</a:t>
            </a:r>
          </a:p>
          <a:p>
            <a:pPr marL="0" indent="0">
              <a:lnSpc>
                <a:spcPct val="80000"/>
              </a:lnSpc>
              <a:buFont typeface="Arial" panose="020B0604020202020204" pitchFamily="34" charset="0"/>
              <a:buNone/>
              <a:defRPr/>
            </a:pPr>
            <a:r>
              <a:rPr lang="ru-RU" altLang="ru-RU" sz="2000" b="1" dirty="0" smtClean="0">
                <a:solidFill>
                  <a:srgbClr val="000000"/>
                </a:solidFill>
                <a:latin typeface="Times New Roman" panose="02020603050405020304" pitchFamily="18" charset="0"/>
                <a:cs typeface="Times New Roman" panose="02020603050405020304" pitchFamily="18" charset="0"/>
              </a:rPr>
              <a:t>Здание</a:t>
            </a:r>
            <a:r>
              <a:rPr lang="ru-RU" altLang="ru-RU" sz="2000" dirty="0" smtClean="0">
                <a:solidFill>
                  <a:srgbClr val="000000"/>
                </a:solidFill>
                <a:latin typeface="Times New Roman" panose="02020603050405020304" pitchFamily="18" charset="0"/>
                <a:cs typeface="Times New Roman" panose="02020603050405020304" pitchFamily="18" charset="0"/>
              </a:rPr>
              <a:t> – это строение, имеющее свой технический паспорт и состоящее на балансе медицинской организации или арендуемое у других организаций на конец отчетного года. Таблица 8000 заполняется на основании технического паспорта здания, актов обследования зданий на необходимость капитального ремонта, актов об аварийном состоянии зданий</a:t>
            </a:r>
          </a:p>
          <a:p>
            <a:pPr>
              <a:lnSpc>
                <a:spcPct val="80000"/>
              </a:lnSpc>
              <a:defRPr/>
            </a:pPr>
            <a:endParaRPr lang="ru-RU" altLang="ru-RU" sz="2000" dirty="0" smtClean="0">
              <a:solidFill>
                <a:srgbClr val="000000"/>
              </a:solidFill>
              <a:latin typeface="Times New Roman" panose="02020603050405020304" pitchFamily="18" charset="0"/>
              <a:cs typeface="Times New Roman" panose="02020603050405020304" pitchFamily="18" charset="0"/>
            </a:endParaRPr>
          </a:p>
          <a:p>
            <a:pPr marL="0" indent="0">
              <a:lnSpc>
                <a:spcPct val="80000"/>
              </a:lnSpc>
              <a:buFont typeface="Arial" panose="020B0604020202020204" pitchFamily="34" charset="0"/>
              <a:buNone/>
              <a:defRPr/>
            </a:pPr>
            <a:r>
              <a:rPr lang="ru-RU" altLang="ru-RU" sz="2000" b="1" dirty="0" smtClean="0">
                <a:solidFill>
                  <a:srgbClr val="000000"/>
                </a:solidFill>
                <a:latin typeface="Times New Roman" panose="02020603050405020304" pitchFamily="18" charset="0"/>
                <a:cs typeface="Times New Roman" panose="02020603050405020304" pitchFamily="18" charset="0"/>
              </a:rPr>
              <a:t>Приспособленное помещение </a:t>
            </a:r>
            <a:r>
              <a:rPr lang="ru-RU" altLang="ru-RU" sz="2000" dirty="0" smtClean="0">
                <a:solidFill>
                  <a:srgbClr val="000000"/>
                </a:solidFill>
                <a:latin typeface="Times New Roman" panose="02020603050405020304" pitchFamily="18" charset="0"/>
                <a:cs typeface="Times New Roman" panose="02020603050405020304" pitchFamily="18" charset="0"/>
              </a:rPr>
              <a:t>– это помещение технически </a:t>
            </a:r>
            <a:r>
              <a:rPr lang="ru-RU" altLang="ru-RU" sz="2000" dirty="0" err="1" smtClean="0">
                <a:solidFill>
                  <a:srgbClr val="000000"/>
                </a:solidFill>
                <a:latin typeface="Times New Roman" panose="02020603050405020304" pitchFamily="18" charset="0"/>
                <a:cs typeface="Times New Roman" panose="02020603050405020304" pitchFamily="18" charset="0"/>
              </a:rPr>
              <a:t>переобустроенное</a:t>
            </a:r>
            <a:r>
              <a:rPr lang="ru-RU" altLang="ru-RU" sz="2000" dirty="0" smtClean="0">
                <a:solidFill>
                  <a:srgbClr val="000000"/>
                </a:solidFill>
                <a:latin typeface="Times New Roman" panose="02020603050405020304" pitchFamily="18" charset="0"/>
                <a:cs typeface="Times New Roman" panose="02020603050405020304" pitchFamily="18" charset="0"/>
              </a:rPr>
              <a:t> для определенных целей использования. То, что изначально не входило в типовой проект</a:t>
            </a:r>
          </a:p>
        </p:txBody>
      </p:sp>
      <p:sp>
        <p:nvSpPr>
          <p:cNvPr id="48131" name="Rectangle 3"/>
          <p:cNvSpPr>
            <a:spLocks noGrp="1" noChangeArrowheads="1"/>
          </p:cNvSpPr>
          <p:nvPr>
            <p:ph type="title"/>
          </p:nvPr>
        </p:nvSpPr>
        <p:spPr>
          <a:xfrm>
            <a:off x="381000" y="457200"/>
            <a:ext cx="8534400" cy="990600"/>
          </a:xfrm>
        </p:spPr>
        <p:txBody>
          <a:bodyPr/>
          <a:lstStyle/>
          <a:p>
            <a:pPr marL="838200" indent="-838200"/>
            <a:r>
              <a:rPr lang="ru-RU" altLang="ru-RU" sz="2000" b="1" smtClean="0">
                <a:latin typeface="Times New Roman" panose="02020603050405020304" pitchFamily="18" charset="0"/>
              </a:rPr>
              <a:t>При заполнении раздела </a:t>
            </a:r>
            <a:r>
              <a:rPr lang="en-US" altLang="ru-RU" sz="2000" b="1" smtClean="0">
                <a:latin typeface="Times New Roman" panose="02020603050405020304" pitchFamily="18" charset="0"/>
              </a:rPr>
              <a:t>VIII </a:t>
            </a:r>
            <a:r>
              <a:rPr lang="ru-RU" altLang="ru-RU" sz="2000" b="1" smtClean="0">
                <a:latin typeface="Times New Roman" panose="02020603050405020304" pitchFamily="18" charset="0"/>
              </a:rPr>
              <a:t>«Техническое состояние зданий» ФФСН №30 следует иметь в виду</a:t>
            </a:r>
          </a:p>
        </p:txBody>
      </p:sp>
    </p:spTree>
    <p:extLst>
      <p:ext uri="{BB962C8B-B14F-4D97-AF65-F5344CB8AC3E}">
        <p14:creationId xmlns:p14="http://schemas.microsoft.com/office/powerpoint/2010/main" val="137788727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81000" y="304800"/>
            <a:ext cx="2362200" cy="381000"/>
          </a:xfrm>
        </p:spPr>
        <p:txBody>
          <a:bodyPr/>
          <a:lstStyle/>
          <a:p>
            <a:pPr marL="838200" indent="-838200"/>
            <a:r>
              <a:rPr lang="ru-RU" altLang="ru-RU" sz="2000" b="1" smtClean="0">
                <a:latin typeface="Times New Roman" panose="02020603050405020304" pitchFamily="18" charset="0"/>
              </a:rPr>
              <a:t>Таблица 8000</a:t>
            </a:r>
            <a:r>
              <a:rPr lang="ru-RU" altLang="ru-RU" sz="2000" smtClean="0">
                <a:latin typeface="Times New Roman" panose="02020603050405020304" pitchFamily="18" charset="0"/>
              </a:rPr>
              <a:t> </a:t>
            </a:r>
          </a:p>
        </p:txBody>
      </p:sp>
      <p:sp>
        <p:nvSpPr>
          <p:cNvPr id="50179"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50180" name="Rectangle 605"/>
          <p:cNvSpPr>
            <a:spLocks noChangeArrowheads="1"/>
          </p:cNvSpPr>
          <p:nvPr/>
        </p:nvSpPr>
        <p:spPr bwMode="auto">
          <a:xfrm>
            <a:off x="228600" y="76200"/>
            <a:ext cx="853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a:latin typeface="Times New Roman" panose="02020603050405020304" pitchFamily="18" charset="0"/>
              </a:rPr>
              <a:t>Техническое состояние зданий</a:t>
            </a:r>
            <a:endParaRPr lang="ru-RU" altLang="ru-RU" sz="2000">
              <a:latin typeface="Times New Roman" panose="02020603050405020304" pitchFamily="18" charset="0"/>
            </a:endParaRPr>
          </a:p>
        </p:txBody>
      </p:sp>
      <p:graphicFrame>
        <p:nvGraphicFramePr>
          <p:cNvPr id="14" name="Таблица 13"/>
          <p:cNvGraphicFramePr>
            <a:graphicFrameLocks noGrp="1"/>
          </p:cNvGraphicFramePr>
          <p:nvPr>
            <p:ph type="tbl" idx="1"/>
            <p:extLst/>
          </p:nvPr>
        </p:nvGraphicFramePr>
        <p:xfrm>
          <a:off x="0" y="609601"/>
          <a:ext cx="9144000" cy="6041858"/>
        </p:xfrm>
        <a:graphic>
          <a:graphicData uri="http://schemas.openxmlformats.org/drawingml/2006/table">
            <a:tbl>
              <a:tblPr/>
              <a:tblGrid>
                <a:gridCol w="1730726">
                  <a:extLst>
                    <a:ext uri="{9D8B030D-6E8A-4147-A177-3AD203B41FA5}">
                      <a16:colId xmlns:a16="http://schemas.microsoft.com/office/drawing/2014/main" xmlns="" val="20000"/>
                    </a:ext>
                  </a:extLst>
                </a:gridCol>
                <a:gridCol w="230763">
                  <a:extLst>
                    <a:ext uri="{9D8B030D-6E8A-4147-A177-3AD203B41FA5}">
                      <a16:colId xmlns:a16="http://schemas.microsoft.com/office/drawing/2014/main" xmlns="" val="20001"/>
                    </a:ext>
                  </a:extLst>
                </a:gridCol>
                <a:gridCol w="243583">
                  <a:extLst>
                    <a:ext uri="{9D8B030D-6E8A-4147-A177-3AD203B41FA5}">
                      <a16:colId xmlns:a16="http://schemas.microsoft.com/office/drawing/2014/main" xmlns="" val="20002"/>
                    </a:ext>
                  </a:extLst>
                </a:gridCol>
                <a:gridCol w="589729">
                  <a:extLst>
                    <a:ext uri="{9D8B030D-6E8A-4147-A177-3AD203B41FA5}">
                      <a16:colId xmlns:a16="http://schemas.microsoft.com/office/drawing/2014/main" xmlns="" val="20003"/>
                    </a:ext>
                  </a:extLst>
                </a:gridCol>
                <a:gridCol w="538448">
                  <a:extLst>
                    <a:ext uri="{9D8B030D-6E8A-4147-A177-3AD203B41FA5}">
                      <a16:colId xmlns:a16="http://schemas.microsoft.com/office/drawing/2014/main" xmlns="" val="20004"/>
                    </a:ext>
                  </a:extLst>
                </a:gridCol>
                <a:gridCol w="525628">
                  <a:extLst>
                    <a:ext uri="{9D8B030D-6E8A-4147-A177-3AD203B41FA5}">
                      <a16:colId xmlns:a16="http://schemas.microsoft.com/office/drawing/2014/main" xmlns="" val="20005"/>
                    </a:ext>
                  </a:extLst>
                </a:gridCol>
                <a:gridCol w="499987">
                  <a:extLst>
                    <a:ext uri="{9D8B030D-6E8A-4147-A177-3AD203B41FA5}">
                      <a16:colId xmlns:a16="http://schemas.microsoft.com/office/drawing/2014/main" xmlns="" val="20006"/>
                    </a:ext>
                  </a:extLst>
                </a:gridCol>
                <a:gridCol w="487167">
                  <a:extLst>
                    <a:ext uri="{9D8B030D-6E8A-4147-A177-3AD203B41FA5}">
                      <a16:colId xmlns:a16="http://schemas.microsoft.com/office/drawing/2014/main" xmlns="" val="20007"/>
                    </a:ext>
                  </a:extLst>
                </a:gridCol>
                <a:gridCol w="474347">
                  <a:extLst>
                    <a:ext uri="{9D8B030D-6E8A-4147-A177-3AD203B41FA5}">
                      <a16:colId xmlns:a16="http://schemas.microsoft.com/office/drawing/2014/main" xmlns="" val="20008"/>
                    </a:ext>
                  </a:extLst>
                </a:gridCol>
                <a:gridCol w="499987">
                  <a:extLst>
                    <a:ext uri="{9D8B030D-6E8A-4147-A177-3AD203B41FA5}">
                      <a16:colId xmlns:a16="http://schemas.microsoft.com/office/drawing/2014/main" xmlns="" val="20009"/>
                    </a:ext>
                  </a:extLst>
                </a:gridCol>
                <a:gridCol w="499987">
                  <a:extLst>
                    <a:ext uri="{9D8B030D-6E8A-4147-A177-3AD203B41FA5}">
                      <a16:colId xmlns:a16="http://schemas.microsoft.com/office/drawing/2014/main" xmlns="" val="20010"/>
                    </a:ext>
                  </a:extLst>
                </a:gridCol>
                <a:gridCol w="435887">
                  <a:extLst>
                    <a:ext uri="{9D8B030D-6E8A-4147-A177-3AD203B41FA5}">
                      <a16:colId xmlns:a16="http://schemas.microsoft.com/office/drawing/2014/main" xmlns="" val="20011"/>
                    </a:ext>
                  </a:extLst>
                </a:gridCol>
                <a:gridCol w="435887">
                  <a:extLst>
                    <a:ext uri="{9D8B030D-6E8A-4147-A177-3AD203B41FA5}">
                      <a16:colId xmlns:a16="http://schemas.microsoft.com/office/drawing/2014/main" xmlns="" val="20012"/>
                    </a:ext>
                  </a:extLst>
                </a:gridCol>
                <a:gridCol w="410246">
                  <a:extLst>
                    <a:ext uri="{9D8B030D-6E8A-4147-A177-3AD203B41FA5}">
                      <a16:colId xmlns:a16="http://schemas.microsoft.com/office/drawing/2014/main" xmlns="" val="20013"/>
                    </a:ext>
                  </a:extLst>
                </a:gridCol>
                <a:gridCol w="413450">
                  <a:extLst>
                    <a:ext uri="{9D8B030D-6E8A-4147-A177-3AD203B41FA5}">
                      <a16:colId xmlns:a16="http://schemas.microsoft.com/office/drawing/2014/main" xmlns="" val="20014"/>
                    </a:ext>
                  </a:extLst>
                </a:gridCol>
                <a:gridCol w="390759">
                  <a:extLst>
                    <a:ext uri="{9D8B030D-6E8A-4147-A177-3AD203B41FA5}">
                      <a16:colId xmlns:a16="http://schemas.microsoft.com/office/drawing/2014/main" xmlns="" val="20015"/>
                    </a:ext>
                  </a:extLst>
                </a:gridCol>
                <a:gridCol w="737419">
                  <a:extLst>
                    <a:ext uri="{9D8B030D-6E8A-4147-A177-3AD203B41FA5}">
                      <a16:colId xmlns:a16="http://schemas.microsoft.com/office/drawing/2014/main" xmlns="" val="2828783412"/>
                    </a:ext>
                  </a:extLst>
                </a:gridCol>
              </a:tblGrid>
              <a:tr h="171049">
                <a:tc rowSpan="5">
                  <a:txBody>
                    <a:bodyPr/>
                    <a:lstStyle/>
                    <a:p>
                      <a:pPr algn="ctr" fontAlgn="ctr"/>
                      <a:r>
                        <a:rPr lang="ru-RU" sz="1100" b="0" i="0" u="none" strike="noStrike" dirty="0">
                          <a:solidFill>
                            <a:srgbClr val="000000"/>
                          </a:solidFill>
                          <a:latin typeface="Times New Roman"/>
                        </a:rPr>
                        <a:t>Наименование подразделений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ru-RU" sz="1100" b="0" i="0" u="none" strike="noStrike" dirty="0">
                          <a:solidFill>
                            <a:srgbClr val="000000"/>
                          </a:solidFill>
                          <a:latin typeface="Times New Roman"/>
                        </a:rPr>
                        <a:t>№ </a:t>
                      </a:r>
                      <a:r>
                        <a:rPr lang="ru-RU" sz="1100" b="0" i="0" u="none" strike="noStrike" dirty="0" smtClean="0">
                          <a:solidFill>
                            <a:srgbClr val="000000"/>
                          </a:solidFill>
                          <a:latin typeface="Times New Roman"/>
                        </a:rPr>
                        <a:t>стр.</a:t>
                      </a: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3">
                  <a:txBody>
                    <a:bodyPr/>
                    <a:lstStyle/>
                    <a:p>
                      <a:pPr algn="ctr" fontAlgn="ctr"/>
                      <a:r>
                        <a:rPr lang="ru-RU" sz="1100" b="0" i="0" u="none" strike="noStrike" dirty="0">
                          <a:solidFill>
                            <a:srgbClr val="000000"/>
                          </a:solidFill>
                          <a:latin typeface="Times New Roman"/>
                        </a:rPr>
                        <a:t>Число зданий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p>
                      <a:pPr algn="ctr" fontAlgn="ctr"/>
                      <a:r>
                        <a:rPr lang="ru-RU" sz="1100" b="0" i="0" u="none" strike="noStrike" dirty="0">
                          <a:solidFill>
                            <a:srgbClr val="000000"/>
                          </a:solidFill>
                          <a:latin typeface="Times New Roman"/>
                        </a:rPr>
                        <a:t>Общая площадь зданий  (</a:t>
                      </a:r>
                      <a:r>
                        <a:rPr lang="ru-RU" sz="1100" b="0" i="0" u="none" strike="noStrike" dirty="0" err="1">
                          <a:solidFill>
                            <a:srgbClr val="000000"/>
                          </a:solidFill>
                          <a:latin typeface="Times New Roman"/>
                        </a:rPr>
                        <a:t>кв</a:t>
                      </a:r>
                      <a:r>
                        <a:rPr lang="ru-RU" sz="1100" b="0" i="0" u="none" strike="noStrike" dirty="0">
                          <a:solidFill>
                            <a:srgbClr val="000000"/>
                          </a:solidFill>
                          <a:latin typeface="Times New Roman"/>
                        </a:rPr>
                        <a:t> 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pPr algn="ctr" fontAlgn="ct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71049">
                <a:tc vMerge="1">
                  <a:txBody>
                    <a:bodyPr/>
                    <a:lstStyle/>
                    <a:p>
                      <a:endParaRPr lang="ru-RU"/>
                    </a:p>
                  </a:txBody>
                  <a:tcPr/>
                </a:tc>
                <a:tc vMerge="1">
                  <a:txBody>
                    <a:bodyPr/>
                    <a:lstStyle/>
                    <a:p>
                      <a:endParaRPr lang="ru-RU"/>
                    </a:p>
                  </a:txBody>
                  <a:tcPr/>
                </a:tc>
                <a:tc rowSpan="4">
                  <a:txBody>
                    <a:bodyPr/>
                    <a:lstStyle/>
                    <a:p>
                      <a:pPr algn="ctr" fontAlgn="ctr"/>
                      <a:r>
                        <a:rPr lang="ru-RU" sz="1100" b="0" i="0" u="none" strike="noStrike" dirty="0">
                          <a:solidFill>
                            <a:srgbClr val="000000"/>
                          </a:solidFill>
                          <a:latin typeface="Times New Roman"/>
                        </a:rPr>
                        <a:t>Всего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2">
                  <a:txBody>
                    <a:bodyPr/>
                    <a:lstStyle/>
                    <a:p>
                      <a:pPr algn="ctr" fontAlgn="ctr"/>
                      <a:r>
                        <a:rPr lang="ru-RU" sz="1100" b="0" i="0" u="none" strike="noStrike" dirty="0">
                          <a:solidFill>
                            <a:srgbClr val="000000"/>
                          </a:solidFill>
                          <a:latin typeface="Times New Roman"/>
                        </a:rPr>
                        <a:t>из </a:t>
                      </a:r>
                      <a:r>
                        <a:rPr lang="ru-RU" sz="1100" b="0" i="0" u="none" strike="noStrike" dirty="0" smtClean="0">
                          <a:solidFill>
                            <a:srgbClr val="000000"/>
                          </a:solidFill>
                          <a:latin typeface="Times New Roman"/>
                        </a:rPr>
                        <a:t>них (из гр.3):</a:t>
                      </a: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xmlns="" val="10001"/>
                  </a:ext>
                </a:extLst>
              </a:tr>
              <a:tr h="177892">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endParaRPr lang="ru-RU" sz="1100" b="0" i="0" u="none" strike="noStrike" dirty="0">
                        <a:solidFill>
                          <a:schemeClr val="tx1"/>
                        </a:solidFill>
                        <a:latin typeface="Times New Roman"/>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chemeClr val="tx1"/>
                        </a:solidFill>
                        <a:latin typeface="Arial Cyr"/>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chemeClr val="tx1"/>
                        </a:solidFill>
                        <a:latin typeface="Arial Cyr"/>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ru-RU" sz="1100" b="0" i="0" u="none" strike="noStrike" dirty="0">
                          <a:solidFill>
                            <a:srgbClr val="000000"/>
                          </a:solidFill>
                          <a:latin typeface="Times New Roman"/>
                        </a:rPr>
                        <a:t>находятся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gridSpan="7">
                  <a:txBody>
                    <a:bodyPr/>
                    <a:lstStyle/>
                    <a:p>
                      <a:pPr algn="ctr" fontAlgn="ctr"/>
                      <a:r>
                        <a:rPr lang="ru-RU" sz="1100" b="0" i="0" u="none" strike="noStrike" dirty="0">
                          <a:solidFill>
                            <a:srgbClr val="000000"/>
                          </a:solidFill>
                          <a:latin typeface="Times New Roman"/>
                        </a:rPr>
                        <a:t>имеют виды благоустройства: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ru-RU" sz="1100" b="0" i="0" u="none" strike="noStrike" dirty="0" smtClean="0">
                          <a:solidFill>
                            <a:srgbClr val="000000"/>
                          </a:solidFill>
                          <a:latin typeface="Times New Roman"/>
                        </a:rPr>
                        <a:t>всего</a:t>
                      </a:r>
                    </a:p>
                    <a:p>
                      <a:pPr algn="ctr" fontAlgn="ct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ru-RU" sz="1100" b="0" i="0" u="none" strike="noStrike" dirty="0" smtClean="0">
                          <a:solidFill>
                            <a:srgbClr val="FF0000"/>
                          </a:solidFill>
                          <a:latin typeface="Times New Roman"/>
                        </a:rPr>
                        <a:t>находятся в аварийном состоянии, или требующих сноса, реконструкции и</a:t>
                      </a:r>
                      <a:r>
                        <a:rPr lang="ru-RU" sz="1100" b="0" i="0" u="none" strike="noStrike" baseline="0" dirty="0" smtClean="0">
                          <a:solidFill>
                            <a:srgbClr val="FF0000"/>
                          </a:solidFill>
                          <a:latin typeface="Times New Roman"/>
                        </a:rPr>
                        <a:t> </a:t>
                      </a:r>
                      <a:r>
                        <a:rPr lang="ru-RU" sz="1100" b="0" i="0" u="none" strike="noStrike" dirty="0" smtClean="0">
                          <a:solidFill>
                            <a:srgbClr val="FF0000"/>
                          </a:solidFill>
                          <a:latin typeface="Times New Roman"/>
                        </a:rPr>
                        <a:t>капитального ремонта</a:t>
                      </a:r>
                    </a:p>
                    <a:p>
                      <a:pPr algn="ctr" fontAlgn="ct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239469">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gn="ctr" fontAlgn="ctr"/>
                      <a:r>
                        <a:rPr lang="ru-RU" sz="1100" b="0" i="0" u="none" strike="noStrike" dirty="0">
                          <a:solidFill>
                            <a:schemeClr val="tx1"/>
                          </a:solidFill>
                          <a:latin typeface="Times New Roman"/>
                        </a:rPr>
                        <a:t>находятся в аварийном состоянии, требует сноса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chemeClr val="tx1"/>
                          </a:solidFill>
                          <a:latin typeface="Times New Roman"/>
                        </a:rPr>
                        <a:t>требуют реконструкции</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chemeClr val="tx1"/>
                          </a:solidFill>
                          <a:latin typeface="Times New Roman"/>
                        </a:rPr>
                        <a:t>требуют капитального ремонта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ru-RU" sz="1100" b="0" i="0" u="none" strike="noStrike" dirty="0">
                          <a:latin typeface="Times New Roman"/>
                        </a:rPr>
                        <a:t>в приспособленных помещениях</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rgbClr val="000000"/>
                          </a:solidFill>
                          <a:latin typeface="Times New Roman"/>
                        </a:rPr>
                        <a:t>в </a:t>
                      </a:r>
                      <a:r>
                        <a:rPr lang="ru-RU" sz="1100" b="0" i="0" u="none" strike="noStrike" dirty="0" smtClean="0">
                          <a:solidFill>
                            <a:srgbClr val="000000"/>
                          </a:solidFill>
                          <a:latin typeface="Times New Roman"/>
                        </a:rPr>
                        <a:t>арендованных помещениях</a:t>
                      </a: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rgbClr val="000000"/>
                          </a:solidFill>
                          <a:latin typeface="Times New Roman"/>
                        </a:rPr>
                        <a:t>водопровод</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rgbClr val="000000"/>
                          </a:solidFill>
                          <a:latin typeface="Times New Roman"/>
                        </a:rPr>
                        <a:t>горячее водоснабжение</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rgbClr val="000000"/>
                          </a:solidFill>
                          <a:latin typeface="Times New Roman"/>
                        </a:rPr>
                        <a:t>центральное отопление</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ru-RU" sz="1100" b="0" i="0" u="none" strike="noStrike">
                          <a:solidFill>
                            <a:srgbClr val="000000"/>
                          </a:solidFill>
                          <a:latin typeface="Times New Roman"/>
                        </a:rPr>
                        <a:t>канализацию</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fontAlgn="ctr"/>
                      <a:r>
                        <a:rPr lang="ru-RU" sz="1100" b="0" i="0" u="none" strike="noStrike">
                          <a:solidFill>
                            <a:srgbClr val="000000"/>
                          </a:solidFill>
                          <a:latin typeface="Times New Roman"/>
                        </a:rPr>
                        <a:t>телефонную связь</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a:solidFill>
                            <a:srgbClr val="000000"/>
                          </a:solidFill>
                          <a:latin typeface="Times New Roman"/>
                        </a:rPr>
                        <a:t>автономное энергоснабжение</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xmlns="" val="10003"/>
                  </a:ext>
                </a:extLst>
              </a:tr>
              <a:tr h="112383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100" b="0" i="0" u="none" strike="noStrike" dirty="0">
                          <a:solidFill>
                            <a:srgbClr val="000000"/>
                          </a:solidFill>
                          <a:latin typeface="Times New Roman"/>
                        </a:rPr>
                        <a:t>всего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в т.ч. в рабочем состоянии</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xmlns="" val="10004"/>
                  </a:ext>
                </a:extLst>
              </a:tr>
              <a:tr h="152980">
                <a:tc>
                  <a:txBody>
                    <a:bodyPr/>
                    <a:lstStyle/>
                    <a:p>
                      <a:pPr algn="ctr" fontAlgn="b"/>
                      <a:r>
                        <a:rPr lang="ru-RU" sz="1100" b="0" i="0" u="none" strike="noStrike">
                          <a:solidFill>
                            <a:srgbClr val="000000"/>
                          </a:solidFill>
                          <a:latin typeface="Times New Roman"/>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dirty="0">
                          <a:solidFill>
                            <a:srgbClr val="000000"/>
                          </a:solidFill>
                          <a:latin typeface="Times New Roman"/>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dirty="0">
                          <a:solidFill>
                            <a:srgbClr val="000000"/>
                          </a:solidFill>
                          <a:latin typeface="Times New Roman"/>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dirty="0">
                          <a:solidFill>
                            <a:srgbClr val="000000"/>
                          </a:solidFill>
                          <a:latin typeface="Times New Roman"/>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dirty="0" smtClean="0">
                          <a:solidFill>
                            <a:srgbClr val="FF0000"/>
                          </a:solidFill>
                          <a:latin typeface="Times New Roman"/>
                        </a:rPr>
                        <a:t>17</a:t>
                      </a:r>
                      <a:endParaRPr lang="ru-RU" sz="1100" b="0" i="0" u="none" strike="noStrike" dirty="0">
                        <a:solidFill>
                          <a:srgbClr val="FF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611918">
                <a:tc>
                  <a:txBody>
                    <a:bodyPr/>
                    <a:lstStyle/>
                    <a:p>
                      <a:pPr algn="l" fontAlgn="b"/>
                      <a:r>
                        <a:rPr lang="ru-RU" sz="1100" b="0" i="0" u="none" strike="noStrike">
                          <a:latin typeface="Times New Roman"/>
                        </a:rPr>
                        <a:t>Подразделения, оказывающие медицинскую помощь в амбулаторных условиях</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1" i="0" u="none" strike="noStrike">
                          <a:solidFill>
                            <a:srgbClr val="000000"/>
                          </a:solidFill>
                          <a:latin typeface="Times New Roman"/>
                        </a:rPr>
                        <a:t> </a:t>
                      </a:r>
                      <a:endParaRPr lang="ru-RU" sz="1100" b="0" i="0" u="none" strike="noStrike">
                        <a:latin typeface="Arial Cyr"/>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ru-RU" sz="1100" b="1"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611918">
                <a:tc>
                  <a:txBody>
                    <a:bodyPr/>
                    <a:lstStyle/>
                    <a:p>
                      <a:pPr algn="l" fontAlgn="b"/>
                      <a:r>
                        <a:rPr lang="ru-RU" sz="1100" b="0" i="0" u="none" strike="noStrike">
                          <a:latin typeface="Times New Roman"/>
                        </a:rPr>
                        <a:t>Подразделения, оказывающие медицинскую помощь в стационарных условиях</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ru-RU" sz="1100" b="0"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917877">
                <a:tc>
                  <a:txBody>
                    <a:bodyPr/>
                    <a:lstStyle/>
                    <a:p>
                      <a:pPr algn="l" fontAlgn="b"/>
                      <a:r>
                        <a:rPr lang="ru-RU" sz="1100" b="0" i="0" u="none" strike="noStrike">
                          <a:latin typeface="Times New Roman"/>
                        </a:rPr>
                        <a:t>Подразделения, оказывающие медицинскую помощь в амбула-торных и стационарных условиях, расположенные в одном здании</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ru-RU" sz="1100" b="1"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305959">
                <a:tc>
                  <a:txBody>
                    <a:bodyPr/>
                    <a:lstStyle/>
                    <a:p>
                      <a:pPr algn="l" fontAlgn="b"/>
                      <a:r>
                        <a:rPr lang="ru-RU" sz="1100" b="0" i="0" u="none" strike="noStrike">
                          <a:latin typeface="Times New Roman"/>
                        </a:rPr>
                        <a:t>Офисы врачей общей практики</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100" b="1"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52980">
                <a:tc>
                  <a:txBody>
                    <a:bodyPr/>
                    <a:lstStyle/>
                    <a:p>
                      <a:pPr algn="l" fontAlgn="b"/>
                      <a:r>
                        <a:rPr lang="ru-RU" sz="1100" b="0" i="0" u="none" strike="noStrike">
                          <a:latin typeface="Times New Roman"/>
                        </a:rPr>
                        <a:t>ФАПы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100" b="1"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152980">
                <a:tc>
                  <a:txBody>
                    <a:bodyPr/>
                    <a:lstStyle/>
                    <a:p>
                      <a:pPr algn="l" fontAlgn="b"/>
                      <a:r>
                        <a:rPr lang="ru-RU" sz="1100" b="0" i="0" u="none" strike="noStrike">
                          <a:latin typeface="Times New Roman"/>
                        </a:rPr>
                        <a:t>Фельдшерские пункты</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100" b="1" i="0" u="none" strike="noStrike">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305959">
                <a:tc>
                  <a:txBody>
                    <a:bodyPr/>
                    <a:lstStyle/>
                    <a:p>
                      <a:pPr algn="l" fontAlgn="b"/>
                      <a:r>
                        <a:rPr lang="ru-RU" sz="1100" b="0" i="0" u="none" strike="noStrike">
                          <a:latin typeface="Times New Roman"/>
                        </a:rPr>
                        <a:t>Патологоанатомические отделения</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r h="152980">
                <a:tc>
                  <a:txBody>
                    <a:bodyPr/>
                    <a:lstStyle/>
                    <a:p>
                      <a:pPr algn="l" fontAlgn="b"/>
                      <a:r>
                        <a:rPr lang="ru-RU" sz="1100" b="0" i="0" u="none" strike="noStrike">
                          <a:latin typeface="Times New Roman"/>
                        </a:rPr>
                        <a:t>Прочие</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3"/>
                  </a:ext>
                </a:extLst>
              </a:tr>
              <a:tr h="152980">
                <a:tc>
                  <a:txBody>
                    <a:bodyPr/>
                    <a:lstStyle/>
                    <a:p>
                      <a:pPr algn="l" fontAlgn="b"/>
                      <a:r>
                        <a:rPr lang="ru-RU" sz="1100" b="0" i="0" u="none" strike="noStrike">
                          <a:latin typeface="Times New Roman"/>
                        </a:rPr>
                        <a:t>Всего (сумма строк 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4"/>
                  </a:ext>
                </a:extLst>
              </a:tr>
            </a:tbl>
          </a:graphicData>
        </a:graphic>
      </p:graphicFrame>
      <p:sp>
        <p:nvSpPr>
          <p:cNvPr id="2" name="Прямоугольник 1"/>
          <p:cNvSpPr/>
          <p:nvPr/>
        </p:nvSpPr>
        <p:spPr>
          <a:xfrm>
            <a:off x="2438400" y="2895600"/>
            <a:ext cx="2667000" cy="1066800"/>
          </a:xfrm>
          <a:prstGeom prst="rect">
            <a:avLst/>
          </a:prstGeom>
          <a:solidFill>
            <a:srgbClr val="00B0F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ru-RU" sz="1400" b="1" dirty="0">
                <a:ln w="0"/>
                <a:solidFill>
                  <a:schemeClr val="tx1"/>
                </a:solidFill>
                <a:latin typeface="Times New Roman" panose="02020603050405020304" pitchFamily="18" charset="0"/>
                <a:cs typeface="Times New Roman" panose="02020603050405020304" pitchFamily="18" charset="0"/>
              </a:rPr>
              <a:t>При наличии данных в графах 4, 5, 6 необходимо представить в сканированном виде акты на каждое здание в электронном виде</a:t>
            </a:r>
          </a:p>
        </p:txBody>
      </p:sp>
    </p:spTree>
    <p:extLst>
      <p:ext uri="{BB962C8B-B14F-4D97-AF65-F5344CB8AC3E}">
        <p14:creationId xmlns:p14="http://schemas.microsoft.com/office/powerpoint/2010/main" val="359653038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229600" cy="5458618"/>
          </a:xfrm>
        </p:spPr>
        <p:txBody>
          <a:bodyPr/>
          <a:lstStyle/>
          <a:p>
            <a:r>
              <a:rPr lang="ru-RU" dirty="0" smtClean="0">
                <a:solidFill>
                  <a:srgbClr val="FF0000"/>
                </a:solidFill>
              </a:rPr>
              <a:t>Благодарю за внимание    </a:t>
            </a:r>
            <a:r>
              <a:rPr lang="en-US" dirty="0" smtClean="0">
                <a:solidFill>
                  <a:srgbClr val="FF0000"/>
                </a:solidFill>
              </a:rPr>
              <a:t/>
            </a:r>
            <a:br>
              <a:rPr lang="en-US" dirty="0" smtClean="0">
                <a:solidFill>
                  <a:srgbClr val="FF0000"/>
                </a:solidFill>
              </a:rPr>
            </a:br>
            <a:r>
              <a:rPr lang="en-US" dirty="0">
                <a:solidFill>
                  <a:srgbClr val="FF0000"/>
                </a:solidFill>
              </a:rPr>
              <a:t/>
            </a:r>
            <a:br>
              <a:rPr lang="en-US" dirty="0">
                <a:solidFill>
                  <a:srgbClr val="FF0000"/>
                </a:solidFill>
              </a:rPr>
            </a:br>
            <a:r>
              <a:rPr lang="ru-RU" sz="3600" dirty="0" smtClean="0"/>
              <a:t>Заведующая отделом статистики  Шумакова Ольга Викторовна      </a:t>
            </a:r>
            <a:r>
              <a:rPr lang="en-US" sz="3600" dirty="0" smtClean="0"/>
              <a:t>              </a:t>
            </a:r>
            <a:r>
              <a:rPr lang="ru-RU" sz="3600" dirty="0" smtClean="0"/>
              <a:t>т.8 (3842) 68-05-02, д.4081   </a:t>
            </a:r>
            <a:r>
              <a:rPr lang="en-US" sz="3600" dirty="0" smtClean="0"/>
              <a:t/>
            </a:r>
            <a:br>
              <a:rPr lang="en-US" sz="3600" dirty="0" smtClean="0"/>
            </a:br>
            <a:r>
              <a:rPr lang="en-US" sz="3600" dirty="0" smtClean="0">
                <a:solidFill>
                  <a:srgbClr val="0066FF"/>
                </a:solidFill>
              </a:rPr>
              <a:t>shov@kuzdrav.ru</a:t>
            </a:r>
            <a:r>
              <a:rPr lang="ru-RU" sz="3600" dirty="0" smtClean="0">
                <a:solidFill>
                  <a:srgbClr val="0066FF"/>
                </a:solidFill>
              </a:rPr>
              <a:t>  </a:t>
            </a:r>
            <a:r>
              <a:rPr lang="ru-RU" sz="3600" dirty="0" smtClean="0"/>
              <a:t> </a:t>
            </a:r>
            <a:endParaRPr lang="ru-RU" sz="3600" dirty="0"/>
          </a:p>
        </p:txBody>
      </p:sp>
    </p:spTree>
    <p:extLst>
      <p:ext uri="{BB962C8B-B14F-4D97-AF65-F5344CB8AC3E}">
        <p14:creationId xmlns:p14="http://schemas.microsoft.com/office/powerpoint/2010/main" val="3338342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836712"/>
            <a:ext cx="8229600" cy="5289451"/>
          </a:xfrm>
        </p:spPr>
        <p:txBody>
          <a:bodyPr/>
          <a:lstStyle/>
          <a:p>
            <a:pPr lvl="0"/>
            <a:r>
              <a:rPr lang="ru-RU" dirty="0"/>
              <a:t>Сверка отчетной формы 30 (кадры) с регистром по кадрам в «Парус-8» в электронном виде </a:t>
            </a:r>
            <a:r>
              <a:rPr lang="ru-RU" dirty="0" smtClean="0"/>
              <a:t>диста</a:t>
            </a:r>
            <a:r>
              <a:rPr lang="ru-RU" dirty="0"/>
              <a:t>н</a:t>
            </a:r>
            <a:r>
              <a:rPr lang="ru-RU" dirty="0" smtClean="0"/>
              <a:t>ционно</a:t>
            </a:r>
            <a:r>
              <a:rPr lang="ru-RU" dirty="0"/>
              <a:t>. </a:t>
            </a:r>
          </a:p>
          <a:p>
            <a:pPr lvl="0"/>
            <a:r>
              <a:rPr lang="ru-RU" dirty="0"/>
              <a:t>Дистанционная проверка и согласование форм специалистами отдела медицинской статистики ГАУЗ «КМИАЦ».</a:t>
            </a:r>
          </a:p>
        </p:txBody>
      </p:sp>
    </p:spTree>
    <p:extLst>
      <p:ext uri="{BB962C8B-B14F-4D97-AF65-F5344CB8AC3E}">
        <p14:creationId xmlns:p14="http://schemas.microsoft.com/office/powerpoint/2010/main" val="1991709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274638"/>
            <a:ext cx="8229600" cy="5851525"/>
          </a:xfrm>
        </p:spPr>
        <p:txBody>
          <a:bodyPr/>
          <a:lstStyle/>
          <a:p>
            <a:pPr lvl="0"/>
            <a:r>
              <a:rPr lang="ru-RU" dirty="0"/>
              <a:t>После приема и проверки статистических форм специалистами ГАУЗ «КМИАЦ», отчеты направляются в электронном виде (файл </a:t>
            </a:r>
            <a:r>
              <a:rPr lang="en-US" dirty="0" err="1"/>
              <a:t>mdd</a:t>
            </a:r>
            <a:r>
              <a:rPr lang="ru-RU" dirty="0"/>
              <a:t> «</a:t>
            </a:r>
            <a:r>
              <a:rPr lang="ru-RU" dirty="0" err="1"/>
              <a:t>Медстат</a:t>
            </a:r>
            <a:r>
              <a:rPr lang="ru-RU" dirty="0"/>
              <a:t>») в медицинские организации. Ответственные лица в медицинской организации распечатывают статистические формы, подписывают у руководителей, заверяют печатью. Затем статистические формы на бумажном носителе передают  в отдел медицинской статистики ГАУЗ «КМИАЦ» в течение 3-х рабочих дней после получения их из ГАУЗ «КМИАЦ». </a:t>
            </a:r>
          </a:p>
          <a:p>
            <a:endParaRPr lang="ru-RU" dirty="0"/>
          </a:p>
        </p:txBody>
      </p:sp>
    </p:spTree>
    <p:extLst>
      <p:ext uri="{BB962C8B-B14F-4D97-AF65-F5344CB8AC3E}">
        <p14:creationId xmlns:p14="http://schemas.microsoft.com/office/powerpoint/2010/main" val="38812112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692696"/>
            <a:ext cx="8229600" cy="5433467"/>
          </a:xfrm>
        </p:spPr>
        <p:txBody>
          <a:bodyPr/>
          <a:lstStyle/>
          <a:p>
            <a:pPr lvl="0"/>
            <a:r>
              <a:rPr lang="ru-RU" dirty="0"/>
              <a:t>Медицинские организации, имеющие в своем составе филиалы, обособленные структурные подразделения, </a:t>
            </a:r>
            <a:r>
              <a:rPr lang="ru-RU" u="sng" dirty="0"/>
              <a:t>находящиеся на </a:t>
            </a:r>
            <a:r>
              <a:rPr lang="ru-RU" u="sng" dirty="0" smtClean="0"/>
              <a:t>других  </a:t>
            </a:r>
            <a:r>
              <a:rPr lang="ru-RU" u="sng" dirty="0"/>
              <a:t>территориях</a:t>
            </a:r>
            <a:r>
              <a:rPr lang="ru-RU" dirty="0"/>
              <a:t>, представляют отчетные формы, как сводом по юридическому лицу, так и отдельно по каждому филиалу, обособленному структурному подразделению в программе «</a:t>
            </a:r>
            <a:r>
              <a:rPr lang="ru-RU" dirty="0" err="1"/>
              <a:t>Медстат</a:t>
            </a:r>
            <a:r>
              <a:rPr lang="ru-RU" dirty="0"/>
              <a:t>».  На бумажном носителе только по юридическому лицу.</a:t>
            </a:r>
          </a:p>
          <a:p>
            <a:endParaRPr lang="ru-RU" dirty="0"/>
          </a:p>
        </p:txBody>
      </p:sp>
    </p:spTree>
    <p:extLst>
      <p:ext uri="{BB962C8B-B14F-4D97-AF65-F5344CB8AC3E}">
        <p14:creationId xmlns:p14="http://schemas.microsoft.com/office/powerpoint/2010/main" val="111454159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12151</TotalTime>
  <Words>6439</Words>
  <Application>Microsoft Office PowerPoint</Application>
  <PresentationFormat>Экран (4:3)</PresentationFormat>
  <Paragraphs>2051</Paragraphs>
  <Slides>65</Slides>
  <Notes>17</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65</vt:i4>
      </vt:variant>
    </vt:vector>
  </HeadingPairs>
  <TitlesOfParts>
    <vt:vector size="75" baseType="lpstr">
      <vt:lpstr>Arial</vt:lpstr>
      <vt:lpstr>Arial Cyr</vt:lpstr>
      <vt:lpstr>Calibri</vt:lpstr>
      <vt:lpstr>Helios</vt:lpstr>
      <vt:lpstr>Symbol</vt:lpstr>
      <vt:lpstr>Times New Roman</vt:lpstr>
      <vt:lpstr>Trebuchet MS</vt:lpstr>
      <vt:lpstr>Wingdings</vt:lpstr>
      <vt:lpstr>Wingdings 2</vt:lpstr>
      <vt:lpstr>Тема Office</vt:lpstr>
      <vt:lpstr>ГОДОВОЙ ОТЧЕТ за 2020 год </vt:lpstr>
      <vt:lpstr>Презентация PowerPoint</vt:lpstr>
      <vt:lpstr>Из Проекта Приказа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Список наших сотрудников , принимающих отчетные формы будет выставлен на сайте ГАУЗ КМИАЦ в разделе «Медицинская статистика» (ФИО, должность, телефон, эл.почта и прием сотрудником каких форм, разделов)</vt:lpstr>
      <vt:lpstr>Все обновления по программе «Медстат» также будут выставляться на сайте, в разделе «Медицинская статистика»</vt:lpstr>
      <vt:lpstr>Изменения по формам в отчетных формах за 2020 год</vt:lpstr>
      <vt:lpstr>Презентация PowerPoint</vt:lpstr>
      <vt:lpstr>Презентация PowerPoint</vt:lpstr>
      <vt:lpstr>Презентация PowerPoint</vt:lpstr>
      <vt:lpstr>1. Общие сведения</vt:lpstr>
      <vt:lpstr>2. Кабинеты, отделения, подразделения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ИЗМЕНЕНИЯ, ВНОСИМЫЕ В ФОРМУ ФЕДЕРАЛЬНОГО СТАТИСТИЧЕСКОГО  НАБЛЮДЕНИЯ № 30</vt:lpstr>
      <vt:lpstr>Презентация PowerPoint</vt:lpstr>
      <vt:lpstr>Таблица 2514 </vt:lpstr>
      <vt:lpstr>    Внесены изменения в таблицу  2515 (Медицинское освидетельствование лиц на состояние алкогольного, наркотического и иного токсического опьянения, проведенное специалистами медицинских организаций)  </vt:lpstr>
      <vt:lpstr>Таблица 2516 </vt:lpstr>
      <vt:lpstr>Таблица 2600 </vt:lpstr>
      <vt:lpstr>Таблица 2610 </vt:lpstr>
      <vt:lpstr>Таблица 2611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ВАЖНО! ОБЪЕМ ТРАНСФУЗИОННЫХ СРЕДСТВ УКАЗЫВАЕТСЯ В ЛИТРАХ НЕ ПУТАТЬ С ДОЗАМИ Обратить внимание на показатели  -   объем на одно переливание и на одного пациента,  а также число переливаний на одного пациента </vt:lpstr>
      <vt:lpstr>Таблица 5600 </vt:lpstr>
      <vt:lpstr>Табл.7000</vt:lpstr>
      <vt:lpstr>Таблица 7001</vt:lpstr>
      <vt:lpstr>Таблица 7003 </vt:lpstr>
      <vt:lpstr>Таблица 7004 </vt:lpstr>
      <vt:lpstr>При заполнении раздела VIII «Техническое состояние зданий» ФФСН №30 следует иметь в виду</vt:lpstr>
      <vt:lpstr>Таблица 8000 </vt:lpstr>
      <vt:lpstr>Благодарю за внимание      Заведующая отделом статистики  Шумакова Ольга Викторовна                    т.8 (3842) 68-05-02, д.4081    shov@kuzdrav.ru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Направления развития медицинскойнауки</dc:title>
  <dc:creator>Apple</dc:creator>
  <cp:lastModifiedBy>Шумакова Ольга Викторовна</cp:lastModifiedBy>
  <cp:revision>1143</cp:revision>
  <cp:lastPrinted>2012-09-27T21:31:01Z</cp:lastPrinted>
  <dcterms:created xsi:type="dcterms:W3CDTF">2012-08-30T01:27:20Z</dcterms:created>
  <dcterms:modified xsi:type="dcterms:W3CDTF">2020-12-11T07:11:55Z</dcterms:modified>
</cp:coreProperties>
</file>