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6"/>
  </p:notesMasterIdLst>
  <p:sldIdLst>
    <p:sldId id="258" r:id="rId2"/>
    <p:sldId id="259" r:id="rId3"/>
    <p:sldId id="260" r:id="rId4"/>
    <p:sldId id="262" r:id="rId5"/>
    <p:sldId id="263" r:id="rId6"/>
    <p:sldId id="264" r:id="rId7"/>
    <p:sldId id="265" r:id="rId8"/>
    <p:sldId id="274" r:id="rId9"/>
    <p:sldId id="275" r:id="rId10"/>
    <p:sldId id="266" r:id="rId11"/>
    <p:sldId id="268" r:id="rId12"/>
    <p:sldId id="272" r:id="rId13"/>
    <p:sldId id="365" r:id="rId14"/>
    <p:sldId id="277" r:id="rId15"/>
    <p:sldId id="278" r:id="rId16"/>
    <p:sldId id="279" r:id="rId17"/>
    <p:sldId id="366" r:id="rId18"/>
    <p:sldId id="280" r:id="rId19"/>
    <p:sldId id="282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5" r:id="rId31"/>
    <p:sldId id="296" r:id="rId32"/>
    <p:sldId id="297" r:id="rId33"/>
    <p:sldId id="298" r:id="rId34"/>
    <p:sldId id="299" r:id="rId35"/>
    <p:sldId id="301" r:id="rId36"/>
    <p:sldId id="302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6" r:id="rId49"/>
    <p:sldId id="317" r:id="rId50"/>
    <p:sldId id="318" r:id="rId51"/>
    <p:sldId id="319" r:id="rId52"/>
    <p:sldId id="320" r:id="rId53"/>
    <p:sldId id="321" r:id="rId54"/>
    <p:sldId id="322" r:id="rId55"/>
    <p:sldId id="324" r:id="rId56"/>
    <p:sldId id="325" r:id="rId57"/>
    <p:sldId id="326" r:id="rId58"/>
    <p:sldId id="327" r:id="rId59"/>
    <p:sldId id="328" r:id="rId60"/>
    <p:sldId id="329" r:id="rId61"/>
    <p:sldId id="330" r:id="rId62"/>
    <p:sldId id="331" r:id="rId63"/>
    <p:sldId id="332" r:id="rId64"/>
    <p:sldId id="333" r:id="rId65"/>
    <p:sldId id="334" r:id="rId66"/>
    <p:sldId id="335" r:id="rId67"/>
    <p:sldId id="336" r:id="rId68"/>
    <p:sldId id="337" r:id="rId69"/>
    <p:sldId id="338" r:id="rId70"/>
    <p:sldId id="339" r:id="rId71"/>
    <p:sldId id="357" r:id="rId72"/>
    <p:sldId id="358" r:id="rId73"/>
    <p:sldId id="364" r:id="rId74"/>
    <p:sldId id="359" r:id="rId7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99"/>
    <a:srgbClr val="0033CC"/>
    <a:srgbClr val="CC3300"/>
    <a:srgbClr val="9022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2047" autoAdjust="0"/>
  </p:normalViewPr>
  <p:slideViewPr>
    <p:cSldViewPr>
      <p:cViewPr varScale="1">
        <p:scale>
          <a:sx n="116" d="100"/>
          <a:sy n="116" d="100"/>
        </p:scale>
        <p:origin x="-149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9435D-2B83-4261-8AD2-DEC39975CCB5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BBC3E-B62A-47A5-AF1B-ACE09FFFF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76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fld id="{8899A4A2-4031-4EE3-9274-9EC2CC7F93F2}" type="slidenum">
              <a:rPr lang="ru-RU" altLang="ru-RU" sz="1200" smtClean="0"/>
              <a:pPr/>
              <a:t>4</a:t>
            </a:fld>
            <a:endParaRPr lang="ru-RU" altLang="ru-RU" sz="1200" smtClean="0"/>
          </a:p>
        </p:txBody>
      </p:sp>
    </p:spTree>
    <p:extLst>
      <p:ext uri="{BB962C8B-B14F-4D97-AF65-F5344CB8AC3E}">
        <p14:creationId xmlns="" xmlns:p14="http://schemas.microsoft.com/office/powerpoint/2010/main" val="2100841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fld id="{9D688EBD-09BA-4C8C-A67C-67E3CBC6D324}" type="slidenum">
              <a:rPr lang="ru-RU" altLang="ru-RU" sz="1200" smtClean="0"/>
              <a:pPr/>
              <a:t>5</a:t>
            </a:fld>
            <a:endParaRPr lang="ru-RU" altLang="ru-RU" sz="1200" smtClean="0"/>
          </a:p>
        </p:txBody>
      </p:sp>
    </p:spTree>
    <p:extLst>
      <p:ext uri="{BB962C8B-B14F-4D97-AF65-F5344CB8AC3E}">
        <p14:creationId xmlns="" xmlns:p14="http://schemas.microsoft.com/office/powerpoint/2010/main" val="1937895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edical 04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7CC3B85-461E-427C-80F0-31C02909C307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6E268-8D3E-478C-B5B3-727D1C28677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82877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E19B8-CDDA-4C2A-B1EE-FBBAFC7D0E5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34476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B676B-82C1-4821-BE31-64FB5E804D6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322791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7407E-5354-448E-8D27-468B9A26CCE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177628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0F219-EB6F-4C5A-8DE2-C9271A2E086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61107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5F63F-85BB-498C-A62A-F3179BA6B05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157683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98011-6C48-4A50-88A6-44D68FF0F23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2828150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8D7DC-BCBC-4865-B78F-8681D49122C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182207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DA506-6F35-4D86-857D-0CC9D5EB5B6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691028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B79D9-7199-4599-ACE0-4CFEC03D29E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237095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medical 04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572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35CCE4F-A24E-4AB5-85AF-2E8510C8CCF3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CC33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rgbClr val="9022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rgbClr val="9022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rgbClr val="9022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rgbClr val="90220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rgbClr val="9022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ko-KR" dirty="0" smtClean="0">
              <a:solidFill>
                <a:srgbClr val="002060"/>
              </a:solidFill>
              <a:latin typeface="Times New Roman" panose="02020603050405020304" pitchFamily="18" charset="0"/>
              <a:ea typeface="돋움" pitchFamily="50" charset="-127"/>
              <a:cs typeface="Times New Roman" panose="02020603050405020304" pitchFamily="18" charset="0"/>
            </a:endParaRPr>
          </a:p>
        </p:txBody>
      </p:sp>
      <p:sp>
        <p:nvSpPr>
          <p:cNvPr id="3075" name="Прямоугольник 20"/>
          <p:cNvSpPr>
            <a:spLocks noChangeArrowheads="1"/>
          </p:cNvSpPr>
          <p:nvPr/>
        </p:nvSpPr>
        <p:spPr bwMode="auto">
          <a:xfrm>
            <a:off x="900113" y="1557338"/>
            <a:ext cx="777557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ЧИСЛЕ ЗАБОЛЕВАНИЙ, ЗАРЕГИСТРИРОВАННЫХ У                   ПАЦИЕНТОВ, ПРОЖИВАЮЩИХ          В РАЙОНЕ ОБСЛУЖИВАНИЯ                МЕДИЦИНСКОЙ ОРГАНИЗАЦИИ </a:t>
            </a:r>
            <a:b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2020 год</a:t>
            </a:r>
            <a:endParaRPr lang="ru-RU" alt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ТАТИСТИЧЕСКОЕ НАБЛЮДЕНИЕ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№12</a:t>
            </a:r>
          </a:p>
        </p:txBody>
      </p:sp>
    </p:spTree>
    <p:extLst>
      <p:ext uri="{BB962C8B-B14F-4D97-AF65-F5344CB8AC3E}">
        <p14:creationId xmlns="" xmlns:p14="http://schemas.microsoft.com/office/powerpoint/2010/main" val="170721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32"/>
          <p:cNvSpPr>
            <a:spLocks noChangeArrowheads="1"/>
          </p:cNvSpPr>
          <p:nvPr/>
        </p:nvSpPr>
        <p:spPr bwMode="auto">
          <a:xfrm>
            <a:off x="468313" y="692150"/>
            <a:ext cx="84248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US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642910" y="714356"/>
            <a:ext cx="821537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12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200" b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2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В отчет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по форме 12 включаются  сведения об общем числе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</a:rPr>
              <a:t>зарегистри-рованных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в данном  учреждении  у пациентов  заболеваний и о больных с заболеваниями, по поводу которых осуществляется диспансеризация.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форму  включают один  раз в  год сведения об основном, фоновом, конкурирующем  и сопутствующем заболеваниях.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об осложнениях  основного и других заболеваний в форму не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включают. Пациенты, имеющие два  и более заболевания, показываются по соответствующим строкам по числу  выявленных и зарегистрированных заболеваний.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28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Прямоугольник 30"/>
          <p:cNvSpPr>
            <a:spLocks noChangeArrowheads="1"/>
          </p:cNvSpPr>
          <p:nvPr/>
        </p:nvSpPr>
        <p:spPr bwMode="auto">
          <a:xfrm>
            <a:off x="971550" y="908050"/>
            <a:ext cx="756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28604"/>
            <a:ext cx="753271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36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kern="0" dirty="0"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kern="0" dirty="0"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20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заполняется на основании первичной учетной </a:t>
            </a:r>
            <a:endParaRPr lang="ru-RU" sz="1800" b="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медицинской документации.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В форму 12 не включают сведения о подозрении на заболевание</a:t>
            </a:r>
            <a:r>
              <a:rPr lang="ru-RU" sz="1800" u="sng" kern="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u="sng" kern="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u="sng" kern="0" dirty="0" smtClean="0">
                <a:solidFill>
                  <a:srgbClr val="002060"/>
                </a:solidFill>
                <a:cs typeface="Times New Roman" pitchFamily="18" charset="0"/>
              </a:rPr>
              <a:t>Форма 12 собирается в двух разрезах:</a:t>
            </a: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cs typeface="Times New Roman" pitchFamily="18" charset="0"/>
              </a:rPr>
              <a:t> – заболеваемость всего населения</a:t>
            </a:r>
          </a:p>
          <a:p>
            <a:pPr algn="ctr" eaLnBrk="1" latinLnBrk="1" hangingPunct="1">
              <a:buFont typeface="Wingdings 2" pitchFamily="18" charset="2"/>
              <a:buNone/>
              <a:defRPr/>
            </a:pPr>
            <a:endParaRPr lang="ru-RU" sz="18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cs typeface="Times New Roman" pitchFamily="18" charset="0"/>
              </a:rPr>
              <a:t>    – заболеваемость сельского населения</a:t>
            </a:r>
            <a:endParaRPr lang="ru-RU" altLang="ru-RU" sz="1800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150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457200" y="2565400"/>
            <a:ext cx="8229600" cy="2519363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форме 12 </a:t>
            </a:r>
            <a:br>
              <a:rPr lang="ru-RU" alt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2020 год  </a:t>
            </a:r>
          </a:p>
        </p:txBody>
      </p:sp>
    </p:spTree>
    <p:extLst>
      <p:ext uri="{BB962C8B-B14F-4D97-AF65-F5344CB8AC3E}">
        <p14:creationId xmlns="" xmlns:p14="http://schemas.microsoft.com/office/powerpoint/2010/main" val="109196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539750" y="746524"/>
            <a:ext cx="8147050" cy="5634804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800" dirty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18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(1000</a:t>
            </a:r>
            <a:r>
              <a:rPr lang="en-US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2000, 3000, 4000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 </a:t>
            </a: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                      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21 входит строку 1.0 «Зарегистрировано  </a:t>
            </a:r>
            <a:b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заболеваний - всего»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altLang="ru-RU" sz="4000" b="1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1403648" y="1652887"/>
          <a:ext cx="7111703" cy="3622921"/>
        </p:xfrm>
        <a:graphic>
          <a:graphicData uri="http://schemas.openxmlformats.org/drawingml/2006/table">
            <a:tbl>
              <a:tblPr/>
              <a:tblGrid>
                <a:gridCol w="1919076">
                  <a:extLst>
                    <a:ext uri="{9D8B030D-6E8A-4147-A177-3AD203B41FA5}">
                      <a16:colId xmlns="" xmlns:a16="http://schemas.microsoft.com/office/drawing/2014/main" val="3872311262"/>
                    </a:ext>
                  </a:extLst>
                </a:gridCol>
                <a:gridCol w="469476">
                  <a:extLst>
                    <a:ext uri="{9D8B030D-6E8A-4147-A177-3AD203B41FA5}">
                      <a16:colId xmlns="" xmlns:a16="http://schemas.microsoft.com/office/drawing/2014/main" val="1711002959"/>
                    </a:ext>
                  </a:extLst>
                </a:gridCol>
                <a:gridCol w="603881">
                  <a:extLst>
                    <a:ext uri="{9D8B030D-6E8A-4147-A177-3AD203B41FA5}">
                      <a16:colId xmlns="" xmlns:a16="http://schemas.microsoft.com/office/drawing/2014/main" val="1649836439"/>
                    </a:ext>
                  </a:extLst>
                </a:gridCol>
                <a:gridCol w="402272">
                  <a:extLst>
                    <a:ext uri="{9D8B030D-6E8A-4147-A177-3AD203B41FA5}">
                      <a16:colId xmlns="" xmlns:a16="http://schemas.microsoft.com/office/drawing/2014/main" val="4000945866"/>
                    </a:ext>
                  </a:extLst>
                </a:gridCol>
                <a:gridCol w="402746">
                  <a:extLst>
                    <a:ext uri="{9D8B030D-6E8A-4147-A177-3AD203B41FA5}">
                      <a16:colId xmlns="" xmlns:a16="http://schemas.microsoft.com/office/drawing/2014/main" val="3042331730"/>
                    </a:ext>
                  </a:extLst>
                </a:gridCol>
                <a:gridCol w="469949">
                  <a:extLst>
                    <a:ext uri="{9D8B030D-6E8A-4147-A177-3AD203B41FA5}">
                      <a16:colId xmlns="" xmlns:a16="http://schemas.microsoft.com/office/drawing/2014/main" val="617575859"/>
                    </a:ext>
                  </a:extLst>
                </a:gridCol>
                <a:gridCol w="469949">
                  <a:extLst>
                    <a:ext uri="{9D8B030D-6E8A-4147-A177-3AD203B41FA5}">
                      <a16:colId xmlns="" xmlns:a16="http://schemas.microsoft.com/office/drawing/2014/main" val="3170414747"/>
                    </a:ext>
                  </a:extLst>
                </a:gridCol>
                <a:gridCol w="469476">
                  <a:extLst>
                    <a:ext uri="{9D8B030D-6E8A-4147-A177-3AD203B41FA5}">
                      <a16:colId xmlns="" xmlns:a16="http://schemas.microsoft.com/office/drawing/2014/main" val="1947509275"/>
                    </a:ext>
                  </a:extLst>
                </a:gridCol>
                <a:gridCol w="469476">
                  <a:extLst>
                    <a:ext uri="{9D8B030D-6E8A-4147-A177-3AD203B41FA5}">
                      <a16:colId xmlns="" xmlns:a16="http://schemas.microsoft.com/office/drawing/2014/main" val="3706326232"/>
                    </a:ext>
                  </a:extLst>
                </a:gridCol>
                <a:gridCol w="461903">
                  <a:extLst>
                    <a:ext uri="{9D8B030D-6E8A-4147-A177-3AD203B41FA5}">
                      <a16:colId xmlns="" xmlns:a16="http://schemas.microsoft.com/office/drawing/2014/main" val="2370606285"/>
                    </a:ext>
                  </a:extLst>
                </a:gridCol>
                <a:gridCol w="436347">
                  <a:extLst>
                    <a:ext uri="{9D8B030D-6E8A-4147-A177-3AD203B41FA5}">
                      <a16:colId xmlns="" xmlns:a16="http://schemas.microsoft.com/office/drawing/2014/main" val="1302440338"/>
                    </a:ext>
                  </a:extLst>
                </a:gridCol>
                <a:gridCol w="537152">
                  <a:extLst>
                    <a:ext uri="{9D8B030D-6E8A-4147-A177-3AD203B41FA5}">
                      <a16:colId xmlns="" xmlns:a16="http://schemas.microsoft.com/office/drawing/2014/main" val="150591229"/>
                    </a:ext>
                  </a:extLst>
                </a:gridCol>
              </a:tblGrid>
              <a:tr h="147879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Код </a:t>
                      </a:r>
                      <a:b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МКБ-10</a:t>
                      </a:r>
                      <a:b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пересмотра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заболеваний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Снято с диспан-серного наблю-дения 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39365979"/>
                  </a:ext>
                </a:extLst>
              </a:tr>
              <a:tr h="8605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заболеваний с впервые в жизни установленным диагнозом (из гр. 9):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85352855"/>
                  </a:ext>
                </a:extLst>
              </a:tr>
              <a:tr h="14407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воз-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расте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года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воз-расте5</a:t>
                      </a: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 лет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взято под диспан-серное наблю-дение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 впервые в жизни установ-ленным диагно-зом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взято под диспансер-ное наблю-дение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-но при </a:t>
                      </a:r>
                      <a:r>
                        <a:rPr lang="ru-RU" sz="9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</a:t>
                      </a: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-осмотре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44456481"/>
                  </a:ext>
                </a:extLst>
              </a:tr>
              <a:tr h="14787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7465733"/>
                  </a:ext>
                </a:extLst>
              </a:tr>
              <a:tr h="367195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Зарегистрировано заболеваний – 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А00-Т98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14354604"/>
                  </a:ext>
                </a:extLst>
              </a:tr>
              <a:tr h="611992">
                <a:tc>
                  <a:txBody>
                    <a:bodyPr/>
                    <a:lstStyle/>
                    <a:p>
                      <a:pPr marL="86360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U07.1, U07.2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013955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9119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Прямоугольник 37"/>
          <p:cNvSpPr>
            <a:spLocks noChangeArrowheads="1"/>
          </p:cNvSpPr>
          <p:nvPr/>
        </p:nvSpPr>
        <p:spPr bwMode="auto">
          <a:xfrm>
            <a:off x="1331640" y="162462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1475656" y="2060848"/>
            <a:ext cx="7344816" cy="1008062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ru-RU" sz="1800" dirty="0">
                <a:solidFill>
                  <a:srgbClr val="C00000"/>
                </a:solidFill>
              </a:rPr>
              <a:t>   (1004, 2004, 3004, 4004)     </a:t>
            </a: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                                                                                                                                                 </a:t>
            </a:r>
            <a:r>
              <a:rPr lang="ru-RU" sz="1800" dirty="0">
                <a:solidFill>
                  <a:srgbClr val="C00000"/>
                </a:solidFill>
              </a:rPr>
              <a:t/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>Число лиц с болезнями системы кровообращения, взятых под диспансерное наблюдение (стр. 10.0 гр. 8) </a:t>
            </a: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1 </a:t>
            </a:r>
            <a:r>
              <a:rPr lang="ru-RU" sz="1800" dirty="0">
                <a:solidFill>
                  <a:srgbClr val="C00000"/>
                </a:solidFill>
              </a:rPr>
              <a:t>________, из них умерло 2 </a:t>
            </a:r>
            <a:r>
              <a:rPr lang="ru-RU" sz="1800" dirty="0" smtClean="0">
                <a:solidFill>
                  <a:srgbClr val="C00000"/>
                </a:solidFill>
              </a:rPr>
              <a:t>_______.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/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«из них умерло» - учитываются все умершие из графы 8 строки 10.0 от болезней системы кровообращения.</a:t>
            </a: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endParaRPr lang="ru-RU" altLang="ru-RU" sz="4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333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642937" y="764704"/>
            <a:ext cx="8147050" cy="180020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400" dirty="0">
                <a:solidFill>
                  <a:srgbClr val="002060"/>
                </a:solidFill>
              </a:rPr>
              <a:t/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Факторы, влияющие на </a:t>
            </a:r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002060"/>
                </a:solidFill>
              </a:rPr>
              <a:t>состояние </a:t>
            </a:r>
            <a:r>
              <a:rPr lang="ru-RU" sz="1400" dirty="0">
                <a:solidFill>
                  <a:srgbClr val="002060"/>
                </a:solidFill>
              </a:rPr>
              <a:t>здоровья населения и обращения в медицинские организации 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>
                <a:solidFill>
                  <a:srgbClr val="002060"/>
                </a:solidFill>
              </a:rPr>
              <a:t>(с профилактической и иными целями)</a:t>
            </a:r>
            <a:br>
              <a:rPr lang="ru-RU" sz="1400" dirty="0">
                <a:solidFill>
                  <a:srgbClr val="00206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/>
            </a:r>
            <a:br>
              <a:rPr lang="ru-RU" sz="1400" dirty="0" smtClean="0">
                <a:solidFill>
                  <a:srgbClr val="C00000"/>
                </a:solidFill>
              </a:rPr>
            </a:br>
            <a:r>
              <a:rPr lang="ru-RU" sz="1400" dirty="0" smtClean="0">
                <a:solidFill>
                  <a:srgbClr val="C00000"/>
                </a:solidFill>
              </a:rPr>
              <a:t>(</a:t>
            </a:r>
            <a:r>
              <a:rPr lang="ru-RU" sz="1400" dirty="0">
                <a:solidFill>
                  <a:srgbClr val="C00000"/>
                </a:solidFill>
              </a:rPr>
              <a:t>1100, 2100, 3100, </a:t>
            </a:r>
            <a:r>
              <a:rPr lang="ru-RU" sz="1400" dirty="0" smtClean="0">
                <a:solidFill>
                  <a:srgbClr val="C00000"/>
                </a:solidFill>
              </a:rPr>
              <a:t>4100)</a:t>
            </a:r>
            <a:r>
              <a:rPr lang="ru-RU" sz="1800" dirty="0">
                <a:solidFill>
                  <a:srgbClr val="FF0000"/>
                </a:solidFill>
              </a:rPr>
              <a:t>					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0699996"/>
              </p:ext>
            </p:extLst>
          </p:nvPr>
        </p:nvGraphicFramePr>
        <p:xfrm>
          <a:off x="1259634" y="2276877"/>
          <a:ext cx="7395833" cy="42484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88052">
                  <a:extLst>
                    <a:ext uri="{9D8B030D-6E8A-4147-A177-3AD203B41FA5}">
                      <a16:colId xmlns="" xmlns:a16="http://schemas.microsoft.com/office/drawing/2014/main" val="138827410"/>
                    </a:ext>
                  </a:extLst>
                </a:gridCol>
                <a:gridCol w="774272">
                  <a:extLst>
                    <a:ext uri="{9D8B030D-6E8A-4147-A177-3AD203B41FA5}">
                      <a16:colId xmlns="" xmlns:a16="http://schemas.microsoft.com/office/drawing/2014/main" val="1570849288"/>
                    </a:ext>
                  </a:extLst>
                </a:gridCol>
                <a:gridCol w="922851">
                  <a:extLst>
                    <a:ext uri="{9D8B030D-6E8A-4147-A177-3AD203B41FA5}">
                      <a16:colId xmlns="" xmlns:a16="http://schemas.microsoft.com/office/drawing/2014/main" val="2195128466"/>
                    </a:ext>
                  </a:extLst>
                </a:gridCol>
                <a:gridCol w="755329">
                  <a:extLst>
                    <a:ext uri="{9D8B030D-6E8A-4147-A177-3AD203B41FA5}">
                      <a16:colId xmlns="" xmlns:a16="http://schemas.microsoft.com/office/drawing/2014/main" val="3481252836"/>
                    </a:ext>
                  </a:extLst>
                </a:gridCol>
                <a:gridCol w="755329">
                  <a:extLst>
                    <a:ext uri="{9D8B030D-6E8A-4147-A177-3AD203B41FA5}">
                      <a16:colId xmlns="" xmlns:a16="http://schemas.microsoft.com/office/drawing/2014/main" val="1457967908"/>
                    </a:ext>
                  </a:extLst>
                </a:gridCol>
              </a:tblGrid>
              <a:tr h="18471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Наименование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 строки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Код МКБ-10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Обращения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16433768"/>
                  </a:ext>
                </a:extLst>
              </a:tr>
              <a:tr h="554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 повторные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="" xmlns:a16="http://schemas.microsoft.com/office/drawing/2014/main" val="3549485931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/>
                </a:tc>
                <a:extLst>
                  <a:ext uri="{0D108BD9-81ED-4DB2-BD59-A6C34878D82A}">
                    <a16:rowId xmlns="" xmlns:a16="http://schemas.microsoft.com/office/drawing/2014/main" val="380088812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Z00-Z99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="" xmlns:a16="http://schemas.microsoft.com/office/drawing/2014/main" val="3736487122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 них: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обращения в медицинские организации для медицинского осмотра и обследования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Z00-Z13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="" xmlns:a16="http://schemas.microsoft.com/office/drawing/2014/main" val="2903242435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из них: обращения в связи с получением медицинских документов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1.1.1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</a:t>
                      </a:r>
                      <a:r>
                        <a:rPr lang="ru-RU" sz="1100">
                          <a:effectLst/>
                        </a:rPr>
                        <a:t>02.7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="" xmlns:a16="http://schemas.microsoft.com/office/drawing/2014/main" val="3986455181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                наблюдение при подозрении на </a:t>
                      </a: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effectLst/>
                        </a:rPr>
                        <a:t>1.1.2</a:t>
                      </a:r>
                      <a:endParaRPr lang="ru-RU" sz="11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>
                          <a:solidFill>
                            <a:srgbClr val="C00000"/>
                          </a:solidFill>
                          <a:effectLst/>
                        </a:rPr>
                        <a:t>03.8</a:t>
                      </a:r>
                      <a:endParaRPr lang="ru-RU" sz="110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="" xmlns:a16="http://schemas.microsoft.com/office/drawing/2014/main" val="4127110634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                </a:t>
                      </a:r>
                      <a:r>
                        <a:rPr lang="ru-RU" sz="1100" dirty="0" err="1">
                          <a:solidFill>
                            <a:srgbClr val="C00000"/>
                          </a:solidFill>
                          <a:effectLst/>
                        </a:rPr>
                        <a:t>скрининговое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 обследование с целью выявления  </a:t>
                      </a:r>
                      <a:r>
                        <a:rPr lang="ru-RU" sz="110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C00000"/>
                          </a:solidFill>
                          <a:effectLst/>
                        </a:rPr>
                        <a:t>                </a:t>
                      </a:r>
                      <a:r>
                        <a:rPr lang="en-US" sz="1100" dirty="0" smtClean="0">
                          <a:solidFill>
                            <a:srgbClr val="C00000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1.1.3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11.5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="" xmlns:a16="http://schemas.microsoft.com/office/drawing/2014/main" val="1661795536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потенциальная опасность для здоровья, связанная с инфекционными болезнями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Z20-Z29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="" xmlns:a16="http://schemas.microsoft.com/office/drawing/2014/main" val="2539595178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    из них:  контакт с больным  </a:t>
                      </a: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1.2.1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20.8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="" xmlns:a16="http://schemas.microsoft.com/office/drawing/2014/main" val="2423531983"/>
                  </a:ext>
                </a:extLst>
              </a:tr>
              <a:tr h="3694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носительство возбудителя инфекционной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                 болезни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1.2.2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Z</a:t>
                      </a:r>
                      <a:r>
                        <a:rPr lang="ru-RU" sz="1100">
                          <a:effectLst/>
                        </a:rPr>
                        <a:t>22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="" xmlns:a16="http://schemas.microsoft.com/office/drawing/2014/main" val="2100980267"/>
                  </a:ext>
                </a:extLst>
              </a:tr>
              <a:tr h="1847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                 из них: носительство возбудителя </a:t>
                      </a: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COVID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-19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1.2.3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</a:rPr>
                        <a:t>Z</a:t>
                      </a:r>
                      <a:r>
                        <a:rPr lang="ru-RU" sz="1100" dirty="0">
                          <a:solidFill>
                            <a:srgbClr val="C00000"/>
                          </a:solidFill>
                          <a:effectLst/>
                        </a:rPr>
                        <a:t>22.8</a:t>
                      </a:r>
                      <a:endParaRPr lang="ru-RU" sz="1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="" xmlns:a16="http://schemas.microsoft.com/office/drawing/2014/main" val="3396735085"/>
                  </a:ext>
                </a:extLst>
              </a:tr>
              <a:tr h="554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обращения в медицинские организации в связи с обстоятельствами, относящимися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к репродуктивной функции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Z30-Z39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692" marR="62692" marT="0" marB="0" anchor="ctr"/>
                </a:tc>
                <a:extLst>
                  <a:ext uri="{0D108BD9-81ED-4DB2-BD59-A6C34878D82A}">
                    <a16:rowId xmlns="" xmlns:a16="http://schemas.microsoft.com/office/drawing/2014/main" val="28457634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4422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571472" y="428604"/>
            <a:ext cx="8115328" cy="464347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                 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          т.(4000)  </a:t>
            </a:r>
            <a:r>
              <a:rPr lang="ru-RU" sz="1800" b="1" dirty="0" smtClean="0">
                <a:solidFill>
                  <a:srgbClr val="002060"/>
                </a:solidFill>
              </a:rPr>
              <a:t>Взрослые старше трудоспособного возраста 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                             (с 55 лет у женщин и с 60 лет у мужчин)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       </a:t>
            </a:r>
            <a:r>
              <a:rPr lang="ru-RU" sz="1800" dirty="0" smtClean="0">
                <a:solidFill>
                  <a:srgbClr val="002060"/>
                </a:solidFill>
              </a:rPr>
              <a:t>         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                      </a:t>
            </a:r>
            <a:r>
              <a:rPr lang="ru-RU" sz="1800" b="1" dirty="0" smtClean="0">
                <a:solidFill>
                  <a:srgbClr val="002060"/>
                </a:solidFill>
              </a:rPr>
              <a:t>       возраст  </a:t>
            </a:r>
            <a:r>
              <a:rPr lang="ru-RU" sz="1800" dirty="0" smtClean="0">
                <a:solidFill>
                  <a:srgbClr val="002060"/>
                </a:solidFill>
              </a:rPr>
              <a:t>ж</a:t>
            </a:r>
            <a:r>
              <a:rPr lang="ru-RU" sz="1800" b="1" dirty="0" smtClean="0">
                <a:solidFill>
                  <a:srgbClr val="002060"/>
                </a:solidFill>
              </a:rPr>
              <a:t>енщины – с 56 лет, 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                                             </a:t>
            </a:r>
            <a:r>
              <a:rPr lang="ru-RU" sz="1800" b="1" dirty="0" smtClean="0">
                <a:solidFill>
                  <a:srgbClr val="002060"/>
                </a:solidFill>
              </a:rPr>
              <a:t>мужчины – с 61 год</a:t>
            </a:r>
            <a:br>
              <a:rPr lang="ru-RU" sz="1800" b="1" dirty="0" smtClean="0">
                <a:solidFill>
                  <a:srgbClr val="002060"/>
                </a:solidFill>
              </a:rPr>
            </a:br>
            <a:endParaRPr lang="ru-RU" altLang="ru-RU" sz="4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785786" y="3401611"/>
            <a:ext cx="792666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800" dirty="0" smtClean="0"/>
          </a:p>
          <a:p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98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7"/>
          <p:cNvSpPr>
            <a:spLocks noChangeArrowheads="1"/>
          </p:cNvSpPr>
          <p:nvPr/>
        </p:nvSpPr>
        <p:spPr bwMode="auto">
          <a:xfrm>
            <a:off x="539552" y="836712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Заголовок 4"/>
          <p:cNvSpPr>
            <a:spLocks noGrp="1"/>
          </p:cNvSpPr>
          <p:nvPr>
            <p:ph type="title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143000" y="548680"/>
            <a:ext cx="7772400" cy="2592288"/>
          </a:xfrm>
        </p:spPr>
        <p:txBody>
          <a:bodyPr/>
          <a:lstStyle/>
          <a:p>
            <a:pPr marL="0" indent="0" algn="ctr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Возраст </a:t>
            </a:r>
            <a:r>
              <a:rPr lang="ru-RU" sz="1600" dirty="0">
                <a:solidFill>
                  <a:srgbClr val="002060"/>
                </a:solidFill>
              </a:rPr>
              <a:t>мужчин и женщин трудоспособного и старше трудоспособного возраста, для составления годового статистического отчета </a:t>
            </a:r>
            <a:endParaRPr lang="ru-RU" sz="16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(приказ РОССТАТА  </a:t>
            </a:r>
            <a:r>
              <a:rPr lang="ru-RU" sz="1600" dirty="0">
                <a:solidFill>
                  <a:srgbClr val="002060"/>
                </a:solidFill>
              </a:rPr>
              <a:t>№409 от 17 июля 2019 г</a:t>
            </a:r>
            <a:r>
              <a:rPr lang="ru-RU" sz="1600" dirty="0" smtClean="0">
                <a:solidFill>
                  <a:srgbClr val="002060"/>
                </a:solidFill>
              </a:rPr>
              <a:t>.)</a:t>
            </a:r>
          </a:p>
          <a:p>
            <a:pPr marL="0" indent="0" algn="ctr">
              <a:buNone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ПФР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618" y="2082899"/>
            <a:ext cx="6385766" cy="44424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6873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Заголовок 4"/>
          <p:cNvSpPr>
            <a:spLocks noGrp="1"/>
          </p:cNvSpPr>
          <p:nvPr>
            <p:ph type="title"/>
          </p:nvPr>
        </p:nvSpPr>
        <p:spPr bwMode="auto">
          <a:xfrm>
            <a:off x="684213" y="2276475"/>
            <a:ext cx="8064500" cy="2376488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формы 12</a:t>
            </a:r>
          </a:p>
        </p:txBody>
      </p:sp>
    </p:spTree>
    <p:extLst>
      <p:ext uri="{BB962C8B-B14F-4D97-AF65-F5344CB8AC3E}">
        <p14:creationId xmlns="" xmlns:p14="http://schemas.microsoft.com/office/powerpoint/2010/main" val="192937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Прямоугольник 1"/>
          <p:cNvSpPr>
            <a:spLocks noChangeArrowheads="1"/>
          </p:cNvSpPr>
          <p:nvPr/>
        </p:nvSpPr>
        <p:spPr bwMode="auto">
          <a:xfrm>
            <a:off x="1403648" y="-603448"/>
            <a:ext cx="7344816" cy="646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1000</a:t>
            </a:r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15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2019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дети в подростки) + (впервые взятые на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Д-учет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в текущем году) + (вновь прибывшие) + (ранее стоящие на Д-учете «оторвавшиеся» и кому диагноз был ранее установлен, но на Д-учете не состоял)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2000</a:t>
            </a: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2019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подростки во взрослые)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+ (переходные из детей, таблицы 1000)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3000</a:t>
            </a: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2019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+ (впервые взятые на Д-учет в текущем году) + (вновь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прибывшие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) + (ранее стоящие на Д-учете «оторвавшиеся» и кому диагноз был ранее установлен, но на Д-учете не состоял) + (переходные из подростков, таблицы 2000) = графа 8.</a:t>
            </a:r>
            <a:endParaRPr lang="ru-RU" altLang="ko-KR" sz="1800" b="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385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рямоугольник 31"/>
          <p:cNvSpPr>
            <a:spLocks noChangeArrowheads="1"/>
          </p:cNvSpPr>
          <p:nvPr/>
        </p:nvSpPr>
        <p:spPr bwMode="auto">
          <a:xfrm>
            <a:off x="468313" y="836613"/>
            <a:ext cx="8280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928662" y="928670"/>
            <a:ext cx="8001056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Форма федерального статистического наблюдения  № 12 «Сведения о числе заболеваний,  зарегистрированных   у  пациентов, проживающих  в районе обслуживания  медицинской организации»,  составляется  всеми  медицинскими ор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ганизациями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входящие в  номенклатуру  медицинских  организаций,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вающие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медицинскую  помощь  в  амбулаторных  условиях (приказ Минздрава  России  от 6  августа  2013 г.  № 529н «Об утверждении номенклатуры медицинских организаций», зарегистрирован Министерством юстиции Российской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13.09.2013 № 29950, в соответствии с приказом от 21 июля 2016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го-да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№ 355 «Об  утверждении  статистического  инструментария  для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Министерством здравоохранения Российской Федерации федерального  статистического  наблюдения  в  сфере  охраны  здоровья»  Федеральной службы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статистики.</a:t>
            </a:r>
          </a:p>
          <a:p>
            <a:pPr algn="just" eaLnBrk="1" latinLnBrk="1" hangingPunct="1">
              <a:defRPr/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775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259631" y="1628775"/>
            <a:ext cx="7489081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14 – снято с диспансерного наблюдения (по 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всем причинам: выздоровление, смерть, переезд на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другое место жительства и др.)</a:t>
            </a: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в другую возрастную группу</a:t>
            </a: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входит в графу 14</a:t>
            </a:r>
            <a:endParaRPr lang="ru-RU" alt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940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1115615" y="2060575"/>
            <a:ext cx="770485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графы 8 и графы 14 не создают  движение диспансерной группы</a:t>
            </a:r>
          </a:p>
          <a:p>
            <a:pPr algn="ctr">
              <a:defRPr/>
            </a:pPr>
            <a:endParaRPr lang="ru-RU" altLang="ru-RU" sz="2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строкам таблиц 1000, 2000, 3000, 4000 </a:t>
            </a: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 графы 8 минус графа 14 равно графе 15, </a:t>
            </a:r>
          </a:p>
          <a:p>
            <a:pPr algn="ctr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по строкам раздела 6.0</a:t>
            </a:r>
          </a:p>
        </p:txBody>
      </p:sp>
    </p:spTree>
    <p:extLst>
      <p:ext uri="{BB962C8B-B14F-4D97-AF65-F5344CB8AC3E}">
        <p14:creationId xmlns="" xmlns:p14="http://schemas.microsoft.com/office/powerpoint/2010/main" val="162690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Прямоугольник 2"/>
          <p:cNvSpPr>
            <a:spLocks noChangeArrowheads="1"/>
          </p:cNvSpPr>
          <p:nvPr/>
        </p:nvSpPr>
        <p:spPr bwMode="auto">
          <a:xfrm>
            <a:off x="1331639" y="2060575"/>
            <a:ext cx="7632973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1500</a:t>
            </a:r>
          </a:p>
          <a:p>
            <a:pPr algn="ctr">
              <a:defRPr/>
            </a:pPr>
            <a:endParaRPr lang="ru-RU" altLang="ru-RU" sz="40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таблица не сравнивается с  другими </a:t>
            </a: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таблицами  формы 12 </a:t>
            </a: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другими формами годового отчета</a:t>
            </a:r>
          </a:p>
          <a:p>
            <a:pPr algn="ctr">
              <a:defRPr/>
            </a:pPr>
            <a:endParaRPr lang="ru-RU" altLang="ru-RU" sz="4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335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143000" y="333375"/>
            <a:ext cx="6858000" cy="71438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800" smtClean="0"/>
              <a:t>.</a:t>
            </a:r>
          </a:p>
        </p:txBody>
      </p:sp>
      <p:sp>
        <p:nvSpPr>
          <p:cNvPr id="34820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475656" y="908720"/>
            <a:ext cx="6858000" cy="5112668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dirty="0" smtClean="0">
                <a:solidFill>
                  <a:srgbClr val="002060"/>
                </a:solidFill>
              </a:rPr>
              <a:t>1001, 1002, 1003, 1004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>
                <a:solidFill>
                  <a:srgbClr val="002060"/>
                </a:solidFill>
              </a:rPr>
              <a:t>1601, 1650, 1700, 1800, 1900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>
                <a:solidFill>
                  <a:srgbClr val="002060"/>
                </a:solidFill>
              </a:rPr>
              <a:t>2001, 2003, 2004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>
                <a:solidFill>
                  <a:srgbClr val="002060"/>
                </a:solidFill>
              </a:rPr>
              <a:t>3002, 3003, 3004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>
                <a:solidFill>
                  <a:srgbClr val="002060"/>
                </a:solidFill>
              </a:rPr>
              <a:t>4001, 4003, 4004</a:t>
            </a:r>
          </a:p>
          <a:p>
            <a:pPr>
              <a:defRPr/>
            </a:pPr>
            <a:endParaRPr lang="ru-RU" altLang="ru-RU" sz="1400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altLang="ru-RU" dirty="0" smtClean="0">
                <a:solidFill>
                  <a:srgbClr val="002060"/>
                </a:solidFill>
              </a:rPr>
              <a:t>1100,2100,3100,4100</a:t>
            </a:r>
          </a:p>
          <a:p>
            <a:pPr>
              <a:defRPr/>
            </a:pPr>
            <a:endParaRPr lang="ru-RU" altLang="ru-RU" sz="1400" dirty="0" smtClean="0">
              <a:solidFill>
                <a:schemeClr val="bg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altLang="ru-RU" dirty="0" smtClean="0">
                <a:solidFill>
                  <a:srgbClr val="002060"/>
                </a:solidFill>
              </a:rPr>
              <a:t>заполняются в соответствии с требованиями по заполнению формы 12</a:t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0249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Прямоугольник 2"/>
          <p:cNvSpPr>
            <a:spLocks noChangeArrowheads="1"/>
          </p:cNvSpPr>
          <p:nvPr/>
        </p:nvSpPr>
        <p:spPr bwMode="auto">
          <a:xfrm>
            <a:off x="250825" y="2060575"/>
            <a:ext cx="87137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4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2000</a:t>
            </a:r>
          </a:p>
        </p:txBody>
      </p:sp>
    </p:spTree>
    <p:extLst>
      <p:ext uri="{BB962C8B-B14F-4D97-AF65-F5344CB8AC3E}">
        <p14:creationId xmlns="" xmlns:p14="http://schemas.microsoft.com/office/powerpoint/2010/main" val="208030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Прямоугольник 2"/>
          <p:cNvSpPr>
            <a:spLocks noChangeArrowheads="1"/>
          </p:cNvSpPr>
          <p:nvPr/>
        </p:nvSpPr>
        <p:spPr bwMode="auto">
          <a:xfrm>
            <a:off x="250825" y="765175"/>
            <a:ext cx="8569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Дети  (15-17 лет включительно)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(2000)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06900410"/>
              </p:ext>
            </p:extLst>
          </p:nvPr>
        </p:nvGraphicFramePr>
        <p:xfrm>
          <a:off x="1214414" y="1428735"/>
          <a:ext cx="7715303" cy="4404360"/>
        </p:xfrm>
        <a:graphic>
          <a:graphicData uri="http://schemas.openxmlformats.org/drawingml/2006/table">
            <a:tbl>
              <a:tblPr/>
              <a:tblGrid>
                <a:gridCol w="14287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278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072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9236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1414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8292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292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8436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54578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56010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14142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14141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556010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399813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18215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№ строк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Код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по МКБ-10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15):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107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4):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/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юноши</a:t>
                      </a: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323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 впервые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 жизни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установ- ленным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диспансер-ное наблю-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-осмотре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серизации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определен-ных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групп взрослого населения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21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9491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 – 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1.0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7959" name="Прямоугольник 4"/>
          <p:cNvSpPr>
            <a:spLocks noChangeArrowheads="1"/>
          </p:cNvSpPr>
          <p:nvPr/>
        </p:nvSpPr>
        <p:spPr bwMode="auto">
          <a:xfrm>
            <a:off x="1331639" y="5300663"/>
            <a:ext cx="763297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b="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18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</a:t>
            </a:r>
            <a:r>
              <a:rPr lang="ru-RU" altLang="ru-RU" sz="1800" b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12 - выявлено при диспансеризации определенных групп взрослого населения (гр. 12) – следует читать -  выявлено при диспансеризации</a:t>
            </a:r>
            <a:br>
              <a:rPr lang="ru-RU" altLang="ru-RU" sz="1800" b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/>
          </a:p>
        </p:txBody>
      </p:sp>
    </p:spTree>
    <p:extLst>
      <p:ext uri="{BB962C8B-B14F-4D97-AF65-F5344CB8AC3E}">
        <p14:creationId xmlns="" xmlns:p14="http://schemas.microsoft.com/office/powerpoint/2010/main" val="175180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557338"/>
            <a:ext cx="7201049" cy="3416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latinLnBrk="1" hangingPunct="1">
              <a:defRPr/>
            </a:pPr>
            <a:endParaRPr lang="ru-RU" sz="1800" u="sng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1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«девушки»:</a:t>
            </a:r>
          </a:p>
          <a:p>
            <a:pPr algn="ctr" eaLnBrk="1" latinLnBrk="1" hangingPunct="1">
              <a:defRPr/>
            </a:pPr>
            <a:endParaRPr lang="ru-RU" sz="18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«всего» (гр.4) – «из них: юноши» (гр.7) = «всего девушки»;</a:t>
            </a:r>
          </a:p>
          <a:p>
            <a:pPr algn="just" eaLnBrk="1" latinLnBrk="1" hangingPunct="1"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 впервые в жизни ..» (гр.9) – «из заболеваний … юноши»  (гр.13) = </a:t>
            </a:r>
          </a:p>
          <a:p>
            <a:pPr algn="just" eaLnBrk="1" latinLnBrk="1" hangingPunct="1"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«девушки впервые».</a:t>
            </a:r>
          </a:p>
          <a:p>
            <a:pPr algn="just" eaLnBrk="1" latinLnBrk="1" hangingPunct="1"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u="sng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Итого: «всего девушки»:</a:t>
            </a:r>
          </a:p>
          <a:p>
            <a:pPr algn="ctr" eaLnBrk="1" latinLnBrk="1" hangingPunct="1">
              <a:defRPr/>
            </a:pPr>
            <a:endParaRPr lang="ru-RU" sz="1800" u="sng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«девушки впервые»  -  не должно быть отрицательных </a:t>
            </a:r>
          </a:p>
          <a:p>
            <a:pPr algn="just" eaLnBrk="1" latinLnBrk="1" hangingPunct="1">
              <a:defRPr/>
            </a:pPr>
            <a:r>
              <a:rPr lang="ru-RU" sz="180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значений. </a:t>
            </a:r>
          </a:p>
        </p:txBody>
      </p:sp>
    </p:spTree>
    <p:extLst>
      <p:ext uri="{BB962C8B-B14F-4D97-AF65-F5344CB8AC3E}">
        <p14:creationId xmlns="" xmlns:p14="http://schemas.microsoft.com/office/powerpoint/2010/main" val="350247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Прямоугольник 2"/>
          <p:cNvSpPr>
            <a:spLocks noChangeArrowheads="1"/>
          </p:cNvSpPr>
          <p:nvPr/>
        </p:nvSpPr>
        <p:spPr bwMode="auto">
          <a:xfrm>
            <a:off x="755650" y="2492375"/>
            <a:ext cx="75612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b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36454594"/>
              </p:ext>
            </p:extLst>
          </p:nvPr>
        </p:nvGraphicFramePr>
        <p:xfrm>
          <a:off x="1547663" y="1246188"/>
          <a:ext cx="7056587" cy="4559237"/>
        </p:xfrm>
        <a:graphic>
          <a:graphicData uri="http://schemas.openxmlformats.org/drawingml/2006/table">
            <a:tbl>
              <a:tblPr/>
              <a:tblGrid>
                <a:gridCol w="13454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036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40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8961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8821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5408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5268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5408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1995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21361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388218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38961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519959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375604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12225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№ строк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Код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по МКБ-10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굴림" charset="-127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 (из гр. 15): юноши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83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всего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них: юноши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них (из гр. 4):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(из гр. 9):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диагно-зом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/>
                      </a:r>
                      <a:b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</a:b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(из гр. 10)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юноши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0526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взято под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диспансер-ное наблю-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 впервые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 жизни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установ- ленным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диагно-зом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взято под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-осмотре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серизации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определен-</a:t>
                      </a:r>
                      <a:r>
                        <a:rPr kumimoji="0" lang="ru-RU" sz="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ных</a:t>
                      </a: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групп взрослого населения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2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2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3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12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13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16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11246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 5.0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890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Е00-Е89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228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дисфункция яичников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5.7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Е28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69887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дисфункция яичек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5.8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Е29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3874">
                <a:tc>
                  <a:txBody>
                    <a:bodyPr/>
                    <a:lstStyle/>
                    <a:p>
                      <a:pPr marL="85725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мочеполовой системы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N00-N99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Помните о данных строчках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593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болезни предстательной железы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15.5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N40-N42</a:t>
                      </a: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4136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доброкачественная дисплазия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молочной железы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60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4136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воспалительные болезни женских тазовых органов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N70-N73, 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N75-N76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5931">
                <a:tc>
                  <a:txBody>
                    <a:bodyPr/>
                    <a:lstStyle/>
                    <a:p>
                      <a:pPr marL="2667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 из них: сальпингит и оофорит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.1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N70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69887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эндометриоз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80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15931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эрозия и эктропион шейки матки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N86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69887">
                <a:tc>
                  <a:txBody>
                    <a:bodyPr/>
                    <a:lstStyle/>
                    <a:p>
                      <a:pPr marL="176213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расстройства менструаций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15.1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91-</a:t>
                      </a:r>
                      <a:r>
                        <a:rPr kumimoji="0" lang="en-US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N</a:t>
                      </a: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94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-윤고딕140" pitchFamily="18" charset="-127"/>
                          <a:cs typeface="Times New Roman" pitchFamily="18" charset="0"/>
                        </a:rPr>
                        <a:t>Х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-윤고딕140" pitchFamily="18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881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773238"/>
            <a:ext cx="7200800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latinLnBrk="1" hangingPunct="1">
              <a:defRPr/>
            </a:pPr>
            <a:r>
              <a:rPr lang="ru-RU" sz="32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Таблицы 3000 и 4000</a:t>
            </a:r>
          </a:p>
          <a:p>
            <a:pPr algn="ctr" eaLnBrk="1" latinLnBrk="1" hangingPunct="1">
              <a:defRPr/>
            </a:pPr>
            <a:endParaRPr lang="ru-RU" sz="40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«</a:t>
            </a:r>
            <a:r>
              <a:rPr lang="ru-RU" sz="2400" b="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врослые</a:t>
            </a:r>
            <a:r>
              <a:rPr lang="ru-RU" sz="2400" b="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endParaRPr lang="ru-RU" sz="2400" b="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endParaRPr lang="ru-RU" sz="2400" b="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значения в </a:t>
            </a:r>
            <a:r>
              <a:rPr lang="ru-RU" sz="2400" b="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4000  не могут </a:t>
            </a:r>
            <a:endParaRPr lang="ru-RU" sz="2400" b="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больше, чем в соответствующих </a:t>
            </a:r>
          </a:p>
          <a:p>
            <a:pPr algn="ctr" eaLnBrk="1" latinLnBrk="1" hangingPunct="1">
              <a:defRPr/>
            </a:pPr>
            <a:r>
              <a:rPr lang="ru-RU" sz="2400" b="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3000</a:t>
            </a:r>
          </a:p>
          <a:p>
            <a:pPr algn="ctr" eaLnBrk="1" latinLnBrk="1" hangingPunct="1">
              <a:defRPr/>
            </a:pPr>
            <a:endParaRPr lang="ru-RU" sz="40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43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Прямоугольник 2"/>
          <p:cNvSpPr>
            <a:spLocks noChangeArrowheads="1"/>
          </p:cNvSpPr>
          <p:nvPr/>
        </p:nvSpPr>
        <p:spPr bwMode="auto">
          <a:xfrm>
            <a:off x="1547664" y="765175"/>
            <a:ext cx="7272808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2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Порядком заполнения формы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статистического наблюдения №12</a:t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таблицы заполняются по всем строкам и графам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6" name="Прямоугольник 3"/>
          <p:cNvSpPr>
            <a:spLocks noChangeArrowheads="1"/>
          </p:cNvSpPr>
          <p:nvPr/>
        </p:nvSpPr>
        <p:spPr bwMode="auto">
          <a:xfrm>
            <a:off x="1835696" y="3860800"/>
            <a:ext cx="683999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Закрещенные </a:t>
            </a:r>
            <a:r>
              <a:rPr lang="ru-RU" alt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графоклетки</a:t>
            </a: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eaLnBrk="1" latinLnBrk="1" hangingPunct="1">
              <a:defRPr/>
            </a:pPr>
            <a:r>
              <a:rPr lang="ru-RU" alt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заполняются</a:t>
            </a:r>
          </a:p>
        </p:txBody>
      </p:sp>
    </p:spTree>
    <p:extLst>
      <p:ext uri="{BB962C8B-B14F-4D97-AF65-F5344CB8AC3E}">
        <p14:creationId xmlns="" xmlns:p14="http://schemas.microsoft.com/office/powerpoint/2010/main" val="322879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855663" y="26035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ko-KR" dirty="0" smtClean="0">
              <a:solidFill>
                <a:srgbClr val="002060"/>
              </a:solidFill>
              <a:latin typeface="Times New Roman" panose="02020603050405020304" pitchFamily="18" charset="0"/>
              <a:ea typeface="돋움" pitchFamily="50" charset="-128"/>
              <a:cs typeface="Times New Roman" panose="02020603050405020304" pitchFamily="18" charset="0"/>
            </a:endParaRPr>
          </a:p>
        </p:txBody>
      </p:sp>
      <p:sp>
        <p:nvSpPr>
          <p:cNvPr id="6147" name="Прямоугольник 97"/>
          <p:cNvSpPr>
            <a:spLocks noChangeArrowheads="1"/>
          </p:cNvSpPr>
          <p:nvPr/>
        </p:nvSpPr>
        <p:spPr bwMode="auto">
          <a:xfrm>
            <a:off x="395288" y="692150"/>
            <a:ext cx="84978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1413164" y="836712"/>
            <a:ext cx="73353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Организация, имеющая в своем составе подразделения, оказывающие медицинскую помощь в амбулаторных  условиях  и ведущая только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кон-сультативный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прием, составляет  форму  по  соответствующим строкам лишь в том случае, если в данной  организации  у пациентов  не  только выявляются  эти заболевания, но  и осуществляется их лечение,  а также  и диспансерное наблюдение за пациентами.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Вся форма 12 формируется на основании сведений о пациентах 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января по 31 декабря 2020 год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626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Прямоугольник 2"/>
          <p:cNvSpPr>
            <a:spLocks noChangeArrowheads="1"/>
          </p:cNvSpPr>
          <p:nvPr/>
        </p:nvSpPr>
        <p:spPr bwMode="auto">
          <a:xfrm>
            <a:off x="1403648" y="1268413"/>
            <a:ext cx="7344816" cy="320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latinLnBrk="1" hangingPunct="1"/>
            <a:endParaRPr lang="ru-RU" altLang="ru-RU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endParaRPr lang="ru-RU" altLang="ru-RU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заболеваниях, выявленных у  больных, поступивших в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минуя поликлинику, следует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отчёт на общих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нованиях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 eaLnBrk="1" latinLnBrk="1" hangingPunct="1"/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Талон амбулаторного пациента  может  быть  заполнен в </a:t>
            </a:r>
            <a:r>
              <a:rPr lang="ru-RU" altLang="ru-RU" sz="1800" b="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стационаре и </a:t>
            </a:r>
            <a:r>
              <a:rPr lang="ru-RU" altLang="ru-RU" sz="1800" b="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 </a:t>
            </a:r>
            <a:r>
              <a:rPr lang="ru-RU" altLang="ru-RU" sz="1800" b="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поликлинику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либо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  в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поликлинике на основании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выписки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карты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стационарного больного. </a:t>
            </a:r>
          </a:p>
        </p:txBody>
      </p:sp>
    </p:spTree>
    <p:extLst>
      <p:ext uri="{BB962C8B-B14F-4D97-AF65-F5344CB8AC3E}">
        <p14:creationId xmlns="" xmlns:p14="http://schemas.microsoft.com/office/powerpoint/2010/main" val="61060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Прямоугольник 2"/>
          <p:cNvSpPr>
            <a:spLocks noChangeArrowheads="1"/>
          </p:cNvSpPr>
          <p:nvPr/>
        </p:nvSpPr>
        <p:spPr bwMode="auto">
          <a:xfrm>
            <a:off x="1475656" y="1196975"/>
            <a:ext cx="727280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 случай  острого заболевания зарегистрированный в теку-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году  не подлежит  перерегистрации  в  следующем.  В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заболевае-мость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не следует включать заболевания, коды которых отмечены «звездочкой» (альтернативные), используемые только для специальных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разра-боток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проявлениям основного заболевания  и только вместе с кодом основного заболевания.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11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Прямоугольник 2"/>
          <p:cNvSpPr>
            <a:spLocks noChangeArrowheads="1"/>
          </p:cNvSpPr>
          <p:nvPr/>
        </p:nvSpPr>
        <p:spPr bwMode="auto">
          <a:xfrm>
            <a:off x="1619672" y="1052513"/>
            <a:ext cx="712879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острые  заболевания  и состояния (например: острый  отит, острый миокардит, острые  респираторные  инфекции  верхних и нижних  дыхательных  путей,  грипп, а также травмы, за исключением  по следствий и др.) регистрируются столько раз, сколько они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-ют  в течение отчетного года.  При  этом  графа  4 должна быть равна  графе  9  по  соответствующим  строкам  таблиц 1000, 1500, 2000, 3000 и  4000. На  начало года по данным строкам 0.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Это не относится к тем заболеваниям, при которых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острые формы могут переходить в хронические. При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обострении хронических заболеваний регистрируют эти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хронические заболевания, а не их острые формы.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485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Прямоугольник 2"/>
          <p:cNvSpPr>
            <a:spLocks noChangeArrowheads="1"/>
          </p:cNvSpPr>
          <p:nvPr/>
        </p:nvSpPr>
        <p:spPr bwMode="auto">
          <a:xfrm>
            <a:off x="1475655" y="1341438"/>
            <a:ext cx="7273057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 eaLnBrk="1" latinLnBrk="1" hangingPunct="1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latinLnBrk="1" hangingPunct="1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latinLnBrk="1" hangingPunct="1">
              <a:defRPr/>
            </a:pPr>
            <a:endParaRPr lang="ru-RU" alt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  при составлении отчета о заболеваемости населения  сверять данные отдельных строк с профильными специалистами.</a:t>
            </a:r>
          </a:p>
          <a:p>
            <a:pPr indent="457200"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Сведения для заполнения отчета в различных 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типах учреждений берутся из различных источников: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кожно-венерологические заболевания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туберкулез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инфекционные заболевания 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Роспотребнадзор</a:t>
            </a: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психиатрические заболевания</a:t>
            </a:r>
          </a:p>
          <a:p>
            <a:pPr algn="just" eaLnBrk="1" latinLnBrk="1" hangingPunct="1">
              <a:buFontTx/>
              <a:buChar char="-"/>
              <a:defRPr/>
            </a:pPr>
            <a:r>
              <a:rPr lang="ru-RU" alt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др.</a:t>
            </a:r>
            <a:endParaRPr lang="ru-RU" altLang="ru-RU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561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Прямоугольник 2"/>
          <p:cNvSpPr>
            <a:spLocks noChangeArrowheads="1"/>
          </p:cNvSpPr>
          <p:nvPr/>
        </p:nvSpPr>
        <p:spPr bwMode="auto">
          <a:xfrm>
            <a:off x="1116013" y="981075"/>
            <a:ext cx="6911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  <a:endParaRPr lang="ru-RU" alt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60420" name="Прямоугольник 3"/>
          <p:cNvSpPr>
            <a:spLocks noChangeArrowheads="1"/>
          </p:cNvSpPr>
          <p:nvPr/>
        </p:nvSpPr>
        <p:spPr bwMode="auto">
          <a:xfrm>
            <a:off x="1285853" y="1785926"/>
            <a:ext cx="7462860" cy="4511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9.2.1, 10.1, 10.4.1.1, 10.4.2, 10.4.3, 10.4.4, 10.5.1, 10.5.2, 10.5.3, 10.6.1, 10.6.2, 10.6.3, 10.6.4, 10.6.7, 11.1,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11.1.1, 11.1.2, 11.2, 11.3, 11.4, 17.0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 строке  20.0 может  быть неравенство на коды </a:t>
            </a:r>
          </a:p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Т90-Т98, больных вибрационной болезнью (</a:t>
            </a:r>
            <a:r>
              <a:rPr lang="ru-RU" altLang="ru-RU" sz="24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др.профза-болевания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больных получающих лечение по травме больше года.</a:t>
            </a: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 неравенство, которое требует </a:t>
            </a: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письменного     пояснения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2.1,  2.2,  7.1,  7.1.1,  7.1.2,  12.9.1</a:t>
            </a:r>
          </a:p>
        </p:txBody>
      </p:sp>
    </p:spTree>
    <p:extLst>
      <p:ext uri="{BB962C8B-B14F-4D97-AF65-F5344CB8AC3E}">
        <p14:creationId xmlns="" xmlns:p14="http://schemas.microsoft.com/office/powerpoint/2010/main" val="402704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Прямоугольник 2"/>
          <p:cNvSpPr>
            <a:spLocks noChangeArrowheads="1"/>
          </p:cNvSpPr>
          <p:nvPr/>
        </p:nvSpPr>
        <p:spPr bwMode="auto">
          <a:xfrm>
            <a:off x="285720" y="0"/>
            <a:ext cx="8715436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Если  пациент обратился за медицинской помощью, минуя  поликлинику, в больницу, то «Талон  амбулаторного пациента» (далее –Талон) заполняют в поликлинике после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выписки пациента из стационара на основании «Выписного эпикриза».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если пациент пришел на прием, то в Талоне производится отметка 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рации  всех заболеваний для включения этих сведений в форму федерального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тического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№12 и вносится отметка о посещении.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Если  пациент на  прием  не  пришел, то в Талоне регистрируются все заболевания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отметки о посещении. В Талоне также должно  быть  зарегистрировано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 поводу  заболевания, включающие в себя одно или несколько посещений, в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ре-зультате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которых цель обращения достигнута. При  заполнении  Талона врач   также делает отметки о дате впервые выявленного основного и сопутствующих заболеваний,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взятии и снятии с диспансерного учета. Эта данные  необходимы для заполнения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федерального статистического наблюдения № 12.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внимание: на несоответствие между формами 12 и 14 по инфарктам миокарда и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инсультам.Есть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пролеченные, умершие, а заболеваемости нет.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Перинатальные состояния у детей первого года жизни ф.32 и ф.12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90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Прямоугольник 2"/>
          <p:cNvSpPr>
            <a:spLocks noChangeArrowheads="1"/>
          </p:cNvSpPr>
          <p:nvPr/>
        </p:nvSpPr>
        <p:spPr bwMode="auto">
          <a:xfrm>
            <a:off x="1547664" y="1628775"/>
            <a:ext cx="712879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1. Некоторые инфекционные и паразитарные болезни. 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А00-В99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2. </a:t>
            </a:r>
            <a:r>
              <a:rPr lang="ru-RU" altLang="ru-RU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Новообразо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вания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C00-D48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Болезни крови, кроветворных органов и отдельные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вовлекающие иммунный механизм.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D50-D8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 включает в себя коды D65-D69 и включает в себя тромбоцитопении,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тромбоцитопатии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аллергический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васкулит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(код D69.X). </a:t>
            </a:r>
            <a:endParaRPr lang="ru-RU" altLang="ru-RU" sz="1800" b="0" dirty="0">
              <a:solidFill>
                <a:srgbClr val="002060"/>
              </a:solidFill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/>
          </a:p>
        </p:txBody>
      </p:sp>
    </p:spTree>
    <p:extLst>
      <p:ext uri="{BB962C8B-B14F-4D97-AF65-F5344CB8AC3E}">
        <p14:creationId xmlns="" xmlns:p14="http://schemas.microsoft.com/office/powerpoint/2010/main" val="11028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Прямоугольник 2"/>
          <p:cNvSpPr>
            <a:spLocks noChangeArrowheads="1"/>
          </p:cNvSpPr>
          <p:nvPr/>
        </p:nvSpPr>
        <p:spPr bwMode="auto">
          <a:xfrm>
            <a:off x="1475656" y="1341438"/>
            <a:ext cx="7273057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4. Болезни эндокринной системы, расстройства питания и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нарушения обмена веществ. Е00-Е90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Гиперплазия щитовидной железы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шифруется кодом – E04.0.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Отста-вание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физическом развитии кодируют по эндокринной патологии–E45.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Строки 5.4, 5.15 у взрослых и подростков диагноз «Гипофизарный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нанизм,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юношеский» - всегда учитывается с «-»,  так  как  первично диагноз устанавливается еще в детском возрасте (код –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Е23.0).   Причины возникновения нанизма (карликовости)  могут  быть различны, соответственно  и кодировать  его  нужно  по-разному. При-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мер: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вызванный лекарственными средствами – Е23.1;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гипофизэктомией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Е89.3,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гормонально неактивной аденомой гипофиза – Е23.6.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52377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Прямоугольник 2"/>
          <p:cNvSpPr>
            <a:spLocks noChangeArrowheads="1"/>
          </p:cNvSpPr>
          <p:nvPr/>
        </p:nvSpPr>
        <p:spPr bwMode="auto">
          <a:xfrm>
            <a:off x="1547664" y="2133600"/>
            <a:ext cx="72008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5. Психические расстройства и расстройства поведения. </a:t>
            </a:r>
          </a:p>
          <a:p>
            <a:pPr algn="just" eaLnBrk="1" latinLnBrk="1" hangingPunct="1">
              <a:defRPr/>
            </a:pP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F00-F99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графы 4, 9, 15 формы 12 равны соответствующим графам и строкам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10, 11, 36, 37 (за минусом диагнозов со*)  и  с обязательным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дви-жением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диспансерной группы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рафа 8 – графа 14 = графа 15</a:t>
            </a:r>
          </a:p>
          <a:p>
            <a:pPr algn="ctr" eaLnBrk="1" latinLnBrk="1" hangingPunct="1">
              <a:defRPr/>
            </a:pPr>
            <a:r>
              <a:rPr lang="en-US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17472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Прямоугольник 2"/>
          <p:cNvSpPr>
            <a:spLocks noChangeArrowheads="1"/>
          </p:cNvSpPr>
          <p:nvPr/>
        </p:nvSpPr>
        <p:spPr bwMode="auto">
          <a:xfrm>
            <a:off x="1475655" y="620713"/>
            <a:ext cx="7057157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F00*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Деменция  при болезни Альцгеймера (G30.-+)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F02*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Деменция при других болезнях, классифицированных в других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рубриках</a:t>
            </a:r>
          </a:p>
          <a:p>
            <a:pPr algn="ctr" eaLnBrk="1" latinLnBrk="1" hangingPunct="1">
              <a:defRPr/>
            </a:pP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G30.1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Поздняя болезнь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G30.8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формы болезни Альцгеймера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G30.9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Альцгеймера неуточненная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G20</a:t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Болезнь Паркинсона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300" name="Прямоугольник 3"/>
          <p:cNvSpPr>
            <a:spLocks noChangeArrowheads="1"/>
          </p:cNvSpPr>
          <p:nvPr/>
        </p:nvSpPr>
        <p:spPr bwMode="auto">
          <a:xfrm>
            <a:off x="1619250" y="5229225"/>
            <a:ext cx="712921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Неврологические заболевания показываются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b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строчке 7.0, по строке 6.0 не показываются</a:t>
            </a:r>
            <a:endParaRPr lang="ru-RU" altLang="ru-RU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8392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550" y="692150"/>
            <a:ext cx="7777163" cy="43581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en-US" sz="1800" b="0" kern="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12 формируется по 6 разделам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(0-14 лет включительно) - 1000, 1001, 1002, 1003, </a:t>
            </a:r>
            <a:r>
              <a:rPr lang="ru-RU" sz="1800" b="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1004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1100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первых трех лет жизни - 1500, 1600, 1601, 1650, 1700, 1800, 1900.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Дети (15-17 лет включительно)</a:t>
            </a:r>
            <a:r>
              <a:rPr lang="en-US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- 2000, 2001, 2003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2004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Взрослые (18 лет и более) - 3000, 3002, 3003, </a:t>
            </a:r>
            <a:r>
              <a:rPr lang="ru-RU" sz="1800" b="0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3004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3100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Взрослые  старше  трудоспособного  возраста (с  55 лет  у женщин и 60 лет      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у мужчин) - 4000, 4001, 4003, </a:t>
            </a:r>
            <a:r>
              <a:rPr lang="ru-RU" sz="1800" kern="0" dirty="0" smtClean="0">
                <a:solidFill>
                  <a:srgbClr val="FF0000"/>
                </a:solidFill>
                <a:cs typeface="Times New Roman" pitchFamily="18" charset="0"/>
              </a:rPr>
              <a:t>4004</a:t>
            </a:r>
            <a:r>
              <a:rPr lang="ru-RU" sz="1800" kern="0" dirty="0" smtClean="0">
                <a:solidFill>
                  <a:srgbClr val="002060"/>
                </a:solidFill>
                <a:cs typeface="Times New Roman" pitchFamily="18" charset="0"/>
              </a:rPr>
              <a:t>, 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4100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Диспансеризация студентов высших учебных заведений – 5000, 5100.</a:t>
            </a:r>
            <a:r>
              <a:rPr lang="ru-RU" sz="1800" b="0" kern="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</p:txBody>
      </p:sp>
    </p:spTree>
    <p:extLst>
      <p:ext uri="{BB962C8B-B14F-4D97-AF65-F5344CB8AC3E}">
        <p14:creationId xmlns="" xmlns:p14="http://schemas.microsoft.com/office/powerpoint/2010/main" val="31634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Прямоугольник 2"/>
          <p:cNvSpPr>
            <a:spLocks noChangeArrowheads="1"/>
          </p:cNvSpPr>
          <p:nvPr/>
        </p:nvSpPr>
        <p:spPr bwMode="auto">
          <a:xfrm>
            <a:off x="1403350" y="981075"/>
            <a:ext cx="705708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6. Болезни нервной системы.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G00-G99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5780" name="Прямоугольник 3"/>
          <p:cNvSpPr>
            <a:spLocks noChangeArrowheads="1"/>
          </p:cNvSpPr>
          <p:nvPr/>
        </p:nvSpPr>
        <p:spPr bwMode="auto">
          <a:xfrm>
            <a:off x="1403350" y="1928802"/>
            <a:ext cx="738349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Строка 7.0. Вегетативные расстройства, которые проявляются в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нару-шении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регуляции сердечно-сосудистой, дыхательной и др. систем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низма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могут быть синдромом таких заболеваний, как: гипертоническая болезнь, хроническая ишемическая болезнь сердца, эндокринные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наруше-ния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т.д.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учету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подлежит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заболевание.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стройства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вегетативной нервной системы кодируются G90.8,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соматофор-мная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дисфункция вегетативной нервной системы F45.3 (диагноз ставит психиатр).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7.6 и 7.9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больше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суммы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подстрочников.У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взрослых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строку 7.9 должны быть включены последствия травм, ОНМК в виде парезов, параличей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МЗиСР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 от 26 апреля 2011 г. №14-9/10/2-4150).</a:t>
            </a:r>
          </a:p>
        </p:txBody>
      </p:sp>
    </p:spTree>
    <p:extLst>
      <p:ext uri="{BB962C8B-B14F-4D97-AF65-F5344CB8AC3E}">
        <p14:creationId xmlns="" xmlns:p14="http://schemas.microsoft.com/office/powerpoint/2010/main" val="13231329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475656" y="549275"/>
            <a:ext cx="734481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 b="0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defRPr/>
            </a:pP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1600" b="0" dirty="0" smtClean="0">
                <a:solidFill>
                  <a:srgbClr val="002060"/>
                </a:solidFill>
              </a:rPr>
              <a:t>Преходящие </a:t>
            </a:r>
            <a:r>
              <a:rPr lang="ru-RU" sz="1600" b="0" dirty="0">
                <a:solidFill>
                  <a:srgbClr val="002060"/>
                </a:solidFill>
              </a:rPr>
              <a:t>транзиторные церебральные ишемические приступы [атаки] и родственные синдромы (ТИА</a:t>
            </a:r>
            <a:r>
              <a:rPr lang="ru-RU" sz="1600" b="0" dirty="0" smtClean="0">
                <a:solidFill>
                  <a:srgbClr val="002060"/>
                </a:solidFill>
              </a:rPr>
              <a:t>). </a:t>
            </a:r>
            <a:r>
              <a:rPr lang="en-US" sz="1600" b="0" dirty="0">
                <a:solidFill>
                  <a:srgbClr val="002060"/>
                </a:solidFill>
              </a:rPr>
              <a:t>G45</a:t>
            </a:r>
            <a:endParaRPr lang="ru-RU" sz="1600" b="0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Нарушение здоровья, относящееся к группе эпизодические и пароксизмальные расстройства.</a:t>
            </a: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Транзиторные ишемические атаки расцениваются врачами как предупредительный сигнал возникновения острого ишемического инсульта.</a:t>
            </a:r>
          </a:p>
          <a:p>
            <a:pPr indent="457200" algn="just">
              <a:defRPr/>
            </a:pPr>
            <a:endParaRPr lang="ru-RU" sz="14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Этиология. Хотя ТИА часто обусловлены атеросклерозом и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эссенциальной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артериальной гипертензией, возможны и другие состояния, включая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кардиогенную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эмболию, расслоение артериальной стенки,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фибромиодисплазию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гематологические заболевания, мигрень, судорожные припадки, опухоль и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субдуральную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гематому.</a:t>
            </a:r>
          </a:p>
          <a:p>
            <a:pPr indent="457200" algn="just">
              <a:defRPr/>
            </a:pPr>
            <a:endParaRPr lang="ru-RU" sz="14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Клиническая картина</a:t>
            </a:r>
          </a:p>
          <a:p>
            <a:pPr indent="457200" algn="just">
              <a:defRPr/>
            </a:pP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Условно к пароксизмальным расстройствам можно отнести все заболевания нервной системы, проявляющиеся в виде приступов (пароксизмов) – это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мигренозные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атаки (приступообразные мучительные головные боли, начинающиеся в одной половине головы), и обмороки, возникающие при различных других болезнях, и внезапно развивающиеся головокружения при болезни или синдроме </a:t>
            </a:r>
            <a:r>
              <a:rPr lang="ru-RU" sz="14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Меньера</a:t>
            </a:r>
            <a:r>
              <a:rPr lang="ru-RU" sz="14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 т.н. диэнцефальные кризы или панические атаки (вегетативные приступы, сопровождающиеся повышением артериального давления, учащением пульса, страхом, выраженным беспокойством), и собственно эпилептические приступы, которые могут протекать как с судорогами - так и без них, как с потерей сознания - так и без нее.</a:t>
            </a:r>
          </a:p>
          <a:p>
            <a:pPr algn="ctr">
              <a:defRPr/>
            </a:pP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62611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Прямоугольник 1"/>
          <p:cNvSpPr>
            <a:spLocks noChangeArrowheads="1"/>
          </p:cNvSpPr>
          <p:nvPr/>
        </p:nvSpPr>
        <p:spPr bwMode="auto">
          <a:xfrm>
            <a:off x="1475656" y="1196752"/>
            <a:ext cx="727280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7. Болезни глаза и его придаточного аппарата. Н00-Н59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7828" name="Прямоугольник 2"/>
          <p:cNvSpPr>
            <a:spLocks noChangeArrowheads="1"/>
          </p:cNvSpPr>
          <p:nvPr/>
        </p:nvSpPr>
        <p:spPr bwMode="auto">
          <a:xfrm>
            <a:off x="1403648" y="2536825"/>
            <a:ext cx="7344816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8.0 в графе «диспансерные» показываются: миопия и гиперметропия средней и высокой степени, паралитическое и не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аккомадационное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косоглазие, сложный астигматизм ….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Миопия и гиперметропия лёгкой степени,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астигматизм, спазм аккомодации и др. показываются только по графам «всего и впервые».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8.3 и 8.8 показывать катаракту и глаукому только приобретенные (врожденные соответственно показать по классу Q). Строка 8.12 включает в себя слепоту на один глаз</a:t>
            </a:r>
          </a:p>
        </p:txBody>
      </p:sp>
    </p:spTree>
    <p:extLst>
      <p:ext uri="{BB962C8B-B14F-4D97-AF65-F5344CB8AC3E}">
        <p14:creationId xmlns="" xmlns:p14="http://schemas.microsoft.com/office/powerpoint/2010/main" val="38534284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Прямоугольник 1"/>
          <p:cNvSpPr>
            <a:spLocks noChangeArrowheads="1"/>
          </p:cNvSpPr>
          <p:nvPr/>
        </p:nvSpPr>
        <p:spPr bwMode="auto">
          <a:xfrm>
            <a:off x="1691680" y="1412875"/>
            <a:ext cx="6984776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8. Болезни уха и сосцевидного отростка. Н60-Н95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8852" name="Прямоугольник 2"/>
          <p:cNvSpPr>
            <a:spLocks noChangeArrowheads="1"/>
          </p:cNvSpPr>
          <p:nvPr/>
        </p:nvSpPr>
        <p:spPr bwMode="auto">
          <a:xfrm>
            <a:off x="1547664" y="3074988"/>
            <a:ext cx="7128792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Строка 9.4 – включать врожденную глухоту (код H90.X), одностороннюю и смешанную тугоухость. Таким образом, она должна быть больше суммы своих подстрочников. </a:t>
            </a:r>
          </a:p>
          <a:p>
            <a:pPr eaLnBrk="1" hangingPunct="1">
              <a:defRPr/>
            </a:pPr>
            <a:endParaRPr lang="ru-RU" alt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348770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Прямоугольник 2"/>
          <p:cNvSpPr>
            <a:spLocks noChangeArrowheads="1"/>
          </p:cNvSpPr>
          <p:nvPr/>
        </p:nvSpPr>
        <p:spPr bwMode="auto">
          <a:xfrm>
            <a:off x="1835696" y="908050"/>
            <a:ext cx="676875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9. Болезни системы кровообращения.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I00-I99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492375"/>
            <a:ext cx="69841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endParaRPr lang="ru-RU" altLang="ru-RU" sz="1800" b="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 eaLnBrk="1" hangingPunct="1">
              <a:buFont typeface="Arial" pitchFamily="34" charset="0"/>
              <a:buChar char="•"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  острой  ревматической лихорадкой наблюдаются в течение 3-х месяцев, поэтому в графе 15 таблиц 1000, 2000, 3000 и 4000 показывают только тех пациентов, которые заболели в четвертом квартале отчетного года. Графа 4 таблиц 1000, 2000, 3000 и 4000 должна быть равна графе 7 по строке 10.1. 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заболевание.</a:t>
            </a:r>
          </a:p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cs typeface="Times New Roman" panose="02020603050405020304" pitchFamily="18" charset="0"/>
              </a:rPr>
              <a:t>Строка 10.2 (хронические ревматические болезни 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сердца)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cs typeface="Times New Roman" panose="02020603050405020304" pitchFamily="18" charset="0"/>
              </a:rPr>
              <a:t>Если было обострение заболевания, то учитывается по строке 10.1, а в строку 10.2 не включается (регистрируется с 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(+).</a:t>
            </a:r>
            <a:endParaRPr lang="ru-RU" altLang="ru-RU" sz="105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98571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Прямоугольник 1"/>
          <p:cNvSpPr>
            <a:spLocks noChangeArrowheads="1"/>
          </p:cNvSpPr>
          <p:nvPr/>
        </p:nvSpPr>
        <p:spPr bwMode="auto">
          <a:xfrm>
            <a:off x="1475656" y="2636838"/>
            <a:ext cx="727280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Вторичные гипертензии не учитываются в форме 12.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Статталон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заполняется, а кодируется основное заболевание.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атеросклероз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вторичной гипертензией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I67.2; или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 атеросклероз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гипертоническая болезнь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 талона (I67.2 и  I10) разносятся по двум строкам – строка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строка 10.3.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65752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Прямоугольник 1"/>
          <p:cNvSpPr>
            <a:spLocks noChangeArrowheads="1"/>
          </p:cNvSpPr>
          <p:nvPr/>
        </p:nvSpPr>
        <p:spPr bwMode="auto">
          <a:xfrm>
            <a:off x="1547664" y="2565400"/>
            <a:ext cx="72008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Стенокардия (таблицы 2000, 3000 и 4000, строка 10.4.1) регистрируется как самостоятельное заболевание, впервые выявленное – первый раз в жизни (+), а затем – один раз в год со знаком (–).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приступов стенокардии при атеросклеротической болезни сердца как самостоятельные заболевания не регистрируются. Графы 4 и 9 не равны.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538791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Прямоугольник 1"/>
          <p:cNvSpPr>
            <a:spLocks noChangeArrowheads="1"/>
          </p:cNvSpPr>
          <p:nvPr/>
        </p:nvSpPr>
        <p:spPr bwMode="auto">
          <a:xfrm>
            <a:off x="1142976" y="857232"/>
            <a:ext cx="746147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10.4.1.1 – </a:t>
            </a:r>
            <a:r>
              <a:rPr lang="en-US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I20.0 –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регистрируется раз в год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заполняются графы 4 и 9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</a:p>
          <a:p>
            <a:pPr algn="ctr">
              <a:defRPr/>
            </a:pP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 – острое состояние   (впервые равно всего), </a:t>
            </a:r>
            <a:endParaRPr lang="ru-RU" altLang="ru-RU" sz="2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Д-наблюдение 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 по I25.8 (при переходе в ОИМ), либо по I20 (стр. 10.4.1) –  при стабилизации состояния.</a:t>
            </a:r>
          </a:p>
          <a:p>
            <a:pPr algn="ctr">
              <a:defRPr/>
            </a:pPr>
            <a:endParaRPr lang="ru-RU" alt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49190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Прямоугольник 1"/>
          <p:cNvSpPr>
            <a:spLocks noChangeArrowheads="1"/>
          </p:cNvSpPr>
          <p:nvPr/>
        </p:nvSpPr>
        <p:spPr bwMode="auto">
          <a:xfrm>
            <a:off x="1547664" y="2636838"/>
            <a:ext cx="7056784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острыми, повторными инфарктами миокарда острыми нарушениями мозгового кровообращения наблюдаются в течение 28 дней, а затем снимаются с диспансерного учета, поэтому в графе 15 таблиц 2000, 3000 и 4000 отмечают только тех пациентов, которые заболели в декабре месяце.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634590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Прямоугольник 1"/>
          <p:cNvSpPr>
            <a:spLocks noChangeArrowheads="1"/>
          </p:cNvSpPr>
          <p:nvPr/>
        </p:nvSpPr>
        <p:spPr bwMode="auto">
          <a:xfrm>
            <a:off x="900113" y="2781300"/>
            <a:ext cx="76327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 включает пролапс митрального клапана (код I34.1)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10.5.4 включает только идиопатические (самостоятельные) </a:t>
            </a:r>
          </a:p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заболеваний.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9642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550" y="692150"/>
            <a:ext cx="7777163" cy="10334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50164763"/>
              </p:ext>
            </p:extLst>
          </p:nvPr>
        </p:nvGraphicFramePr>
        <p:xfrm>
          <a:off x="628650" y="2276475"/>
          <a:ext cx="7886700" cy="3025775"/>
        </p:xfrm>
        <a:graphic>
          <a:graphicData uri="http://schemas.openxmlformats.org/drawingml/2006/table">
            <a:tbl>
              <a:tblPr/>
              <a:tblGrid>
                <a:gridCol w="1503363">
                  <a:extLst>
                    <a:ext uri="{9D8B030D-6E8A-4147-A177-3AD203B41FA5}">
                      <a16:colId xmlns="" xmlns:a16="http://schemas.microsoft.com/office/drawing/2014/main" val="2521156490"/>
                    </a:ext>
                  </a:extLst>
                </a:gridCol>
                <a:gridCol w="452437">
                  <a:extLst>
                    <a:ext uri="{9D8B030D-6E8A-4147-A177-3AD203B41FA5}">
                      <a16:colId xmlns="" xmlns:a16="http://schemas.microsoft.com/office/drawing/2014/main" val="466845841"/>
                    </a:ext>
                  </a:extLst>
                </a:gridCol>
                <a:gridCol w="506413">
                  <a:extLst>
                    <a:ext uri="{9D8B030D-6E8A-4147-A177-3AD203B41FA5}">
                      <a16:colId xmlns="" xmlns:a16="http://schemas.microsoft.com/office/drawing/2014/main" val="1417096091"/>
                    </a:ext>
                  </a:extLst>
                </a:gridCol>
                <a:gridCol w="434975">
                  <a:extLst>
                    <a:ext uri="{9D8B030D-6E8A-4147-A177-3AD203B41FA5}">
                      <a16:colId xmlns="" xmlns:a16="http://schemas.microsoft.com/office/drawing/2014/main" val="3492469574"/>
                    </a:ext>
                  </a:extLst>
                </a:gridCol>
                <a:gridCol w="434975">
                  <a:extLst>
                    <a:ext uri="{9D8B030D-6E8A-4147-A177-3AD203B41FA5}">
                      <a16:colId xmlns="" xmlns:a16="http://schemas.microsoft.com/office/drawing/2014/main" val="4161955619"/>
                    </a:ext>
                  </a:extLst>
                </a:gridCol>
                <a:gridCol w="506412">
                  <a:extLst>
                    <a:ext uri="{9D8B030D-6E8A-4147-A177-3AD203B41FA5}">
                      <a16:colId xmlns="" xmlns:a16="http://schemas.microsoft.com/office/drawing/2014/main" val="925327735"/>
                    </a:ext>
                  </a:extLst>
                </a:gridCol>
                <a:gridCol w="506413">
                  <a:extLst>
                    <a:ext uri="{9D8B030D-6E8A-4147-A177-3AD203B41FA5}">
                      <a16:colId xmlns="" xmlns:a16="http://schemas.microsoft.com/office/drawing/2014/main" val="3806793086"/>
                    </a:ext>
                  </a:extLst>
                </a:gridCol>
                <a:gridCol w="506412">
                  <a:extLst>
                    <a:ext uri="{9D8B030D-6E8A-4147-A177-3AD203B41FA5}">
                      <a16:colId xmlns="" xmlns:a16="http://schemas.microsoft.com/office/drawing/2014/main" val="2234728574"/>
                    </a:ext>
                  </a:extLst>
                </a:gridCol>
                <a:gridCol w="582613">
                  <a:extLst>
                    <a:ext uri="{9D8B030D-6E8A-4147-A177-3AD203B41FA5}">
                      <a16:colId xmlns="" xmlns:a16="http://schemas.microsoft.com/office/drawing/2014/main" val="1136777293"/>
                    </a:ext>
                  </a:extLst>
                </a:gridCol>
                <a:gridCol w="582612">
                  <a:extLst>
                    <a:ext uri="{9D8B030D-6E8A-4147-A177-3AD203B41FA5}">
                      <a16:colId xmlns="" xmlns:a16="http://schemas.microsoft.com/office/drawing/2014/main" val="234801036"/>
                    </a:ext>
                  </a:extLst>
                </a:gridCol>
                <a:gridCol w="433388">
                  <a:extLst>
                    <a:ext uri="{9D8B030D-6E8A-4147-A177-3AD203B41FA5}">
                      <a16:colId xmlns="" xmlns:a16="http://schemas.microsoft.com/office/drawing/2014/main" val="2777625677"/>
                    </a:ext>
                  </a:extLst>
                </a:gridCol>
                <a:gridCol w="434975">
                  <a:extLst>
                    <a:ext uri="{9D8B030D-6E8A-4147-A177-3AD203B41FA5}">
                      <a16:colId xmlns="" xmlns:a16="http://schemas.microsoft.com/office/drawing/2014/main" val="146496312"/>
                    </a:ext>
                  </a:extLst>
                </a:gridCol>
                <a:gridCol w="582612">
                  <a:extLst>
                    <a:ext uri="{9D8B030D-6E8A-4147-A177-3AD203B41FA5}">
                      <a16:colId xmlns="" xmlns:a16="http://schemas.microsoft.com/office/drawing/2014/main" val="396521746"/>
                    </a:ext>
                  </a:extLst>
                </a:gridCol>
                <a:gridCol w="419100">
                  <a:extLst>
                    <a:ext uri="{9D8B030D-6E8A-4147-A177-3AD203B41FA5}">
                      <a16:colId xmlns="" xmlns:a16="http://schemas.microsoft.com/office/drawing/2014/main" val="2488790883"/>
                    </a:ext>
                  </a:extLst>
                </a:gridCol>
              </a:tblGrid>
              <a:tr h="233363"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Наименование классов и отдельных болезней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№ строк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Код 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по МКБ-10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пере-смотра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Зарегистрировано заболеваний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Снято с диспан-серного наблю-дения 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kumimoji="0" lang="ru-RU" altLang="ru-RU" sz="9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 (из гр. 15): юноши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45368184"/>
                  </a:ext>
                </a:extLst>
              </a:tr>
              <a:tr h="698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всего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них: юноши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них (из гр. 4):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заболеваний с впервые в жизни установленным диагнозом 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(из гр. 9):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из </a:t>
                      </a: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заболе-ваний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с впервые в жизни</a:t>
                      </a:r>
                      <a:b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установ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-ленным</a:t>
                      </a:r>
                      <a:b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диагно-зом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/>
                      </a:r>
                      <a:b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(из гр. 9)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юноши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29114" marR="2911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37547687"/>
                  </a:ext>
                </a:extLst>
              </a:tr>
              <a:tr h="18605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взято под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диспансер-ное наблю-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дение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 впервые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 жизни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установ- ленным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диагно-зом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взято под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диспансер-ное наблю-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дение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выявле-но при проф-осмотре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выявлено при </a:t>
                      </a: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диспан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-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серизации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определен-</a:t>
                      </a:r>
                      <a:r>
                        <a:rPr kumimoji="0" lang="ru-RU" altLang="ru-RU" sz="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ных</a:t>
                      </a: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 групп взрослого населения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44193104"/>
                  </a:ext>
                </a:extLst>
              </a:tr>
              <a:tr h="2333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13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14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15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5pPr>
                      <a:lvl6pPr marL="25146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6pPr>
                      <a:lvl7pPr marL="29718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7pPr>
                      <a:lvl8pPr marL="34290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8pPr>
                      <a:lvl9pPr marL="3886200" indent="-228600" eaLnBrk="0" fontAlgn="base" latinLnBrk="1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굴림" charset="-127"/>
                          <a:ea typeface="굴림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-윤고딕140" pitchFamily="18" charset="-127"/>
                          <a:cs typeface="Times New Roman" panose="02020603050405020304" pitchFamily="18" charset="0"/>
                        </a:rPr>
                        <a:t>16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-윤고딕140" pitchFamily="18" charset="-127"/>
                        <a:cs typeface="Times New Roman" panose="02020603050405020304" pitchFamily="18" charset="0"/>
                      </a:endParaRPr>
                    </a:p>
                  </a:txBody>
                  <a:tcPr marL="55162" marR="5516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77139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2506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Прямоугольник 1"/>
          <p:cNvSpPr>
            <a:spLocks noChangeArrowheads="1"/>
          </p:cNvSpPr>
          <p:nvPr/>
        </p:nvSpPr>
        <p:spPr bwMode="auto">
          <a:xfrm>
            <a:off x="1547664" y="2205038"/>
            <a:ext cx="705678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Инфаркт миокарда всегда первичный (+), с (-) нет. Сколько инфарктов миокарда в году больной перенёс, столько должно и быть талонов с (+).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Если от начала заболевания уже прошло 28 дней, то его показывать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графах 4 и 9, а диспансерных по ишемической болезни сердца,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</a:t>
            </a:r>
          </a:p>
          <a:p>
            <a:pPr algn="just" ea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Впервые выявленный постинфарктный кардиосклероз включает в себя состояния развившиеся только после острого инфаркта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миокарда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itchFamily="18" charset="0"/>
              </a:rPr>
              <a:t>, на основании жалоб пациента, осмотра и дополнительного обследования</a:t>
            </a: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  <p:extLst>
      <p:ext uri="{BB962C8B-B14F-4D97-AF65-F5344CB8AC3E}">
        <p14:creationId xmlns="" xmlns:p14="http://schemas.microsoft.com/office/powerpoint/2010/main" val="42759785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2"/>
          <p:cNvSpPr>
            <a:spLocks noChangeArrowheads="1"/>
          </p:cNvSpPr>
          <p:nvPr/>
        </p:nvSpPr>
        <p:spPr bwMode="auto">
          <a:xfrm>
            <a:off x="1475655" y="2205038"/>
            <a:ext cx="7272809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10.6.1 – 10.6.4 острое нарушение мозгового кровообращения всегда первичный (+), с (-) нет. Таким образом, гр. 4 всегда равна гр. 9. По диагнозу «Инсульт» больные подлежат диспансерному наблюдению по гр. 15  на протяжении 30 дней от момента начальных проявлений или более в пределах одного эпизода лечения. В дальнейшем диспансерное наблюдение осуществляется по последствиям инсульта – парезы, параличи, энцефалопатия, речевые нарушения и т.д. Необходимо помнить, что код I69 – используется только посмертно.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10.8.2 - не включать флебит портальной вены (K75.1).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56134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2"/>
          <p:cNvSpPr>
            <a:spLocks noChangeArrowheads="1"/>
          </p:cNvSpPr>
          <p:nvPr/>
        </p:nvSpPr>
        <p:spPr bwMode="auto">
          <a:xfrm>
            <a:off x="1619672" y="2998788"/>
            <a:ext cx="712879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10.6.7 «последствия цереброваскулярных болезней» диагноз используется только в случае смерти пациента.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10.6.7 заполняются графы 4, 9 и они равны.</a:t>
            </a: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31904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Прямоугольник 2"/>
          <p:cNvSpPr>
            <a:spLocks noChangeArrowheads="1"/>
          </p:cNvSpPr>
          <p:nvPr/>
        </p:nvSpPr>
        <p:spPr bwMode="auto">
          <a:xfrm>
            <a:off x="1907704" y="1196975"/>
            <a:ext cx="662510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10. Болезни органов дыхания.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J00-J99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0116" name="Прямоугольник 3"/>
          <p:cNvSpPr>
            <a:spLocks noChangeArrowheads="1"/>
          </p:cNvSpPr>
          <p:nvPr/>
        </p:nvSpPr>
        <p:spPr bwMode="auto">
          <a:xfrm>
            <a:off x="1619672" y="2690813"/>
            <a:ext cx="712879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 пневмониями наблюдаются в течение 6 месяцев, а затем снимаются с диспансерного учета, поэтому в графе 15 таблиц 1000, 2000, 3000 и 4000 показываются только те пациенты, которые заболели во втором полугодии. 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Дети по приказу №725 от 15.06.83г – 12 месяцев. 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графе 15 таблицы 1500 показываются дети, которые заболели пневмонией во второй половине  первого года жизни.</a:t>
            </a:r>
          </a:p>
        </p:txBody>
      </p:sp>
    </p:spTree>
    <p:extLst>
      <p:ext uri="{BB962C8B-B14F-4D97-AF65-F5344CB8AC3E}">
        <p14:creationId xmlns="" xmlns:p14="http://schemas.microsoft.com/office/powerpoint/2010/main" val="264621202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Прямоугольник 2"/>
          <p:cNvSpPr>
            <a:spLocks noChangeArrowheads="1"/>
          </p:cNvSpPr>
          <p:nvPr/>
        </p:nvSpPr>
        <p:spPr bwMode="auto">
          <a:xfrm>
            <a:off x="1285852" y="1500174"/>
            <a:ext cx="720080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 1 года жизни хронических заболеваний быть не должно.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Пневмония - графа 4 = графе 9, графа 8 = графе 10.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Разница между выявлено и взято на Д-учет может быть за счет умерших, выбывших.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Повторно возникающие в течение года острые   пневмонии, острая ревматическая лихорадка, острые и повторные инфаркты миокарда, острые нарушения мозгового кровообращения регистрируются как ост-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(со знаком  +).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 этим строкам графы 4 и 9 таблиц 1000, 2000, 3000 и 4000 равны.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7316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Прямоугольник 1"/>
          <p:cNvSpPr>
            <a:spLocks noChangeArrowheads="1"/>
          </p:cNvSpPr>
          <p:nvPr/>
        </p:nvSpPr>
        <p:spPr bwMode="auto">
          <a:xfrm>
            <a:off x="1571604" y="785794"/>
            <a:ext cx="6313509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Класс 11. Болезни органов пищеварения.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K00-K93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3188" name="Прямоугольник 2"/>
          <p:cNvSpPr>
            <a:spLocks noChangeArrowheads="1"/>
          </p:cNvSpPr>
          <p:nvPr/>
        </p:nvSpPr>
        <p:spPr bwMode="auto">
          <a:xfrm>
            <a:off x="1547664" y="2781300"/>
            <a:ext cx="72008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Заболевания зубов включают в форму 12 только в том случае, если больной подлежит диспансерному наблюдению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468150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Прямоугольник 1"/>
          <p:cNvSpPr>
            <a:spLocks noChangeArrowheads="1"/>
          </p:cNvSpPr>
          <p:nvPr/>
        </p:nvSpPr>
        <p:spPr bwMode="auto">
          <a:xfrm>
            <a:off x="1547664" y="1268413"/>
            <a:ext cx="7128792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включаются заболевания, которые подлежат диспансерному наблюдению множественным прогрессирующим кариесом зубов (4 раза в год]; легкой формой пародонтита (1 раз в 6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], тяжелой формой (каждые 3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пародонтозом (1 раз в 6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профилактики осложнений); хроническими гингивитами, стоматитами,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хейлитами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глоссальгией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(от 2 до 4 раз в год);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невралгиями тройничного и невритами лицевого нервов (от 2 до 4 раз в год); хроническими остеомиелитами костей лица (2 раза в год); хроническим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воспалением верхнечелюстной пазухи (2 раза в год); хроническим воспалением слюнных желез (2 раза в год);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предраковыми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заболеваниями челюстей и полости рта, злокачественными новообразованиями челюстей и полости рта (совместно с онкологами в зависимости от стадии заболевания); врожденными расщелинами челюстно-лицевой области (2 раза в год); зубочелюстными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аномалиями (2—3 раза в год); врожденными и приобретенными деформациями челюстей (2 раза в год).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914367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Прямоугольник 1"/>
          <p:cNvSpPr>
            <a:spLocks noChangeArrowheads="1"/>
          </p:cNvSpPr>
          <p:nvPr/>
        </p:nvSpPr>
        <p:spPr bwMode="auto">
          <a:xfrm>
            <a:off x="1403648" y="1196975"/>
            <a:ext cx="734481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12. Болезни кожи и подкожной клетчатки.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L00-L99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5236" name="Прямоугольник 2"/>
          <p:cNvSpPr>
            <a:spLocks noChangeArrowheads="1"/>
          </p:cNvSpPr>
          <p:nvPr/>
        </p:nvSpPr>
        <p:spPr bwMode="auto">
          <a:xfrm>
            <a:off x="1331640" y="2060575"/>
            <a:ext cx="7416824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13. Болезни костно-мышечной системы и соединительной ткани. М00-М99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82949" name="Прямоугольник 3"/>
          <p:cNvSpPr>
            <a:spLocks noChangeArrowheads="1"/>
          </p:cNvSpPr>
          <p:nvPr/>
        </p:nvSpPr>
        <p:spPr bwMode="auto">
          <a:xfrm>
            <a:off x="1403648" y="2997200"/>
            <a:ext cx="734481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indent="457200" algn="just" ea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Диспансерному учёту подлежат сколиозы, плоскостопие,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остеохондропатии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остеохондроз. Нарушение осанки,  плоская стопа,  сутулость, 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вальгусная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и 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варусная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деформация  стоп  наблюдаются   по   списочному   составу  и  соответственно  в графе 15 (диспансерные) не показываются.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Нарушение осанки,   сутулость – М53.2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cs typeface="Times New Roman" pitchFamily="18" charset="0"/>
              </a:rPr>
              <a:t>       Сколиоз – М41</a:t>
            </a:r>
            <a:endParaRPr lang="ru-RU" altLang="ru-RU" sz="1800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500779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Прямоугольник 1"/>
          <p:cNvSpPr>
            <a:spLocks noChangeArrowheads="1"/>
          </p:cNvSpPr>
          <p:nvPr/>
        </p:nvSpPr>
        <p:spPr bwMode="auto">
          <a:xfrm>
            <a:off x="1475656" y="1989138"/>
            <a:ext cx="7272808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Плоско-вальгусная деформация стопы – М21.0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Плоско-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варусная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деформация стопы – М21.1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Плоскостопие и плоская стопа – М21.4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Таким  образом,  плоскостопие  включается  в  строку 14.1, а сколиозы, юношеский остеохондроз в строку 14.3.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Нарушение осанки включать в строку 14.0.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988156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Прямоугольник 1"/>
          <p:cNvSpPr>
            <a:spLocks noChangeArrowheads="1"/>
          </p:cNvSpPr>
          <p:nvPr/>
        </p:nvSpPr>
        <p:spPr bwMode="auto">
          <a:xfrm>
            <a:off x="1547665" y="1844675"/>
            <a:ext cx="727280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Остеохондроз у взрослых кодируется M50 – M54 и показывается по строке 14.0</a:t>
            </a:r>
          </a:p>
          <a:p>
            <a:pPr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М42.1</a:t>
            </a:r>
            <a:r>
              <a:rPr lang="ru-RU" altLang="ru-RU" sz="1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 у взрослых</a:t>
            </a:r>
          </a:p>
          <a:p>
            <a:pPr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</a:t>
            </a:r>
          </a:p>
          <a:p>
            <a:pPr algn="ctr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клинические рекомендации</a:t>
            </a: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(М48.0, М 54, М50.0, М50.1, М50.2, М50.3, М50.8, М50.9, М51.0, М51.1, М51.2, М51.3, М51.8, М51.9, М53.2)</a:t>
            </a: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прошу обратить внимание специалистов на более точную формулировку диагнозов при остеохондрозе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9915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1403648" y="1196975"/>
            <a:ext cx="7489527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latin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1000, 2000, 3000, 4000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4 - заболевания, зарегистрированные у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пациентов впервые в жизни и повторно один  раз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году (+ и -);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5 – в возрасте 0-4 года, из графы 4 (таблица 1000);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6 – в возрасте 5-9 лет, из графы 4 (таблица);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при этом графа 4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графам 5+6;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8 – взято под диспансерное наблюдение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 течение года, из графы 4 «всего» (+ и -);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9 - заболевания, зарегистрированные у 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пациентов впервые в жизни (+),  из графы 4. 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168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Прямоугольник 1"/>
          <p:cNvSpPr>
            <a:spLocks noChangeArrowheads="1"/>
          </p:cNvSpPr>
          <p:nvPr/>
        </p:nvSpPr>
        <p:spPr bwMode="auto">
          <a:xfrm>
            <a:off x="1475656" y="1341438"/>
            <a:ext cx="727280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Класс 14. Болезни мочеполовой системы.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N00-N99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8308" name="Прямоугольник 2"/>
          <p:cNvSpPr>
            <a:spLocks noChangeArrowheads="1"/>
          </p:cNvSpPr>
          <p:nvPr/>
        </p:nvSpPr>
        <p:spPr bwMode="auto">
          <a:xfrm>
            <a:off x="1475656" y="2613025"/>
            <a:ext cx="734481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15.2 (почечная недостаточность) Показывается вся почечная недостаточность, как острая, так и хроническая. При сахарном диабете с почечной недостаточностью, сахарный диабет проходит по строке 5.2, а почечная недостаточность по строке 15.2 и т.д.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Аденома простаты – N40</a:t>
            </a:r>
          </a:p>
        </p:txBody>
      </p:sp>
    </p:spTree>
    <p:extLst>
      <p:ext uri="{BB962C8B-B14F-4D97-AF65-F5344CB8AC3E}">
        <p14:creationId xmlns="" xmlns:p14="http://schemas.microsoft.com/office/powerpoint/2010/main" val="132145366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Прямоугольник 1"/>
          <p:cNvSpPr>
            <a:spLocks noChangeArrowheads="1"/>
          </p:cNvSpPr>
          <p:nvPr/>
        </p:nvSpPr>
        <p:spPr bwMode="auto">
          <a:xfrm>
            <a:off x="1428728" y="1571613"/>
            <a:ext cx="7319736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15.9 -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эндометриоз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Д-учёта снимается посмертно или в глубокой менопаузе.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15.11 - расстройства менструаций – на Д-учёт берётся олиго- и аменорея 1, 2 степени. У девочек до 17 лет эрозия шейки матки (если нет возможности лечить). </a:t>
            </a:r>
          </a:p>
          <a:p>
            <a:pPr algn="just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Альгодисменорею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графе «диспансерные» показывать не нужно.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Строка 15.12 (т. 3000) – женщины с бесплодием снимаются с учета если они родили, перешагнули детородный возраст, выбыли, умерли. 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723206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Прямоугольник 1"/>
          <p:cNvSpPr>
            <a:spLocks noChangeArrowheads="1"/>
          </p:cNvSpPr>
          <p:nvPr/>
        </p:nvSpPr>
        <p:spPr bwMode="auto">
          <a:xfrm>
            <a:off x="1691680" y="1268413"/>
            <a:ext cx="7128791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15. Беременность, роды и послеродовый период. О00-О99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0356" name="Прямоугольник 2"/>
          <p:cNvSpPr>
            <a:spLocks noChangeArrowheads="1"/>
          </p:cNvSpPr>
          <p:nvPr/>
        </p:nvSpPr>
        <p:spPr bwMode="auto">
          <a:xfrm>
            <a:off x="1475656" y="2613025"/>
            <a:ext cx="7344816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Включаются случаи акушерской патологии. Данные этой строки  должны  определённым  образом соотноситься с данными по форме № 32 таблицы 2130 (все нозологии) и  таблицы  2111 (учитывая  патологию,   требующую   дальнейшего диспансерного наблюдения).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соматическое заболевание возникло во время беременности  –  кодировать его необходимо по классу О. Ранее известную и  зарегистрированную соматическую патологию, обнаруживаемую у женщины во время беременности, следует также учитывать по классу О с соответствующей заменой ранее заполненного по другому классу статистического талона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55118994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Прямоугольник 1"/>
          <p:cNvSpPr>
            <a:spLocks noChangeArrowheads="1"/>
          </p:cNvSpPr>
          <p:nvPr/>
        </p:nvSpPr>
        <p:spPr bwMode="auto">
          <a:xfrm>
            <a:off x="1475656" y="1052513"/>
            <a:ext cx="7344816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16. Отдельные состояния, возникающие в перинатальном периоде. Р00-Р96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1380" name="Прямоугольник 2"/>
          <p:cNvSpPr>
            <a:spLocks noChangeArrowheads="1"/>
          </p:cNvSpPr>
          <p:nvPr/>
        </p:nvSpPr>
        <p:spPr bwMode="auto">
          <a:xfrm>
            <a:off x="1475656" y="2921000"/>
            <a:ext cx="7128594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17.0 таблиц 2000 и 3000 заполняется только в случаях перинатальной смертности  и касается состояния здоровья матери. 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случаи кодируются кодами Р00-Р04, а не кодами  класса 15 «Беременность, роды и послеродовый период».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1000 коды МКБ-10 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05-Р96.</a:t>
            </a:r>
          </a:p>
        </p:txBody>
      </p:sp>
    </p:spTree>
    <p:extLst>
      <p:ext uri="{BB962C8B-B14F-4D97-AF65-F5344CB8AC3E}">
        <p14:creationId xmlns="" xmlns:p14="http://schemas.microsoft.com/office/powerpoint/2010/main" val="122879588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Прямоугольник 1"/>
          <p:cNvSpPr>
            <a:spLocks noChangeArrowheads="1"/>
          </p:cNvSpPr>
          <p:nvPr/>
        </p:nvSpPr>
        <p:spPr bwMode="auto">
          <a:xfrm>
            <a:off x="1619672" y="1484313"/>
            <a:ext cx="6924253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детей, заболевания регистрируются как острые (таблица 1000 и 1500), дети наблюдаются в  течение 1 месяца, поэтому в графе 15 на конец отчетного периода  показывают  детей, у которых эти состояния развились в декабре месяце.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Остатков с прошлого года нет (0) т.к. за год формируется патология, которая кодируется другим классом. Данная строка равна  (крайне редко) или больше данных по форме  № 32,  т.к.  частично  диагнозы выставляются в поликлинике педиатрами, неврологами и др. врачами. Внимание: из  выписки родильного  отделения в поликлинике кодируем только то, что вынесено в диагноз.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текстовые описания кодированию не подлежат.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23848375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Прямоугольник 1"/>
          <p:cNvSpPr>
            <a:spLocks noChangeArrowheads="1"/>
          </p:cNvSpPr>
          <p:nvPr/>
        </p:nvSpPr>
        <p:spPr bwMode="auto">
          <a:xfrm>
            <a:off x="1547664" y="935038"/>
            <a:ext cx="7201049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17. Врожденные аномалии (пороки развития), деформации и хромосомные нарушения.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Q00-Q99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3428" name="Прямоугольник 2"/>
          <p:cNvSpPr>
            <a:spLocks noChangeArrowheads="1"/>
          </p:cNvSpPr>
          <p:nvPr/>
        </p:nvSpPr>
        <p:spPr bwMode="auto">
          <a:xfrm>
            <a:off x="1547664" y="2565400"/>
            <a:ext cx="720104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18. Симптомы, признаки и отклонения от нормы, выявленные при клинических и лабораторных исследованиях, </a:t>
            </a: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классифицированные в других рубриках.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R00-R99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3429" name="Прямоугольник 3"/>
          <p:cNvSpPr>
            <a:spLocks noChangeArrowheads="1"/>
          </p:cNvSpPr>
          <p:nvPr/>
        </p:nvSpPr>
        <p:spPr bwMode="auto">
          <a:xfrm>
            <a:off x="1547664" y="3875088"/>
            <a:ext cx="72010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класса (стр. 19.0), не должны регистрироваться как заболевания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208303500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Прямоугольник 1"/>
          <p:cNvSpPr>
            <a:spLocks noChangeArrowheads="1"/>
          </p:cNvSpPr>
          <p:nvPr/>
        </p:nvSpPr>
        <p:spPr bwMode="auto">
          <a:xfrm>
            <a:off x="1331640" y="1412875"/>
            <a:ext cx="734404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19. Травмы, отравления и некоторые другие последствия воздействия внешних причин.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S00-T98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84996" name="Прямоугольник 2"/>
          <p:cNvSpPr>
            <a:spLocks noChangeArrowheads="1"/>
          </p:cNvSpPr>
          <p:nvPr/>
        </p:nvSpPr>
        <p:spPr bwMode="auto">
          <a:xfrm>
            <a:off x="1403649" y="2781300"/>
            <a:ext cx="727204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1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 должны соответствовать патологическим состояниям, указанным в форме №57 «Сведения  о  травмах, отравлениях и  некоторых  других  последствиях  воздействия внешних причин». 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Графы  4 и 9  могут быть не  равны.  </a:t>
            </a:r>
          </a:p>
        </p:txBody>
      </p:sp>
    </p:spTree>
    <p:extLst>
      <p:ext uri="{BB962C8B-B14F-4D97-AF65-F5344CB8AC3E}">
        <p14:creationId xmlns="" xmlns:p14="http://schemas.microsoft.com/office/powerpoint/2010/main" val="331814086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Прямоугольник 1"/>
          <p:cNvSpPr>
            <a:spLocks noChangeArrowheads="1"/>
          </p:cNvSpPr>
          <p:nvPr/>
        </p:nvSpPr>
        <p:spPr bwMode="auto">
          <a:xfrm>
            <a:off x="1475656" y="1773238"/>
            <a:ext cx="7344816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шифрования последствий травм: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Отдалённые последствия перелома можно шифровать  -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М84.1 – несрастание перелома,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М82.2 – замедленное сращение перелома.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ЧМТ кодируются в зависимости от клиники проявлений: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хроническая посттравматическая  головная боль G44.3,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травматическая  транзиторная  церебральная  ишемия  G45.8,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 уточнённое  поражение головного мозга, в том числе травматическая болезнь мозга G93.8,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посттравматическая F07.2,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 неуточнённая  G93.4,  относящиеся к патологии нервной системы.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428111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Прямоугольник 1"/>
          <p:cNvSpPr>
            <a:spLocks noChangeArrowheads="1"/>
          </p:cNvSpPr>
          <p:nvPr/>
        </p:nvSpPr>
        <p:spPr bwMode="auto">
          <a:xfrm>
            <a:off x="1475656" y="1125538"/>
            <a:ext cx="72008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21. Факторы, влияющие на состояние здоровья населения и обращения в учреждения здравоохранения.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Z00-Z99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6500" name="Прямоугольник 2"/>
          <p:cNvSpPr>
            <a:spLocks noChangeArrowheads="1"/>
          </p:cNvSpPr>
          <p:nvPr/>
        </p:nvSpPr>
        <p:spPr bwMode="auto">
          <a:xfrm>
            <a:off x="1475656" y="2874963"/>
            <a:ext cx="720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 Z  входят  данные  о здоровых людях, у которых отклонения от нормы еще не  трансформировались в определенную патологию. </a:t>
            </a: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204802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1"/>
          <p:cNvSpPr>
            <a:spLocks noChangeArrowheads="1"/>
          </p:cNvSpPr>
          <p:nvPr/>
        </p:nvSpPr>
        <p:spPr bwMode="auto">
          <a:xfrm>
            <a:off x="1547664" y="1125538"/>
            <a:ext cx="712802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2000, 3000, 4000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5.1.1, 5.11, 5.12, 5.13, 5.14, 5.15, 7.8.2, 18.2, 18.5, 18.6, 18.7,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18.9 по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9 – (Х – должен стоять 0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представить пояснительную записку.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Талица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5.7, 5.8, 7.10, 13.1, 15.9,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15.11 по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9 – (Х – должен стоять 0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проверить первичную документацию.</a:t>
            </a: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88068" name="Прямоугольник 2"/>
          <p:cNvSpPr>
            <a:spLocks noChangeArrowheads="1"/>
          </p:cNvSpPr>
          <p:nvPr/>
        </p:nvSpPr>
        <p:spPr bwMode="auto">
          <a:xfrm>
            <a:off x="755650" y="2852738"/>
            <a:ext cx="7632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/>
            <a:r>
              <a:rPr lang="ru-RU" altLang="ru-RU" sz="18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780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1259632" y="764704"/>
            <a:ext cx="7560840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</a:p>
          <a:p>
            <a:pPr eaLnBrk="1" latinLnBrk="1" hangingPunct="1">
              <a:buFontTx/>
              <a:buChar char="-"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10 - взято под диспансерное наблюдение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 течение года (+), из графы 9;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11 – выявлено впервые при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из графы 9;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12 – выявлено  при  диспансеризации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определенных групп взрослого населения, 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из графы 9;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14 – снято с диспансерного наблюдения (по всем 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причинам: выздоровление, смерть, переезд 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на другое место жительства и др.);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15 – состоит под диспансерным наблюдением на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конец отчетного года; 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графы 7,13,16 - в таблице 2000 – все сведения о юношах.</a:t>
            </a: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8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071538" y="571480"/>
            <a:ext cx="7604918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проводить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контроли:ф.10/36,11,37- стр.6.0;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Ф.7-стр.3.0; сахарный диабет с обл.регистром;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кровообращение (инфаркты, инсульты, ревматическая лихорадка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перикардиты</a:t>
            </a:r>
            <a:r>
              <a:rPr lang="ru-RU" altLang="ru-RU" sz="240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миокардиты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 ф.14;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перинатальные состояния с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ф.32;</a:t>
            </a:r>
            <a:endParaRPr lang="ru-RU" alt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пневмонии с мониторингами, 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ф.131т.5001 выявленные впервые заболевания при проведении диспансеризации,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травмы и отравления с ф.57</a:t>
            </a:r>
          </a:p>
          <a:p>
            <a:pPr algn="ctr">
              <a:defRPr/>
            </a:pPr>
            <a:endParaRPr lang="ru-RU" alt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Ф.131 по ДД необходимо </a:t>
            </a: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предоставить </a:t>
            </a: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января 2021г. независимо от сроков сдачи отчетов!!!!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межгодовой контроли!!!</a:t>
            </a:r>
            <a:b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825166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75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74" y="1700808"/>
            <a:ext cx="7167562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490408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549" name="Прямоугольник 4"/>
          <p:cNvSpPr>
            <a:spLocks noChangeArrowheads="1"/>
          </p:cNvSpPr>
          <p:nvPr/>
        </p:nvSpPr>
        <p:spPr bwMode="auto">
          <a:xfrm>
            <a:off x="1331640" y="788988"/>
            <a:ext cx="7488832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 </a:t>
            </a:r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Минздрава от 29.03.19 г. № 173н и от 02.04.19 г. № 190н не регламентируют порядок статистического учета, который осуществляется в соответствии с МКБ-10.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Состояния, классифицируемые рубриками R73.0 «Нарушение толерантности к глюкозе» и R73.9 «Неуточненная гипергликемия» относятся к классу XVIII «Симптомы, признаки и отклонения от нормы, выявленные при клинических и лабораторных исследованиях».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состояния являются: первое – результатом проведенного теста на толерантность к глюкозе, а второе – результатом лабораторного исследования крови на содержание глюкозы. Оба результата не являются диагнозом какого-либо заболевания.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характерных жалоб, объективных данных и данных дополнительных инструментальных и лабораторных исследований должны быть установлены следующие диагнозы: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Подозрение на сахарный диабет – код Z03.8  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Сахарный диабет – коды Е10-Е14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Другие заболевания с гипергликемией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конкретными диагнозами, а не симптомами (!) и должны быть зарегистрированы в форме № 12 и взяты под диспансерное наблюдение.</a:t>
            </a:r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 с любыми результатами анализов, исследований, проб без установления  диагноза или с симптомами не регистрируют в форме № 12.</a:t>
            </a: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365837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549" name="Прямоугольник 4"/>
          <p:cNvSpPr>
            <a:spLocks noChangeArrowheads="1"/>
          </p:cNvSpPr>
          <p:nvPr/>
        </p:nvSpPr>
        <p:spPr bwMode="auto">
          <a:xfrm>
            <a:off x="1547663" y="788988"/>
            <a:ext cx="7221687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касается рубрики R54 «Старость, или старческая астения». Данное состояние является симптомом и может быть указано только в качестве предварительного диагноза. В госпитальной практике в течение трех дней должен быть установлен клинический диагноз в соответствии с правилами МКБ-10 (том 2, стр. 107).</a:t>
            </a: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 симптома в качестве основного состояния в конце эпизода оказания медицинской помощи в соответствии с МКБ-10 является для врача-статистика или медицинского статистика основанием для возврата медицинской карты стационарного больного и карты выбывшего из стационара лечащему врачу для исправления. Данные документы не должны быть приняты в статистическую  разработку. </a:t>
            </a:r>
          </a:p>
          <a:p>
            <a:pPr algn="just"/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заболеваемости рубрика I69 «Последствия цереброваскулярных болезней» не используется, так как </a:t>
            </a:r>
            <a:r>
              <a:rPr lang="ru-RU" alt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несколько различных нозологических единиц (энцефалопатии, нарушения речи, параличи, парезы и т.д.), каждая из которых должна быть выставлена в качестве самостоятельного заболевания, зарегистрирована в форме № </a:t>
            </a:r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и при необходимости взята под диспансерное наблюдение соответствующим  специалистом. </a:t>
            </a: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смертности рубрика I69 используется без расшифровки.</a:t>
            </a:r>
          </a:p>
          <a:p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048891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Прямоугольник 1"/>
          <p:cNvSpPr>
            <a:spLocks noChangeArrowheads="1"/>
          </p:cNvSpPr>
          <p:nvPr/>
        </p:nvSpPr>
        <p:spPr bwMode="auto">
          <a:xfrm>
            <a:off x="1403648" y="764704"/>
            <a:ext cx="7416824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40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Раев</a:t>
            </a:r>
            <a:r>
              <a:rPr lang="en-US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40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кая</a:t>
            </a:r>
            <a:r>
              <a:rPr lang="ru-RU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Анатольевна</a:t>
            </a:r>
          </a:p>
          <a:p>
            <a:pPr algn="ctr" eaLnBrk="1" latinLnBrk="1" hangingPunct="1">
              <a:defRPr/>
            </a:pP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врач-статистик </a:t>
            </a:r>
            <a:r>
              <a:rPr lang="ru-RU" alt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3842-68-05-02</a:t>
            </a: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доб.4065</a:t>
            </a:r>
            <a:b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en-US" alt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rama@kuzdrav.ru</a:t>
            </a:r>
            <a:endParaRPr lang="ru-RU" altLang="ru-RU" sz="36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3050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1475656" y="620713"/>
            <a:ext cx="72008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                   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2. Дети первых трех лет жизни                    </a:t>
            </a:r>
            <a:endParaRPr lang="en-US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(1500) </a:t>
            </a:r>
            <a:endParaRPr lang="en-US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  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13335499"/>
              </p:ext>
            </p:extLst>
          </p:nvPr>
        </p:nvGraphicFramePr>
        <p:xfrm>
          <a:off x="1143000" y="2084611"/>
          <a:ext cx="7533456" cy="35916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9249">
                  <a:extLst>
                    <a:ext uri="{9D8B030D-6E8A-4147-A177-3AD203B41FA5}">
                      <a16:colId xmlns="" xmlns:a16="http://schemas.microsoft.com/office/drawing/2014/main" val="1591322001"/>
                    </a:ext>
                  </a:extLst>
                </a:gridCol>
                <a:gridCol w="327005">
                  <a:extLst>
                    <a:ext uri="{9D8B030D-6E8A-4147-A177-3AD203B41FA5}">
                      <a16:colId xmlns="" xmlns:a16="http://schemas.microsoft.com/office/drawing/2014/main" val="3280641226"/>
                    </a:ext>
                  </a:extLst>
                </a:gridCol>
                <a:gridCol w="613193">
                  <a:extLst>
                    <a:ext uri="{9D8B030D-6E8A-4147-A177-3AD203B41FA5}">
                      <a16:colId xmlns="" xmlns:a16="http://schemas.microsoft.com/office/drawing/2014/main" val="4219894377"/>
                    </a:ext>
                  </a:extLst>
                </a:gridCol>
                <a:gridCol w="337921">
                  <a:extLst>
                    <a:ext uri="{9D8B030D-6E8A-4147-A177-3AD203B41FA5}">
                      <a16:colId xmlns="" xmlns:a16="http://schemas.microsoft.com/office/drawing/2014/main" val="444622609"/>
                    </a:ext>
                  </a:extLst>
                </a:gridCol>
                <a:gridCol w="269577">
                  <a:extLst>
                    <a:ext uri="{9D8B030D-6E8A-4147-A177-3AD203B41FA5}">
                      <a16:colId xmlns="" xmlns:a16="http://schemas.microsoft.com/office/drawing/2014/main" val="3434130414"/>
                    </a:ext>
                  </a:extLst>
                </a:gridCol>
                <a:gridCol w="230185">
                  <a:extLst>
                    <a:ext uri="{9D8B030D-6E8A-4147-A177-3AD203B41FA5}">
                      <a16:colId xmlns="" xmlns:a16="http://schemas.microsoft.com/office/drawing/2014/main" val="4252229652"/>
                    </a:ext>
                  </a:extLst>
                </a:gridCol>
                <a:gridCol w="230185">
                  <a:extLst>
                    <a:ext uri="{9D8B030D-6E8A-4147-A177-3AD203B41FA5}">
                      <a16:colId xmlns="" xmlns:a16="http://schemas.microsoft.com/office/drawing/2014/main" val="3784881022"/>
                    </a:ext>
                  </a:extLst>
                </a:gridCol>
                <a:gridCol w="402468">
                  <a:extLst>
                    <a:ext uri="{9D8B030D-6E8A-4147-A177-3AD203B41FA5}">
                      <a16:colId xmlns="" xmlns:a16="http://schemas.microsoft.com/office/drawing/2014/main" val="4290690"/>
                    </a:ext>
                  </a:extLst>
                </a:gridCol>
                <a:gridCol w="323209">
                  <a:extLst>
                    <a:ext uri="{9D8B030D-6E8A-4147-A177-3AD203B41FA5}">
                      <a16:colId xmlns="" xmlns:a16="http://schemas.microsoft.com/office/drawing/2014/main" val="561452165"/>
                    </a:ext>
                  </a:extLst>
                </a:gridCol>
                <a:gridCol w="307546">
                  <a:extLst>
                    <a:ext uri="{9D8B030D-6E8A-4147-A177-3AD203B41FA5}">
                      <a16:colId xmlns="" xmlns:a16="http://schemas.microsoft.com/office/drawing/2014/main" val="2320634709"/>
                    </a:ext>
                  </a:extLst>
                </a:gridCol>
                <a:gridCol w="391077">
                  <a:extLst>
                    <a:ext uri="{9D8B030D-6E8A-4147-A177-3AD203B41FA5}">
                      <a16:colId xmlns="" xmlns:a16="http://schemas.microsoft.com/office/drawing/2014/main" val="3236370398"/>
                    </a:ext>
                  </a:extLst>
                </a:gridCol>
                <a:gridCol w="391077">
                  <a:extLst>
                    <a:ext uri="{9D8B030D-6E8A-4147-A177-3AD203B41FA5}">
                      <a16:colId xmlns="" xmlns:a16="http://schemas.microsoft.com/office/drawing/2014/main" val="4231924723"/>
                    </a:ext>
                  </a:extLst>
                </a:gridCol>
                <a:gridCol w="388230">
                  <a:extLst>
                    <a:ext uri="{9D8B030D-6E8A-4147-A177-3AD203B41FA5}">
                      <a16:colId xmlns="" xmlns:a16="http://schemas.microsoft.com/office/drawing/2014/main" val="1075184152"/>
                    </a:ext>
                  </a:extLst>
                </a:gridCol>
                <a:gridCol w="388230">
                  <a:extLst>
                    <a:ext uri="{9D8B030D-6E8A-4147-A177-3AD203B41FA5}">
                      <a16:colId xmlns="" xmlns:a16="http://schemas.microsoft.com/office/drawing/2014/main" val="4134120356"/>
                    </a:ext>
                  </a:extLst>
                </a:gridCol>
                <a:gridCol w="411960">
                  <a:extLst>
                    <a:ext uri="{9D8B030D-6E8A-4147-A177-3AD203B41FA5}">
                      <a16:colId xmlns="" xmlns:a16="http://schemas.microsoft.com/office/drawing/2014/main" val="1058893429"/>
                    </a:ext>
                  </a:extLst>
                </a:gridCol>
                <a:gridCol w="411960">
                  <a:extLst>
                    <a:ext uri="{9D8B030D-6E8A-4147-A177-3AD203B41FA5}">
                      <a16:colId xmlns="" xmlns:a16="http://schemas.microsoft.com/office/drawing/2014/main" val="2736326927"/>
                    </a:ext>
                  </a:extLst>
                </a:gridCol>
                <a:gridCol w="403417">
                  <a:extLst>
                    <a:ext uri="{9D8B030D-6E8A-4147-A177-3AD203B41FA5}">
                      <a16:colId xmlns="" xmlns:a16="http://schemas.microsoft.com/office/drawing/2014/main" val="493677856"/>
                    </a:ext>
                  </a:extLst>
                </a:gridCol>
                <a:gridCol w="403417">
                  <a:extLst>
                    <a:ext uri="{9D8B030D-6E8A-4147-A177-3AD203B41FA5}">
                      <a16:colId xmlns="" xmlns:a16="http://schemas.microsoft.com/office/drawing/2014/main" val="727225747"/>
                    </a:ext>
                  </a:extLst>
                </a:gridCol>
                <a:gridCol w="363550">
                  <a:extLst>
                    <a:ext uri="{9D8B030D-6E8A-4147-A177-3AD203B41FA5}">
                      <a16:colId xmlns="" xmlns:a16="http://schemas.microsoft.com/office/drawing/2014/main" val="2545415937"/>
                    </a:ext>
                  </a:extLst>
                </a:gridCol>
              </a:tblGrid>
              <a:tr h="293830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2"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26228229"/>
                  </a:ext>
                </a:extLst>
              </a:tr>
              <a:tr h="8453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Всего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0404724"/>
                  </a:ext>
                </a:extLst>
              </a:tr>
              <a:tr h="1015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мес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жизни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ленным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16485780"/>
                  </a:ext>
                </a:extLst>
              </a:tr>
              <a:tr h="6754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="" xmlns:a16="http://schemas.microsoft.com/office/drawing/2014/main" val="1496479951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="" xmlns:a16="http://schemas.microsoft.com/office/drawing/2014/main" val="4178357398"/>
                  </a:ext>
                </a:extLst>
              </a:tr>
              <a:tr h="2495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gridSpan="1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Таблица заполняется на детей в возрасте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от 0 до 3 лет 11 месяцев 29 дней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79685165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30865899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="" xmlns:a16="http://schemas.microsoft.com/office/drawing/2014/main" val="4291697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5944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1500166" y="1285860"/>
            <a:ext cx="7211144" cy="1008062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таблица 1600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Дети первого года жизни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Факторы, влияющие на состояние здоровья населения 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и обращения в медицинские организации 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(с профилактической и иной целью)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  <a:t>Таблица заполняется по обращениям детей первого года жизни</a:t>
            </a:r>
            <a:endParaRPr lang="ru-RU" altLang="ru-RU" sz="4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394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Beaker in Twilight-Print</Template>
  <TotalTime>634</TotalTime>
  <Words>4787</Words>
  <Application>Microsoft Office PowerPoint</Application>
  <PresentationFormat>Экран (4:3)</PresentationFormat>
  <Paragraphs>928</Paragraphs>
  <Slides>74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74</vt:i4>
      </vt:variant>
    </vt:vector>
  </HeadingPairs>
  <TitlesOfParts>
    <vt:vector size="75" baseType="lpstr">
      <vt:lpstr>Default Design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 таблица 1600  Дети первого года жизни Факторы, влияющие на состояние здоровья населения  и обращения в медицинские организации  (с профилактической и иной целью)  Таблица заполняется по обращениям детей первого года жизни</vt:lpstr>
      <vt:lpstr>Слайд 10</vt:lpstr>
      <vt:lpstr>Слайд 11</vt:lpstr>
      <vt:lpstr>Изменения в форме 12  за 2020 год  </vt:lpstr>
      <vt:lpstr> (1000, 2000, 3000, 4000)                                          Строка 21 входит строку 1.0 «Зарегистрировано                             заболеваний - всего»  </vt:lpstr>
      <vt:lpstr>   (1004, 2004, 3004, 4004)                                                                                                                                                        Число лиц с болезнями системы кровообращения, взятых под диспансерное наблюдение (стр. 10.0 гр. 8)  1 ________, из них умерло 2 _______.   «из них умерло» - учитываются все умершие из графы 8 строки 10.0 от болезней системы кровообращения.  </vt:lpstr>
      <vt:lpstr> Факторы, влияющие на  состояние здоровья населения и обращения в медицинские организации  (с профилактической и иными целями)  (1100, 2100, 3100, 4100)     </vt:lpstr>
      <vt:lpstr>                               т.(4000)  Взрослые старше трудоспособного возраста                               (с 55 лет у женщин и с 60 лет у мужчин)                                               возраст  женщины – с 56 лет,                                               мужчины – с 61 год </vt:lpstr>
      <vt:lpstr> </vt:lpstr>
      <vt:lpstr> Заполнение формы 12</vt:lpstr>
      <vt:lpstr>Слайд 19</vt:lpstr>
      <vt:lpstr>Слайд 20</vt:lpstr>
      <vt:lpstr>Слайд 21</vt:lpstr>
      <vt:lpstr>Слайд 22</vt:lpstr>
      <vt:lpstr>.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Некоторые вопросы по составлению формы федерального статистического наблюдения № 12</vt:lpstr>
      <vt:lpstr>Некоторые вопросы по составлению формы федерального статистического наблюдения № 12</vt:lpstr>
      <vt:lpstr>Некоторые вопросы по составлению формы федерального статистического наблюдения № 12</vt:lpstr>
      <vt:lpstr>Слайд 74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keywords>online presentation communicate exchange information on-screen projector whiteboard medical medicine</cp:keywords>
  <dc:description>Use this template for creative presentations on any medical related topics.</dc:description>
  <cp:lastModifiedBy>Раевская</cp:lastModifiedBy>
  <cp:revision>60</cp:revision>
  <dcterms:created xsi:type="dcterms:W3CDTF">2020-11-30T18:34:12Z</dcterms:created>
  <dcterms:modified xsi:type="dcterms:W3CDTF">2020-12-11T11:08:10Z</dcterms:modified>
  <cp:category>Medical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Beaker in Twilight</vt:lpwstr>
  </property>
  <property fmtid="{D5CDD505-2E9C-101B-9397-08002B2CF9AE}" pid="3" name="Style">
    <vt:lpwstr>P</vt:lpwstr>
  </property>
  <property fmtid="{D5CDD505-2E9C-101B-9397-08002B2CF9AE}" pid="4" name="Folder">
    <vt:lpwstr>Medical</vt:lpwstr>
  </property>
  <property fmtid="{D5CDD505-2E9C-101B-9397-08002B2CF9AE}" pid="5" name="Attribution">
    <vt:lpwstr>Copyright © 2007 KMT Software, Inc. All Rights Reserved.</vt:lpwstr>
  </property>
  <property fmtid="{D5CDD505-2E9C-101B-9397-08002B2CF9AE}" pid="6" name="Themes">
    <vt:lpwstr>0</vt:lpwstr>
  </property>
</Properties>
</file>