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732" r:id="rId1"/>
  </p:sldMasterIdLst>
  <p:notesMasterIdLst>
    <p:notesMasterId r:id="rId19"/>
  </p:notesMasterIdLst>
  <p:sldIdLst>
    <p:sldId id="294" r:id="rId2"/>
    <p:sldId id="327" r:id="rId3"/>
    <p:sldId id="329" r:id="rId4"/>
    <p:sldId id="330" r:id="rId5"/>
    <p:sldId id="332" r:id="rId6"/>
    <p:sldId id="319" r:id="rId7"/>
    <p:sldId id="290" r:id="rId8"/>
    <p:sldId id="317" r:id="rId9"/>
    <p:sldId id="316" r:id="rId10"/>
    <p:sldId id="335" r:id="rId11"/>
    <p:sldId id="321" r:id="rId12"/>
    <p:sldId id="323" r:id="rId13"/>
    <p:sldId id="318" r:id="rId14"/>
    <p:sldId id="324" r:id="rId15"/>
    <p:sldId id="333" r:id="rId16"/>
    <p:sldId id="334" r:id="rId17"/>
    <p:sldId id="293" r:id="rId18"/>
  </p:sldIdLst>
  <p:sldSz cx="9906000" cy="6858000" type="A4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12D24B7-C44D-4776-AE10-D2F281B911ED}">
          <p14:sldIdLst>
            <p14:sldId id="294"/>
            <p14:sldId id="327"/>
            <p14:sldId id="329"/>
            <p14:sldId id="330"/>
            <p14:sldId id="332"/>
            <p14:sldId id="319"/>
            <p14:sldId id="290"/>
            <p14:sldId id="317"/>
            <p14:sldId id="316"/>
            <p14:sldId id="335"/>
            <p14:sldId id="321"/>
            <p14:sldId id="323"/>
            <p14:sldId id="318"/>
            <p14:sldId id="324"/>
            <p14:sldId id="333"/>
            <p14:sldId id="334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7C80"/>
    <a:srgbClr val="FF5050"/>
    <a:srgbClr val="000000"/>
    <a:srgbClr val="75BFD1"/>
    <a:srgbClr val="FFCC99"/>
    <a:srgbClr val="DDDDDD"/>
    <a:srgbClr val="FFCCFF"/>
    <a:srgbClr val="FFCC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00" autoAdjust="0"/>
  </p:normalViewPr>
  <p:slideViewPr>
    <p:cSldViewPr snapToGrid="0">
      <p:cViewPr varScale="1">
        <p:scale>
          <a:sx n="100" d="100"/>
          <a:sy n="100" d="100"/>
        </p:scale>
        <p:origin x="882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28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E0675-34D7-4571-8824-1398CA262980}" type="datetimeFigureOut">
              <a:rPr lang="ru-RU" smtClean="0"/>
              <a:pPr/>
              <a:t>10.12.2020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7086"/>
            <a:ext cx="5437821" cy="390852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28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60283-DBF4-4BD6-85C6-5CE59DB837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994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графах</a:t>
            </a:r>
            <a:r>
              <a:rPr lang="ru-RU" baseline="0" dirty="0" smtClean="0"/>
              <a:t> с 7 по 10 показываются дети-инвалиды домов ребенка; с 11 по 14 дети-инвалиды Минобразования; с 15 по 18 Минтруда  России ( соцобеспечения)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503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52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624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C77F5-CC56-446C-8838-5B2FCA26507D}" type="datetime1">
              <a:rPr lang="ru-RU" smtClean="0"/>
              <a:pPr/>
              <a:t>10.12.2020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1B0B0-2FF9-4B94-8436-8C88416F3720}" type="datetime1">
              <a:rPr lang="ru-RU" smtClean="0"/>
              <a:pPr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1DB9-DCB0-4973-B608-75BC0FB0BF2B}" type="datetime1">
              <a:rPr lang="ru-RU" smtClean="0"/>
              <a:pPr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E3A0-16FC-4CD9-9258-2389EC3E7C04}" type="datetime1">
              <a:rPr lang="ru-RU" smtClean="0"/>
              <a:pPr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FEA0-9BE5-4958-81F8-FD736A2292E0}" type="datetime1">
              <a:rPr lang="ru-RU" smtClean="0"/>
              <a:pPr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3CA-C14D-46BD-B519-186232AC4156}" type="datetime1">
              <a:rPr lang="ru-RU" smtClean="0"/>
              <a:pPr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F9A7-4C20-43BD-AB96-A04D947DCDCD}" type="datetime1">
              <a:rPr lang="ru-RU" smtClean="0"/>
              <a:pPr/>
              <a:t>10.12.2020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2E1D-887B-4C84-A4EF-ACE18F0C11A0}" type="datetime1">
              <a:rPr lang="ru-RU" smtClean="0"/>
              <a:pPr/>
              <a:t>10.12.2020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2650-FB97-47B4-9525-DFDA6A2C4761}" type="datetime1">
              <a:rPr lang="ru-RU" smtClean="0"/>
              <a:pPr/>
              <a:t>10.12.2020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2FE0-141C-4AE6-BD15-B0DA5D29BC41}" type="datetime1">
              <a:rPr lang="ru-RU" smtClean="0"/>
              <a:pPr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A0E2-D253-4E25-B1FC-D4F9238470D7}" type="datetime1">
              <a:rPr lang="ru-RU" smtClean="0"/>
              <a:pPr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50300" y="6356351"/>
            <a:ext cx="660400" cy="365125"/>
          </a:xfrm>
        </p:spPr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746625" y="6219826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0319" y="-7144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746625" y="-7144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5CDD05-080F-4E8E-A206-A4B0AFCB3FAF}" type="datetime1">
              <a:rPr lang="ru-RU" smtClean="0"/>
              <a:pPr/>
              <a:t>10.12.2020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889250" y="6356351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585200" y="6356351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0602" y="202408"/>
            <a:ext cx="9945594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" y="188916"/>
            <a:ext cx="990599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ahoma" pitchFamily="34" charset="0"/>
              </a:rPr>
              <a:t>Формы:</a:t>
            </a:r>
          </a:p>
          <a:p>
            <a:r>
              <a:rPr lang="ru-RU" sz="2000" b="1" u="sng" dirty="0">
                <a:latin typeface="Tahoma" pitchFamily="34" charset="0"/>
              </a:rPr>
              <a:t>№ 19</a:t>
            </a:r>
            <a:r>
              <a:rPr lang="ru-RU" sz="2000" b="1" dirty="0">
                <a:latin typeface="Tahoma" pitchFamily="34" charset="0"/>
              </a:rPr>
              <a:t> -  «Сведения о детях-инвалидах».</a:t>
            </a:r>
          </a:p>
          <a:p>
            <a:r>
              <a:rPr lang="ru-RU" sz="2000" b="1" u="sng" dirty="0">
                <a:latin typeface="Tahoma" pitchFamily="34" charset="0"/>
              </a:rPr>
              <a:t>№ 1</a:t>
            </a:r>
            <a:r>
              <a:rPr lang="ru-RU" sz="2000" b="1" dirty="0">
                <a:latin typeface="Tahoma" pitchFamily="34" charset="0"/>
              </a:rPr>
              <a:t> – ДЕТИ (здрав) «Сведения о численности беспризорных и безнадзорных несовершеннолетних, помещенных в </a:t>
            </a:r>
            <a:r>
              <a:rPr lang="ru-RU" sz="2000" b="1" dirty="0" smtClean="0">
                <a:latin typeface="Tahoma" pitchFamily="34" charset="0"/>
              </a:rPr>
              <a:t>медицинские организации».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 smtClean="0">
                <a:latin typeface="Tahoma" pitchFamily="34" charset="0"/>
              </a:rPr>
              <a:t>№ </a:t>
            </a:r>
            <a:r>
              <a:rPr lang="ru-RU" sz="2000" b="1" u="sng" dirty="0">
                <a:latin typeface="Tahoma" pitchFamily="34" charset="0"/>
              </a:rPr>
              <a:t>41</a:t>
            </a:r>
            <a:r>
              <a:rPr lang="ru-RU" sz="2000" b="1" dirty="0">
                <a:latin typeface="Tahoma" pitchFamily="34" charset="0"/>
              </a:rPr>
              <a:t> – «Сведения о доме ребенка</a:t>
            </a:r>
            <a:r>
              <a:rPr lang="ru-RU" sz="2000" b="1" dirty="0" smtClean="0">
                <a:latin typeface="Tahoma" pitchFamily="34" charset="0"/>
              </a:rPr>
              <a:t>».</a:t>
            </a:r>
          </a:p>
          <a:p>
            <a:r>
              <a:rPr lang="ru-RU" sz="2000" b="1" dirty="0" smtClean="0">
                <a:latin typeface="Tahoma" pitchFamily="34" charset="0"/>
              </a:rPr>
              <a:t>№ 43 – «Отчет санатория (пансионата с лечением)».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dirty="0">
                <a:latin typeface="Tahoma" pitchFamily="34" charset="0"/>
              </a:rPr>
              <a:t>№ 44 – «Отчет детского санатория</a:t>
            </a:r>
            <a:r>
              <a:rPr lang="ru-RU" sz="2000" b="1" dirty="0" smtClean="0">
                <a:latin typeface="Tahoma" pitchFamily="34" charset="0"/>
              </a:rPr>
              <a:t>».</a:t>
            </a:r>
          </a:p>
          <a:p>
            <a:r>
              <a:rPr lang="ru-RU" sz="2000" b="1" dirty="0" smtClean="0">
                <a:latin typeface="Tahoma" pitchFamily="34" charset="0"/>
              </a:rPr>
              <a:t>№ 45- « Отчет туберкулезного санатория для взрослых».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>
                <a:latin typeface="Tahoma" pitchFamily="34" charset="0"/>
              </a:rPr>
              <a:t>№ 54</a:t>
            </a:r>
            <a:r>
              <a:rPr lang="ru-RU" sz="2000" b="1" dirty="0">
                <a:latin typeface="Tahoma" pitchFamily="34" charset="0"/>
              </a:rPr>
              <a:t> – «Отчет врача детского дома, школы-интерната о лечебно-профилактической помощи воспитанникам</a:t>
            </a:r>
            <a:r>
              <a:rPr lang="ru-RU" sz="2000" b="1" dirty="0" smtClean="0">
                <a:latin typeface="Tahoma" pitchFamily="34" charset="0"/>
              </a:rPr>
              <a:t>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dirty="0">
                <a:latin typeface="Tahoma" pitchFamily="34" charset="0"/>
              </a:rPr>
              <a:t>№ 1-РБ- «Сведения об оказании медицинской помощи гражданам Республики Беларусь в государственных и муниципальных учреждениях здравоохранения РФ</a:t>
            </a:r>
            <a:r>
              <a:rPr lang="ru-RU" sz="2000" b="1" dirty="0" smtClean="0">
                <a:latin typeface="Tahoma" pitchFamily="34" charset="0"/>
              </a:rPr>
              <a:t>»</a:t>
            </a:r>
          </a:p>
          <a:p>
            <a:endParaRPr lang="ru-RU" sz="2000" b="1" dirty="0">
              <a:latin typeface="Tahoma" pitchFamily="34" charset="0"/>
            </a:endParaRPr>
          </a:p>
          <a:p>
            <a:pPr algn="ctr"/>
            <a:r>
              <a:rPr lang="ru-RU" sz="2000" b="1" dirty="0">
                <a:latin typeface="Tahoma" pitchFamily="34" charset="0"/>
              </a:rPr>
              <a:t> </a:t>
            </a:r>
            <a:endParaRPr lang="ru-RU" sz="2800" b="1" dirty="0">
              <a:latin typeface="Tahoma" pitchFamily="34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3704433" y="6308728"/>
            <a:ext cx="218413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ahoma" pitchFamily="34" charset="0"/>
              </a:rPr>
              <a:t>        </a:t>
            </a:r>
            <a:r>
              <a:rPr lang="ru-RU" sz="1600" b="1" dirty="0" smtClean="0">
                <a:latin typeface="Tahoma" pitchFamily="34" charset="0"/>
              </a:rPr>
              <a:t>2020 </a:t>
            </a:r>
            <a:r>
              <a:rPr lang="ru-RU" sz="1600" b="1" dirty="0">
                <a:latin typeface="Tahoma" pitchFamily="34" charset="0"/>
              </a:rPr>
              <a:t>год</a:t>
            </a:r>
          </a:p>
          <a:p>
            <a:pPr algn="ctr"/>
            <a:endParaRPr lang="ru-RU" sz="1600" b="1" dirty="0">
              <a:latin typeface="Tahoma" pitchFamily="34" charset="0"/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435108" y="4724403"/>
            <a:ext cx="92549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000" b="1" u="sng" dirty="0" smtClean="0">
              <a:latin typeface="Tahoma" pitchFamily="34" charset="0"/>
            </a:endParaRPr>
          </a:p>
          <a:p>
            <a:pPr algn="ctr"/>
            <a:r>
              <a:rPr lang="ru-RU" sz="2000" b="1" u="sng" dirty="0" smtClean="0">
                <a:latin typeface="Tahoma" pitchFamily="34" charset="0"/>
              </a:rPr>
              <a:t>Плют </a:t>
            </a:r>
            <a:r>
              <a:rPr lang="ru-RU" sz="2000" b="1" u="sng" dirty="0">
                <a:latin typeface="Tahoma" pitchFamily="34" charset="0"/>
              </a:rPr>
              <a:t>Алла Викторовна -</a:t>
            </a:r>
          </a:p>
          <a:p>
            <a:pPr algn="ctr"/>
            <a:r>
              <a:rPr lang="ru-RU" sz="2000" b="1" i="1" dirty="0">
                <a:latin typeface="Tahoma" pitchFamily="34" charset="0"/>
              </a:rPr>
              <a:t>Врач-статистик отдела статистики и анализа </a:t>
            </a:r>
            <a:r>
              <a:rPr lang="ru-RU" sz="2000" b="1" i="1" smtClean="0">
                <a:latin typeface="Tahoma" pitchFamily="34" charset="0"/>
              </a:rPr>
              <a:t>ГАУЗ КМИАЦ</a:t>
            </a:r>
            <a:endParaRPr lang="ru-RU" sz="2000" b="1" i="1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ОТЧЕТНАЯ ФОРМА ФЕДЕРАЛЬНОГО </a:t>
            </a:r>
            <a:br>
              <a:rPr lang="ru-RU" sz="2800" b="1" dirty="0"/>
            </a:br>
            <a:r>
              <a:rPr lang="ru-RU" sz="2800" b="1" dirty="0"/>
              <a:t>СТАТИСТИЧЕСКОГО НАБЛЮДЕНИЯ № 54</a:t>
            </a:r>
            <a:br>
              <a:rPr lang="ru-RU" sz="2800" b="1" dirty="0"/>
            </a:br>
            <a:r>
              <a:rPr lang="ru-RU" sz="2800" b="1" dirty="0"/>
              <a:t>«Отчет врача детского дома, школы-интерната о лечебно-профилактической помощи воспитанникам»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Межгодовое движение- т 2101 цифры в строку 01 число детей на начало года берем из строки 03 предыдущего года (число детей на </a:t>
            </a:r>
            <a:r>
              <a:rPr lang="ru-RU" smtClean="0"/>
              <a:t>конец отчетного года</a:t>
            </a:r>
            <a:r>
              <a:rPr lang="ru-RU" dirty="0" smtClean="0"/>
              <a:t>) и в строку 02 детей дошкольного возраста берем из строки 04 предыдущего года – число детей дошкольного возраста на конец отчетного года.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969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6" y="113270"/>
            <a:ext cx="9359089" cy="153773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54</a:t>
            </a:r>
            <a:br>
              <a:rPr lang="ru-RU" sz="2400" b="1" dirty="0" smtClean="0"/>
            </a:br>
            <a:r>
              <a:rPr lang="ru-RU" sz="2400" b="1" dirty="0" smtClean="0"/>
              <a:t>«Отчет врача детского дома, школы-интерната о лечебно-профилактической помощи воспитанникам»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0"/>
            <a:ext cx="90390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err="1" smtClean="0"/>
              <a:t>Межформенный</a:t>
            </a:r>
            <a:r>
              <a:rPr lang="ru-RU" sz="3200" b="1" u="sng" dirty="0" smtClean="0"/>
              <a:t> контроль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11 = ф. № 54, таб. 2310, стр. 01 (системы Минобразования России)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12 = ф. № 54, таб. 2310, стр. 02 (системы Минобразования России)</a:t>
            </a:r>
          </a:p>
          <a:p>
            <a:pPr algn="ctr">
              <a:buFont typeface="Arial" pitchFamily="34" charset="0"/>
              <a:buChar char="•"/>
            </a:pPr>
            <a:endParaRPr lang="ru-RU" sz="3200" b="1" u="sng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476500" y="2828836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					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6" y="113270"/>
            <a:ext cx="9359089" cy="153773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54</a:t>
            </a:r>
            <a:br>
              <a:rPr lang="ru-RU" sz="2400" b="1" dirty="0" smtClean="0"/>
            </a:br>
            <a:r>
              <a:rPr lang="ru-RU" sz="2400" b="1" dirty="0" smtClean="0"/>
              <a:t>«Отчет врача детского дома, школы-интерната о лечебно-профилактической помощи воспитанникам»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0"/>
            <a:ext cx="90390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err="1" smtClean="0"/>
              <a:t>Межформенный</a:t>
            </a:r>
            <a:r>
              <a:rPr lang="ru-RU" sz="3200" b="1" u="sng" dirty="0" smtClean="0"/>
              <a:t> контроль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15 = ф. № 54, таб. 2310, стр. 01 (системы Минтруда России- соцобеспечения)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16 = ф. № 54, таб. 2310, стр. 02 (системы Минтруда России- соцобеспечения)</a:t>
            </a:r>
          </a:p>
          <a:p>
            <a:pPr algn="ctr">
              <a:buFont typeface="Arial" pitchFamily="34" charset="0"/>
              <a:buChar char="•"/>
            </a:pPr>
            <a:endParaRPr lang="ru-RU" sz="3200" b="1" u="sng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476500" y="2828836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						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Прочие болезни т 2300 </a:t>
            </a:r>
            <a:r>
              <a:rPr lang="ru-RU" dirty="0" err="1" smtClean="0"/>
              <a:t>ф</a:t>
            </a:r>
            <a:r>
              <a:rPr lang="ru-RU" dirty="0" smtClean="0"/>
              <a:t> № 54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8133890"/>
              </p:ext>
            </p:extLst>
          </p:nvPr>
        </p:nvGraphicFramePr>
        <p:xfrm>
          <a:off x="495300" y="1935163"/>
          <a:ext cx="89154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№/№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Наименование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Шифр МКБ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Зарегистрировано заболеваний-всего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Новообразования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С00-D48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Психические расстройства и расстройства поведения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F00-F99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системы кровообращения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I00-I99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кожи подкожной клетчатки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L00-L99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костно-мышечной системы и соединительной ткани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M00-M99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ahoma" pitchFamily="34" charset="0"/>
              </a:rPr>
              <a:t>№ 43 – «Отчет санатория(пансионата с </a:t>
            </a:r>
            <a:r>
              <a:rPr lang="ru-RU" sz="2400" b="1" smtClean="0">
                <a:latin typeface="Tahoma" pitchFamily="34" charset="0"/>
              </a:rPr>
              <a:t>лечением)».</a:t>
            </a:r>
            <a:r>
              <a:rPr lang="ru-RU" sz="2400" b="1" dirty="0" smtClean="0">
                <a:latin typeface="Tahoma" pitchFamily="34" charset="0"/>
              </a:rPr>
              <a:t/>
            </a:r>
            <a:br>
              <a:rPr lang="ru-RU" sz="2400" b="1" dirty="0" smtClean="0">
                <a:latin typeface="Tahoma" pitchFamily="34" charset="0"/>
              </a:rPr>
            </a:br>
            <a:r>
              <a:rPr lang="ru-RU" sz="2400" b="1" dirty="0" smtClean="0">
                <a:latin typeface="Tahoma" pitchFamily="34" charset="0"/>
              </a:rPr>
              <a:t>№ 44 – «Отчет детского санатория».</a:t>
            </a:r>
            <a:br>
              <a:rPr lang="ru-RU" sz="2400" b="1" dirty="0" smtClean="0">
                <a:latin typeface="Tahoma" pitchFamily="34" charset="0"/>
              </a:rPr>
            </a:br>
            <a:r>
              <a:rPr lang="ru-RU" sz="2400" b="1" dirty="0" smtClean="0">
                <a:latin typeface="Tahoma" pitchFamily="34" charset="0"/>
              </a:rPr>
              <a:t>№ 45- « Отчет туберкулезного санатория для взрослых».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Изменений  в формах нет</a:t>
            </a:r>
            <a:r>
              <a:rPr lang="ru-RU" sz="3200" smtClean="0"/>
              <a:t>. </a:t>
            </a:r>
            <a:endParaRPr lang="ru-RU" sz="3200" smtClean="0"/>
          </a:p>
          <a:p>
            <a:r>
              <a:rPr lang="ru-RU" sz="3200" smtClean="0"/>
              <a:t>Заполняется </a:t>
            </a:r>
            <a:r>
              <a:rPr lang="ru-RU" sz="3200" dirty="0" smtClean="0"/>
              <a:t>форма № 30 таблицы 1000, 1001, 1080,1100,1104, 1109 </a:t>
            </a:r>
          </a:p>
          <a:p>
            <a:r>
              <a:rPr lang="ru-RU" sz="3200" dirty="0" smtClean="0"/>
              <a:t>3150, 7000(графу 3 и 8), 8000(строки 8 и 9) и  таблицы тех кабинетов, которые есть в медицинской организации .                                                          </a:t>
            </a:r>
          </a:p>
          <a:p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Годовая отчетная форма №1-РБ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«Сведения об оказании медицинской помощи гражданам Республики Беларусь в государственных и муниципальных учреждениях здравоохранения Российской Федерации», утв. приказом Росстата от 19.11.2018 №679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Необходимо сравнить данные формы №1-РБ с формами федерального проекта «Развитие экспорта медицинских услуг»,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мониторирующие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сведения об оказании медицинской помощи гражданам других государств, в том числе Республике Беларусь.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63700"/>
            <a:ext cx="9906000" cy="316230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2400" b="1" dirty="0" smtClean="0"/>
              <a:t>       </a:t>
            </a:r>
            <a:r>
              <a:rPr lang="ru-RU" sz="2800" b="1" dirty="0" smtClean="0"/>
              <a:t>БЛАГОДАРЮ ЗА ВНИМАНИЕ     </a:t>
            </a:r>
            <a:br>
              <a:rPr lang="ru-RU" sz="2800" b="1" dirty="0" smtClean="0"/>
            </a:br>
            <a:r>
              <a:rPr lang="ru-RU" sz="2800" b="1" dirty="0" smtClean="0"/>
              <a:t>Плют А.В.  68-05-02 </a:t>
            </a:r>
            <a:r>
              <a:rPr lang="ru-RU" sz="2800" b="1" dirty="0" err="1" smtClean="0"/>
              <a:t>доб</a:t>
            </a:r>
            <a:r>
              <a:rPr lang="ru-RU" sz="2800" b="1" dirty="0" smtClean="0"/>
              <a:t>  406</a:t>
            </a:r>
            <a:r>
              <a:rPr lang="ru-RU" sz="2800" b="1" dirty="0"/>
              <a:t>4</a:t>
            </a:r>
            <a:r>
              <a:rPr lang="en-US" sz="2800" b="1" dirty="0" smtClean="0"/>
              <a:t>    </a:t>
            </a:r>
            <a:br>
              <a:rPr lang="en-US" sz="2800" b="1" dirty="0" smtClean="0"/>
            </a:br>
            <a:r>
              <a:rPr lang="en-US" sz="2800" b="1" dirty="0" smtClean="0"/>
              <a:t>        park@kuzdrav.ru</a:t>
            </a:r>
            <a:endParaRPr lang="ru-RU" sz="28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23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700" y="812800"/>
            <a:ext cx="86233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 smtClean="0">
                <a:latin typeface="Times New Roman" panose="02020603050405020304" pitchFamily="18" charset="0"/>
              </a:rPr>
              <a:t>Годовой отчет федерального статистического наблюдения ф№1-Дети(здрав) «Сведения о численности беспризорных и безнадзорных несовершеннолетних, помещенных в медицинские организации», утв. приказом Росстата от 19.11.2018 №679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84400" y="680135"/>
            <a:ext cx="4953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контроля</a:t>
            </a:r>
            <a:b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7400" y="1701800"/>
            <a:ext cx="8001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Ф№1-Дети, таб.2000, стр.29,гр.03 = сумме строк с 31 по 38 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стр.38,гр.03 – «прочее</a:t>
            </a:r>
            <a:r>
              <a:rPr lang="ru-RU" sz="2800" dirty="0">
                <a:latin typeface="Arial" charset="0"/>
              </a:rPr>
              <a:t>» если </a:t>
            </a:r>
            <a:r>
              <a:rPr lang="ru-RU" sz="2800" dirty="0" smtClean="0">
                <a:latin typeface="Arial" charset="0"/>
              </a:rPr>
              <a:t>есть данные- предоставляется пояснительная записка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23900" y="4132387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Если по строке 37(умерло) имеются данные, то должны быть представлены документы, удостоверяющие факт смерти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701" y="963881"/>
            <a:ext cx="75152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r>
              <a:rPr lang="ru-RU" sz="3200" b="1" u="sng" dirty="0" smtClean="0"/>
              <a:t> контроля</a:t>
            </a:r>
            <a:br>
              <a:rPr lang="ru-RU" sz="3200" b="1" u="sng" dirty="0" smtClean="0"/>
            </a:br>
            <a:r>
              <a:rPr lang="ru-RU" sz="3200" dirty="0" smtClean="0">
                <a:latin typeface="Arial" charset="0"/>
              </a:rPr>
              <a:t>ф№1-Дети, таб.2000, </a:t>
            </a:r>
          </a:p>
          <a:p>
            <a:r>
              <a:rPr lang="ru-RU" sz="3200" dirty="0" smtClean="0">
                <a:latin typeface="Arial" charset="0"/>
              </a:rPr>
              <a:t>стр.24,гр.03 = сумме стр29+30,гр.03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3530600"/>
            <a:ext cx="9055100" cy="261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Все доставленные (обратившиеся) беспризорные и безнадзорные несовершеннолетние в медицинскую организацию должны быть осмотрены врачами-педиатрами.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6325" y="719148"/>
            <a:ext cx="62007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u="sng" dirty="0" err="1" smtClean="0">
                <a:latin typeface="Times New Roman" panose="02020603050405020304" pitchFamily="18" charset="0"/>
              </a:rPr>
              <a:t>Межформенный</a:t>
            </a:r>
            <a:r>
              <a:rPr lang="ru-RU" altLang="ru-RU" sz="2800" b="1" u="sng" dirty="0" smtClean="0">
                <a:latin typeface="Times New Roman" panose="02020603050405020304" pitchFamily="18" charset="0"/>
              </a:rPr>
              <a:t> контроль</a:t>
            </a:r>
            <a:br>
              <a:rPr lang="ru-RU" altLang="ru-RU" sz="2800" b="1" u="sng" dirty="0" smtClean="0">
                <a:latin typeface="Times New Roman" panose="02020603050405020304" pitchFamily="18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ф№</a:t>
            </a:r>
            <a:r>
              <a:rPr lang="ru-RU" sz="2800" dirty="0" smtClean="0">
                <a:latin typeface="Arial" charset="0"/>
              </a:rPr>
              <a:t>1 -Дети, таб.2000, стр.21,гр.3 = ф№14, таб.2600, стр1.гр.4</a:t>
            </a:r>
            <a:r>
              <a:rPr lang="ru-RU" altLang="ru-RU" sz="2800" b="1" dirty="0" smtClean="0">
                <a:latin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latin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53000" y="3089786"/>
            <a:ext cx="4953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>
                <a:latin typeface="Arial" charset="0"/>
                <a:cs typeface="Arial" charset="0"/>
              </a:rPr>
              <a:t>= Из общего числа выписанных детей было направлено полицией на лечение в стационарных условиях</a:t>
            </a: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3067988"/>
            <a:ext cx="4953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Численность беспризорных и</a:t>
            </a:r>
          </a:p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безнадзорных несовершеннолетних,                             </a:t>
            </a:r>
          </a:p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доставленных в медицинскую организацию сотрудниками органов внутренних дел</a:t>
            </a:r>
            <a:endParaRPr lang="ru-RU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6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30198" y="254000"/>
          <a:ext cx="8813799" cy="6259057"/>
        </p:xfrm>
        <a:graphic>
          <a:graphicData uri="http://schemas.openxmlformats.org/drawingml/2006/table">
            <a:tbl>
              <a:tblPr/>
              <a:tblGrid>
                <a:gridCol w="569131"/>
                <a:gridCol w="361372"/>
                <a:gridCol w="475197"/>
                <a:gridCol w="475197"/>
                <a:gridCol w="475197"/>
                <a:gridCol w="474644"/>
                <a:gridCol w="474644"/>
                <a:gridCol w="474644"/>
                <a:gridCol w="474644"/>
                <a:gridCol w="474644"/>
                <a:gridCol w="474644"/>
                <a:gridCol w="474644"/>
                <a:gridCol w="474644"/>
                <a:gridCol w="571895"/>
                <a:gridCol w="474644"/>
                <a:gridCol w="571895"/>
                <a:gridCol w="571895"/>
                <a:gridCol w="470224"/>
              </a:tblGrid>
              <a:tr h="7008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Возраст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реебенка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 ребенка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Число детей-инвалидов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из них проживают в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интернатных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учреждениях системы: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6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Минздрава  России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Минобразования России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Минтруда России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50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устано-ленной инвалид-ностью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детей-сирот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установ-ленной инвалид-ностью (из гр.7)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получили медиицнскую реабилитацию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(из гр.11)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получили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медиицнскую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реабилитацию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(из гр.15)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получили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медиицнскую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реабилитацию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00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 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 7)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установленной инвалид-ностью 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 11)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(из гр.12)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/>
                        </a:rPr>
                        <a:t>всего</a:t>
                      </a:r>
                      <a:br>
                        <a:rPr lang="ru-RU" sz="1000" b="0" dirty="0">
                          <a:latin typeface="Times New Roman"/>
                        </a:rPr>
                      </a:br>
                      <a:r>
                        <a:rPr lang="ru-RU" sz="1000" b="0" dirty="0">
                          <a:latin typeface="Times New Roman"/>
                        </a:rPr>
                        <a:t>(из гр. 15)</a:t>
                      </a:r>
                      <a:endParaRPr lang="ru-RU" sz="1000" b="1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(из гр.16)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0 - 4 года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 smtClean="0"/>
                        <a:t>Дети-инвалиды домов ребенка форма № 41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Дети-инвалиды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</a:rPr>
                        <a:t>Минобразавания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 форма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</a:rPr>
                        <a:t> № 54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Дети-инвалиды форма № 54 соцобеспечения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5 - 9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10 - 14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15 – 17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Итого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(0-17 лет)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51628"/>
            <a:ext cx="18887520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1415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Форма № 19 т 1000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                Код по ОКЕИ: человек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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792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	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6" y="113270"/>
            <a:ext cx="9359089" cy="134723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41</a:t>
            </a:r>
            <a:br>
              <a:rPr lang="ru-RU" sz="2400" b="1" dirty="0" smtClean="0"/>
            </a:br>
            <a:r>
              <a:rPr lang="ru-RU" sz="2400" b="1" dirty="0" smtClean="0"/>
              <a:t>«Сведения о доме ребенка»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2"/>
            <a:ext cx="873906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2800" b="1" dirty="0" smtClean="0"/>
              <a:t>Табл. 2120. Количество детей-инвалидов должно быть равно </a:t>
            </a:r>
            <a:r>
              <a:rPr lang="ru-RU" sz="2800" b="1" u="sng" dirty="0" smtClean="0"/>
              <a:t>форме №19 </a:t>
            </a:r>
          </a:p>
          <a:p>
            <a:r>
              <a:rPr lang="ru-RU" sz="2800" b="1" dirty="0" smtClean="0"/>
              <a:t> </a:t>
            </a:r>
            <a:r>
              <a:rPr lang="ru-RU" sz="2800" b="1" dirty="0" err="1" smtClean="0"/>
              <a:t>Межформенный</a:t>
            </a:r>
            <a:r>
              <a:rPr lang="ru-RU" sz="2800" b="1" dirty="0" smtClean="0"/>
              <a:t> контроль ф. № 19 с ф. №41</a:t>
            </a:r>
          </a:p>
          <a:p>
            <a:r>
              <a:rPr lang="ru-RU" sz="2800" b="1" dirty="0" smtClean="0"/>
              <a:t>Контингенты детей-инвалидов, проживающие в </a:t>
            </a:r>
            <a:r>
              <a:rPr lang="ru-RU" sz="2800" b="1" dirty="0" err="1" smtClean="0"/>
              <a:t>интернатных</a:t>
            </a:r>
            <a:r>
              <a:rPr lang="ru-RU" sz="2800" b="1" dirty="0" smtClean="0"/>
              <a:t> учреждениях системы Минздрава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ф. № 19, таб. 1000, стр. 9+10, гр. 7 = ф. № 41, таб. 2120, стр. 1, гр. 11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Прочие заболевания т 2150 </a:t>
            </a:r>
            <a:r>
              <a:rPr lang="ru-RU" dirty="0" err="1" smtClean="0"/>
              <a:t>ф</a:t>
            </a:r>
            <a:r>
              <a:rPr lang="ru-RU" dirty="0" smtClean="0"/>
              <a:t> №41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7602594"/>
              </p:ext>
            </p:extLst>
          </p:nvPr>
        </p:nvGraphicFramePr>
        <p:xfrm>
          <a:off x="495300" y="1935163"/>
          <a:ext cx="8915400" cy="404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080"/>
                <a:gridCol w="1783080"/>
                <a:gridCol w="1783080"/>
                <a:gridCol w="1783080"/>
                <a:gridCol w="178308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№/№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Наименование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Шифр МКБ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Зарегистрировано заболеваний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Из них у детей в возрасте до 1 года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Новообразования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С00-D48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Психические расстройства и расстройства поведения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F00-F99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системы кровообращения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I00-I99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кожи подкожной клетчатки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L00-L99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костно-мышечной системы и соединительной ткани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M00-M99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рубриках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R00-R99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ОТЧЕТНАЯ ФОРМА ФЕДЕРАЛЬНОГО </a:t>
            </a:r>
            <a:br>
              <a:rPr lang="ru-RU" sz="3200" b="1" dirty="0" smtClean="0"/>
            </a:br>
            <a:r>
              <a:rPr lang="ru-RU" sz="3200" b="1" dirty="0" smtClean="0"/>
              <a:t>СТАТИСТИЧЕСКОГО НАБЛЮДЕНИЯ № 41</a:t>
            </a:r>
            <a:br>
              <a:rPr lang="ru-RU" sz="3200" b="1" dirty="0" smtClean="0"/>
            </a:br>
            <a:r>
              <a:rPr lang="ru-RU" sz="3200" b="1" dirty="0" smtClean="0"/>
              <a:t>«Сведения о доме ребенка»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Межгодовой контроль (табл.2120)</a:t>
            </a:r>
            <a:endParaRPr lang="ru-RU" dirty="0" smtClean="0"/>
          </a:p>
          <a:p>
            <a:r>
              <a:rPr lang="ru-RU" dirty="0" smtClean="0"/>
              <a:t>Данные по гр.7 стр.1 табл. 2120 предыдущего года     (состоит всего на конец предыдущего года) + гр.3 стр.1(отчетного года) – гр.4 стр.1(отчетного года) – гр.5 стр.1(отчетного года) = данным по гр.7 стр.1 отчетного года (табл. 2120)- и так по всем строкам(1,2 и 3).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2644</TotalTime>
  <Words>1022</Words>
  <Application>Microsoft Office PowerPoint</Application>
  <PresentationFormat>Лист A4 (210x297 мм)</PresentationFormat>
  <Paragraphs>197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Constantia</vt:lpstr>
      <vt:lpstr>Symbol</vt:lpstr>
      <vt:lpstr>Tahoma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ОТЧЕТНАЯ ФОРМА ФЕДЕРАЛЬНОГО  СТАТИСТИЧЕСКОГО НАБЛЮДЕНИЯ № 41 «Сведения о доме ребенка»</vt:lpstr>
      <vt:lpstr>Прочие заболевания т 2150 ф №41</vt:lpstr>
      <vt:lpstr>ОТЧЕТНАЯ ФОРМА ФЕДЕРАЛЬНОГО  СТАТИСТИЧЕСКОГО НАБЛЮДЕНИЯ № 41 «Сведения о доме ребенка»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Прочие болезни т 2300 ф № 54</vt:lpstr>
      <vt:lpstr>№ 43 – «Отчет санатория(пансионата с лечением)». № 44 – «Отчет детского санатория». № 45- « Отчет туберкулезного санатория для взрослых».</vt:lpstr>
      <vt:lpstr>Презентация PowerPoint</vt:lpstr>
      <vt:lpstr>Презентация PowerPoint</vt:lpstr>
      <vt:lpstr>       БЛАГОДАРЮ ЗА ВНИМАНИЕ      Плют А.В.  68-05-02 доб  4064             park@kuzdrav.ru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С. Сошников</dc:creator>
  <cp:lastModifiedBy>Плют Алла Викторовна</cp:lastModifiedBy>
  <cp:revision>351</cp:revision>
  <cp:lastPrinted>2014-10-23T08:56:58Z</cp:lastPrinted>
  <dcterms:created xsi:type="dcterms:W3CDTF">2014-09-30T10:01:07Z</dcterms:created>
  <dcterms:modified xsi:type="dcterms:W3CDTF">2020-12-10T11:54:09Z</dcterms:modified>
</cp:coreProperties>
</file>