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4" r:id="rId1"/>
  </p:sldMasterIdLst>
  <p:notesMasterIdLst>
    <p:notesMasterId r:id="rId35"/>
  </p:notesMasterIdLst>
  <p:handoutMasterIdLst>
    <p:handoutMasterId r:id="rId36"/>
  </p:handoutMasterIdLst>
  <p:sldIdLst>
    <p:sldId id="371" r:id="rId2"/>
    <p:sldId id="346" r:id="rId3"/>
    <p:sldId id="348" r:id="rId4"/>
    <p:sldId id="349" r:id="rId5"/>
    <p:sldId id="351" r:id="rId6"/>
    <p:sldId id="350" r:id="rId7"/>
    <p:sldId id="369" r:id="rId8"/>
    <p:sldId id="301" r:id="rId9"/>
    <p:sldId id="332" r:id="rId10"/>
    <p:sldId id="370" r:id="rId11"/>
    <p:sldId id="303" r:id="rId12"/>
    <p:sldId id="328" r:id="rId13"/>
    <p:sldId id="329" r:id="rId14"/>
    <p:sldId id="304" r:id="rId15"/>
    <p:sldId id="310" r:id="rId16"/>
    <p:sldId id="324" r:id="rId17"/>
    <p:sldId id="325" r:id="rId18"/>
    <p:sldId id="316" r:id="rId19"/>
    <p:sldId id="326" r:id="rId20"/>
    <p:sldId id="352" r:id="rId21"/>
    <p:sldId id="357" r:id="rId22"/>
    <p:sldId id="353" r:id="rId23"/>
    <p:sldId id="355" r:id="rId24"/>
    <p:sldId id="358" r:id="rId25"/>
    <p:sldId id="359" r:id="rId26"/>
    <p:sldId id="361" r:id="rId27"/>
    <p:sldId id="362" r:id="rId28"/>
    <p:sldId id="364" r:id="rId29"/>
    <p:sldId id="365" r:id="rId30"/>
    <p:sldId id="366" r:id="rId31"/>
    <p:sldId id="367" r:id="rId32"/>
    <p:sldId id="368" r:id="rId33"/>
    <p:sldId id="263" r:id="rId34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liana R" initials="U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83" autoAdjust="0"/>
    <p:restoredTop sz="94364" autoAdjust="0"/>
  </p:normalViewPr>
  <p:slideViewPr>
    <p:cSldViewPr>
      <p:cViewPr varScale="1">
        <p:scale>
          <a:sx n="89" d="100"/>
          <a:sy n="89" d="100"/>
        </p:scale>
        <p:origin x="127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0T00:23:56.257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EACFF-97B2-4867-9681-B40FE3CF59C6}" type="datetimeFigureOut">
              <a:rPr lang="ru-RU" smtClean="0"/>
              <a:pPr/>
              <a:t>11.12.2020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80E7B-471D-4422-ADAD-350AF788A2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920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821308C-60ED-44D4-9AA7-E55F77AE0495}" type="datetimeFigureOut">
              <a:rPr lang="ru-RU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69CB73-940E-446F-88BF-28D3B523F5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464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613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72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044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B67B95-04B4-4B88-90D5-A9201E55D310}" type="datetimeFigureOut">
              <a:rPr lang="ru-RU" smtClean="0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2DA2E3-0522-43B9-B2F8-E76A4ECA7EC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9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72D59-FF9D-4740-A6A0-9DEBD1FC01E3}" type="datetimeFigureOut">
              <a:rPr lang="ru-RU" smtClean="0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B398C9-1160-4542-8529-31C5869EDC1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9171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B09100-697E-462B-A116-6271E78FF2AD}" type="datetimeFigureOut">
              <a:rPr lang="ru-RU" smtClean="0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56398-10F7-46B5-A0C5-DEF426AE078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467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E17B80-F7F3-4889-9472-B1F35B8EECC6}" type="datetimeFigureOut">
              <a:rPr lang="ru-RU" smtClean="0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E1786-B8D3-497E-813E-0222EE3194F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3558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D8AF28-D5BA-4103-8FA5-D7DCB6FCA4E0}" type="datetimeFigureOut">
              <a:rPr lang="ru-RU" smtClean="0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31E09-E514-4C73-9208-F3F5C9CFAA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28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1FBBA6-101E-4B4B-AFD8-DE14840BB22C}" type="datetimeFigureOut">
              <a:rPr lang="ru-RU" smtClean="0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0DE70-716E-4FA8-A955-97E0B936D25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8092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51C624-B057-4284-BED2-B48108B88DC0}" type="datetimeFigureOut">
              <a:rPr lang="ru-RU" smtClean="0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F4FCB7-B9D7-45D2-B795-890B89015AB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384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D73928-812A-4CBE-BAA5-22A29AC54749}" type="datetimeFigureOut">
              <a:rPr lang="ru-RU" smtClean="0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9387B5-16E2-4833-9065-0ECA2913844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1514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0D4704-FECE-4E78-8CD7-AD580D8CB281}" type="datetimeFigureOut">
              <a:rPr lang="ru-RU" smtClean="0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0B7A7-ADCB-4F8B-BC03-ECA2C5BF9B8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7734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2BF96043-6678-4581-8209-F22D97D7C660}" type="datetimeFigureOut">
              <a:rPr lang="ru-RU" smtClean="0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4494988-FC16-4314-9643-70F68890E2B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4143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DB7F7F-E0CB-4BD3-B5BF-A9CD1A27FCC5}" type="datetimeFigureOut">
              <a:rPr lang="ru-RU" smtClean="0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914040-67CD-427C-B15B-34F0B93D7C2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512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BE27649-B868-46E7-87F0-80ADD8EC9555}" type="datetimeFigureOut">
              <a:rPr lang="ru-RU" smtClean="0"/>
              <a:pPr>
                <a:defRPr/>
              </a:pPr>
              <a:t>11.12.2020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58AFD66-DBE4-4F60-957E-3E2E4164F86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392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1484784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</a:rPr>
              <a:t>ФСН № 32 </a:t>
            </a:r>
            <a:br>
              <a:rPr lang="ru-RU" b="1" dirty="0">
                <a:latin typeface="Times New Roman" pitchFamily="18" charset="0"/>
              </a:rPr>
            </a:br>
            <a:r>
              <a:rPr lang="ru-RU" b="1" dirty="0">
                <a:latin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</a:rPr>
              <a:t>Сведения о медицинской помощи беременным, роженицам и родильницам»,</a:t>
            </a:r>
            <a:br>
              <a:rPr lang="ru-RU" dirty="0">
                <a:latin typeface="Times New Roman" pitchFamily="18" charset="0"/>
              </a:rPr>
            </a:br>
            <a:r>
              <a:rPr lang="ru-RU" b="1" dirty="0">
                <a:latin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</a:rPr>
            </a:br>
            <a:r>
              <a:rPr lang="ru-RU" b="1" dirty="0">
                <a:latin typeface="Times New Roman" pitchFamily="18" charset="0"/>
              </a:rPr>
              <a:t> вкладыш к  форме ФСН № 32 (232)</a:t>
            </a:r>
            <a:br>
              <a:rPr lang="ru-RU" b="1" dirty="0">
                <a:latin typeface="Times New Roman" pitchFamily="18" charset="0"/>
              </a:rPr>
            </a:br>
            <a:r>
              <a:rPr lang="ru-RU" dirty="0">
                <a:latin typeface="Times New Roman" pitchFamily="18" charset="0"/>
              </a:rPr>
              <a:t>«Сведения о регионализации акушерской и перинатальной помощи в родильных  домах (отделениях) и перинатальных центрах»</a:t>
            </a:r>
            <a:br>
              <a:rPr lang="ru-RU" dirty="0">
                <a:latin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01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569325" cy="2349500"/>
          </a:xfrm>
        </p:spPr>
        <p:txBody>
          <a:bodyPr/>
          <a:lstStyle/>
          <a:p>
            <a:pPr algn="just" eaLnBrk="1" hangingPunct="1">
              <a:lnSpc>
                <a:spcPct val="85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определению ВОЗ  недоношенными  считаются рожденные при сроке  22-37 полных недель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что составляет интервал от 154 до 258 полных дней.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Новорожденный является доношенным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259 дня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«154 и более дней, но менее 259»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349500"/>
            <a:ext cx="9144000" cy="34893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целях сохранения единообразного подхода рекомендуется  учитывать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беременность/срок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«до 22 недель» - как: </a:t>
            </a:r>
          </a:p>
          <a:p>
            <a:pPr marL="0" indent="85725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срок «менее 154 полных дней»;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«22-27 недель» -154-195 полных дней (менее 196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«28-37 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едель» -196-258 полных дней (менее 259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.)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849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>
          <a:xfrm>
            <a:off x="251521" y="260350"/>
            <a:ext cx="8892480" cy="936402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340768"/>
            <a:ext cx="8784975" cy="489654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err="1" smtClean="0">
                <a:latin typeface="Times New Roman" pitchFamily="18" charset="0"/>
              </a:rPr>
              <a:t>Табл</a:t>
            </a:r>
            <a:r>
              <a:rPr lang="ru-RU" sz="2000" b="1" dirty="0" smtClean="0">
                <a:latin typeface="Times New Roman" pitchFamily="18" charset="0"/>
              </a:rPr>
              <a:t> 2245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</a:rPr>
              <a:t>Дети, родившиеся с массой тела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менее 500 </a:t>
            </a:r>
            <a:r>
              <a:rPr lang="ru-RU" sz="2000" dirty="0" smtClean="0">
                <a:latin typeface="Times New Roman" pitchFamily="18" charset="0"/>
              </a:rPr>
              <a:t>г в срок </a:t>
            </a:r>
            <a:r>
              <a:rPr lang="ru-RU" sz="2000" dirty="0" err="1" smtClean="0">
                <a:latin typeface="Times New Roman" pitchFamily="18" charset="0"/>
              </a:rPr>
              <a:t>гестации</a:t>
            </a:r>
            <a:r>
              <a:rPr lang="ru-RU" sz="2000" dirty="0" smtClean="0">
                <a:latin typeface="Times New Roman" pitchFamily="18" charset="0"/>
              </a:rPr>
              <a:t> 22 недели и более (СЗРП, двойни, тройни и т.д.) </a:t>
            </a:r>
            <a:r>
              <a:rPr lang="ru-RU" sz="2000" u="sng" dirty="0" smtClean="0">
                <a:solidFill>
                  <a:srgbClr val="C00000"/>
                </a:solidFill>
                <a:latin typeface="Times New Roman" pitchFamily="18" charset="0"/>
              </a:rPr>
              <a:t>НЕ </a:t>
            </a:r>
            <a:r>
              <a:rPr lang="ru-RU" sz="2000" dirty="0" smtClean="0">
                <a:latin typeface="Times New Roman" pitchFamily="18" charset="0"/>
              </a:rPr>
              <a:t>вносятся в </a:t>
            </a:r>
            <a:r>
              <a:rPr lang="ru-RU" sz="2000" u="sng" dirty="0" smtClean="0">
                <a:latin typeface="Times New Roman" pitchFamily="18" charset="0"/>
              </a:rPr>
              <a:t>гр. 3, 13, 14 </a:t>
            </a:r>
            <a:r>
              <a:rPr lang="ru-RU" sz="2000" dirty="0" smtClean="0">
                <a:latin typeface="Times New Roman" pitchFamily="18" charset="0"/>
              </a:rPr>
              <a:t>по всем строкам.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Разница в числе родов и детей может быть за счет этих новорожденных.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</a:t>
            </a:r>
            <a:endParaRPr lang="ru-RU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число родившихся недоношенных </a:t>
            </a:r>
            <a:r>
              <a:rPr lang="ru-RU" sz="2000" b="1" dirty="0" smtClean="0">
                <a:latin typeface="Times New Roman" pitchFamily="18" charset="0"/>
              </a:rPr>
              <a:t>в гр. 13 </a:t>
            </a:r>
            <a:r>
              <a:rPr lang="ru-RU" sz="2000" dirty="0" smtClean="0">
                <a:latin typeface="Times New Roman" pitchFamily="18" charset="0"/>
              </a:rPr>
              <a:t>= табл. 2250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4+табл 2260 стр.</a:t>
            </a:r>
            <a:endParaRPr lang="ru-RU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5.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По аналогии проводится контроль умерших недоношенных табл. 2245 стр. 2 гр. 13 и табл. 2250 стр. 1 гр. 5+табл 2260 стр. 1 гр. 7.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2 и стр. 3 идентичны – представить пояснение.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5 и стр. 6 идентичны – представить пояснение.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в табл. 2245 представлена информация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обо всех новорожденных</a:t>
            </a:r>
            <a:r>
              <a:rPr lang="ru-RU" sz="2000" dirty="0" smtClean="0">
                <a:latin typeface="Times New Roman" pitchFamily="18" charset="0"/>
              </a:rPr>
              <a:t>. Во вкл. </a:t>
            </a:r>
            <a:r>
              <a:rPr lang="ru-RU" dirty="0">
                <a:latin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</a:rPr>
              <a:t> Ф- № 32 представлена информация о детях, получивших помощь в учреждениях родовспоможения (родившихся и доставленных).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Поэтому во вкл. 32 детей может быть меньше!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	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32656"/>
            <a:ext cx="6840759" cy="607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847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6" y="392412"/>
            <a:ext cx="9125553" cy="620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392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>
          <a:xfrm>
            <a:off x="539552" y="260350"/>
            <a:ext cx="8604448" cy="936402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539552" y="1456871"/>
            <a:ext cx="8229600" cy="540112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2247  </a:t>
            </a:r>
            <a:r>
              <a:rPr lang="ru-RU" sz="2400" dirty="0" smtClean="0">
                <a:latin typeface="Times New Roman" pitchFamily="18" charset="0"/>
              </a:rPr>
              <a:t>Учитываются межгоспитальные переводы (в другие стационары).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Объем дополнительной информации по переводам будет представлен ниже.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2250.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5 = сумма строк 2-4 (по графе 4).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2260 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7 = сумма строк 2-6 (по графам 4 и 5).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404664"/>
            <a:ext cx="8820472" cy="144016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Заслуживает внимания проблема правомерности применения термина «здоровый недоношенный ребенок»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2132856"/>
            <a:ext cx="8352928" cy="3993307"/>
          </a:xfrm>
        </p:spPr>
        <p:txBody>
          <a:bodyPr>
            <a:normAutofit/>
          </a:bodyPr>
          <a:lstStyle/>
          <a:p>
            <a:pPr marL="185738" indent="-185738"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установлении в медицинской документации диагноза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«Недоношенность 34-36 недель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07.3,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07.2,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07.1,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07.0) эти дети должны учитываться в ФСН № 32 табл. 2260 (стр.1 «всего новорожденных», стр. 4 «отдельные состояния, возникающие в перинатальном периоде» с кодом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00-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96). </a:t>
            </a:r>
          </a:p>
          <a:p>
            <a:pPr marL="185738" indent="-185738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Диагноз: «Недоношенность» является в данном случае правомерным</a:t>
            </a:r>
            <a:endParaRPr lang="ru-R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>
          <a:xfrm>
            <a:off x="822960" y="332656"/>
            <a:ext cx="7543800" cy="1153038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</a:rPr>
              <a:t>Вкладыш в Ф-№ 32 (232) «Сведения </a:t>
            </a:r>
            <a:r>
              <a:rPr lang="ru-RU" sz="2400" b="1" dirty="0">
                <a:latin typeface="Times New Roman" pitchFamily="18" charset="0"/>
              </a:rPr>
              <a:t>о регионализации акушерской и перинатальной помощи в родильных  домах (отделениях) и перинатальных центрах»</a:t>
            </a:r>
          </a:p>
        </p:txBody>
      </p:sp>
      <p:sp>
        <p:nvSpPr>
          <p:cNvPr id="67587" name="Rectangle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</a:rPr>
              <a:t>Табл. 100</a:t>
            </a:r>
          </a:p>
          <a:p>
            <a:r>
              <a:rPr lang="ru-RU" sz="2800" dirty="0" smtClean="0">
                <a:latin typeface="Times New Roman" pitchFamily="18" charset="0"/>
              </a:rPr>
              <a:t>Стр. 2.1 и 2.2.заполняются согласно срокам </a:t>
            </a:r>
            <a:r>
              <a:rPr lang="ru-RU" sz="2800" dirty="0" err="1" smtClean="0">
                <a:latin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</a:rPr>
              <a:t> в ф № 32 (22-27 недель, 28-37 недель)</a:t>
            </a:r>
          </a:p>
          <a:p>
            <a:r>
              <a:rPr lang="ru-RU" sz="2800" dirty="0" smtClean="0">
                <a:latin typeface="Times New Roman" pitchFamily="18" charset="0"/>
              </a:rPr>
              <a:t>Стр. 2-2.6 учитываются роды, произошедшие только в учреждениях родовспоможения (не СМП, не домашние, не на непрофильных койках)</a:t>
            </a:r>
          </a:p>
          <a:p>
            <a:r>
              <a:rPr lang="ru-RU" sz="2800" dirty="0" smtClean="0">
                <a:latin typeface="Times New Roman" pitchFamily="18" charset="0"/>
              </a:rPr>
              <a:t>Стр.3-6.4.1 учитываются дети, получившие медицинскую помощь в организациях родовспоможения (родились или доставлены)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2701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</a:rPr>
              <a:t>Критические акушерские состояния (стр. 7-7.4)</a:t>
            </a:r>
          </a:p>
        </p:txBody>
      </p:sp>
      <p:sp>
        <p:nvSpPr>
          <p:cNvPr id="6861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Понятие «Критические акушерские состояния»: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это - не сумма всех случаев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преэклампсии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эклампсии, сепсиса и акушерских кровотечений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 ФСН № 32,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случаи отобранные, с наиболее  тяжелыми проявлениями,  нарушениями  жизненно важных функций, требующие специальных мер  реанимации и выхаживания, применения ИВЛ, трансфузии крови, вазоактивных препаратов, гемодиализа,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гистерэктомии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777875"/>
          </a:xfrm>
        </p:spPr>
        <p:txBody>
          <a:bodyPr/>
          <a:lstStyle/>
          <a:p>
            <a:pPr eaLnBrk="1" hangingPunct="1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Учет акушерских операций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966789"/>
            <a:ext cx="7762056" cy="57023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Таблица 100 </a:t>
            </a:r>
            <a:r>
              <a:rPr lang="ru-RU" b="1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(стр. 8-8.5.1)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Строка 8 вкладыша № 32 содержит все акушерские операции с 22 недель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акушерских стационарах.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операций должен проводиться единообразно в ФСН № 14 и во вкладыше Ф-№ 32.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сравнивать данные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вкладыша Ф-№ 32 (232):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стр. 8.1. и  ф. №14.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стр. 14.4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(КС)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8.2. 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Нал.щипцов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8.3.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(Вакуум-экстракция)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8.4.и ф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14.7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плодоразр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8.5. и ф.№14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14.8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(экстирпация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надвлаг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ампут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вкладыше № 32  строки 8.1.1.и 8.5.1 (сроки 22-27 недель) не имеют аналогов в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операций в строках ф. № 14 таб. 4000 может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быть больше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чем во вкладыше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счет операций, проведенных вне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акушерского стационара.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</a:rPr>
              <a:t>Вызовы бригад реанимационной помощи (стр. 11-11.3)</a:t>
            </a:r>
          </a:p>
        </p:txBody>
      </p:sp>
      <p:sp>
        <p:nvSpPr>
          <p:cNvPr id="69635" name="Rectangle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Учитывается число выездов реанимационных бригад на 1 уровень (гр. 5), на 2 уровень (гр.6), на 3 уровень (гр. 7).</a:t>
            </a: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9589"/>
            <a:ext cx="9289315" cy="206946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rgbClr val="426997"/>
          </a:solidFill>
        </p:spPr>
        <p:txBody>
          <a:bodyPr anchor="ctr">
            <a:normAutofit fontScale="90000"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женщинам</a:t>
            </a:r>
            <a:b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</a:rPr>
              <a:t>Ч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</a:rPr>
              <a:t>то нового ?</a:t>
            </a:r>
            <a:endParaRPr lang="ru-RU" sz="3600" dirty="0" smtClean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914400" y="1484313"/>
            <a:ext cx="8229600" cy="4525962"/>
          </a:xfrm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None/>
            </a:pPr>
            <a:endParaRPr lang="ru-RU" b="1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b="1" dirty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7200" b="1" dirty="0" smtClean="0">
                <a:latin typeface="Times New Roman" pitchFamily="18" charset="0"/>
              </a:rPr>
              <a:t>Табл</a:t>
            </a:r>
            <a:r>
              <a:rPr lang="ru-RU" sz="7200" b="1" dirty="0">
                <a:latin typeface="Times New Roman" pitchFamily="18" charset="0"/>
              </a:rPr>
              <a:t>. </a:t>
            </a:r>
            <a:r>
              <a:rPr lang="ru-RU" sz="7200" b="1" dirty="0" smtClean="0">
                <a:latin typeface="Times New Roman" pitchFamily="18" charset="0"/>
              </a:rPr>
              <a:t>2120                                                                         </a:t>
            </a:r>
            <a:r>
              <a:rPr lang="ru-RU" sz="5600" dirty="0" smtClean="0">
                <a:latin typeface="Times New Roman" pitchFamily="18" charset="0"/>
              </a:rPr>
              <a:t>Код по ОКЕИ: человек-792  </a:t>
            </a:r>
            <a:r>
              <a:rPr lang="ru-RU" sz="7200" b="1" dirty="0" smtClean="0">
                <a:latin typeface="Times New Roman" pitchFamily="18" charset="0"/>
              </a:rPr>
              <a:t>                                                              </a:t>
            </a:r>
          </a:p>
          <a:p>
            <a:pPr>
              <a:buFont typeface="Arial" charset="0"/>
              <a:buNone/>
            </a:pPr>
            <a:endParaRPr lang="ru-RU" sz="7200" b="1" dirty="0">
              <a:latin typeface="Times New Roman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5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женщин,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поступивших под наблюдение женской консультации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сроке беременности до 14 недель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…………………………………………………………..11____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них: прошедших оценку антенатального развития плода при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сроке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беременности 11-14 недель - ультразвуковое исследование и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 материнских сывороточных маркеров (связанного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беременностью плазменного протеина и свободной </a:t>
            </a:r>
            <a:r>
              <a:rPr lang="ru-RU" sz="5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субединицы</a:t>
            </a:r>
            <a:endParaRPr lang="ru-RU" sz="56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хронического гонадотропина)..…………………………………………………………….12____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стр. 12 выявлено: хромосомных аномалий и(или) пороков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плода…………....13____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из них: прервано беременностей…………………………………………………………..14____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задержки роста плода………………………………………………………………...15____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преждевременных родов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……………………………………………………………..16____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</a:t>
            </a:r>
            <a:r>
              <a:rPr lang="ru-RU" sz="5600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преэклампсии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………………………………………………………………………….17____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Число женщин, прошедших оценку антенатального развития плода при 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сроке 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б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еременности </a:t>
            </a: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от 19 до 21 недели – ультразвуковое исследование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………………………......18____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из них: выявлено хромосомных аномалий и (или) пороков развития плода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……………...19____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         из них: прервано беременностей………………………………………………………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20____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из строки 17: число женщин, поступивших под наблюдение женской консультации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                        при сроке беременности более 14 недель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......................................................21____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52146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</a:rPr>
              <a:t>Ммежформенный</a:t>
            </a:r>
            <a:r>
              <a:rPr lang="ru-RU" sz="3200" b="1" dirty="0" smtClean="0">
                <a:solidFill>
                  <a:schemeClr val="bg1"/>
                </a:solidFill>
              </a:rPr>
              <a:t> контроль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При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сдаче годовых отчетов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межформенный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контроль проводится между формами № 32 и вкладышем к 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форме № 32 (232),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а также с формами: № 14, № 30, № 47, № 61</a:t>
            </a:r>
          </a:p>
        </p:txBody>
      </p:sp>
    </p:spTree>
    <p:extLst>
      <p:ext uri="{BB962C8B-B14F-4D97-AF65-F5344CB8AC3E}">
        <p14:creationId xmlns:p14="http://schemas.microsoft.com/office/powerpoint/2010/main" val="111706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33375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деятельности подразделений медицинской организации, оказывающих медицинскую помощь в стационарных условиях</a:t>
            </a:r>
            <a:endParaRPr lang="ru-RU" sz="1800" b="1" dirty="0" smtClean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2200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(умерло 0-168 ч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2400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(материнская смертность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3000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(состав новорожденных с заболеваниями, поступившими в возрасте 0-6 дней жизни, и исходы их лечения).   Учитываются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дети, поступившие в отделения детских стационаров или в перинатальные центры из других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организаций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4000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стр.14.0-14.9, гр.3  (акушерские операции)</a:t>
            </a:r>
          </a:p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893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медицинской организации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</a:t>
            </a:r>
            <a:r>
              <a:rPr lang="ru-RU" sz="2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2400 –исключена из Ф-30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3100,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стр. 4 и 5 (койки беременных и рожениц, патологии беременности) – в случае, если есть расхождения с Вкладышем к Ф-№ 32, необходимо представить объяснения.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5503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 4 и 5; 12 и 13 (патолого-анатомические вскрытия) – информацию по данной таблице сравниваем с табл. 2245 формы ФСН № 32. При наличии расхождений по вскрытиям мертворожденных (всего и 22-27 недель </a:t>
            </a:r>
            <a:r>
              <a:rPr lang="ru-RU" sz="2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), умерших  новорожденных 0-6 суток, родившихся в 22-27 недель) – представить объяснения.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ВАЖНО!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Срок 22-27 недель – это срок до начала 28 недели (табл. 2245 гр. 14)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5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342900"/>
            <a:ext cx="8229600" cy="1143000"/>
          </a:xfrm>
          <a:solidFill>
            <a:srgbClr val="426997"/>
          </a:solidFill>
        </p:spPr>
        <p:txBody>
          <a:bodyPr>
            <a:noAutofit/>
          </a:bodyPr>
          <a:lstStyle/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ФСН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№61 </a:t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ФСН № 61</a:t>
            </a:r>
          </a:p>
          <a:p>
            <a:pPr marL="91440" lvl="0" indent="-91440" algn="ctr">
              <a:lnSpc>
                <a:spcPct val="90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Сведения о ВИЧ-Инфекции</a:t>
            </a:r>
            <a:endParaRPr lang="ru-RU" sz="16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5000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стр.2 и 25 (роды у женщин с ВИЧ и родившиеся живыми дети у матерей с ВИЧ)</a:t>
            </a:r>
          </a:p>
          <a:p>
            <a:pPr marL="0" lvl="0" indent="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случае расхождений по контролям, необходимо представить пояснения.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28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ДОПОЛНИТЕЛЬНАЯ ИНФОРМАЦИЯ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Arial" charset="0"/>
              <a:buAutoNum type="arabicPeriod"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Дети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, родившиеся на сроке </a:t>
            </a:r>
            <a:r>
              <a:rPr lang="ru-RU" sz="2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гестации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 22 недели и более, с массой тела менее 500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г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материнской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смертности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родах вне родильного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отделения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переводах новорожденных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220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новорожденных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массой 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тела менее 500 г при сроке </a:t>
            </a:r>
            <a:r>
              <a:rPr lang="ru-RU" sz="2400" b="1" spc="-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 недели 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более:</a:t>
            </a:r>
            <a:endParaRPr lang="ru-RU" sz="24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 fontScale="47500" lnSpcReduction="20000"/>
          </a:bodyPr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Arial" charset="0"/>
              <a:buAutoNum type="arabicPeriod"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indent="450215">
              <a:spcAft>
                <a:spcPts val="0"/>
              </a:spcAft>
            </a:pP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Территория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Уровень медицинской организации, где родился ребенок (1,2, 3 уровень)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Возраст матери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Соматическое и гинекологическое здоровье матери, паритет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Наличие вредностей (профессиональные, экологические; вредные привычки)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Состояла ли на учете в женской консультации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Срок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гестации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 Масса тела и рост ребенка (плода)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 Родился живым-мертвым (уточнить антенатально, интранатально)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 Выжил или умер (уточнить в первые 24 ч., 168 ч, или более)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11. Клинический диагноз заболевания ребенка (основной, сопутствующий, осложнения)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12. При вскрытии – патологоанатомический диагноз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0">
              <a:spcAft>
                <a:spcPts val="0"/>
              </a:spcAft>
              <a:buNone/>
            </a:pP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Примечание: в прошедшем году эта информация собиралась по 20 пунктам, для дополнительного анализа.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5107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по случаю материнской смерти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№ Истории болезни, возраст матери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Место жительства (регион);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Место наблюдения за беременной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постановки на учет в женской консультации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Дата и место родов, уровень медицинской организации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беременности на момент родов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Беременность и роды по счету (исходы предыдущих родов)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Репродуктивное здоровье матери: бесплодие, ЭКО, неразвивающаяся беременность, привычные выкидыши, внематочная беременность, кесарево сечение в анамнезе 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Экстрагенитальная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патология, в том числе социально-значимые заболевания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Гинекологическая заболеваемость (воспалительные заболевания, кисты, миомы матки, </a:t>
            </a:r>
            <a:r>
              <a:rPr lang="ru-RU" sz="1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эндометриоз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5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1273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по случаю материнской смерти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420813"/>
            <a:ext cx="8229600" cy="4640262"/>
          </a:xfrm>
        </p:spPr>
        <p:txBody>
          <a:bodyPr>
            <a:noAutofit/>
          </a:bodyPr>
          <a:lstStyle/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11. Течение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данной беременности: Многоплодие (БХБА, МХБА), Многоводие, маловодие, </a:t>
            </a:r>
            <a:r>
              <a:rPr lang="ru-RU" sz="16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ангидроз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угроза прерывания беременности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12. Метод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родоразрешения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13. Оперативные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вмешательства (вид, дата, осложнения)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342900" algn="l"/>
                <a:tab pos="450215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14 Течение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данных родов (без осложнений, кровотечение, септические проявления у матери, гипоксия-асфиксия плода)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15. Заключительный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клинический диагноз (основной, осложнения, сопутствующий)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16. Дата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место смерти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17. Патологоанатомический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диагноз (основной, фоновое заболевание, осложнения)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18. Первоначальная причина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смерти и ее код по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МКБ-10: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16-1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прямая акушерская причина , или 2 - косвенная акушерская причина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17 -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предотвратимость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смерти: 1– предотвратимая, 2 – условно предотвратимая, 3 – непредотвратимая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19.Масса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длина тела ребенка, 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20. Пол 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21. Диагноз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МКБ-10 (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Фетоплацентарная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недостаточность (компенсированная, декомпенсированная), Хронические воспалительные очаги (хр. тонзиллит, пиелит-пиелонефрит и др.), носительство патогенной флоры</a:t>
            </a: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21. Исходы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: родился живым (умер в первые 24ч., 168 ч., после 168 ч.), родился мертвым (умер антенатально, интранатально)</a:t>
            </a:r>
          </a:p>
          <a:p>
            <a:pPr marL="0" indent="450215">
              <a:lnSpc>
                <a:spcPts val="1920"/>
              </a:lnSpc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09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Прямые и косвенные причины материнской смертности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spc="-5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Имеются </a:t>
            </a:r>
            <a: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разночтения и при характеристике случаев смерти </a:t>
            </a:r>
            <a:b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причинам и их распределении </a:t>
            </a:r>
            <a:b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прямые и косвенные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733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Примеры прямых причин материнской смерти: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эмболия 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легочной артерии околоплодными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водами; 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тяжелая преэклампсия и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эклампсия;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разрыв матки и маточных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труб;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массивные кровотечения  -  маточные и при отслойке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плаценты;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септические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ятрогенные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17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</a:rPr>
              <a:t>Раздел 2. </a:t>
            </a:r>
            <a:r>
              <a:rPr lang="ru-RU" sz="3200" b="1" spc="-50" dirty="0" smtClean="0">
                <a:solidFill>
                  <a:schemeClr val="bg1"/>
                </a:solidFill>
                <a:latin typeface="Times New Roman" pitchFamily="18" charset="0"/>
              </a:rPr>
              <a:t>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Что нового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</a:rPr>
              <a:t>?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2.1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Родовспоможение на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дому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(исключен из Ф-30)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(2200)                                                                                                                Код по ОКЕИ:642; человек - 792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945706"/>
              </p:ext>
            </p:extLst>
          </p:nvPr>
        </p:nvGraphicFramePr>
        <p:xfrm>
          <a:off x="457200" y="2118334"/>
          <a:ext cx="8187248" cy="3888012"/>
        </p:xfrm>
        <a:graphic>
          <a:graphicData uri="http://schemas.openxmlformats.org/drawingml/2006/table">
            <a:tbl>
              <a:tblPr firstRow="1" firstCol="1" bandRow="1"/>
              <a:tblGrid>
                <a:gridCol w="6276434"/>
                <a:gridCol w="819409"/>
                <a:gridCol w="1091405"/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на дому, всего,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принято врачами и средним медицинским персоналом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без последующей госпитализации родильниц (из стр. 1),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Закончили беременность на дому  в сроки 22 – 27 недель (из стр. 1),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детей, родившихся на дому, всего,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94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Родилось детей без последующей госпитализации родильниц, чел: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живыми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800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мертвыми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вакцинировано против туберкулеза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3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Примеры </a:t>
            </a:r>
            <a:r>
              <a:rPr lang="ru-RU" sz="2800" b="1" spc="-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косвенных </a:t>
            </a:r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причин материнской смерти: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кстрагенитальные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заболевания;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роническая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патология мочеполовой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системы;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ВИЧ-инфицирование;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Туберкулез;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Онкология;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Полинаркомания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ромбоэмболия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легочной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артерии;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тромбозы иной локализации.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8192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Информация по родившим вне </a:t>
            </a:r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родильного отделения: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Ф. 32. табл. 2200 стр.2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1. В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непрофильных стационарах (на терапевтических, инфекционных и пр. койках) 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2. В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транспорте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3. На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дому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4. На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дому без последующей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госпитализации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5. Другое (указать что)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3367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Переводы новорожденных </a:t>
            </a:r>
            <a:b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к табл. 2247 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96529062"/>
              </p:ext>
            </p:extLst>
          </p:nvPr>
        </p:nvGraphicFramePr>
        <p:xfrm>
          <a:off x="0" y="2133600"/>
          <a:ext cx="7294563" cy="3382963"/>
        </p:xfrm>
        <a:graphic>
          <a:graphicData uri="http://schemas.openxmlformats.org/drawingml/2006/table">
            <a:tbl>
              <a:tblPr/>
              <a:tblGrid>
                <a:gridCol w="1226680"/>
                <a:gridCol w="1604940"/>
                <a:gridCol w="1604940"/>
                <a:gridCol w="1415810"/>
                <a:gridCol w="116920"/>
                <a:gridCol w="1324575"/>
              </a:tblGrid>
              <a:tr h="270440">
                <a:tc gridSpan="6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переводов недоношенных и новорожденных на этап выхаживания и лечения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6197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Межгоспитальные (из роддома в дет.стационар или ПЦ)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126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Внутригоспитальные (отделения патологии новорожденных, реанимации и интенсивной терапии внутри учреждения)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197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Коечный фонд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521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койки реанимации новорожденных детей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койки патологии недоношенных и новорожденных детей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69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этап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(акушерский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стационар)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этап (детский стационар или ПЦ)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этап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(акушерский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стационар)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этап (детский стационар или ПЦ)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Всего: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5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на 3-м уровне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08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6093296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Раевская Марина Анатольевна</a:t>
            </a:r>
            <a:r>
              <a:rPr lang="ru-RU" sz="4000" b="1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b="1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smtClean="0">
                <a:solidFill>
                  <a:schemeClr val="accent1">
                    <a:lumMod val="75000"/>
                  </a:schemeClr>
                </a:solidFill>
              </a:rPr>
              <a:t>врач-статистик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8(3842)680502 доб.4065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rama@kuzdrav.ru</a:t>
            </a:r>
            <a:r>
              <a:rPr lang="ru-RU" sz="6000" b="1" dirty="0" smtClean="0">
                <a:solidFill>
                  <a:srgbClr val="0070C0"/>
                </a:solidFill>
              </a:rPr>
              <a:t/>
            </a:r>
            <a:br>
              <a:rPr lang="ru-RU" sz="6000" b="1" dirty="0" smtClean="0">
                <a:solidFill>
                  <a:srgbClr val="0070C0"/>
                </a:solidFill>
              </a:rPr>
            </a:br>
            <a:endParaRPr lang="ru-RU" sz="2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prstClr val="white"/>
                </a:solidFill>
                <a:latin typeface="Times New Roman" pitchFamily="18" charset="0"/>
              </a:rPr>
              <a:t>Раздел 2. 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Что нового ?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2133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200" b="1" spc="-5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+mj-cs"/>
              </a:rPr>
              <a:t>2ю2222ю</a:t>
            </a:r>
            <a:endParaRPr lang="ru-RU" sz="1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50538"/>
            <a:ext cx="8437563" cy="453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379510"/>
              </p:ext>
            </p:extLst>
          </p:nvPr>
        </p:nvGraphicFramePr>
        <p:xfrm>
          <a:off x="323528" y="2348880"/>
          <a:ext cx="8208912" cy="2746551"/>
        </p:xfrm>
        <a:graphic>
          <a:graphicData uri="http://schemas.openxmlformats.org/drawingml/2006/table">
            <a:tbl>
              <a:tblPr firstRow="1" firstCol="1" bandRow="1"/>
              <a:tblGrid>
                <a:gridCol w="6246039"/>
                <a:gridCol w="1021499"/>
                <a:gridCol w="941374"/>
              </a:tblGrid>
              <a:tr h="541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335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наблюдением на конец года женщин, </a:t>
                      </a: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имеющих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внутриматочные спирали,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использующих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гормональную контрацепцию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297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Введено внутриматочных спиралей (в подразделениях, оказывающих медицинскую </a:t>
                      </a: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 в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амбулаторных и стационарных условиях), </a:t>
                      </a:r>
                      <a:r>
                        <a:rPr lang="ru-RU" sz="16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07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Таблица 101 (вкладыш к ф-32 (232))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Что нового?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36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Таблица 101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36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Обратите </a:t>
            </a:r>
            <a:r>
              <a:rPr lang="ru-RU" sz="36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внимание: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«из гр. 5 стр.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 (таблица 100)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число медицинских организаций I уровня,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состоящие только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из ургентного родильного зала: 1____, число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принятых в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них родов: 2 ____.».</a:t>
            </a:r>
            <a:endParaRPr lang="ru-RU" sz="28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72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женщинам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276725"/>
          </a:xfrm>
        </p:spPr>
        <p:txBody>
          <a:bodyPr/>
          <a:lstStyle/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b="1" dirty="0" smtClean="0">
                <a:latin typeface="Times New Roman" pitchFamily="18" charset="0"/>
              </a:rPr>
              <a:t>Табл. 2120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 smtClean="0">
                <a:latin typeface="Times New Roman" pitchFamily="18" charset="0"/>
              </a:rPr>
              <a:t>КОНТРОЛЬ </a:t>
            </a:r>
            <a:endParaRPr lang="ru-RU" sz="1800" dirty="0"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ОБРАЩАЙТЕ ВНИМАНИЕ (в 2019 году была строка 15 – число плодов у которых выявлены врожденные пороки развития)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стр. 13 + стр. 20 (число плодов, у которых выявлены врожденные пороки развития и хромосомные аномалии – всего) может быть равно или меньше число выявленных плодов с врожденными аномалиями и пороками развития ФСН № 30, Табл. 5116, стр. 1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586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476250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914400" y="1773238"/>
            <a:ext cx="8229600" cy="4525962"/>
          </a:xfrm>
        </p:spPr>
        <p:txBody>
          <a:bodyPr>
            <a:normAutofit fontScale="55000" lnSpcReduction="20000"/>
          </a:bodyPr>
          <a:lstStyle/>
          <a:p>
            <a:r>
              <a:rPr lang="ru-RU" b="1" u="sng" dirty="0"/>
              <a:t>Пункт 2. Медицинскими критериями рождения являются: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1</a:t>
            </a:r>
            <a:r>
              <a:rPr lang="ru-RU" dirty="0"/>
              <a:t>) срок беременности 22 недели и более при массе тела ребенка при рождении 500 грамм и более (</a:t>
            </a:r>
            <a:r>
              <a:rPr lang="ru-RU" u="sng" dirty="0"/>
              <a:t>или менее 500 грамм при многоплодных родах</a:t>
            </a:r>
            <a:r>
              <a:rPr lang="ru-RU" dirty="0"/>
              <a:t>) или в случае, если масса тела ребенка при рождении неизвестна, при длине тела ребенка при рождении 25 см и более;</a:t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2</a:t>
            </a:r>
            <a:r>
              <a:rPr lang="ru-RU" dirty="0"/>
              <a:t>) срок беременности </a:t>
            </a:r>
            <a:r>
              <a:rPr lang="ru-RU" u="sng" dirty="0"/>
              <a:t>менее 22 недель или масса тела ребенка при рождении менее 500 грамм</a:t>
            </a:r>
            <a:r>
              <a:rPr lang="ru-RU" dirty="0"/>
              <a:t>, или в случае, если масса тела ребенка при рождении неизвестна, длина тела ребенка при рождении менее 25 см - при продолжительности жизни более 168 часов после рождения (7 суток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1 .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более 22 недель, масса тела более 500 г  - </a:t>
            </a:r>
            <a:r>
              <a:rPr lang="ru-RU" b="1" dirty="0">
                <a:solidFill>
                  <a:srgbClr val="FF0000"/>
                </a:solidFill>
              </a:rPr>
              <a:t>вносим в т </a:t>
            </a:r>
            <a:r>
              <a:rPr lang="ru-RU" b="1" dirty="0" smtClean="0">
                <a:solidFill>
                  <a:srgbClr val="FF0000"/>
                </a:solidFill>
              </a:rPr>
              <a:t>2245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2.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более 22 недель, менее 500 г (многоплодная беременность)  - </a:t>
            </a:r>
            <a:r>
              <a:rPr lang="ru-RU" b="1" dirty="0" smtClean="0">
                <a:solidFill>
                  <a:srgbClr val="FF0000"/>
                </a:solidFill>
              </a:rPr>
              <a:t>не вносим в табл. 2245</a:t>
            </a:r>
            <a:r>
              <a:rPr lang="ru-RU" b="1" dirty="0" smtClean="0"/>
              <a:t>. </a:t>
            </a:r>
            <a:r>
              <a:rPr lang="ru-RU" dirty="0" smtClean="0"/>
              <a:t>Но </a:t>
            </a:r>
            <a:r>
              <a:rPr lang="ru-RU" dirty="0"/>
              <a:t>сведения по детям </a:t>
            </a:r>
            <a:r>
              <a:rPr lang="ru-RU" dirty="0" smtClean="0"/>
              <a:t>предоставляем отдельно</a:t>
            </a:r>
            <a:r>
              <a:rPr lang="ru-RU" dirty="0"/>
              <a:t>, так как роды с 22 недель </a:t>
            </a:r>
            <a:r>
              <a:rPr lang="ru-RU" dirty="0" err="1"/>
              <a:t>гестации</a:t>
            </a:r>
            <a:r>
              <a:rPr lang="ru-RU" dirty="0"/>
              <a:t> прошли, но по массе тела ребенок </a:t>
            </a:r>
            <a:r>
              <a:rPr lang="ru-RU" b="1" dirty="0">
                <a:solidFill>
                  <a:srgbClr val="FF0000"/>
                </a:solidFill>
              </a:rPr>
              <a:t>не может быть занесен в </a:t>
            </a:r>
            <a:r>
              <a:rPr lang="ru-RU" b="1" dirty="0" err="1" smtClean="0">
                <a:solidFill>
                  <a:srgbClr val="FF0000"/>
                </a:solidFill>
              </a:rPr>
              <a:t>табл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2245</a:t>
            </a:r>
            <a:r>
              <a:rPr lang="ru-RU" dirty="0"/>
              <a:t>. </a:t>
            </a:r>
            <a:r>
              <a:rPr lang="ru-RU" b="1" dirty="0">
                <a:solidFill>
                  <a:srgbClr val="FF0000"/>
                </a:solidFill>
              </a:rPr>
              <a:t>Будет разница в контроле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sz="4200" b="1" dirty="0" smtClean="0">
                <a:solidFill>
                  <a:srgbClr val="FF0000"/>
                </a:solidFill>
              </a:rPr>
              <a:t>3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dirty="0" smtClean="0"/>
              <a:t> срок </a:t>
            </a:r>
            <a:r>
              <a:rPr lang="ru-RU" dirty="0" err="1"/>
              <a:t>гестации</a:t>
            </a:r>
            <a:r>
              <a:rPr lang="ru-RU" dirty="0"/>
              <a:t> менее 22 недель, масса тела менее 500 г, прожил более 168 ч – считаем новорожденным. </a:t>
            </a:r>
            <a:r>
              <a:rPr lang="ru-RU" b="1" dirty="0">
                <a:solidFill>
                  <a:srgbClr val="FF0000"/>
                </a:solidFill>
              </a:rPr>
              <a:t>Предоставляем информацию по таким детям. В табл. 2245 не вносим. </a:t>
            </a:r>
            <a:r>
              <a:rPr lang="ru-RU" b="1" dirty="0" smtClean="0">
                <a:solidFill>
                  <a:srgbClr val="FF0000"/>
                </a:solidFill>
              </a:rPr>
              <a:t>Разница </a:t>
            </a:r>
            <a:r>
              <a:rPr lang="ru-RU" b="1" dirty="0">
                <a:solidFill>
                  <a:srgbClr val="FF0000"/>
                </a:solidFill>
              </a:rPr>
              <a:t>по родам и детям будет</a:t>
            </a:r>
            <a:r>
              <a:rPr lang="ru-RU" b="1" dirty="0" smtClean="0">
                <a:solidFill>
                  <a:srgbClr val="FF0000"/>
                </a:solidFill>
              </a:rPr>
              <a:t>. Т.е. беременная поступила на роды менее 22 недель </a:t>
            </a:r>
            <a:r>
              <a:rPr lang="ru-RU" b="1" dirty="0" err="1" smtClean="0">
                <a:solidFill>
                  <a:srgbClr val="FF0000"/>
                </a:solidFill>
              </a:rPr>
              <a:t>гестации</a:t>
            </a:r>
            <a:r>
              <a:rPr lang="ru-RU" b="1" dirty="0" smtClean="0">
                <a:solidFill>
                  <a:srgbClr val="FF0000"/>
                </a:solidFill>
              </a:rPr>
              <a:t> и это никак не пройдет по родам и это необходимо учитывать.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565146" y="4039032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68237" y="4574491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568237" y="5445224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09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43800" cy="105416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20482" name="Rectangle 3"/>
          <p:cNvSpPr>
            <a:spLocks noGrp="1"/>
          </p:cNvSpPr>
          <p:nvPr>
            <p:ph idx="1"/>
          </p:nvPr>
        </p:nvSpPr>
        <p:spPr>
          <a:xfrm>
            <a:off x="202372" y="1844824"/>
            <a:ext cx="8784976" cy="136815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32500" lnSpcReduction="2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</a:rPr>
              <a:t>	</a:t>
            </a:r>
            <a:r>
              <a:rPr lang="ru-RU" sz="8000" b="1" dirty="0" err="1" smtClean="0">
                <a:latin typeface="Times New Roman" pitchFamily="18" charset="0"/>
              </a:rPr>
              <a:t>Табл</a:t>
            </a:r>
            <a:r>
              <a:rPr lang="ru-RU" sz="8000" b="1" dirty="0" smtClean="0">
                <a:latin typeface="Times New Roman" pitchFamily="18" charset="0"/>
              </a:rPr>
              <a:t> 2210</a:t>
            </a:r>
            <a:br>
              <a:rPr lang="ru-RU" sz="8000" b="1" dirty="0" smtClean="0">
                <a:latin typeface="Times New Roman" pitchFamily="18" charset="0"/>
              </a:rPr>
            </a:br>
            <a:r>
              <a:rPr lang="ru-RU" sz="4300" dirty="0" smtClean="0"/>
              <a:t>Принято родов (с </a:t>
            </a:r>
            <a:r>
              <a:rPr lang="ru-RU" sz="4300" dirty="0"/>
              <a:t>22 недель) - всего 1 </a:t>
            </a:r>
            <a:r>
              <a:rPr lang="ru-RU" sz="4300" dirty="0" smtClean="0"/>
              <a:t>___, кроме того, поступило родивших вне </a:t>
            </a:r>
            <a:r>
              <a:rPr lang="ru-RU" sz="4300" dirty="0"/>
              <a:t>родильного </a:t>
            </a:r>
            <a:r>
              <a:rPr lang="ru-RU" sz="4300" dirty="0" smtClean="0"/>
              <a:t>отделения </a:t>
            </a:r>
            <a:r>
              <a:rPr lang="ru-RU" sz="4300" dirty="0"/>
              <a:t>2  </a:t>
            </a:r>
            <a:r>
              <a:rPr lang="ru-RU" sz="4300" dirty="0" smtClean="0"/>
              <a:t>___.  </a:t>
            </a:r>
            <a:br>
              <a:rPr lang="ru-RU" sz="4300" dirty="0" smtClean="0"/>
            </a:br>
            <a:r>
              <a:rPr lang="ru-RU" sz="4300" dirty="0" smtClean="0"/>
              <a:t>Из  </a:t>
            </a:r>
            <a:r>
              <a:rPr lang="ru-RU" sz="4300" dirty="0"/>
              <a:t>общего числа родов</a:t>
            </a:r>
            <a:r>
              <a:rPr lang="ru-RU" sz="4300" dirty="0" smtClean="0"/>
              <a:t>: принято </a:t>
            </a:r>
            <a:r>
              <a:rPr lang="ru-RU" sz="4300" dirty="0"/>
              <a:t>родов у  детей  до 14 лет 3 </a:t>
            </a:r>
            <a:r>
              <a:rPr lang="ru-RU" sz="4300" dirty="0" smtClean="0"/>
              <a:t>______, </a:t>
            </a:r>
            <a:r>
              <a:rPr lang="ru-RU" sz="4300" dirty="0"/>
              <a:t>у ВИЧ-инфицированных </a:t>
            </a:r>
            <a:r>
              <a:rPr lang="ru-RU" sz="4300" dirty="0" smtClean="0"/>
              <a:t>женщин 4 ______. </a:t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общего числа родов: нормальные 5 ___________, </a:t>
            </a:r>
            <a:r>
              <a:rPr lang="ru-RU" sz="4300" dirty="0" smtClean="0"/>
              <a:t>многоплодные 6 </a:t>
            </a:r>
            <a:r>
              <a:rPr lang="ru-RU" sz="4300" dirty="0"/>
              <a:t>_________,   из них двоен 7 _________,  троен 8 _________, четыре и </a:t>
            </a:r>
            <a:r>
              <a:rPr lang="ru-RU" sz="4300" dirty="0" smtClean="0"/>
              <a:t>более ребенка 9 _________. Принято родов  у женщин, не состоявших под наблюдением в   женской консультации 10 _________, из них у  ВИЧ-инфицированных  женщин 11 </a:t>
            </a:r>
            <a:r>
              <a:rPr lang="ru-RU" sz="4300" dirty="0"/>
              <a:t>________. </a:t>
            </a:r>
            <a:r>
              <a:rPr lang="ru-RU" sz="4300" dirty="0" smtClean="0"/>
              <a:t/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гр. 1 - принято родов в сроки 22 - 28 недель 12 </a:t>
            </a:r>
            <a:r>
              <a:rPr lang="ru-RU" sz="4300" dirty="0" smtClean="0"/>
              <a:t>_______, из  </a:t>
            </a:r>
            <a:r>
              <a:rPr lang="ru-RU" sz="4300" dirty="0"/>
              <a:t>них  у женщин, не состоявших под  наблюдением  в  женской  </a:t>
            </a:r>
            <a:r>
              <a:rPr lang="ru-RU" sz="4300" dirty="0" smtClean="0"/>
              <a:t>консультации 13 ___. </a:t>
            </a:r>
            <a:br>
              <a:rPr lang="ru-RU" sz="4300" dirty="0" smtClean="0"/>
            </a:br>
            <a:r>
              <a:rPr lang="ru-RU" sz="4300" dirty="0" smtClean="0"/>
              <a:t>Число  </a:t>
            </a:r>
            <a:r>
              <a:rPr lang="ru-RU" sz="4300" dirty="0"/>
              <a:t>преждевременных  родов 22 - 37 </a:t>
            </a:r>
            <a:r>
              <a:rPr lang="ru-RU" sz="4300" dirty="0" smtClean="0"/>
              <a:t>недель 14______, в  </a:t>
            </a:r>
            <a:r>
              <a:rPr lang="ru-RU" sz="4300" dirty="0" err="1"/>
              <a:t>т.ч</a:t>
            </a:r>
            <a:r>
              <a:rPr lang="ru-RU" sz="4300" dirty="0"/>
              <a:t>. в перинатальных центрах 15 </a:t>
            </a:r>
            <a:r>
              <a:rPr lang="ru-RU" sz="4300" dirty="0" smtClean="0"/>
              <a:t>______.</a:t>
            </a:r>
            <a:endParaRPr lang="ru-RU" sz="4300" b="1" dirty="0" smtClean="0"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3284984"/>
            <a:ext cx="853244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 – учитывается число родов только родильном отделении</a:t>
            </a:r>
          </a:p>
          <a:p>
            <a:pPr algn="just">
              <a:lnSpc>
                <a:spcPct val="80000"/>
              </a:lnSpc>
            </a:pPr>
            <a:r>
              <a:rPr lang="ru-RU" sz="1400" dirty="0" err="1">
                <a:latin typeface="Times New Roman" pitchFamily="18" charset="0"/>
              </a:rPr>
              <a:t>Табл</a:t>
            </a:r>
            <a:r>
              <a:rPr lang="ru-RU" sz="1400" dirty="0">
                <a:latin typeface="Times New Roman" pitchFamily="18" charset="0"/>
              </a:rPr>
              <a:t> 2210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 = Вкл. </a:t>
            </a:r>
            <a:r>
              <a:rPr lang="ru-RU" sz="1400" dirty="0" smtClean="0">
                <a:latin typeface="Times New Roman" pitchFamily="18" charset="0"/>
              </a:rPr>
              <a:t>№32 табл. </a:t>
            </a:r>
            <a:r>
              <a:rPr lang="ru-RU" sz="1400" dirty="0">
                <a:latin typeface="Times New Roman" pitchFamily="18" charset="0"/>
              </a:rPr>
              <a:t>100, стр.2 </a:t>
            </a:r>
            <a:r>
              <a:rPr lang="ru-RU" sz="1400" dirty="0" smtClean="0">
                <a:latin typeface="Times New Roman" pitchFamily="18" charset="0"/>
              </a:rPr>
              <a:t>гр. </a:t>
            </a:r>
            <a:r>
              <a:rPr lang="ru-RU" sz="1400" dirty="0">
                <a:latin typeface="Times New Roman" pitchFamily="18" charset="0"/>
              </a:rPr>
              <a:t>4. (число родов в организациях родовспоможения).</a:t>
            </a:r>
          </a:p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2  - включены роды вне родильного отделения </a:t>
            </a:r>
            <a:r>
              <a:rPr lang="ru-RU" sz="1400" dirty="0">
                <a:latin typeface="Times New Roman" pitchFamily="18" charset="0"/>
              </a:rPr>
              <a:t>(на непрофильных койках, в транспорте, дома (если были госпитализированы), СМП.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</a:t>
            </a:r>
            <a:r>
              <a:rPr lang="ru-RU" sz="1400" dirty="0">
                <a:latin typeface="Times New Roman" pitchFamily="18" charset="0"/>
              </a:rPr>
              <a:t> Обращать внимание </a:t>
            </a:r>
            <a:r>
              <a:rPr lang="ru-RU" sz="1400" b="1" dirty="0">
                <a:latin typeface="Times New Roman" pitchFamily="18" charset="0"/>
              </a:rPr>
              <a:t>на соответствие числа родов </a:t>
            </a:r>
            <a:r>
              <a:rPr lang="ru-RU" sz="1400" dirty="0">
                <a:latin typeface="Times New Roman" pitchFamily="18" charset="0"/>
              </a:rPr>
              <a:t>(с учетом рождения двоен, троен, четырех детей и более) </a:t>
            </a:r>
            <a:r>
              <a:rPr lang="ru-RU" sz="1400" b="1" dirty="0">
                <a:latin typeface="Times New Roman" pitchFamily="18" charset="0"/>
              </a:rPr>
              <a:t>числу родившихся детей. </a:t>
            </a:r>
            <a:r>
              <a:rPr lang="ru-RU" sz="1400" dirty="0">
                <a:latin typeface="Times New Roman" pitchFamily="18" charset="0"/>
              </a:rPr>
              <a:t>При расхождении предоставлять подробное объяснение за подписью ответственного за составление отчета.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dirty="0" smtClean="0">
                <a:latin typeface="Times New Roman" pitchFamily="18" charset="0"/>
              </a:rPr>
              <a:t>____________________________________________________________________________________________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12 принято родов срок 22-28 недель </a:t>
            </a:r>
            <a:r>
              <a:rPr lang="ru-RU" sz="1400" dirty="0">
                <a:latin typeface="Times New Roman" pitchFamily="18" charset="0"/>
              </a:rPr>
              <a:t>(от 154 дней, но менее 196 полных дней). </a:t>
            </a:r>
            <a:r>
              <a:rPr lang="ru-RU" sz="1400" dirty="0" smtClean="0">
                <a:latin typeface="Times New Roman" pitchFamily="18" charset="0"/>
              </a:rPr>
              <a:t>Ведется </a:t>
            </a:r>
            <a:r>
              <a:rPr lang="ru-RU" sz="1400" dirty="0">
                <a:latin typeface="Times New Roman" pitchFamily="18" charset="0"/>
              </a:rPr>
              <a:t>учет родов в родильном отделении (из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14 число преждевременных родов 22-37 </a:t>
            </a:r>
            <a:r>
              <a:rPr lang="ru-RU" sz="1400" dirty="0">
                <a:latin typeface="Times New Roman" pitchFamily="18" charset="0"/>
              </a:rPr>
              <a:t>недель (от 154 до 258 полных  дней, но менее 259 дней). </a:t>
            </a:r>
            <a:r>
              <a:rPr lang="ru-RU" sz="1400" dirty="0" smtClean="0">
                <a:latin typeface="Times New Roman" pitchFamily="18" charset="0"/>
              </a:rPr>
              <a:t> Ведется </a:t>
            </a:r>
            <a:r>
              <a:rPr lang="ru-RU" sz="1400" dirty="0">
                <a:latin typeface="Times New Roman" pitchFamily="18" charset="0"/>
              </a:rPr>
              <a:t>учет всех преждевременных родов</a:t>
            </a:r>
            <a:r>
              <a:rPr lang="ru-RU" sz="1400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15</a:t>
            </a:r>
            <a:r>
              <a:rPr lang="ru-RU" sz="1400" dirty="0" smtClean="0">
                <a:latin typeface="Times New Roman" pitchFamily="18" charset="0"/>
              </a:rPr>
              <a:t>. </a:t>
            </a:r>
            <a:r>
              <a:rPr lang="ru-RU" sz="1400" dirty="0">
                <a:latin typeface="Times New Roman" pitchFamily="18" charset="0"/>
              </a:rPr>
              <a:t>учитываются преждевременные </a:t>
            </a:r>
            <a:r>
              <a:rPr lang="ru-RU" sz="1400" dirty="0" smtClean="0">
                <a:latin typeface="Times New Roman" pitchFamily="18" charset="0"/>
              </a:rPr>
              <a:t>роды в </a:t>
            </a:r>
            <a:r>
              <a:rPr lang="ru-RU" sz="1400" dirty="0">
                <a:latin typeface="Times New Roman" pitchFamily="18" charset="0"/>
              </a:rPr>
              <a:t>перинатальных центрах, а во вкладыше </a:t>
            </a:r>
            <a:r>
              <a:rPr lang="ru-RU" sz="1400" dirty="0" smtClean="0">
                <a:latin typeface="Times New Roman" pitchFamily="18" charset="0"/>
              </a:rPr>
              <a:t>Ф-32 </a:t>
            </a:r>
            <a:r>
              <a:rPr lang="ru-RU" sz="1400" dirty="0">
                <a:latin typeface="Times New Roman" pitchFamily="18" charset="0"/>
              </a:rPr>
              <a:t>в организациях родовспоможения 3 уровня  (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1. </a:t>
            </a:r>
            <a:r>
              <a:rPr lang="ru-RU" sz="1400" dirty="0" smtClean="0">
                <a:latin typeface="Times New Roman" pitchFamily="18" charset="0"/>
              </a:rPr>
              <a:t>гр.7)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 </a:t>
            </a:r>
            <a:r>
              <a:rPr lang="ru-RU" sz="1400" dirty="0">
                <a:latin typeface="Times New Roman" pitchFamily="18" charset="0"/>
              </a:rPr>
              <a:t>стр. 12 и стр. 14 имеется </a:t>
            </a:r>
            <a:r>
              <a:rPr lang="ru-RU" sz="1400" dirty="0" smtClean="0">
                <a:latin typeface="Times New Roman" pitchFamily="18" charset="0"/>
              </a:rPr>
              <a:t>межформенный контроль </a:t>
            </a:r>
            <a:r>
              <a:rPr lang="ru-RU" sz="1400" dirty="0">
                <a:latin typeface="Times New Roman" pitchFamily="18" charset="0"/>
              </a:rPr>
              <a:t>с вкладышем </a:t>
            </a:r>
            <a:r>
              <a:rPr lang="ru-RU" sz="1400" dirty="0" smtClean="0">
                <a:latin typeface="Times New Roman" pitchFamily="18" charset="0"/>
              </a:rPr>
              <a:t>Ф-32</a:t>
            </a:r>
            <a:r>
              <a:rPr lang="ru-RU" sz="1400" dirty="0">
                <a:latin typeface="Times New Roman" pitchFamily="18" charset="0"/>
              </a:rPr>
              <a:t>, в котором учитываются роды </a:t>
            </a:r>
            <a:r>
              <a:rPr lang="ru-RU" sz="1400" u="sng" dirty="0" smtClean="0">
                <a:latin typeface="Times New Roman" pitchFamily="18" charset="0"/>
              </a:rPr>
              <a:t>в </a:t>
            </a:r>
            <a:r>
              <a:rPr lang="ru-RU" sz="1400" u="sng" dirty="0">
                <a:latin typeface="Times New Roman" pitchFamily="18" charset="0"/>
              </a:rPr>
              <a:t>учреждениях родовспоможения</a:t>
            </a:r>
            <a:r>
              <a:rPr lang="ru-RU" sz="1400" dirty="0">
                <a:latin typeface="Times New Roman" pitchFamily="18" charset="0"/>
              </a:rPr>
              <a:t> по уровням </a:t>
            </a:r>
            <a:r>
              <a:rPr lang="ru-RU" sz="1400" dirty="0" smtClean="0">
                <a:latin typeface="Times New Roman" pitchFamily="18" charset="0"/>
              </a:rPr>
              <a:t>оказания медицинской </a:t>
            </a:r>
            <a:r>
              <a:rPr lang="ru-RU" sz="1400" dirty="0">
                <a:latin typeface="Times New Roman" pitchFamily="18" charset="0"/>
              </a:rPr>
              <a:t>помощи. 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latin typeface="Times New Roman" pitchFamily="18" charset="0"/>
              </a:rPr>
              <a:t>Табл. </a:t>
            </a:r>
            <a:r>
              <a:rPr lang="ru-RU" sz="1400" dirty="0">
                <a:latin typeface="Times New Roman" pitchFamily="18" charset="0"/>
              </a:rPr>
              <a:t>2210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12</a:t>
            </a:r>
            <a:r>
              <a:rPr lang="ru-RU" sz="1400" dirty="0" smtClean="0">
                <a:latin typeface="Times New Roman" pitchFamily="18" charset="0"/>
              </a:rPr>
              <a:t>=.Вкл</a:t>
            </a:r>
            <a:r>
              <a:rPr lang="ru-RU" sz="1400" dirty="0">
                <a:latin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</a:rPr>
              <a:t>№ 32</a:t>
            </a:r>
            <a:r>
              <a:rPr lang="ru-RU" sz="1400" dirty="0">
                <a:latin typeface="Times New Roman" pitchFamily="18" charset="0"/>
              </a:rPr>
              <a:t>, </a:t>
            </a:r>
            <a:r>
              <a:rPr lang="ru-RU" sz="1400" dirty="0" smtClean="0">
                <a:latin typeface="Times New Roman" pitchFamily="18" charset="0"/>
              </a:rPr>
              <a:t>табл. </a:t>
            </a:r>
            <a:r>
              <a:rPr lang="ru-RU" sz="1400" dirty="0">
                <a:latin typeface="Times New Roman" pitchFamily="18" charset="0"/>
              </a:rPr>
              <a:t>100, </a:t>
            </a:r>
            <a:r>
              <a:rPr lang="ru-RU" sz="1400" dirty="0" smtClean="0">
                <a:latin typeface="Times New Roman" pitchFamily="18" charset="0"/>
              </a:rPr>
              <a:t>стр. 2.1.</a:t>
            </a:r>
            <a:endParaRPr lang="ru-RU" sz="1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451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0" y="1412776"/>
            <a:ext cx="8892480" cy="47085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Т</a:t>
            </a:r>
            <a:r>
              <a:rPr lang="ru-RU" sz="2200" b="1" dirty="0" smtClean="0">
                <a:latin typeface="Times New Roman" pitchFamily="18" charset="0"/>
              </a:rPr>
              <a:t>абл. 2250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</a:t>
            </a:r>
            <a:r>
              <a:rPr lang="ru-RU" sz="2200" b="1" dirty="0" smtClean="0">
                <a:latin typeface="Times New Roman" pitchFamily="18" charset="0"/>
              </a:rPr>
              <a:t>УСЛОВНЫЙ КОНТРОЛЬ:</a:t>
            </a:r>
            <a:r>
              <a:rPr lang="ru-RU" sz="2200" dirty="0" smtClean="0">
                <a:latin typeface="Times New Roman" pitchFamily="18" charset="0"/>
              </a:rPr>
              <a:t> Число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1+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2) </a:t>
            </a:r>
            <a:r>
              <a:rPr lang="ru-RU" sz="2200" b="1" dirty="0" smtClean="0">
                <a:latin typeface="Times New Roman" pitchFamily="18" charset="0"/>
              </a:rPr>
              <a:t>= </a:t>
            </a:r>
            <a:r>
              <a:rPr lang="ru-RU" sz="2200" dirty="0" smtClean="0">
                <a:latin typeface="Times New Roman" pitchFamily="18" charset="0"/>
              </a:rPr>
              <a:t>число нормальных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5) + 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2250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 (Число женщин, у которых зарегистрированы заболевания  и  патологические состояния, осложнившие роды и послеродовый период).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Случаи расхождения в контроле возможны, необходимо представить пояснение с указанием причин, диагнозов женщин.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200" dirty="0" smtClean="0">
              <a:latin typeface="Times New Roman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336533" y="4149079"/>
            <a:ext cx="1872208" cy="17117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73891" y="4154178"/>
            <a:ext cx="1841928" cy="17230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89444" y="4152489"/>
            <a:ext cx="1750959" cy="17247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614028" y="4149079"/>
            <a:ext cx="1779239" cy="17281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39813" y="4782341"/>
            <a:ext cx="1222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Нормальные</a:t>
            </a:r>
            <a:br>
              <a:rPr lang="ru-RU" sz="1200" dirty="0" smtClean="0"/>
            </a:br>
            <a:r>
              <a:rPr lang="ru-RU" sz="1200" dirty="0" smtClean="0"/>
              <a:t> роды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334632" y="4782342"/>
            <a:ext cx="1222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Нормальные</a:t>
            </a:r>
            <a:br>
              <a:rPr lang="ru-RU" sz="1200" dirty="0" smtClean="0"/>
            </a:br>
            <a:r>
              <a:rPr lang="ru-RU" sz="1200" dirty="0" smtClean="0"/>
              <a:t> роды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2062133" y="4563734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Патология родов </a:t>
            </a:r>
            <a:r>
              <a:rPr lang="ru-RU" sz="1200" dirty="0" err="1" smtClean="0"/>
              <a:t>послеро-дового</a:t>
            </a:r>
            <a:r>
              <a:rPr lang="ru-RU" sz="1200" dirty="0" smtClean="0"/>
              <a:t> периода</a:t>
            </a:r>
            <a:endParaRPr lang="ru-RU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956596" y="4563735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Патология родов </a:t>
            </a:r>
            <a:r>
              <a:rPr lang="ru-RU" sz="1200" dirty="0" err="1" smtClean="0"/>
              <a:t>послеро-дового</a:t>
            </a:r>
            <a:r>
              <a:rPr lang="ru-RU" sz="1200" dirty="0" smtClean="0"/>
              <a:t> периода</a:t>
            </a:r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634172" y="473617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085440" y="473617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88177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3172</TotalTime>
  <Words>2415</Words>
  <Application>Microsoft Office PowerPoint</Application>
  <PresentationFormat>Экран (4:3)</PresentationFormat>
  <Paragraphs>342</Paragraphs>
  <Slides>33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Arial</vt:lpstr>
      <vt:lpstr>Calibri</vt:lpstr>
      <vt:lpstr>Calibri Light</vt:lpstr>
      <vt:lpstr>Times New Roman</vt:lpstr>
      <vt:lpstr>Wingdings</vt:lpstr>
      <vt:lpstr>Ретро</vt:lpstr>
      <vt:lpstr>Презентация PowerPoint</vt:lpstr>
      <vt:lpstr>Раздел 1. Медицинская помощь, оказанная беременным женщинам Что нового ?</vt:lpstr>
      <vt:lpstr>Раздел 2. Родовспоможение Что нового ?</vt:lpstr>
      <vt:lpstr>Раздел 2. Родовспоможение Что нового ?</vt:lpstr>
      <vt:lpstr>Таблица 101 (вкладыш к ф-32 (232)) Что нового?</vt:lpstr>
      <vt:lpstr>Раздел 1. Медицинская помощь, оказанная беременным женщинам</vt:lpstr>
      <vt:lpstr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vt:lpstr>
      <vt:lpstr>Раздел 2. Родовспоможение</vt:lpstr>
      <vt:lpstr>Раздел 2. Родовспоможение</vt:lpstr>
      <vt:lpstr>По определению ВОЗ  недоношенными  считаются рожденные при сроке  22-37 полных недель гестации, что составляет интервал от 154 до 258 полных дней. Новорожденный является доношенным  с 259 дня «154 и более дней, но менее 259» </vt:lpstr>
      <vt:lpstr>Раздел 3. Сведения о новорожденных</vt:lpstr>
      <vt:lpstr>Презентация PowerPoint</vt:lpstr>
      <vt:lpstr>Презентация PowerPoint</vt:lpstr>
      <vt:lpstr>Раздел 3. Сведения о новорожденных</vt:lpstr>
      <vt:lpstr>   Заслуживает внимания проблема правомерности применения термина «здоровый недоношенный ребенок»</vt:lpstr>
      <vt:lpstr>Вкладыш в Ф-№ 32 (232) «Сведения о регионализации акушерской и перинатальной помощи в родильных  домах (отделениях) и перинатальных центрах»</vt:lpstr>
      <vt:lpstr>Критические акушерские состояния (стр. 7-7.4)</vt:lpstr>
      <vt:lpstr>Учет акушерских операций </vt:lpstr>
      <vt:lpstr>Вызовы бригад реанимационной помощи (стр. 11-11.3)</vt:lpstr>
      <vt:lpstr>Ммежформенный контроль</vt:lpstr>
      <vt:lpstr>ФСН №14 сведения о деятельности подразделений медицинской организации, оказывающих медицинскую помощь в стационарных условиях</vt:lpstr>
      <vt:lpstr>ФСН №30 сведения о медицинской организации</vt:lpstr>
      <vt:lpstr> ФСН №61  </vt:lpstr>
      <vt:lpstr>ДОПОЛНИТЕЛЬНАЯ ИНФОРМАЦИЯ</vt:lpstr>
      <vt:lpstr>Сведения о новорожденных с массой тела менее 500 г при сроке гестации 22 недели и более:</vt:lpstr>
      <vt:lpstr>Сведения по случаю материнской смерти</vt:lpstr>
      <vt:lpstr>Сведения по случаю материнской смерти</vt:lpstr>
      <vt:lpstr>Прямые и косвенные причины материнской смертности</vt:lpstr>
      <vt:lpstr>Примеры прямых причин материнской смерти:</vt:lpstr>
      <vt:lpstr>Примеры косвенных причин материнской смерти:</vt:lpstr>
      <vt:lpstr>Информация по родившим вне родильного отделения:</vt:lpstr>
      <vt:lpstr>Переводы новорожденных  к табл. 2247 </vt:lpstr>
      <vt:lpstr>Раевская Марина Анатольевна врач-статистик 8(3842)680502 доб.4065 rama@kuzdrav.ru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Шумакова Ольга Викторовна</cp:lastModifiedBy>
  <cp:revision>291</cp:revision>
  <dcterms:created xsi:type="dcterms:W3CDTF">2016-11-26T20:08:14Z</dcterms:created>
  <dcterms:modified xsi:type="dcterms:W3CDTF">2020-12-11T07:47:42Z</dcterms:modified>
</cp:coreProperties>
</file>