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3"/>
  </p:notesMasterIdLst>
  <p:sldIdLst>
    <p:sldId id="304" r:id="rId2"/>
    <p:sldId id="305" r:id="rId3"/>
    <p:sldId id="306" r:id="rId4"/>
    <p:sldId id="307" r:id="rId5"/>
    <p:sldId id="308" r:id="rId6"/>
    <p:sldId id="427" r:id="rId7"/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75" r:id="rId17"/>
    <p:sldId id="383" r:id="rId18"/>
    <p:sldId id="384" r:id="rId19"/>
    <p:sldId id="273" r:id="rId20"/>
    <p:sldId id="274" r:id="rId21"/>
    <p:sldId id="279" r:id="rId22"/>
    <p:sldId id="280" r:id="rId23"/>
    <p:sldId id="431" r:id="rId24"/>
    <p:sldId id="428" r:id="rId25"/>
    <p:sldId id="429" r:id="rId26"/>
    <p:sldId id="430" r:id="rId27"/>
    <p:sldId id="300" r:id="rId28"/>
    <p:sldId id="309" r:id="rId29"/>
    <p:sldId id="310" r:id="rId30"/>
    <p:sldId id="311" r:id="rId31"/>
    <p:sldId id="312" r:id="rId32"/>
    <p:sldId id="313" r:id="rId33"/>
    <p:sldId id="315" r:id="rId34"/>
    <p:sldId id="316" r:id="rId35"/>
    <p:sldId id="317" r:id="rId36"/>
    <p:sldId id="318" r:id="rId37"/>
    <p:sldId id="319" r:id="rId38"/>
    <p:sldId id="320" r:id="rId39"/>
    <p:sldId id="321" r:id="rId40"/>
    <p:sldId id="330" r:id="rId41"/>
    <p:sldId id="331" r:id="rId42"/>
    <p:sldId id="332" r:id="rId43"/>
    <p:sldId id="333" r:id="rId44"/>
    <p:sldId id="334" r:id="rId45"/>
    <p:sldId id="338" r:id="rId46"/>
    <p:sldId id="340" r:id="rId47"/>
    <p:sldId id="342" r:id="rId48"/>
    <p:sldId id="343" r:id="rId49"/>
    <p:sldId id="344" r:id="rId50"/>
    <p:sldId id="345" r:id="rId51"/>
    <p:sldId id="346" r:id="rId52"/>
    <p:sldId id="347" r:id="rId53"/>
    <p:sldId id="348" r:id="rId54"/>
    <p:sldId id="349" r:id="rId55"/>
    <p:sldId id="350" r:id="rId56"/>
    <p:sldId id="351" r:id="rId57"/>
    <p:sldId id="352" r:id="rId58"/>
    <p:sldId id="353" r:id="rId59"/>
    <p:sldId id="354" r:id="rId60"/>
    <p:sldId id="361" r:id="rId61"/>
    <p:sldId id="363" r:id="rId62"/>
    <p:sldId id="364" r:id="rId63"/>
    <p:sldId id="365" r:id="rId64"/>
    <p:sldId id="366" r:id="rId65"/>
    <p:sldId id="367" r:id="rId66"/>
    <p:sldId id="368" r:id="rId67"/>
    <p:sldId id="369" r:id="rId68"/>
    <p:sldId id="370" r:id="rId69"/>
    <p:sldId id="371" r:id="rId70"/>
    <p:sldId id="374" r:id="rId71"/>
    <p:sldId id="378" r:id="rId72"/>
    <p:sldId id="379" r:id="rId73"/>
    <p:sldId id="380" r:id="rId74"/>
    <p:sldId id="381" r:id="rId75"/>
    <p:sldId id="382" r:id="rId76"/>
    <p:sldId id="386" r:id="rId77"/>
    <p:sldId id="425" r:id="rId78"/>
    <p:sldId id="421" r:id="rId79"/>
    <p:sldId id="422" r:id="rId80"/>
    <p:sldId id="423" r:id="rId81"/>
    <p:sldId id="424" r:id="rId82"/>
    <p:sldId id="387" r:id="rId83"/>
    <p:sldId id="390" r:id="rId84"/>
    <p:sldId id="391" r:id="rId85"/>
    <p:sldId id="392" r:id="rId86"/>
    <p:sldId id="393" r:id="rId87"/>
    <p:sldId id="394" r:id="rId88"/>
    <p:sldId id="395" r:id="rId89"/>
    <p:sldId id="396" r:id="rId90"/>
    <p:sldId id="397" r:id="rId91"/>
    <p:sldId id="398" r:id="rId92"/>
    <p:sldId id="399" r:id="rId93"/>
    <p:sldId id="400" r:id="rId94"/>
    <p:sldId id="401" r:id="rId95"/>
    <p:sldId id="402" r:id="rId96"/>
    <p:sldId id="403" r:id="rId97"/>
    <p:sldId id="404" r:id="rId98"/>
    <p:sldId id="405" r:id="rId99"/>
    <p:sldId id="406" r:id="rId100"/>
    <p:sldId id="407" r:id="rId101"/>
    <p:sldId id="408" r:id="rId102"/>
    <p:sldId id="412" r:id="rId103"/>
    <p:sldId id="413" r:id="rId104"/>
    <p:sldId id="414" r:id="rId105"/>
    <p:sldId id="415" r:id="rId106"/>
    <p:sldId id="416" r:id="rId107"/>
    <p:sldId id="426" r:id="rId108"/>
    <p:sldId id="417" r:id="rId109"/>
    <p:sldId id="418" r:id="rId110"/>
    <p:sldId id="420" r:id="rId111"/>
    <p:sldId id="385" r:id="rId1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ableStyles" Target="tableStyles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47A51-11A1-49FC-9210-41D5F5F2FB9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D0D44-2FBF-4752-B4F5-C2C588F07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455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427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49014C88-58BB-4F4B-8052-3240DBCFDC46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373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3D0A41EA-D67D-4708-95A6-1B0308DA8B77}" type="slidenum">
              <a:rPr lang="ru-RU" altLang="ru-RU" smtClean="0"/>
              <a:pPr/>
              <a:t>16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168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81211DCD-E712-4223-B5DE-5FD892F71C2F}" type="slidenum">
              <a:rPr lang="ru-RU" altLang="ru-RU" smtClean="0"/>
              <a:pPr/>
              <a:t>19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270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EA11791B-0A8F-474A-848C-2161091AB74A}" type="slidenum">
              <a:rPr lang="ru-RU" altLang="ru-RU" smtClean="0"/>
              <a:pPr/>
              <a:t>20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782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0EF0ECE8-E00F-4A71-9B50-6BCED0A6357A}" type="slidenum">
              <a:rPr lang="ru-RU" altLang="ru-RU" smtClean="0"/>
              <a:pPr/>
              <a:t>21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885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816A4BA5-79B4-4450-9844-9BE6A92166F6}" type="slidenum">
              <a:rPr lang="ru-RU" altLang="ru-RU" smtClean="0"/>
              <a:pPr/>
              <a:t>22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114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2D6A3735-CD3D-4377-8003-6C09DA00BA79}" type="slidenum">
              <a:rPr lang="ru-RU" altLang="ru-RU" smtClean="0"/>
              <a:pPr/>
              <a:t>23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216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505277C1-64CD-4C5D-B227-AC1CAE993E7F}" type="slidenum">
              <a:rPr lang="ru-RU" altLang="ru-RU" smtClean="0"/>
              <a:pPr/>
              <a:t>24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318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BBCB6708-A75B-4FFE-AF8D-26DE2F3DEBFD}" type="slidenum">
              <a:rPr lang="ru-RU" altLang="ru-RU" smtClean="0"/>
              <a:pPr/>
              <a:t>25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421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9EFCBFB3-FC19-42C3-8B75-7833EB16FA6F}" type="slidenum">
              <a:rPr lang="ru-RU" altLang="ru-RU" smtClean="0"/>
              <a:pPr/>
              <a:t>26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933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B5D27F00-0B97-4014-A198-E3DB3C83FBFD}" type="slidenum">
              <a:rPr lang="ru-RU" altLang="ru-RU" smtClean="0"/>
              <a:pPr/>
              <a:t>27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530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A55FD2C-DDC0-4AD6-A55A-1090A64A8A00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A7A1B0E-7ACF-4578-9CD8-AA0EE5AD08B2}" type="slidenum">
              <a:rPr lang="ru-RU" altLang="ru-RU" smtClean="0">
                <a:latin typeface="Calibri" pitchFamily="34" charset="0"/>
              </a:rPr>
              <a:pPr/>
              <a:t>28</a:t>
            </a:fld>
            <a:endParaRPr lang="ru-RU" altLang="ru-RU" smtClean="0">
              <a:latin typeface="Calibri" pitchFamily="34" charset="0"/>
            </a:endParaRPr>
          </a:p>
        </p:txBody>
      </p:sp>
      <p:sp>
        <p:nvSpPr>
          <p:cNvPr id="83971" name="Rectangle 7"/>
          <p:cNvSpPr txBox="1">
            <a:spLocks noGrp="1" noChangeArrowheads="1"/>
          </p:cNvSpPr>
          <p:nvPr/>
        </p:nvSpPr>
        <p:spPr bwMode="auto">
          <a:xfrm>
            <a:off x="3886894" y="8635764"/>
            <a:ext cx="2971106" cy="5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75" tIns="46088" rIns="92175" bIns="46088" anchor="b"/>
          <a:lstStyle>
            <a:lvl1pPr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B512E49-754E-4A50-B942-211148752951}" type="slidenum">
              <a:rPr lang="ru-RU" altLang="ru-RU" sz="1200">
                <a:latin typeface="Times New Roman" pitchFamily="18" charset="0"/>
              </a:rPr>
              <a:pPr algn="r"/>
              <a:t>28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839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1888" y="712788"/>
            <a:ext cx="4602162" cy="34528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790" y="4369133"/>
            <a:ext cx="5026421" cy="4061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175" tIns="46088" rIns="92175" bIns="4608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499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BB95F15-1331-44D5-A87B-FDC5001CE3A6}" type="slidenum">
              <a:rPr lang="ru-RU" altLang="ru-RU" smtClean="0">
                <a:latin typeface="Calibri" pitchFamily="34" charset="0"/>
              </a:rPr>
              <a:pPr/>
              <a:t>32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860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EA21C23-642F-417D-8D85-F0C4D6E7DAC1}" type="slidenum">
              <a:rPr lang="ru-RU" altLang="ru-RU" smtClean="0">
                <a:latin typeface="Calibri" pitchFamily="34" charset="0"/>
              </a:rPr>
              <a:pPr/>
              <a:t>41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8704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D1A01E2-C816-4897-A547-AC9542C33AA0}" type="slidenum">
              <a:rPr lang="ru-RU" altLang="ru-RU" smtClean="0"/>
              <a:pPr/>
              <a:t>46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806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984B1C0E-68C4-4AD0-AC2E-D9DA9EBEB6EC}" type="slidenum">
              <a:rPr lang="ru-RU" altLang="ru-RU" smtClean="0">
                <a:latin typeface="Calibri" pitchFamily="34" charset="0"/>
              </a:rPr>
              <a:pPr/>
              <a:t>68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90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992EC7E-CAD1-49C2-8624-CAC183501B89}" type="slidenum">
              <a:rPr lang="ru-RU" altLang="ru-RU" smtClean="0">
                <a:latin typeface="Calibri" pitchFamily="34" charset="0"/>
              </a:rPr>
              <a:pPr/>
              <a:t>69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</a:endParaRPr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AA68EA58-F7E3-421D-82DF-C421823A71E5}" type="slidenum">
              <a:rPr lang="en-US" altLang="ru-RU" sz="1200" b="0" i="0"/>
              <a:pPr/>
              <a:t>98</a:t>
            </a:fld>
            <a:endParaRPr lang="en-US" altLang="ru-RU" sz="1200" b="0" i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632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2E6168B-45F3-4200-9F55-7A57CBD53214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734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1787F784-DA9A-48D5-917A-F407481560D6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837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170E06B0-B263-4D4C-B4C3-1D7693ECFFE1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939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784B4DF-E52D-4744-BBBA-3A1384832352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04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9DA7DEAD-9903-49F0-9BBB-32FB2C475282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144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A739F2BC-27C7-4AE1-9E6D-BA7E1F4C3FB2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246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95D80994-52E3-43B7-AD64-7A8DAB077D42}" type="slidenum">
              <a:rPr lang="ru-RU" altLang="ru-RU" smtClean="0"/>
              <a:pPr/>
              <a:t>15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47EA2-CBDA-4930-BD92-3FA2F9047F8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5799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9926D-C848-4E2E-8E0F-F7B6794CE95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6774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3B809243EA6667783D9D19EA039CAD16E4AC8EE514EEFAC517D551462D73A7791FC1F4CE1A56CDC883DCDA18F7D13C1F43637475FF2F9BBCG0r0F" TargetMode="External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1C0E9714CEAA97C607E1F9867B7B9A7F42F7B81E5449183825DE66294A9F4C427BD63A055866ED24DE2F75E674152F8FC55C0D92A3EE3F71X3BAJ" TargetMode="External"/><Relationship Id="rId2" Type="http://schemas.openxmlformats.org/officeDocument/2006/relationships/hyperlink" Target="consultantplus://offline/ref=1C0E9714CEAA97C607E1F9867B7B9A7F40F8BE145846183825DE66294A9F4C427BD63A055866ED25D52F75E674152F8FC55C0D92A3EE3F71X3BAJ" TargetMode="External"/><Relationship Id="rId1" Type="http://schemas.openxmlformats.org/officeDocument/2006/relationships/slideLayout" Target="../slideLayouts/slideLayout1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hyperlink" Target="mailto:zlm@kuzdrav.ru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1412776"/>
            <a:ext cx="8610600" cy="21018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dirty="0" smtClean="0"/>
              <a:t>Годовой отчет за 20</a:t>
            </a:r>
            <a:r>
              <a:rPr lang="en-US" sz="5400" b="1" dirty="0" smtClean="0"/>
              <a:t>20</a:t>
            </a:r>
            <a:r>
              <a:rPr lang="ru-RU" sz="5400" b="1" dirty="0" smtClean="0"/>
              <a:t> год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Формы: 16 ВН; 14 ДС; </a:t>
            </a:r>
            <a:br>
              <a:rPr lang="ru-RU" sz="5400" dirty="0" smtClean="0"/>
            </a:br>
            <a:r>
              <a:rPr lang="ru-RU" sz="5400" dirty="0" smtClean="0"/>
              <a:t>30 (скорая  и штаты)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114800"/>
            <a:ext cx="8001000" cy="19050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endParaRPr lang="ru-RU" sz="3600" dirty="0" smtClean="0"/>
          </a:p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Илларионов Артем Александрович</a:t>
            </a:r>
          </a:p>
          <a:p>
            <a:pPr eaLnBrk="1" hangingPunct="1">
              <a:defRPr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Врач-статистик </a:t>
            </a:r>
            <a:r>
              <a:rPr lang="ru-RU" b="1" dirty="0" err="1" smtClean="0">
                <a:solidFill>
                  <a:schemeClr val="tx1"/>
                </a:solidFill>
              </a:rPr>
              <a:t>ОСиА</a:t>
            </a:r>
            <a:r>
              <a:rPr lang="ru-RU" b="1" dirty="0" smtClean="0">
                <a:solidFill>
                  <a:schemeClr val="tx1"/>
                </a:solidFill>
              </a:rPr>
              <a:t> КОМИАЦ</a:t>
            </a:r>
          </a:p>
        </p:txBody>
      </p:sp>
    </p:spTree>
    <p:extLst>
      <p:ext uri="{BB962C8B-B14F-4D97-AF65-F5344CB8AC3E}">
        <p14:creationId xmlns:p14="http://schemas.microsoft.com/office/powerpoint/2010/main" val="191084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715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Цель организации дневных стационаров</a:t>
            </a:r>
          </a:p>
        </p:txBody>
      </p:sp>
      <p:sp>
        <p:nvSpPr>
          <p:cNvPr id="5123" name="Rectangle 3"/>
          <p:cNvSpPr>
            <a:spLocks noGrp="1"/>
          </p:cNvSpPr>
          <p:nvPr>
            <p:ph idx="1"/>
          </p:nvPr>
        </p:nvSpPr>
        <p:spPr>
          <a:xfrm>
            <a:off x="571500" y="1857375"/>
            <a:ext cx="7924800" cy="4114800"/>
          </a:xfrm>
        </p:spPr>
        <p:txBody>
          <a:bodyPr>
            <a:normAutofit fontScale="92500"/>
          </a:bodyPr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3400" smtClean="0"/>
              <a:t>проведение профилактических, диагностических, лечебных и реабилитационных мероприятий пациентам, не требующим круглосуточного медицинского наблюдения, с применением современных технологий в соответствии со стандартами и протоколами ведения пациентов. </a:t>
            </a:r>
          </a:p>
        </p:txBody>
      </p:sp>
    </p:spTree>
    <p:extLst>
      <p:ext uri="{BB962C8B-B14F-4D97-AF65-F5344CB8AC3E}">
        <p14:creationId xmlns:p14="http://schemas.microsoft.com/office/powerpoint/2010/main" val="405548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59"/>
          <p:cNvGraphicFramePr>
            <a:graphicFrameLocks noGrp="1"/>
          </p:cNvGraphicFramePr>
          <p:nvPr/>
        </p:nvGraphicFramePr>
        <p:xfrm>
          <a:off x="339725" y="631825"/>
          <a:ext cx="4818063" cy="5656263"/>
        </p:xfrm>
        <a:graphic>
          <a:graphicData uri="http://schemas.openxmlformats.org/drawingml/2006/table">
            <a:tbl>
              <a:tblPr/>
              <a:tblGrid>
                <a:gridCol w="40812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68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52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6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6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 них по специальности (из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стр.144)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Акушерское дело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 в педиатрии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профилактическая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ортопедическая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7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сестринского дела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Управление сестринской деятельностью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Сестринское дело (</a:t>
                      </a:r>
                      <a:r>
                        <a:rPr kumimoji="0" lang="ru-RU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бакалавриат</a:t>
                      </a: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26670" name="Rectangle 880"/>
          <p:cNvSpPr>
            <a:spLocks noChangeArrowheads="1"/>
          </p:cNvSpPr>
          <p:nvPr/>
        </p:nvSpPr>
        <p:spPr bwMode="auto">
          <a:xfrm>
            <a:off x="5157788" y="5649913"/>
            <a:ext cx="3986212" cy="4318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i="0">
                <a:solidFill>
                  <a:srgbClr val="FFFFFF"/>
                </a:solidFill>
                <a:latin typeface="Times New Roman" pitchFamily="18" charset="0"/>
              </a:rPr>
              <a:t>С высшим медицинским образованием</a:t>
            </a:r>
            <a:endParaRPr lang="ru-RU" altLang="ru-RU" sz="1400" i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>
            <a:off x="4367213" y="5553075"/>
            <a:ext cx="790575" cy="735013"/>
          </a:xfrm>
          <a:prstGeom prst="roundRect">
            <a:avLst>
              <a:gd name="adj" fmla="val 16667"/>
            </a:avLst>
          </a:prstGeom>
          <a:noFill/>
          <a:ln w="63500">
            <a:solidFill>
              <a:schemeClr val="folHlink"/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lang="ru-RU"/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auto">
          <a:xfrm>
            <a:off x="4367213" y="5073650"/>
            <a:ext cx="790575" cy="430213"/>
          </a:xfrm>
          <a:prstGeom prst="roundRect">
            <a:avLst>
              <a:gd name="adj" fmla="val 16667"/>
            </a:avLst>
          </a:prstGeom>
          <a:noFill/>
          <a:ln w="63500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lang="ru-RU"/>
          </a:p>
        </p:txBody>
      </p:sp>
      <p:sp>
        <p:nvSpPr>
          <p:cNvPr id="17" name="Rectangle 880"/>
          <p:cNvSpPr>
            <a:spLocks noChangeArrowheads="1"/>
          </p:cNvSpPr>
          <p:nvPr/>
        </p:nvSpPr>
        <p:spPr bwMode="auto">
          <a:xfrm>
            <a:off x="5157788" y="5121275"/>
            <a:ext cx="3986212" cy="431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400" i="0" dirty="0">
                <a:solidFill>
                  <a:srgbClr val="FFFFFF"/>
                </a:solidFill>
                <a:latin typeface="Times New Roman" panose="02020603050405020304" pitchFamily="18" charset="0"/>
              </a:rPr>
              <a:t>Со средним медицинским образованием</a:t>
            </a:r>
            <a:endParaRPr lang="ru-RU" altLang="ru-RU" sz="1400" i="0" dirty="0">
              <a:solidFill>
                <a:schemeClr val="bg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Rectangle 719"/>
          <p:cNvSpPr>
            <a:spLocks noChangeArrowheads="1"/>
          </p:cNvSpPr>
          <p:nvPr/>
        </p:nvSpPr>
        <p:spPr bwMode="auto">
          <a:xfrm>
            <a:off x="5157788" y="3125788"/>
            <a:ext cx="3986212" cy="101917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Разница строк 144 – (148+157) указывает на прочие специальности среднего медицинского персонала</a:t>
            </a:r>
          </a:p>
        </p:txBody>
      </p:sp>
      <p:sp>
        <p:nvSpPr>
          <p:cNvPr id="19" name="Rectangle 719"/>
          <p:cNvSpPr>
            <a:spLocks noChangeArrowheads="1"/>
          </p:cNvSpPr>
          <p:nvPr/>
        </p:nvSpPr>
        <p:spPr bwMode="auto">
          <a:xfrm>
            <a:off x="5157788" y="1271588"/>
            <a:ext cx="3986212" cy="1757362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Сведения по строкам 148-157 указываются по действующему образовательному документу, являющейся основанием для занятия соответствующей должности</a:t>
            </a:r>
          </a:p>
        </p:txBody>
      </p:sp>
    </p:spTree>
    <p:extLst>
      <p:ext uri="{BB962C8B-B14F-4D97-AF65-F5344CB8AC3E}">
        <p14:creationId xmlns:p14="http://schemas.microsoft.com/office/powerpoint/2010/main" val="208113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06" name="Group 42"/>
          <p:cNvGraphicFramePr>
            <a:graphicFrameLocks noGrp="1"/>
          </p:cNvGraphicFramePr>
          <p:nvPr>
            <p:ph idx="1"/>
          </p:nvPr>
        </p:nvGraphicFramePr>
        <p:xfrm>
          <a:off x="509588" y="925513"/>
          <a:ext cx="8229600" cy="5645148"/>
        </p:xfrm>
        <a:graphic>
          <a:graphicData uri="http://schemas.openxmlformats.org/drawingml/2006/table">
            <a:tbl>
              <a:tblPr/>
              <a:tblGrid>
                <a:gridCol w="28130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159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7005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3160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лаборанты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D2F1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Бактериология,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Гистология, Лабораторное дело, Лабораторная диагностика, 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D2F1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Судебно-медицинская экспертиза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FD2F19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436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 том числе: лабораторное дело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547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гистология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821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лабораторная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диагностика 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3160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лабораторные техники (фельдшеры-лаборанты)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D2F1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Бактериология,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Гистология, Лабораторное дело, Лабораторная диагностика, 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D2F1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Судебно-медицинская экспертиза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FD2F19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135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 том числе: лабораторное дело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83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гистология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21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лабораторная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диагностика 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731602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технологи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Бактериология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Лабораторное дело, Гистология, 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Судебно-медицинская экспертиза, Медицинский технолог 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(аккредитация)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4834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лабораторное дело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4834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гистология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1821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лабораторная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диагностика 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207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50216" name="Rectangle 1538"/>
          <p:cNvSpPr>
            <a:spLocks noChangeArrowheads="1"/>
          </p:cNvSpPr>
          <p:nvPr/>
        </p:nvSpPr>
        <p:spPr bwMode="auto">
          <a:xfrm>
            <a:off x="4054475" y="1762125"/>
            <a:ext cx="4683125" cy="47625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Разница =169-170-171-172: бактериология, судебно-медицинская экспертиза </a:t>
            </a:r>
          </a:p>
        </p:txBody>
      </p:sp>
      <p:sp>
        <p:nvSpPr>
          <p:cNvPr id="50217" name="Rectangle 1538"/>
          <p:cNvSpPr>
            <a:spLocks noChangeArrowheads="1"/>
          </p:cNvSpPr>
          <p:nvPr/>
        </p:nvSpPr>
        <p:spPr bwMode="auto">
          <a:xfrm>
            <a:off x="4054475" y="3605213"/>
            <a:ext cx="4684713" cy="5334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Разница =173-174-175-176: бактериология, судебно-медицинская экспертиза </a:t>
            </a:r>
          </a:p>
        </p:txBody>
      </p:sp>
      <p:sp>
        <p:nvSpPr>
          <p:cNvPr id="5" name="Rectangle 1538"/>
          <p:cNvSpPr>
            <a:spLocks noChangeArrowheads="1"/>
          </p:cNvSpPr>
          <p:nvPr/>
        </p:nvSpPr>
        <p:spPr bwMode="auto">
          <a:xfrm>
            <a:off x="4054475" y="5489575"/>
            <a:ext cx="4684713" cy="725488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Разница =204-205-206-207: бактериология, судебно-медицинская экспертиза, медицинский технолог </a:t>
            </a:r>
          </a:p>
        </p:txBody>
      </p:sp>
    </p:spTree>
    <p:extLst>
      <p:ext uri="{BB962C8B-B14F-4D97-AF65-F5344CB8AC3E}">
        <p14:creationId xmlns:p14="http://schemas.microsoft.com/office/powerpoint/2010/main" val="389633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1801" name="Group 137"/>
          <p:cNvGraphicFramePr>
            <a:graphicFrameLocks noGrp="1"/>
          </p:cNvGraphicFramePr>
          <p:nvPr/>
        </p:nvGraphicFramePr>
        <p:xfrm>
          <a:off x="207963" y="717550"/>
          <a:ext cx="8629650" cy="5721349"/>
        </p:xfrm>
        <a:graphic>
          <a:graphicData uri="http://schemas.openxmlformats.org/drawingml/2006/table">
            <a:tbl>
              <a:tblPr/>
              <a:tblGrid>
                <a:gridCol w="16430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18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81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334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62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1595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6198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166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99218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101123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944713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физичес-ких лиц основных работ-ников на занятых должно-стях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амбула-торных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стацио-нарных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43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8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105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сестры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79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стр.177 </a:t>
                      </a:r>
                      <a:r>
                        <a:rPr kumimoji="0" lang="ru-RU" alt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анестезисты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5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Врачей общей практики (семейных врачей)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723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главные медицинские 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сестры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48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…..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853575">
                <a:tc>
                  <a:txBody>
                    <a:bodyPr/>
                    <a:lstStyle>
                      <a:lvl1pPr marL="14287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должности медицинских сестер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48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7476" name="Rectangle 885"/>
          <p:cNvSpPr>
            <a:spLocks noChangeArrowheads="1"/>
          </p:cNvSpPr>
          <p:nvPr/>
        </p:nvSpPr>
        <p:spPr bwMode="auto">
          <a:xfrm>
            <a:off x="2516188" y="3365500"/>
            <a:ext cx="6321425" cy="3810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Строка 177 </a:t>
            </a: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должна быть равна сумме строк с 178 по 199</a:t>
            </a:r>
          </a:p>
        </p:txBody>
      </p:sp>
      <p:sp>
        <p:nvSpPr>
          <p:cNvPr id="4" name="Rectangle 885"/>
          <p:cNvSpPr>
            <a:spLocks noChangeArrowheads="1"/>
          </p:cNvSpPr>
          <p:nvPr/>
        </p:nvSpPr>
        <p:spPr bwMode="auto">
          <a:xfrm>
            <a:off x="2354263" y="5734050"/>
            <a:ext cx="6483350" cy="6604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Строку 199 </a:t>
            </a: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необходимо расшифровать по наименованию должностей</a:t>
            </a:r>
          </a:p>
        </p:txBody>
      </p:sp>
    </p:spTree>
    <p:extLst>
      <p:ext uri="{BB962C8B-B14F-4D97-AF65-F5344CB8AC3E}">
        <p14:creationId xmlns:p14="http://schemas.microsoft.com/office/powerpoint/2010/main" val="164041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2803" name="Group 115"/>
          <p:cNvGraphicFramePr>
            <a:graphicFrameLocks noGrp="1"/>
          </p:cNvGraphicFramePr>
          <p:nvPr/>
        </p:nvGraphicFramePr>
        <p:xfrm>
          <a:off x="219075" y="217488"/>
          <a:ext cx="8691563" cy="6267449"/>
        </p:xfrm>
        <a:graphic>
          <a:graphicData uri="http://schemas.openxmlformats.org/drawingml/2006/table">
            <a:tbl>
              <a:tblPr/>
              <a:tblGrid>
                <a:gridCol w="1798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984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46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984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62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9852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2232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90011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1158876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Фармацевты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064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работают на основной работе в организациях подчинения: федерального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3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субъектов РФ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аптечных организациях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935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Специалисты с высшим неоконченным фармацевтическим образованием или провизоры (из стр.219)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8476" name="Rectangle 1245"/>
          <p:cNvSpPr>
            <a:spLocks noChangeArrowheads="1"/>
          </p:cNvSpPr>
          <p:nvPr/>
        </p:nvSpPr>
        <p:spPr bwMode="auto">
          <a:xfrm>
            <a:off x="2614613" y="2833688"/>
            <a:ext cx="6296025" cy="4572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Строка 219 </a:t>
            </a:r>
            <a:r>
              <a:rPr lang="ru-RU" altLang="ru-RU" sz="18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должна быть равна сумме строк 220 и 221</a:t>
            </a:r>
          </a:p>
        </p:txBody>
      </p:sp>
      <p:sp>
        <p:nvSpPr>
          <p:cNvPr id="58477" name="Rectangle 1249"/>
          <p:cNvSpPr>
            <a:spLocks noChangeArrowheads="1"/>
          </p:cNvSpPr>
          <p:nvPr/>
        </p:nvSpPr>
        <p:spPr bwMode="auto">
          <a:xfrm>
            <a:off x="2541588" y="3684588"/>
            <a:ext cx="6383337" cy="120332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По </a:t>
            </a:r>
            <a:r>
              <a:rPr lang="ru-RU" altLang="ru-RU" sz="18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строке 222 </a:t>
            </a:r>
            <a:r>
              <a:rPr lang="ru-RU" altLang="ru-RU" sz="18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указываются сведения в случае, если такие организации есть в подчинении субъекта или в федеральном подчинении. Провести сверку с формой №47. Обратите внимание на </a:t>
            </a:r>
            <a:r>
              <a:rPr lang="ru-RU" altLang="ru-RU" sz="18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технические ошибки!</a:t>
            </a:r>
          </a:p>
        </p:txBody>
      </p:sp>
      <p:sp>
        <p:nvSpPr>
          <p:cNvPr id="5" name="Rectangle 1249"/>
          <p:cNvSpPr>
            <a:spLocks noChangeArrowheads="1"/>
          </p:cNvSpPr>
          <p:nvPr/>
        </p:nvSpPr>
        <p:spPr bwMode="auto">
          <a:xfrm>
            <a:off x="2614613" y="5084763"/>
            <a:ext cx="6337300" cy="120332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По </a:t>
            </a:r>
            <a:r>
              <a:rPr lang="ru-RU" altLang="ru-RU" sz="18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строке 223 </a:t>
            </a:r>
            <a:r>
              <a:rPr lang="ru-RU" altLang="ru-RU" sz="18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указываются сведения о лицах с высшим неоконченным образованием, занимающих должность фармацевта</a:t>
            </a:r>
            <a:endParaRPr lang="ru-RU" altLang="ru-RU" sz="1800" i="0" dirty="0">
              <a:solidFill>
                <a:srgbClr val="FF00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75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7266" name="Group 2"/>
          <p:cNvGraphicFramePr>
            <a:graphicFrameLocks noGrp="1"/>
          </p:cNvGraphicFramePr>
          <p:nvPr/>
        </p:nvGraphicFramePr>
        <p:xfrm>
          <a:off x="230188" y="173038"/>
          <a:ext cx="8697912" cy="6570664"/>
        </p:xfrm>
        <a:graphic>
          <a:graphicData uri="http://schemas.openxmlformats.org/drawingml/2006/table">
            <a:tbl>
              <a:tblPr/>
              <a:tblGrid>
                <a:gridCol w="1803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9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35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826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2071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6833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3183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944498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физичес-ких лиц основных работ-ников на занятых должно-стях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1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амбула-торных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стацио-нарных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60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</a:t>
                      </a: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без медицинского образования занимающих должности среднего персонала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571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из них: медицинских регистраторов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71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медицинских дезинфекторов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71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инструкторов по лечебной физкультуре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47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инструкторы по трудовой терапии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3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992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Специалисты в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неокон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           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ченным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высшим образованием или врачи. Из стр. 236 -  студенты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242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62560" name="Rectangle 885"/>
          <p:cNvSpPr>
            <a:spLocks noChangeArrowheads="1"/>
          </p:cNvSpPr>
          <p:nvPr/>
        </p:nvSpPr>
        <p:spPr bwMode="auto">
          <a:xfrm>
            <a:off x="2432050" y="2736850"/>
            <a:ext cx="6496050" cy="135572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ru-RU" altLang="ru-RU" sz="14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9,10,11 и 17 </a:t>
            </a: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графах показывают </a:t>
            </a: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лица</a:t>
            </a: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медицинского образования и занимающие должности медицинских регистраторов, медицинских дезинфекторов, инструкторов по лечебной физкультуре и другие.</a:t>
            </a:r>
          </a:p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Штатные и занятые д</a:t>
            </a:r>
            <a:r>
              <a:rPr lang="ru-RU" alt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олжности</a:t>
            </a: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показываются в графах с 3 по 8 по соответствующим строкам</a:t>
            </a:r>
          </a:p>
        </p:txBody>
      </p:sp>
      <p:sp>
        <p:nvSpPr>
          <p:cNvPr id="6" name="Rectangle 885"/>
          <p:cNvSpPr>
            <a:spLocks noChangeArrowheads="1"/>
          </p:cNvSpPr>
          <p:nvPr/>
        </p:nvSpPr>
        <p:spPr bwMode="auto">
          <a:xfrm>
            <a:off x="2522538" y="4419600"/>
            <a:ext cx="6405562" cy="60325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ru-RU" altLang="ru-RU" sz="14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236 </a:t>
            </a: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равна сумме строк с 237 по 241.</a:t>
            </a:r>
          </a:p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Строку 241 «прочие» - расшифровать по наименованию должностей.</a:t>
            </a:r>
          </a:p>
        </p:txBody>
      </p:sp>
      <p:sp>
        <p:nvSpPr>
          <p:cNvPr id="5" name="Rectangle 885"/>
          <p:cNvSpPr>
            <a:spLocks noChangeArrowheads="1"/>
          </p:cNvSpPr>
          <p:nvPr/>
        </p:nvSpPr>
        <p:spPr bwMode="auto">
          <a:xfrm>
            <a:off x="2508250" y="5792788"/>
            <a:ext cx="6405563" cy="950912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ru-RU" altLang="ru-RU" sz="14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Строке 242 </a:t>
            </a:r>
            <a:r>
              <a:rPr lang="ru-RU" sz="14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указывается из строки 236. </a:t>
            </a:r>
          </a:p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ru-RU" sz="14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если специалист с неоконченным образованием занимает должность медицинского регистратора, то он покажется в строке 237 и 242.</a:t>
            </a:r>
            <a:endParaRPr lang="ru-RU" altLang="ru-RU" sz="1400" i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07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79463" y="565150"/>
            <a:ext cx="7908925" cy="590550"/>
          </a:xfrm>
        </p:spPr>
        <p:txBody>
          <a:bodyPr/>
          <a:lstStyle/>
          <a:p>
            <a:pPr algn="ctr">
              <a:defRPr/>
            </a:pPr>
            <a:r>
              <a:rPr lang="ru-RU" altLang="ru-RU" sz="3200" dirty="0">
                <a:solidFill>
                  <a:schemeClr val="bg1">
                    <a:lumMod val="50000"/>
                  </a:schemeClr>
                </a:solidFill>
              </a:rPr>
              <a:t>Трудоустройство студентов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03338"/>
            <a:ext cx="8229600" cy="532130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>
                <a:latin typeface="Times New Roman" panose="02020603050405020304" pitchFamily="18" charset="0"/>
              </a:rPr>
              <a:t>Приказом Минздрава РФ от 27.06.2016 N 419н утвержден </a:t>
            </a:r>
            <a:r>
              <a:rPr lang="ru-RU" altLang="ru-RU" sz="1800" dirty="0">
                <a:latin typeface="Times New Roman" panose="02020603050405020304" pitchFamily="18" charset="0"/>
                <a:hlinkClick r:id="rId2"/>
              </a:rPr>
              <a:t>Порядок</a:t>
            </a:r>
            <a:r>
              <a:rPr lang="ru-RU" altLang="ru-RU" sz="1800" dirty="0">
                <a:latin typeface="Times New Roman" panose="02020603050405020304" pitchFamily="18" charset="0"/>
              </a:rPr>
              <a:t> допуска лиц к осуществлению медицинской (фармацевтической) деятельности на должностях среднего медицинского (фармацевтического) персонала, в соответствии с которым лица, </a:t>
            </a:r>
            <a:r>
              <a:rPr lang="ru-RU" altLang="ru-RU" sz="1800" b="1" dirty="0">
                <a:latin typeface="Times New Roman" panose="02020603050405020304" pitchFamily="18" charset="0"/>
              </a:rPr>
              <a:t>не завершившие освоение образовательных программ высшего медицинского (фармацевтического) образования, могут быть приняты на работу на указанные должности при наличии:</a:t>
            </a:r>
          </a:p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>
                <a:latin typeface="Times New Roman" panose="02020603050405020304" pitchFamily="18" charset="0"/>
              </a:rPr>
              <a:t>- справки об обучении или о периоде обучения, подтверждающей освоение образовательной программы в необходимом объеме и по специальности;</a:t>
            </a:r>
          </a:p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>
                <a:latin typeface="Times New Roman" panose="02020603050405020304" pitchFamily="18" charset="0"/>
              </a:rPr>
              <a:t>- положительного результата сдачи экзамена по допуску к осуществлению медицинской (фармацевтической) деятельности (проводится в образовательном учреждении).</a:t>
            </a:r>
          </a:p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>
                <a:latin typeface="Times New Roman" panose="02020603050405020304" pitchFamily="18" charset="0"/>
              </a:rPr>
              <a:t>Например, лица с незаконченным высшим образованием, освоившие образовательную программу высшего медицинского образования по специальностям "Лечебное дело", "Педиатрия", "Медико-профилактическое дело", "Стоматология" </a:t>
            </a:r>
            <a:r>
              <a:rPr lang="ru-RU" altLang="ru-RU" sz="1800" u="sng" dirty="0">
                <a:latin typeface="Times New Roman" panose="02020603050405020304" pitchFamily="18" charset="0"/>
              </a:rPr>
              <a:t>в объеме трех курсов </a:t>
            </a:r>
            <a:r>
              <a:rPr lang="ru-RU" altLang="ru-RU" sz="1800" dirty="0">
                <a:latin typeface="Times New Roman" panose="02020603050405020304" pitchFamily="18" charset="0"/>
              </a:rPr>
              <a:t>и более или по направлению подготовки "Сестринское дело" </a:t>
            </a:r>
            <a:r>
              <a:rPr lang="ru-RU" altLang="ru-RU" sz="1800" u="sng" dirty="0">
                <a:latin typeface="Times New Roman" panose="02020603050405020304" pitchFamily="18" charset="0"/>
              </a:rPr>
              <a:t>в объеме двух курсов </a:t>
            </a:r>
            <a:r>
              <a:rPr lang="ru-RU" altLang="ru-RU" sz="1800" dirty="0">
                <a:latin typeface="Times New Roman" panose="02020603050405020304" pitchFamily="18" charset="0"/>
              </a:rPr>
              <a:t>и более либо имеющие диплом специалиста (диплом бакалавра) по специальности "Лечебное дело", "Педиатрия", "Медико-профилактическое дело", "Сестринское дело" или "Стоматология", </a:t>
            </a:r>
            <a:r>
              <a:rPr lang="ru-RU" altLang="ru-RU" sz="1800" b="1" dirty="0">
                <a:latin typeface="Times New Roman" panose="02020603050405020304" pitchFamily="18" charset="0"/>
              </a:rPr>
              <a:t>могут быть приняты на работу в качестве </a:t>
            </a:r>
            <a:r>
              <a:rPr lang="ru-RU" altLang="ru-RU" sz="1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</a:rPr>
              <a:t>медицинской сестры (медбрата), в том числе палатной, перевязочной, процедурной, по приему вызовов скорой медицинской помощи, приемного отделения, участковой, медицинского регистратора, помощник врача, фармацевт и гигиенист стоматологический.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ru-RU" altLang="ru-RU" sz="18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93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8969" name="Group 137"/>
          <p:cNvGraphicFramePr>
            <a:graphicFrameLocks noGrp="1"/>
          </p:cNvGraphicFramePr>
          <p:nvPr/>
        </p:nvGraphicFramePr>
        <p:xfrm>
          <a:off x="233363" y="-84138"/>
          <a:ext cx="8720137" cy="6729416"/>
        </p:xfrm>
        <a:graphic>
          <a:graphicData uri="http://schemas.openxmlformats.org/drawingml/2006/table">
            <a:tbl>
              <a:tblPr/>
              <a:tblGrid>
                <a:gridCol w="28559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001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889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810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8263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0327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8105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82488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них,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1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3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1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124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Врачи - всего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450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Специалисты с высшим немедицинским образованием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006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Провизоры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006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медперсонал </a:t>
                      </a: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006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Фармацевты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51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Младший медперсонал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006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Прочий персонал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2006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82295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число физических лиц специалистов с высшим немедицинским образованием, занимающих должности врачей, всего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005836">
                <a:tc>
                  <a:txBody>
                    <a:bodyPr/>
                    <a:lstStyle>
                      <a:lvl1pPr algn="l" defTabSz="457200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defTabSz="457200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defTabSz="45720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defTabSz="457200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defTabSz="457200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число физических лиц без медицинского образования занимающих должности среднего медицинского персонала, всего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236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641057">
                <a:tc>
                  <a:txBody>
                    <a:bodyPr/>
                    <a:lstStyle/>
                    <a:p>
                      <a:pPr marL="0" marR="0" lvl="0" indent="0" algn="ctr" defTabSz="457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ИТОГО</a:t>
                      </a: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243</a:t>
                      </a: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64639" name="Rectangle 1108"/>
          <p:cNvSpPr>
            <a:spLocks noChangeArrowheads="1"/>
          </p:cNvSpPr>
          <p:nvPr/>
        </p:nvSpPr>
        <p:spPr bwMode="auto">
          <a:xfrm>
            <a:off x="3678238" y="3406775"/>
            <a:ext cx="5275262" cy="739775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Строка 231 – промежуточный итог (без учета строк 232 и 236)</a:t>
            </a: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3589338" y="5173663"/>
            <a:ext cx="5364162" cy="1471612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243 – Итоговые значения по должностям с учетом строк 232 и 236.</a:t>
            </a:r>
          </a:p>
          <a:p>
            <a:pPr eaLnBrk="1" hangingPunct="1">
              <a:defRPr/>
            </a:pPr>
            <a:r>
              <a:rPr lang="ru-RU" sz="1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Графы по штатным и занятым должностям должны быть равны по строкам 231 и 243.</a:t>
            </a:r>
          </a:p>
        </p:txBody>
      </p:sp>
    </p:spTree>
    <p:extLst>
      <p:ext uri="{BB962C8B-B14F-4D97-AF65-F5344CB8AC3E}">
        <p14:creationId xmlns:p14="http://schemas.microsoft.com/office/powerpoint/2010/main" val="229618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885" name="Group 101"/>
          <p:cNvGraphicFramePr>
            <a:graphicFrameLocks noGrp="1"/>
          </p:cNvGraphicFramePr>
          <p:nvPr/>
        </p:nvGraphicFramePr>
        <p:xfrm>
          <a:off x="314325" y="336550"/>
          <a:ext cx="8459788" cy="4552953"/>
        </p:xfrm>
        <a:graphic>
          <a:graphicData uri="http://schemas.openxmlformats.org/drawingml/2006/table">
            <a:tbl>
              <a:tblPr/>
              <a:tblGrid>
                <a:gridCol w="1609725">
                  <a:extLst>
                    <a:ext uri="{9D8B030D-6E8A-4147-A177-3AD203B41FA5}"/>
                  </a:extLst>
                </a:gridCol>
                <a:gridCol w="417513">
                  <a:extLst>
                    <a:ext uri="{9D8B030D-6E8A-4147-A177-3AD203B41FA5}"/>
                  </a:extLst>
                </a:gridCol>
                <a:gridCol w="631825">
                  <a:extLst>
                    <a:ext uri="{9D8B030D-6E8A-4147-A177-3AD203B41FA5}"/>
                  </a:extLst>
                </a:gridCol>
                <a:gridCol w="619125">
                  <a:extLst>
                    <a:ext uri="{9D8B030D-6E8A-4147-A177-3AD203B41FA5}"/>
                  </a:extLst>
                </a:gridCol>
                <a:gridCol w="666750">
                  <a:extLst>
                    <a:ext uri="{9D8B030D-6E8A-4147-A177-3AD203B41FA5}"/>
                  </a:extLst>
                </a:gridCol>
                <a:gridCol w="600075">
                  <a:extLst>
                    <a:ext uri="{9D8B030D-6E8A-4147-A177-3AD203B41FA5}"/>
                  </a:extLst>
                </a:gridCol>
                <a:gridCol w="650875">
                  <a:extLst>
                    <a:ext uri="{9D8B030D-6E8A-4147-A177-3AD203B41FA5}"/>
                  </a:extLst>
                </a:gridCol>
                <a:gridCol w="588962">
                  <a:extLst>
                    <a:ext uri="{9D8B030D-6E8A-4147-A177-3AD203B41FA5}"/>
                  </a:extLst>
                </a:gridCol>
                <a:gridCol w="711200">
                  <a:extLst>
                    <a:ext uri="{9D8B030D-6E8A-4147-A177-3AD203B41FA5}"/>
                  </a:extLst>
                </a:gridCol>
                <a:gridCol w="974725">
                  <a:extLst>
                    <a:ext uri="{9D8B030D-6E8A-4147-A177-3AD203B41FA5}"/>
                  </a:extLst>
                </a:gridCol>
                <a:gridCol w="989013">
                  <a:extLst>
                    <a:ext uri="{9D8B030D-6E8A-4147-A177-3AD203B41FA5}"/>
                  </a:extLst>
                </a:gridCol>
              </a:tblGrid>
              <a:tr h="822949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253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90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27459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7141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Прочий персонал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317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 социальные работники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73171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водители скорой медицинской помощи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0474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ИТ-специалисты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50272" name="Rectangle 601"/>
          <p:cNvSpPr>
            <a:spLocks noChangeArrowheads="1"/>
          </p:cNvSpPr>
          <p:nvPr/>
        </p:nvSpPr>
        <p:spPr bwMode="auto">
          <a:xfrm>
            <a:off x="2427288" y="2787650"/>
            <a:ext cx="6289675" cy="1430338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1600" b="0" i="0">
                <a:solidFill>
                  <a:schemeClr val="bg1"/>
                </a:solidFill>
                <a:latin typeface="Times New Roman" pitchFamily="18" charset="0"/>
              </a:rPr>
              <a:t>В строку 220 включаются: </a:t>
            </a:r>
            <a:r>
              <a:rPr lang="ru-RU" altLang="ru-RU" sz="1600" i="0">
                <a:solidFill>
                  <a:schemeClr val="bg1"/>
                </a:solidFill>
                <a:latin typeface="Times New Roman" pitchFamily="18" charset="0"/>
              </a:rPr>
              <a:t>экономисты, программисты, инженеры, юристы, операторы, бухгалтеры, завхозы, работники кухонь, истопники, шоферы и другие категории работников, не относящиеся к медицинскому персоналу</a:t>
            </a:r>
          </a:p>
        </p:txBody>
      </p:sp>
      <p:sp>
        <p:nvSpPr>
          <p:cNvPr id="50273" name="AutoShape 602"/>
          <p:cNvSpPr>
            <a:spLocks noChangeArrowheads="1"/>
          </p:cNvSpPr>
          <p:nvPr/>
        </p:nvSpPr>
        <p:spPr bwMode="auto">
          <a:xfrm>
            <a:off x="2617788" y="4398963"/>
            <a:ext cx="6115050" cy="1044575"/>
          </a:xfrm>
          <a:prstGeom prst="wedgeRoundRectCallout">
            <a:avLst>
              <a:gd name="adj1" fmla="val -56231"/>
              <a:gd name="adj2" fmla="val -17324"/>
              <a:gd name="adj3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1600" i="0">
                <a:solidFill>
                  <a:schemeClr val="bg1"/>
                </a:solidFill>
                <a:latin typeface="Times New Roman" pitchFamily="18" charset="0"/>
              </a:rPr>
              <a:t>в строку 223 включаются: программист, инженер-программист, администратор компьютерных сетей, специалист по информационным системам и т.д.</a:t>
            </a:r>
          </a:p>
        </p:txBody>
      </p:sp>
      <p:sp>
        <p:nvSpPr>
          <p:cNvPr id="50274" name="Прямоугольник 1"/>
          <p:cNvSpPr>
            <a:spLocks noChangeArrowheads="1"/>
          </p:cNvSpPr>
          <p:nvPr/>
        </p:nvSpPr>
        <p:spPr bwMode="auto">
          <a:xfrm>
            <a:off x="276225" y="5705475"/>
            <a:ext cx="87010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ru-RU" altLang="ru-RU" sz="2000" i="0">
                <a:solidFill>
                  <a:srgbClr val="FF0000"/>
                </a:solidFill>
                <a:latin typeface="Times New Roman" pitchFamily="18" charset="0"/>
              </a:rPr>
              <a:t>Наличие сертификата и категории по прочему персоналу (строка 220) указывается только для педагогических работников</a:t>
            </a:r>
          </a:p>
        </p:txBody>
      </p:sp>
    </p:spTree>
    <p:extLst>
      <p:ext uri="{BB962C8B-B14F-4D97-AF65-F5344CB8AC3E}">
        <p14:creationId xmlns:p14="http://schemas.microsoft.com/office/powerpoint/2010/main" val="238436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543050" y="328613"/>
            <a:ext cx="62865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i="0" dirty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Таблица 1104 Новая </a:t>
            </a:r>
            <a:r>
              <a:rPr lang="ru-RU" altLang="ru-RU" sz="2000" i="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таблица </a:t>
            </a:r>
            <a:r>
              <a:rPr lang="ru-RU" altLang="ru-RU" sz="2000" i="0" dirty="0" smtClean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 Прежняя </a:t>
            </a:r>
            <a:r>
              <a:rPr lang="ru-RU" altLang="ru-RU" sz="2000" i="0" dirty="0" err="1" smtClean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табл</a:t>
            </a:r>
            <a:r>
              <a:rPr lang="ru-RU" altLang="ru-RU" sz="2000" i="0" dirty="0" smtClean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 1104 с расшифровкой прочего изменит номер</a:t>
            </a:r>
            <a:endParaRPr lang="ru-RU" altLang="ru-RU" sz="2000" b="0" i="0" dirty="0">
              <a:solidFill>
                <a:schemeClr val="tx1"/>
              </a:solidFill>
              <a:latin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269368" name="Group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605547"/>
              </p:ext>
            </p:extLst>
          </p:nvPr>
        </p:nvGraphicFramePr>
        <p:xfrm>
          <a:off x="273050" y="989283"/>
          <a:ext cx="8403407" cy="5244833"/>
        </p:xfrm>
        <a:graphic>
          <a:graphicData uri="http://schemas.openxmlformats.org/drawingml/2006/table">
            <a:tbl>
              <a:tblPr/>
              <a:tblGrid>
                <a:gridCol w="46931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63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17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3879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4331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8118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Должности и физические лица амбулаторий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Должностей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Физи-ческих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7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21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36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врачи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83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специалисты с высшим немедицинским образованием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провизоры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средний медицинский персонал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фармацевты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младший медицинский персонал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прочий персонал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7421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Кроме того, число физических лиц специалистов с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высшим немедицинским образованием, занимающих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должности врачей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61253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Кроме того, число физических лиц без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медицинского образования, занимающих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должности среднего медицинского персонала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6" name="Rectangle 1108"/>
          <p:cNvSpPr>
            <a:spLocks noChangeArrowheads="1"/>
          </p:cNvSpPr>
          <p:nvPr/>
        </p:nvSpPr>
        <p:spPr bwMode="auto">
          <a:xfrm>
            <a:off x="5781675" y="2357438"/>
            <a:ext cx="2492375" cy="2555875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Указываются штатные должности входящих в состав и самостоятельных ВА.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600" i="0" dirty="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Проводить контроль с их наличием: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Форма 30, таблица 1001;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Форма 47, таблица 600 </a:t>
            </a:r>
          </a:p>
        </p:txBody>
      </p:sp>
    </p:spTree>
    <p:extLst>
      <p:ext uri="{BB962C8B-B14F-4D97-AF65-F5344CB8AC3E}">
        <p14:creationId xmlns:p14="http://schemas.microsoft.com/office/powerpoint/2010/main" val="212575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58800" y="1435100"/>
          <a:ext cx="8255000" cy="4656140"/>
        </p:xfrm>
        <a:graphic>
          <a:graphicData uri="http://schemas.openxmlformats.org/drawingml/2006/table">
            <a:tbl>
              <a:tblPr/>
              <a:tblGrid>
                <a:gridCol w="40791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74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302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835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37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6082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809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Должности и физические лица отделений организации медицинской помощи несовершеннолетним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образовательных организациях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kumimoji="0" lang="ru-RU" alt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Штат-</a:t>
                      </a: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ных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тых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Физиче-ских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6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отделений организации медицинской помощи несовершеннолетним в образовательных организациях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6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Врачи </a:t>
                      </a: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1)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в сельской местности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3)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по гигиене детей и подростков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50)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9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медицинский персонал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144)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9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в сельской местности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145)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6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8986" name="Text Box 2"/>
          <p:cNvSpPr txBox="1">
            <a:spLocks noChangeArrowheads="1"/>
          </p:cNvSpPr>
          <p:nvPr/>
        </p:nvSpPr>
        <p:spPr bwMode="auto">
          <a:xfrm>
            <a:off x="1428750" y="766763"/>
            <a:ext cx="628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i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Таблица 1106 Новая таблица </a:t>
            </a:r>
            <a:endParaRPr lang="ru-RU" altLang="ru-RU" sz="2000" b="0" i="0">
              <a:solidFill>
                <a:srgbClr val="FF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108"/>
          <p:cNvSpPr>
            <a:spLocks noChangeArrowheads="1"/>
          </p:cNvSpPr>
          <p:nvPr/>
        </p:nvSpPr>
        <p:spPr bwMode="auto">
          <a:xfrm>
            <a:off x="5297488" y="4379913"/>
            <a:ext cx="2973387" cy="1693862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 стр.7 </a:t>
            </a: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включаются: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Провизоры,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фармацевты,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младший медицинский и прочий немедицинский персонал</a:t>
            </a:r>
          </a:p>
        </p:txBody>
      </p:sp>
      <p:sp>
        <p:nvSpPr>
          <p:cNvPr id="5" name="Rectangle 1108"/>
          <p:cNvSpPr>
            <a:spLocks noChangeArrowheads="1"/>
          </p:cNvSpPr>
          <p:nvPr/>
        </p:nvSpPr>
        <p:spPr bwMode="auto">
          <a:xfrm>
            <a:off x="5297488" y="2703513"/>
            <a:ext cx="2973387" cy="118745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стр. </a:t>
            </a:r>
            <a:r>
              <a:rPr lang="ru-RU" altLang="ru-RU" sz="1600" i="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2 </a:t>
            </a: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+ </a:t>
            </a:r>
            <a:r>
              <a:rPr lang="ru-RU" altLang="ru-RU" sz="1600" i="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5 +7 </a:t>
            </a: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= всего должностей и физических лиц во врачебных амбулаториях</a:t>
            </a:r>
          </a:p>
        </p:txBody>
      </p:sp>
    </p:spTree>
    <p:extLst>
      <p:ext uri="{BB962C8B-B14F-4D97-AF65-F5344CB8AC3E}">
        <p14:creationId xmlns:p14="http://schemas.microsoft.com/office/powerpoint/2010/main" val="224166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/>
          </p:cNvSpPr>
          <p:nvPr>
            <p:ph type="body" idx="1"/>
          </p:nvPr>
        </p:nvSpPr>
        <p:spPr>
          <a:xfrm>
            <a:off x="684213" y="620713"/>
            <a:ext cx="7602537" cy="5511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smtClean="0"/>
              <a:t>   </a:t>
            </a:r>
          </a:p>
          <a:p>
            <a:pPr algn="just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b="1" smtClean="0">
                <a:solidFill>
                  <a:schemeClr val="tx2"/>
                </a:solidFill>
              </a:rPr>
              <a:t>   </a:t>
            </a:r>
            <a:r>
              <a:rPr lang="ru-RU" altLang="ru-RU" sz="3600" b="1" smtClean="0"/>
              <a:t>Приказ Министерства здравоохранения  Российской Федерации от 30 декабря 2002 г. № 413 «Об утверждении учетной и отчетной медицинской документации».</a:t>
            </a:r>
          </a:p>
        </p:txBody>
      </p:sp>
    </p:spTree>
    <p:extLst>
      <p:ext uri="{BB962C8B-B14F-4D97-AF65-F5344CB8AC3E}">
        <p14:creationId xmlns:p14="http://schemas.microsoft.com/office/powerpoint/2010/main" val="117111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715963" y="268288"/>
            <a:ext cx="7908925" cy="16414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формирования т.1100 по медицинским организациям, оказывающих медицинскую помощь, связанной со случаями </a:t>
            </a:r>
            <a:r>
              <a:rPr lang="en-US" alt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COVID-19</a:t>
            </a:r>
            <a:endParaRPr lang="ru-RU" altLang="ru-RU" sz="28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 noChangeArrowheads="1"/>
          </p:cNvSpPr>
          <p:nvPr/>
        </p:nvSpPr>
        <p:spPr bwMode="auto">
          <a:xfrm>
            <a:off x="268288" y="1909763"/>
            <a:ext cx="8229600" cy="46799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ru-RU" altLang="ru-RU" sz="18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Формируется на 31.12.2020 с учетом временного штатного расписания, которое утверждается в соответствии с установленными требованиями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ru-RU" altLang="ru-RU" sz="18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Учитывается установленный порядок указания лиц при переводе сотрудника (внутри медицинской организации, между медицинскими организациями, трудоустройства на период отпуска…)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ru-RU" altLang="ru-RU" sz="18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Учитываются установленные требования при занятии определенной должности (</a:t>
            </a:r>
            <a:r>
              <a:rPr 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квалификационные 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требованиям к медицинским и фармацевтическим работникам с высшим образованием или среднее профессиональное образование, соответствующее квалификационным 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требованиям к медицинским и фармацевтическим работникам со средним медицинским и фармацевтическим образованием, допущенные к осуществлению медицинской деятельности в порядке, установленном законодательством Российской Федерации).</a:t>
            </a:r>
          </a:p>
          <a:p>
            <a:pPr indent="0" algn="just">
              <a:spcBef>
                <a:spcPct val="0"/>
              </a:spcBef>
              <a:buFontTx/>
              <a:buNone/>
              <a:defRPr/>
            </a:pPr>
            <a:endParaRPr lang="ru-RU" sz="1800" b="0" dirty="0">
              <a:solidFill>
                <a:srgbClr val="5F9E12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indent="0" algn="ctr">
              <a:spcBef>
                <a:spcPct val="0"/>
              </a:spcBef>
              <a:buFontTx/>
              <a:buNone/>
              <a:defRPr/>
            </a:pPr>
            <a:r>
              <a:rPr lang="ru-RU" sz="1200" dirty="0">
                <a:solidFill>
                  <a:srgbClr val="663300"/>
                </a:solidFill>
                <a:latin typeface=""/>
              </a:rPr>
              <a:t>ПРИКАЗ МИНИСТЕРСТВА ЗДРАВООХРАНЕНИЯ РОССИЙСКОЙ ФЕДЕРАЦИИ от 19 марта 2020 г. N 198н О ВРЕМЕННОМ ПОРЯДКЕ ОРГАНИЗАЦИИ РАБОТЫ МЕДИЦИНСКИХ ОРГАНИЗАЦИЙ В ЦЕЛЯХ РЕАЛИЗАЦИИ МЕР ПО ПРОФИЛАКТИКЕ И СНИЖЕНИЮ РИСКОВ РАСПРОСТРАНЕНИЯ НОВОЙ КОРОНАВИРУСНОЙ ИНФЕКЦИИ COVID-19 </a:t>
            </a:r>
            <a:endParaRPr lang="ru-RU" sz="1200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defRPr/>
            </a:pPr>
            <a:endParaRPr lang="ru-RU" altLang="ru-RU" b="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7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-381000" y="228600"/>
            <a:ext cx="9906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/>
              <a:t>Илларионов Артем Александрович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882015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/>
              <a:t>г.Кемерово; ул.Волгоградская 43; каб.407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/>
              <a:t>КОМИАЦ, отдел статистики и анализа.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600" b="1" dirty="0" smtClean="0"/>
              <a:t>E-mail</a:t>
            </a:r>
            <a:r>
              <a:rPr lang="ru-RU" sz="3600" b="1" dirty="0" smtClean="0"/>
              <a:t>:</a:t>
            </a:r>
            <a:r>
              <a:rPr lang="en-US" sz="2800" dirty="0" smtClean="0"/>
              <a:t> </a:t>
            </a:r>
            <a:r>
              <a:rPr lang="en-US" sz="6000" b="1" dirty="0" smtClean="0">
                <a:hlinkClick r:id="rId2"/>
              </a:rPr>
              <a:t>zlm@kuzdrav.ru</a:t>
            </a:r>
            <a:endParaRPr lang="ru-RU" sz="60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/>
              <a:t>Телефон</a:t>
            </a:r>
            <a:r>
              <a:rPr lang="ru-RU" sz="4800" b="1" dirty="0" smtClean="0"/>
              <a:t> </a:t>
            </a:r>
            <a:r>
              <a:rPr lang="ru-RU" sz="6000" b="1" dirty="0" smtClean="0"/>
              <a:t>680502 </a:t>
            </a:r>
            <a:r>
              <a:rPr lang="ru-RU" sz="4000" b="1" dirty="0" smtClean="0"/>
              <a:t>ДОБ</a:t>
            </a:r>
            <a:r>
              <a:rPr lang="ru-RU" sz="6000" b="1" dirty="0" smtClean="0"/>
              <a:t>. 4071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800" b="1" dirty="0" smtClean="0"/>
          </a:p>
        </p:txBody>
      </p:sp>
    </p:spTree>
    <p:extLst>
      <p:ext uri="{BB962C8B-B14F-4D97-AF65-F5344CB8AC3E}">
        <p14:creationId xmlns:p14="http://schemas.microsoft.com/office/powerpoint/2010/main" val="373170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74638"/>
            <a:ext cx="8424862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Приказ Министерства здравоохранения Российской Федерации от 30 декабря 2002 г. № 413 </a:t>
            </a:r>
            <a:endParaRPr lang="ru-RU" sz="2800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435975" cy="50165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altLang="ru-RU" sz="2500" smtClean="0"/>
              <a:t>Учетная форма № 007/у-02 «Листок ежедневного учета движения больных и коечного фонда стационара круглосуточного пребывания, дневного стационара при больничном учреждении».</a:t>
            </a:r>
          </a:p>
          <a:p>
            <a:pPr algn="just"/>
            <a:r>
              <a:rPr lang="ru-RU" altLang="ru-RU" sz="2500" smtClean="0"/>
              <a:t>Учетная форма № 016/у-02 «Сводная ведомость движения больных и коечного фонда по стационару, отделению или профилю коек стационара круглосуточного пребывания, дневного стационара при больничном учреждении».</a:t>
            </a:r>
          </a:p>
          <a:p>
            <a:pPr algn="just"/>
            <a:r>
              <a:rPr lang="ru-RU" altLang="ru-RU" sz="2500" smtClean="0"/>
              <a:t>Учетная форма № 007дс/у-02 «Листок ежедневного учета движения больных и коечного фонда дневного стационара при амбулаторно-поликлиническом учреждении, стационара на дому».</a:t>
            </a:r>
          </a:p>
        </p:txBody>
      </p:sp>
    </p:spTree>
    <p:extLst>
      <p:ext uri="{BB962C8B-B14F-4D97-AF65-F5344CB8AC3E}">
        <p14:creationId xmlns:p14="http://schemas.microsoft.com/office/powerpoint/2010/main" val="172377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640763" cy="12827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Приказ Министерства здравоохранения Российской Федерации от 30 декабря 2002 г. № 413 </a:t>
            </a:r>
            <a:endParaRPr lang="ru-RU" sz="2900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323850" y="1600200"/>
            <a:ext cx="8569325" cy="4757738"/>
          </a:xfrm>
        </p:spPr>
        <p:txBody>
          <a:bodyPr/>
          <a:lstStyle/>
          <a:p>
            <a:pPr algn="just"/>
            <a:r>
              <a:rPr lang="ru-RU" altLang="ru-RU" sz="2900" smtClean="0"/>
              <a:t>Учетная форма № 066/у-02 «Статистическая карта выбывшего из стационара круглосуточного пребывания, дневного стационара при больничном учреждении, дневного стационара при амбулаторно-поликлиническом учреждении, стационара на дому».</a:t>
            </a:r>
          </a:p>
          <a:p>
            <a:pPr algn="just"/>
            <a:r>
              <a:rPr lang="ru-RU" altLang="ru-RU" sz="2900" smtClean="0"/>
              <a:t>Отчетная форма № 14дс «Сведения о деятельности дневных стационаров лечебно-профилактического учреждения».</a:t>
            </a:r>
          </a:p>
        </p:txBody>
      </p:sp>
    </p:spTree>
    <p:extLst>
      <p:ext uri="{BB962C8B-B14F-4D97-AF65-F5344CB8AC3E}">
        <p14:creationId xmlns:p14="http://schemas.microsoft.com/office/powerpoint/2010/main" val="310680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571500"/>
            <a:ext cx="8535988" cy="5594350"/>
          </a:xfrm>
        </p:spPr>
        <p:txBody>
          <a:bodyPr/>
          <a:lstStyle/>
          <a:p>
            <a:pPr eaLnBrk="1" hangingPunct="1">
              <a:defRPr/>
            </a:pPr>
            <a:r>
              <a:rPr lang="ru-RU" sz="3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Форма отраслевого статистического наблюдения № 14дс </a:t>
            </a:r>
            <a:br>
              <a:rPr lang="ru-RU" sz="3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«Сведения о деятельности дневных стационаров медицинских организаций» </a:t>
            </a: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(утверждена приказом Министерства здравоохранения Российской Федерации от 30.12.2002 г. № 413 )</a:t>
            </a:r>
          </a:p>
        </p:txBody>
      </p:sp>
    </p:spTree>
    <p:extLst>
      <p:ext uri="{BB962C8B-B14F-4D97-AF65-F5344CB8AC3E}">
        <p14:creationId xmlns:p14="http://schemas.microsoft.com/office/powerpoint/2010/main" val="125071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7"/>
          <p:cNvSpPr>
            <a:spLocks noGrp="1"/>
          </p:cNvSpPr>
          <p:nvPr>
            <p:ph type="body" idx="1"/>
          </p:nvPr>
        </p:nvSpPr>
        <p:spPr>
          <a:xfrm>
            <a:off x="500063" y="1143000"/>
            <a:ext cx="8101012" cy="459105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sz="3500" b="1" smtClean="0">
                <a:solidFill>
                  <a:schemeClr val="tx2"/>
                </a:solidFill>
              </a:rPr>
              <a:t>   </a:t>
            </a:r>
            <a:r>
              <a:rPr lang="ru-RU" altLang="ru-RU" sz="3500" b="1" smtClean="0"/>
              <a:t>Приказ Министерства здравоохранения  Российской Федерации от 13 ноября 2003 г. № 548  «Об утверждении инструкции по заполнению отчетной формы по дневным стационарам».</a:t>
            </a:r>
            <a:endParaRPr lang="ru-RU" altLang="ru-RU" sz="3500" smtClean="0"/>
          </a:p>
        </p:txBody>
      </p:sp>
    </p:spTree>
    <p:extLst>
      <p:ext uri="{BB962C8B-B14F-4D97-AF65-F5344CB8AC3E}">
        <p14:creationId xmlns:p14="http://schemas.microsoft.com/office/powerpoint/2010/main" val="83402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1215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  <a:endParaRPr lang="ru-RU" sz="2900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508000" y="1557338"/>
            <a:ext cx="8229600" cy="4873625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cs typeface="Times New Roman" pitchFamily="18" charset="0"/>
              </a:rPr>
              <a:t>Число коек в дневном стационаре указывают в соответствии с приказом об организации данного структурного подразделения медицинской организации.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solidFill>
                  <a:srgbClr val="FF0000"/>
                </a:solidFill>
                <a:cs typeface="Times New Roman" pitchFamily="18" charset="0"/>
              </a:rPr>
              <a:t>Число коек на конец года заполняется без учета сменности работы.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solidFill>
                  <a:srgbClr val="FF0000"/>
                </a:solidFill>
                <a:cs typeface="Times New Roman" pitchFamily="18" charset="0"/>
              </a:rPr>
              <a:t>Число среднегодовых коек заполняется с учетом сменности работы.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cs typeface="Times New Roman" pitchFamily="18" charset="0"/>
              </a:rPr>
              <a:t>Число среднегодовых коек указывается целыми числами.</a:t>
            </a:r>
          </a:p>
        </p:txBody>
      </p:sp>
    </p:spTree>
    <p:extLst>
      <p:ext uri="{BB962C8B-B14F-4D97-AF65-F5344CB8AC3E}">
        <p14:creationId xmlns:p14="http://schemas.microsoft.com/office/powerpoint/2010/main" val="398239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>
            <a:normAutofit fontScale="90000"/>
          </a:bodyPr>
          <a:lstStyle/>
          <a:p>
            <a:pPr eaLnBrk="1" hangingPunct="1">
              <a:defRPr/>
            </a:pPr>
            <a:r>
              <a:rPr lang="ru-RU" sz="2700" b="1" smtClean="0"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  <a:endParaRPr lang="ru-RU" sz="2700" smtClean="0"/>
          </a:p>
        </p:txBody>
      </p:sp>
      <p:sp>
        <p:nvSpPr>
          <p:cNvPr id="147459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sz="3000" dirty="0" smtClean="0">
                <a:cs typeface="Times New Roman" pitchFamily="18" charset="0"/>
              </a:rPr>
              <a:t>Обратить внимание, чтобы на койках для детей не указывались сведения о взрослых пациентах, в том числе лиц старше трудоспособного возраста.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3000" dirty="0" smtClean="0"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3000" dirty="0" smtClean="0">
                <a:cs typeface="Times New Roman" pitchFamily="18" charset="0"/>
              </a:rPr>
              <a:t>На акушерских койках не должно быть лиц, старше трудоспособного возраста.</a:t>
            </a:r>
          </a:p>
          <a:p>
            <a:pPr algn="just" eaLnBrk="1" hangingPunct="1">
              <a:defRPr/>
            </a:pPr>
            <a:r>
              <a:rPr lang="ru-RU" sz="3000" dirty="0" smtClean="0">
                <a:cs typeface="Times New Roman" pitchFamily="18" charset="0"/>
              </a:rPr>
              <a:t>Коек для беременных и рожениц не должно быть</a:t>
            </a:r>
          </a:p>
        </p:txBody>
      </p:sp>
    </p:spTree>
    <p:extLst>
      <p:ext uri="{BB962C8B-B14F-4D97-AF65-F5344CB8AC3E}">
        <p14:creationId xmlns:p14="http://schemas.microsoft.com/office/powerpoint/2010/main" val="157687625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Форма </a:t>
            </a:r>
            <a:r>
              <a:rPr lang="ru-RU" b="1" smtClean="0"/>
              <a:t>14 ДС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6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Больных переведенных из ДС в круглосуточный стационар или наоборот ( даже в пределах одного ЛПУ) считать выписанными и вновь поступившими соответственно…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День поступления и день выписки = 2 дня!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Выходные, праздничные дни лечения учитываются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dirty="0" smtClean="0">
                <a:solidFill>
                  <a:schemeClr val="hlink"/>
                </a:solidFill>
              </a:rPr>
              <a:t>Число детей всего в таблицах 2000 =3500</a:t>
            </a:r>
          </a:p>
        </p:txBody>
      </p:sp>
    </p:spTree>
    <p:extLst>
      <p:ext uri="{BB962C8B-B14F-4D97-AF65-F5344CB8AC3E}">
        <p14:creationId xmlns:p14="http://schemas.microsoft.com/office/powerpoint/2010/main" val="23775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1378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388" y="1484313"/>
          <a:ext cx="8496299" cy="5099050"/>
        </p:xfrm>
        <a:graphic>
          <a:graphicData uri="http://schemas.openxmlformats.org/drawingml/2006/table">
            <a:tbl>
              <a:tblPr/>
              <a:tblGrid>
                <a:gridCol w="648023"/>
                <a:gridCol w="432015"/>
                <a:gridCol w="540019"/>
                <a:gridCol w="540019"/>
                <a:gridCol w="540019"/>
                <a:gridCol w="540019"/>
                <a:gridCol w="648023"/>
                <a:gridCol w="720025"/>
                <a:gridCol w="648023"/>
                <a:gridCol w="648023"/>
                <a:gridCol w="576020"/>
                <a:gridCol w="720025"/>
                <a:gridCol w="648023"/>
                <a:gridCol w="648023"/>
              </a:tblGrid>
              <a:tr h="642511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07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пациенто-дней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1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взрос-лыми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включительно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4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3 лет</a:t>
                      </a: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трудоспособного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лет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1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5" marR="68575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среднегодо-вых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среднегодо-вых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трудоспособного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  <a:endParaRPr lang="ru-RU" dirty="0"/>
                    </a:p>
                  </a:txBody>
                  <a:tcPr marL="68575" marR="68575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89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19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7524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/>
              <a:t>СИГНАЛЬНЫЕ ИНДИКАТОРЫ (ДЕМОГРАФИЯ 2-6)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893175" cy="573246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/>
              <a:t>4 </a:t>
            </a:r>
            <a:r>
              <a:rPr lang="ru-RU" sz="2800" b="1" dirty="0" err="1" smtClean="0"/>
              <a:t>инд</a:t>
            </a:r>
            <a:r>
              <a:rPr lang="ru-RU" sz="2800" b="1" dirty="0" smtClean="0"/>
              <a:t> лица на Д учете 12 форма т 3002 </a:t>
            </a:r>
            <a:r>
              <a:rPr lang="ru-RU" sz="2800" b="1" dirty="0" err="1" smtClean="0"/>
              <a:t>гр</a:t>
            </a:r>
            <a:r>
              <a:rPr lang="ru-RU" sz="2800" b="1" dirty="0" smtClean="0"/>
              <a:t> 3  НЕ МЕНЕЕ 35 % прикрепленного населения!</a:t>
            </a:r>
          </a:p>
          <a:p>
            <a:pPr eaLnBrk="1" hangingPunct="1">
              <a:defRPr/>
            </a:pPr>
            <a:r>
              <a:rPr lang="ru-RU" sz="2800" b="1" dirty="0" smtClean="0"/>
              <a:t>17 </a:t>
            </a:r>
            <a:r>
              <a:rPr lang="ru-RU" sz="2800" b="1" dirty="0" err="1" smtClean="0"/>
              <a:t>инд</a:t>
            </a:r>
            <a:r>
              <a:rPr lang="ru-RU" sz="2800" b="1" dirty="0" smtClean="0"/>
              <a:t> впервые </a:t>
            </a:r>
            <a:r>
              <a:rPr lang="ru-RU" sz="2800" b="1" dirty="0" err="1" smtClean="0"/>
              <a:t>установл</a:t>
            </a:r>
            <a:r>
              <a:rPr lang="ru-RU" sz="2800" b="1" dirty="0" smtClean="0"/>
              <a:t>. болезни печени </a:t>
            </a:r>
            <a:r>
              <a:rPr lang="ru-RU" sz="2800" b="1" dirty="0" err="1" smtClean="0"/>
              <a:t>подж.ж-зы</a:t>
            </a:r>
            <a:r>
              <a:rPr lang="ru-RU" sz="2800" b="1" dirty="0" smtClean="0"/>
              <a:t>, взятые на Д учет По 12 форме не менее 70% </a:t>
            </a:r>
          </a:p>
          <a:p>
            <a:pPr eaLnBrk="1" hangingPunct="1">
              <a:defRPr/>
            </a:pPr>
            <a:r>
              <a:rPr lang="ru-RU" sz="2800" b="1" dirty="0" smtClean="0"/>
              <a:t>18 </a:t>
            </a:r>
            <a:r>
              <a:rPr lang="ru-RU" sz="2800" b="1" dirty="0" err="1" smtClean="0"/>
              <a:t>инд</a:t>
            </a:r>
            <a:r>
              <a:rPr lang="ru-RU" sz="2800" b="1" dirty="0" smtClean="0"/>
              <a:t> доля выездов скорой до 20 минут  всего (</a:t>
            </a:r>
            <a:r>
              <a:rPr lang="ru-RU" sz="2800" b="1" dirty="0" err="1" smtClean="0"/>
              <a:t>дор.карта</a:t>
            </a:r>
            <a:r>
              <a:rPr lang="ru-RU" sz="2800" b="1" dirty="0" smtClean="0"/>
              <a:t>) и на ДТП не менее 95% (сигнальный индикатор) по 30 форма </a:t>
            </a:r>
            <a:r>
              <a:rPr lang="ru-RU" sz="2800" b="1" dirty="0" err="1" smtClean="0"/>
              <a:t>табл</a:t>
            </a:r>
            <a:r>
              <a:rPr lang="ru-RU" sz="2800" b="1" dirty="0" smtClean="0"/>
              <a:t> 2300</a:t>
            </a:r>
            <a:endParaRPr lang="ru-RU" sz="2800" dirty="0" smtClean="0"/>
          </a:p>
          <a:p>
            <a:pPr eaLnBrk="1" hangingPunct="1">
              <a:defRPr/>
            </a:pPr>
            <a:r>
              <a:rPr lang="ru-RU" sz="2800" dirty="0" smtClean="0"/>
              <a:t>1 </a:t>
            </a:r>
            <a:r>
              <a:rPr lang="ru-RU" sz="2800" dirty="0" err="1" smtClean="0"/>
              <a:t>инд</a:t>
            </a:r>
            <a:r>
              <a:rPr lang="ru-RU" sz="2800" dirty="0" smtClean="0"/>
              <a:t> </a:t>
            </a:r>
            <a:r>
              <a:rPr lang="ru-RU" sz="2800" dirty="0" err="1" smtClean="0"/>
              <a:t>Тромболизисы</a:t>
            </a:r>
            <a:r>
              <a:rPr lang="ru-RU" sz="2800" dirty="0" smtClean="0"/>
              <a:t> в 30 и 14 формах</a:t>
            </a:r>
          </a:p>
          <a:p>
            <a:pPr eaLnBrk="1" hangingPunct="1">
              <a:defRPr/>
            </a:pPr>
            <a:r>
              <a:rPr lang="ru-RU" sz="2800" dirty="0" smtClean="0"/>
              <a:t>3 </a:t>
            </a:r>
            <a:r>
              <a:rPr lang="ru-RU" sz="2800" dirty="0" err="1" smtClean="0"/>
              <a:t>инд</a:t>
            </a:r>
            <a:r>
              <a:rPr lang="ru-RU" sz="2800" dirty="0" smtClean="0"/>
              <a:t> Умершие от инсульта в стационаре  – 14 форма</a:t>
            </a:r>
          </a:p>
          <a:p>
            <a:pPr eaLnBrk="1" hangingPunct="1">
              <a:defRPr/>
            </a:pPr>
            <a:r>
              <a:rPr lang="ru-RU" sz="2800" dirty="0" smtClean="0"/>
              <a:t>7 </a:t>
            </a:r>
            <a:r>
              <a:rPr lang="ru-RU" sz="2800" dirty="0" err="1" smtClean="0"/>
              <a:t>инд</a:t>
            </a:r>
            <a:r>
              <a:rPr lang="ru-RU" sz="2800" dirty="0" smtClean="0"/>
              <a:t> умершие с ОКС в первые сутки 14 </a:t>
            </a:r>
            <a:r>
              <a:rPr lang="ru-RU" sz="2800" dirty="0" err="1" smtClean="0"/>
              <a:t>ф</a:t>
            </a:r>
            <a:endParaRPr lang="ru-RU" sz="2800" dirty="0" smtClean="0"/>
          </a:p>
          <a:p>
            <a:pPr eaLnBrk="1" hangingPunct="1">
              <a:defRPr/>
            </a:pPr>
            <a:r>
              <a:rPr lang="ru-RU" sz="2800" dirty="0" smtClean="0"/>
              <a:t>И т.д.</a:t>
            </a:r>
          </a:p>
        </p:txBody>
      </p:sp>
    </p:spTree>
    <p:extLst>
      <p:ext uri="{BB962C8B-B14F-4D97-AF65-F5344CB8AC3E}">
        <p14:creationId xmlns:p14="http://schemas.microsoft.com/office/powerpoint/2010/main" val="12337351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1378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288" y="1628775"/>
          <a:ext cx="8497889" cy="4852988"/>
        </p:xfrm>
        <a:graphic>
          <a:graphicData uri="http://schemas.openxmlformats.org/drawingml/2006/table">
            <a:tbl>
              <a:tblPr/>
              <a:tblGrid>
                <a:gridCol w="649382"/>
                <a:gridCol w="432028"/>
                <a:gridCol w="540035"/>
                <a:gridCol w="540035"/>
                <a:gridCol w="540035"/>
                <a:gridCol w="540035"/>
                <a:gridCol w="648042"/>
                <a:gridCol w="720046"/>
                <a:gridCol w="648042"/>
                <a:gridCol w="648042"/>
                <a:gridCol w="576037"/>
                <a:gridCol w="720046"/>
                <a:gridCol w="648042"/>
                <a:gridCol w="648042"/>
              </a:tblGrid>
              <a:tr h="557025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0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пациенто-дней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включительно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взрос-лыми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среднегодо-вых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среднегодо-вых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49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3 лет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лет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4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70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7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7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878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  <a:endParaRPr lang="ru-RU" sz="2900" dirty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89585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800" dirty="0">
                <a:cs typeface="Times New Roman" panose="02020603050405020304" pitchFamily="18" charset="0"/>
              </a:rPr>
              <a:t>В строке 1 по графам 15-26 указываются сведения о числе коек, выписанных пациентах и проведенных ими </a:t>
            </a:r>
            <a:r>
              <a:rPr lang="ru-RU" altLang="ru-RU" sz="2800" dirty="0" err="1">
                <a:cs typeface="Times New Roman" panose="02020603050405020304" pitchFamily="18" charset="0"/>
              </a:rPr>
              <a:t>пациенто</a:t>
            </a:r>
            <a:r>
              <a:rPr lang="ru-RU" altLang="ru-RU" sz="2800" dirty="0">
                <a:cs typeface="Times New Roman" panose="02020603050405020304" pitchFamily="18" charset="0"/>
              </a:rPr>
              <a:t>-днях в дневных стационарах медицинских организаций, оказывающих помощь в амбулаторных условиях, </a:t>
            </a:r>
            <a:r>
              <a:rPr lang="ru-RU" alt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включая стационары на дому</a:t>
            </a:r>
            <a:r>
              <a:rPr lang="ru-RU" altLang="ru-RU" sz="2800" dirty="0"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defRPr/>
            </a:pPr>
            <a:r>
              <a:rPr lang="ru-RU" altLang="ru-RU" sz="2800" dirty="0">
                <a:cs typeface="Times New Roman" panose="02020603050405020304" pitchFamily="18" charset="0"/>
              </a:rPr>
              <a:t>В строках 2 - 75 по графам 15-26 заполняются данные только о работе дневных стационаров медицинских  организаций, оказывающих помощь в амбулаторных условиях по профилям </a:t>
            </a:r>
            <a:r>
              <a:rPr lang="ru-RU" alt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без стационаров на дому</a:t>
            </a:r>
            <a:r>
              <a:rPr lang="ru-RU" altLang="ru-RU" sz="2800" dirty="0"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470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94688" cy="2159000"/>
          </a:xfrm>
        </p:spPr>
        <p:txBody>
          <a:bodyPr/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205038"/>
            <a:ext cx="8150225" cy="4525962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FF0000"/>
                </a:solidFill>
              </a:rPr>
              <a:t>	</a:t>
            </a:r>
          </a:p>
          <a:p>
            <a:pPr marL="0" indent="0" algn="just">
              <a:buFont typeface="Arial" pitchFamily="34" charset="0"/>
              <a:buNone/>
              <a:tabLst>
                <a:tab pos="182563" algn="l"/>
              </a:tabLst>
              <a:defRPr/>
            </a:pPr>
            <a:r>
              <a:rPr lang="ru-RU" b="1" dirty="0">
                <a:solidFill>
                  <a:srgbClr val="FF0000"/>
                </a:solidFill>
              </a:rPr>
              <a:t>    В 2020 году к населению старше   трудоспособного возраста относятся:</a:t>
            </a:r>
          </a:p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</a:rPr>
              <a:t>женщины в возрасте 56 лет и старше;</a:t>
            </a:r>
          </a:p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</a:rPr>
              <a:t>мужчины в возрасте 61 год и старше.</a:t>
            </a:r>
          </a:p>
        </p:txBody>
      </p:sp>
    </p:spTree>
    <p:extLst>
      <p:ext uri="{BB962C8B-B14F-4D97-AF65-F5344CB8AC3E}">
        <p14:creationId xmlns:p14="http://schemas.microsoft.com/office/powerpoint/2010/main" val="405959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7858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3000. Дневные стационары для взрослых</a:t>
            </a:r>
            <a:endParaRPr lang="ru-RU" sz="2600" dirty="0"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625" y="765175"/>
          <a:ext cx="8286751" cy="5961061"/>
        </p:xfrm>
        <a:graphic>
          <a:graphicData uri="http://schemas.openxmlformats.org/drawingml/2006/table">
            <a:tbl>
              <a:tblPr/>
              <a:tblGrid>
                <a:gridCol w="2667494"/>
                <a:gridCol w="275331"/>
                <a:gridCol w="552478"/>
                <a:gridCol w="722568"/>
                <a:gridCol w="813776"/>
                <a:gridCol w="695904"/>
                <a:gridCol w="931648"/>
                <a:gridCol w="813776"/>
                <a:gridCol w="813776"/>
              </a:tblGrid>
              <a:tr h="14670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классов МКБ-10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0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90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7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Всего, в том числе: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84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некоторые инфекционные и паразитарные болезни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А00-В99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00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новообразования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С00-D48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69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крови, кроветворных органов и отдельные нарушения, вовлекающие иммунный механизм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D50-D89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Е00-Е90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02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психические расстройства и расстройства поведения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нервной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G00-G99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глаза и его придаточного аппарата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H00-H59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уха и сосцевидного отростка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H60-H95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системы кровообращения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I00-I99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органов дыхания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J00-J99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органов пищеварения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K00-K93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кожи и подкожной клетчатки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L00-L98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9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костно-мышечной системы и соединительной ткани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M00-M99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мочеполовой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N00-N99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3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беременность, роды и послеродовой период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4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врожденные аномалии, пороки развития, деформации и хромосомные нарушения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Q00-Q99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36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 рубриках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R00-R99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46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травмы, отравления и некоторые другие последствия воздействия внешних причин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S00-T98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69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Кроме того: факторы, влияющие на состояние здоровья и обращения в учреждения здравоохранения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00-</a:t>
                      </a: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2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Коды для особых целей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U00-U85</a:t>
                      </a: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9444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3000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229600" cy="5024437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smtClean="0">
                <a:cs typeface="Times New Roman" pitchFamily="18" charset="0"/>
              </a:rPr>
              <a:t>Строка 1 (всего) должна быть равна сумме строк со 2 по 19 по графам с 4 по </a:t>
            </a:r>
            <a:r>
              <a:rPr lang="en-US" altLang="ru-RU" sz="3400" smtClean="0">
                <a:cs typeface="Times New Roman" pitchFamily="18" charset="0"/>
              </a:rPr>
              <a:t>9</a:t>
            </a:r>
            <a:r>
              <a:rPr lang="ru-RU" altLang="ru-RU" sz="3400" smtClean="0">
                <a:cs typeface="Times New Roman" pitchFamily="18" charset="0"/>
              </a:rPr>
              <a:t>.</a:t>
            </a:r>
            <a:endParaRPr lang="en-US" altLang="ru-RU" sz="3400" smtClean="0">
              <a:cs typeface="Times New Roman" pitchFamily="18" charset="0"/>
            </a:endParaRPr>
          </a:p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smtClean="0">
                <a:cs typeface="Times New Roman" pitchFamily="18" charset="0"/>
              </a:rPr>
              <a:t>В строке 21 «Коды для особых целей» указываются сведения о пациентах с коронавирусной инфекцией (</a:t>
            </a:r>
            <a:r>
              <a:rPr lang="en-US" altLang="ru-RU" sz="3400" smtClean="0">
                <a:cs typeface="Times New Roman" pitchFamily="18" charset="0"/>
              </a:rPr>
              <a:t>COVID-19)</a:t>
            </a:r>
            <a:r>
              <a:rPr lang="ru-RU" altLang="ru-RU" sz="3400" smtClean="0">
                <a:cs typeface="Times New Roman" pitchFamily="18" charset="0"/>
              </a:rPr>
              <a:t>:</a:t>
            </a:r>
          </a:p>
          <a:p>
            <a:pPr marL="0" indent="0" algn="just" eaLnBrk="1" hangingPunct="1"/>
            <a:r>
              <a:rPr lang="en-US" altLang="ru-RU" sz="3400" smtClean="0">
                <a:cs typeface="Times New Roman" pitchFamily="18" charset="0"/>
              </a:rPr>
              <a:t> U07.1 </a:t>
            </a:r>
            <a:r>
              <a:rPr lang="ru-RU" altLang="ru-RU" sz="3400" smtClean="0">
                <a:cs typeface="Times New Roman" pitchFamily="18" charset="0"/>
              </a:rPr>
              <a:t>Коронавирусная инфекция </a:t>
            </a:r>
            <a:r>
              <a:rPr lang="en-US" altLang="ru-RU" sz="3400" smtClean="0">
                <a:cs typeface="Times New Roman" pitchFamily="18" charset="0"/>
              </a:rPr>
              <a:t>COVID-19</a:t>
            </a:r>
            <a:r>
              <a:rPr lang="ru-RU" altLang="ru-RU" sz="3400" smtClean="0">
                <a:cs typeface="Times New Roman" pitchFamily="18" charset="0"/>
              </a:rPr>
              <a:t> (вирус идентифицирован);</a:t>
            </a:r>
          </a:p>
          <a:p>
            <a:pPr marL="0" indent="0" algn="just" eaLnBrk="1" hangingPunct="1"/>
            <a:r>
              <a:rPr lang="en-US" altLang="ru-RU" sz="3400" smtClean="0">
                <a:cs typeface="Times New Roman" pitchFamily="18" charset="0"/>
              </a:rPr>
              <a:t>U07.</a:t>
            </a:r>
            <a:r>
              <a:rPr lang="ru-RU" altLang="ru-RU" sz="3400" smtClean="0">
                <a:cs typeface="Times New Roman" pitchFamily="18" charset="0"/>
              </a:rPr>
              <a:t>2</a:t>
            </a:r>
            <a:r>
              <a:rPr lang="en-US" altLang="ru-RU" sz="3400" smtClean="0">
                <a:cs typeface="Times New Roman" pitchFamily="18" charset="0"/>
              </a:rPr>
              <a:t> </a:t>
            </a:r>
            <a:r>
              <a:rPr lang="ru-RU" altLang="ru-RU" sz="3400" smtClean="0">
                <a:cs typeface="Times New Roman" pitchFamily="18" charset="0"/>
              </a:rPr>
              <a:t>Коронавирусная инфекция </a:t>
            </a:r>
            <a:r>
              <a:rPr lang="en-US" altLang="ru-RU" sz="3400" smtClean="0">
                <a:cs typeface="Times New Roman" pitchFamily="18" charset="0"/>
              </a:rPr>
              <a:t>COVID-19</a:t>
            </a:r>
            <a:r>
              <a:rPr lang="ru-RU" altLang="ru-RU" sz="3400" smtClean="0">
                <a:cs typeface="Times New Roman" pitchFamily="18" charset="0"/>
              </a:rPr>
              <a:t> (вирус не идентифицирован).</a:t>
            </a:r>
          </a:p>
          <a:p>
            <a:pPr marL="0" indent="0" algn="just" eaLnBrk="1" hangingPunct="1">
              <a:buFont typeface="Arial" pitchFamily="34" charset="0"/>
              <a:buNone/>
            </a:pPr>
            <a:endParaRPr lang="ru-RU" altLang="ru-RU" sz="340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31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7858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3500. Дневные стационары для детей</a:t>
            </a:r>
            <a:endParaRPr lang="ru-RU" sz="2600" dirty="0"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14350" y="765175"/>
          <a:ext cx="8001001" cy="6015338"/>
        </p:xfrm>
        <a:graphic>
          <a:graphicData uri="http://schemas.openxmlformats.org/drawingml/2006/table">
            <a:tbl>
              <a:tblPr/>
              <a:tblGrid>
                <a:gridCol w="2545121"/>
                <a:gridCol w="288032"/>
                <a:gridCol w="590712"/>
                <a:gridCol w="720080"/>
                <a:gridCol w="864096"/>
                <a:gridCol w="648072"/>
                <a:gridCol w="693358"/>
                <a:gridCol w="825765"/>
                <a:gridCol w="825765"/>
              </a:tblGrid>
              <a:tr h="30480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классов МКБ-10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8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Всего, в том числе: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57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некоторые инфекционные и паразитарные болезни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А00-В99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новообразования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С00-D48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17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крови, кроветворных органов и отдельные нарушения, вовлекающие иммунный механизм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D50-D89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4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Е00-Е90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57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психические расстройства и расстройства поведения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1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нервной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G00-G99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глаза и его придаточного аппарата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H00-H59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уха и сосцевидного отростка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H60-H95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системы кровообращения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I00-I99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органов дыхания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J00-J99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3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органов пищеварения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K00-K93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кожи и подкожной клетчатки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L00-L98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98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костно-мышечной системы и соединительной ткани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M00-M99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болезни мочеполовой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N00-N99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беременность, роды и послеродовой период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отдельные состояния, возникающие в перинатальном периоде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P00-P96</a:t>
                      </a: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врожденные аномалии, пороки развития, деформации и хромосомные нарушения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Q00-Q99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 рубриках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R00-R99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6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травмы, отравления и некоторые другие последствия воздействия внешних причин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S00-T98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1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Кроме того: факторы, влияющие на состояние здоровья и обращения в учреждения здравоохранения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00-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cs typeface="Times New Roman" pitchFamily="18" charset="0"/>
                        </a:rPr>
                        <a:t>Коды для особых целей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U00-U85</a:t>
                      </a: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923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3500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391525" cy="5024437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smtClean="0">
                <a:cs typeface="Times New Roman" pitchFamily="18" charset="0"/>
              </a:rPr>
              <a:t>Строка 1 (всего) должна быть равна сумме строк со 2 по 20 по графам с 4 по 9.</a:t>
            </a:r>
          </a:p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smtClean="0">
                <a:cs typeface="Times New Roman" pitchFamily="18" charset="0"/>
              </a:rPr>
              <a:t>В строке 22 «Коды для особых целей» указываются сведения о пациентах с коронавирусной инфекцией (</a:t>
            </a:r>
            <a:r>
              <a:rPr lang="en-US" altLang="ru-RU" sz="3400" smtClean="0">
                <a:cs typeface="Times New Roman" pitchFamily="18" charset="0"/>
              </a:rPr>
              <a:t>COVID-19)</a:t>
            </a:r>
            <a:r>
              <a:rPr lang="ru-RU" altLang="ru-RU" sz="3400" smtClean="0">
                <a:cs typeface="Times New Roman" pitchFamily="18" charset="0"/>
              </a:rPr>
              <a:t>:</a:t>
            </a:r>
          </a:p>
          <a:p>
            <a:pPr marL="0" indent="0" algn="just" eaLnBrk="1" hangingPunct="1"/>
            <a:r>
              <a:rPr lang="en-US" altLang="ru-RU" sz="3400" smtClean="0">
                <a:cs typeface="Times New Roman" pitchFamily="18" charset="0"/>
              </a:rPr>
              <a:t>U07.1 </a:t>
            </a:r>
            <a:r>
              <a:rPr lang="ru-RU" altLang="ru-RU" sz="3400" smtClean="0">
                <a:cs typeface="Times New Roman" pitchFamily="18" charset="0"/>
              </a:rPr>
              <a:t>Коронавирусная инфекция </a:t>
            </a:r>
            <a:r>
              <a:rPr lang="en-US" altLang="ru-RU" sz="3400" smtClean="0">
                <a:cs typeface="Times New Roman" pitchFamily="18" charset="0"/>
              </a:rPr>
              <a:t>COVID-19</a:t>
            </a:r>
            <a:r>
              <a:rPr lang="ru-RU" altLang="ru-RU" sz="3400" smtClean="0">
                <a:cs typeface="Times New Roman" pitchFamily="18" charset="0"/>
              </a:rPr>
              <a:t> (вирус идентифицирован);</a:t>
            </a:r>
          </a:p>
          <a:p>
            <a:pPr marL="0" indent="0" algn="just" eaLnBrk="1" hangingPunct="1"/>
            <a:r>
              <a:rPr lang="en-US" altLang="ru-RU" sz="3400" smtClean="0">
                <a:cs typeface="Times New Roman" pitchFamily="18" charset="0"/>
              </a:rPr>
              <a:t>U07.</a:t>
            </a:r>
            <a:r>
              <a:rPr lang="ru-RU" altLang="ru-RU" sz="3400" smtClean="0">
                <a:cs typeface="Times New Roman" pitchFamily="18" charset="0"/>
              </a:rPr>
              <a:t>2</a:t>
            </a:r>
            <a:r>
              <a:rPr lang="en-US" altLang="ru-RU" sz="3400" smtClean="0">
                <a:cs typeface="Times New Roman" pitchFamily="18" charset="0"/>
              </a:rPr>
              <a:t> </a:t>
            </a:r>
            <a:r>
              <a:rPr lang="ru-RU" altLang="ru-RU" sz="3400" smtClean="0">
                <a:cs typeface="Times New Roman" pitchFamily="18" charset="0"/>
              </a:rPr>
              <a:t>Коронавирусная инфекция </a:t>
            </a:r>
            <a:r>
              <a:rPr lang="en-US" altLang="ru-RU" sz="3400" smtClean="0">
                <a:cs typeface="Times New Roman" pitchFamily="18" charset="0"/>
              </a:rPr>
              <a:t>COVID-19</a:t>
            </a:r>
            <a:r>
              <a:rPr lang="ru-RU" altLang="ru-RU" sz="3400" smtClean="0">
                <a:cs typeface="Times New Roman" pitchFamily="18" charset="0"/>
              </a:rPr>
              <a:t> (вирус не идентифицирован).</a:t>
            </a:r>
          </a:p>
        </p:txBody>
      </p:sp>
    </p:spTree>
    <p:extLst>
      <p:ext uri="{BB962C8B-B14F-4D97-AF65-F5344CB8AC3E}">
        <p14:creationId xmlns:p14="http://schemas.microsoft.com/office/powerpoint/2010/main" val="4017210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785813"/>
            <a:ext cx="8229600" cy="480377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None/>
              <a:defRPr/>
            </a:pPr>
            <a:endParaRPr lang="ru-RU" altLang="ru-RU" dirty="0"/>
          </a:p>
          <a:p>
            <a:pPr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dirty="0"/>
              <a:t>    </a:t>
            </a:r>
            <a:r>
              <a:rPr lang="ru-RU" alt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Дополнительные </a:t>
            </a:r>
            <a:r>
              <a:rPr lang="ru-RU" alt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сведения о показателях работы дневных стационаров медицинских организаций, оказывающих помощь на дому </a:t>
            </a:r>
          </a:p>
          <a:p>
            <a:pPr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(стационаров на дому</a:t>
            </a:r>
            <a:r>
              <a:rPr lang="ru-RU" alt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) 14 ДС ДОП</a:t>
            </a:r>
            <a:endParaRPr lang="ru-RU" altLang="ru-RU" sz="40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39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42938" y="500063"/>
            <a:ext cx="8304212" cy="5943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dirty="0"/>
              <a:t/>
            </a:r>
            <a:br>
              <a:rPr lang="en-US" sz="2400" b="1" dirty="0"/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Заполнение данных о работе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скорой медицинской помощи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форме федерального статистического наблюдения № 30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«Сведения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медицинской организации» за 2020 год.</a:t>
            </a:r>
            <a: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53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755650" y="765175"/>
            <a:ext cx="7786688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400" b="1"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</a:t>
            </a:r>
          </a:p>
          <a:p>
            <a:pPr algn="ctr" eaLnBrk="1" hangingPunct="1"/>
            <a:r>
              <a:rPr lang="ru-RU" altLang="ru-RU" sz="3400" b="1">
                <a:latin typeface="Times New Roman" pitchFamily="18" charset="0"/>
                <a:cs typeface="Times New Roman" pitchFamily="18" charset="0"/>
              </a:rPr>
              <a:t>Федерации от 20 июня 2013  г. № 388н </a:t>
            </a:r>
          </a:p>
          <a:p>
            <a:pPr algn="ctr" eaLnBrk="1" hangingPunct="1"/>
            <a:r>
              <a:rPr lang="ru-RU" altLang="ru-RU" sz="3400" b="1">
                <a:latin typeface="Times New Roman" pitchFamily="18" charset="0"/>
                <a:cs typeface="Times New Roman" pitchFamily="18" charset="0"/>
              </a:rPr>
              <a:t> «Об утверждении порядка оказания скорой, в том числе скорой специализированной, медицинской помощи» </a:t>
            </a:r>
          </a:p>
          <a:p>
            <a:pPr algn="ctr" eaLnBrk="1" hangingPunct="1"/>
            <a:r>
              <a:rPr lang="ru-RU" altLang="ru-RU" sz="3400" b="1">
                <a:latin typeface="Times New Roman" pitchFamily="18" charset="0"/>
                <a:cs typeface="Times New Roman" pitchFamily="18" charset="0"/>
              </a:rPr>
              <a:t>(в редакции от 21 февраля 2020 г.)</a:t>
            </a:r>
            <a:endParaRPr lang="en-US" altLang="ru-RU" sz="34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4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8913"/>
            <a:ext cx="2592387" cy="395287"/>
          </a:xfrm>
        </p:spPr>
        <p:txBody>
          <a:bodyPr>
            <a:normAutofit fontScale="90000"/>
          </a:bodyPr>
          <a:lstStyle/>
          <a:p>
            <a:pPr marL="838200" indent="-838200">
              <a:defRPr/>
            </a:pPr>
            <a:r>
              <a:rPr lang="ru-RU" altLang="ru-RU" sz="2400" b="1" dirty="0"/>
              <a:t>Таблица </a:t>
            </a:r>
            <a:r>
              <a:rPr lang="ru-RU" altLang="ru-RU" sz="2400" b="1" dirty="0" smtClean="0"/>
              <a:t>25</a:t>
            </a:r>
            <a:r>
              <a:rPr lang="ru-RU" altLang="ru-RU" sz="3200" b="1" dirty="0" smtClean="0"/>
              <a:t>13 </a:t>
            </a:r>
            <a:endParaRPr lang="ru-RU" altLang="ru-RU" sz="2400" dirty="0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987675" y="0"/>
            <a:ext cx="5105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cs typeface="Arial" charset="0"/>
              </a:rPr>
              <a:t>Целевые осмотры на туберкулез</a:t>
            </a:r>
            <a:r>
              <a:rPr lang="ru-RU" altLang="ru-RU" sz="2400">
                <a:cs typeface="Arial" charset="0"/>
              </a:rPr>
              <a:t> </a:t>
            </a:r>
          </a:p>
        </p:txBody>
      </p:sp>
      <p:graphicFrame>
        <p:nvGraphicFramePr>
          <p:cNvPr id="210411" name="Group 49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42448524"/>
              </p:ext>
            </p:extLst>
          </p:nvPr>
        </p:nvGraphicFramePr>
        <p:xfrm>
          <a:off x="323850" y="704850"/>
          <a:ext cx="8353425" cy="6153149"/>
        </p:xfrm>
        <a:graphic>
          <a:graphicData uri="http://schemas.openxmlformats.org/drawingml/2006/table">
            <a:tbl>
              <a:tblPr/>
              <a:tblGrid>
                <a:gridCol w="4283808"/>
                <a:gridCol w="571174"/>
                <a:gridCol w="713967"/>
                <a:gridCol w="856762"/>
                <a:gridCol w="856762"/>
                <a:gridCol w="1070952"/>
              </a:tblGrid>
              <a:tr h="30479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Выявлен туберкулез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0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Осмотрено пациентов, всего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детей:  0-7 лет включительно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8 - 14 лет включительно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15-17 лет включительно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1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осмотренных (стр.1) обследовано:</a:t>
                      </a:r>
                    </a:p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флюорографически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бактериоскопически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1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осмотренных детей (стр.1.1 + 1.2 + 1.3) проведены: 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82"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иммунодиагностика с применением аллергена бактерий с 2 туберкулиновыми единицами очищенного туберкулина в стандартном разведении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19"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иммунодиагностика с применением аллергена туберкулезного рекомбинантного в стандартном разведении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802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рентгенологическое (флюорографическое) исследование органов грудной клетки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405" name="Rectangle 485"/>
          <p:cNvSpPr>
            <a:spLocks noChangeArrowheads="1"/>
          </p:cNvSpPr>
          <p:nvPr/>
        </p:nvSpPr>
        <p:spPr bwMode="auto">
          <a:xfrm>
            <a:off x="5029200" y="3352800"/>
            <a:ext cx="35814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dirty="0">
                <a:cs typeface="Arial" pitchFamily="34" charset="0"/>
              </a:rPr>
              <a:t>Строка 1 больше (равна) сумме строк 2+ 3+4+5</a:t>
            </a:r>
          </a:p>
        </p:txBody>
      </p:sp>
    </p:spTree>
    <p:extLst>
      <p:ext uri="{BB962C8B-B14F-4D97-AF65-F5344CB8AC3E}">
        <p14:creationId xmlns:p14="http://schemas.microsoft.com/office/powerpoint/2010/main" val="95820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381000"/>
            <a:ext cx="8429625" cy="8874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Скорая, в том числе скорая специализированная, медицинская помощь</a:t>
            </a:r>
          </a:p>
        </p:txBody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>
          <a:xfrm>
            <a:off x="642938" y="1557338"/>
            <a:ext cx="7889875" cy="4835525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3300" smtClean="0">
                <a:latin typeface="Times New Roman" pitchFamily="18" charset="0"/>
                <a:cs typeface="Times New Roman" pitchFamily="18" charset="0"/>
              </a:rPr>
              <a:t>оказывается при заболеваниях, несчастных случаях, травмах, отравлениях и других состояниях, требующих срочного медицинского вмешательства вне медицинской организации, в амбулаторных и стационарных условиях. 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3300" smtClean="0">
                <a:latin typeface="Times New Roman" pitchFamily="18" charset="0"/>
                <a:cs typeface="Times New Roman" pitchFamily="18" charset="0"/>
              </a:rPr>
              <a:t>Скорая медицинская помощь осуществляется на основе стандартов медицинской помощи и с учетом клинических рекомендаций (протоколов лечения).</a:t>
            </a:r>
          </a:p>
        </p:txBody>
      </p:sp>
    </p:spTree>
    <p:extLst>
      <p:ext uri="{BB962C8B-B14F-4D97-AF65-F5344CB8AC3E}">
        <p14:creationId xmlns:p14="http://schemas.microsoft.com/office/powerpoint/2010/main" val="420737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64393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 в форме федерального статистического наблюдения № 30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611188" y="1773238"/>
            <a:ext cx="8229600" cy="485775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b="1" i="1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altLang="ru-RU" b="1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altLang="ru-RU" b="1" i="1" smtClean="0">
                <a:latin typeface="Times New Roman" pitchFamily="18" charset="0"/>
                <a:cs typeface="Times New Roman" pitchFamily="18" charset="0"/>
              </a:rPr>
              <a:t>. Работа медицинской организации.</a:t>
            </a:r>
          </a:p>
          <a:p>
            <a:pPr algn="just" eaLnBrk="1" hangingPunct="1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таблица 1060 «Категорийность станции (отделения) скорой медицинской помощи» заполняется станциями скорой медицинской помощи и медицинскими организациями, имеющими в своем составе отделения скорой медицинской помощи.</a:t>
            </a:r>
          </a:p>
          <a:p>
            <a:pPr algn="just" eaLnBrk="1" hangingPunct="1"/>
            <a:endParaRPr lang="ru-RU" altLang="ru-RU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40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58593885"/>
              </p:ext>
            </p:extLst>
          </p:nvPr>
        </p:nvGraphicFramePr>
        <p:xfrm>
          <a:off x="563563" y="1416050"/>
          <a:ext cx="8112125" cy="5265769"/>
        </p:xfrm>
        <a:graphic>
          <a:graphicData uri="http://schemas.openxmlformats.org/drawingml/2006/table">
            <a:tbl>
              <a:tblPr/>
              <a:tblGrid>
                <a:gridCol w="4154422"/>
                <a:gridCol w="789340"/>
                <a:gridCol w="1584181"/>
                <a:gridCol w="1584182"/>
              </a:tblGrid>
              <a:tr h="1577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Станции скорой медицинской помощи (да-1, нет-0)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Отделения скорой медицинской помощи (да-1, нет – 0)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4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120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выполненных вызовов скорой медицинской помощи в год: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100 тысяч (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внекатегорийная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4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75 до 100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50 до 75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27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25 до 50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7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10 до 25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1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5 до 10 тысяч 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4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менее 5 тысяч 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 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827088" y="404813"/>
            <a:ext cx="7993062" cy="10112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Таблица 1060 «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Категорийность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станции (отделения) скорой медицинской помощи»</a:t>
            </a:r>
            <a:endParaRPr lang="ru-RU" sz="28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431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773238"/>
            <a:ext cx="8229600" cy="4525962"/>
          </a:xfrm>
        </p:spPr>
        <p:txBody>
          <a:bodyPr/>
          <a:lstStyle/>
          <a:p>
            <a:pPr marL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 Штаты медицинской организации.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1105 «Персонал станций (отделений) скорой медицинской помощи».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36295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</p:spTree>
    <p:extLst>
      <p:ext uri="{BB962C8B-B14F-4D97-AF65-F5344CB8AC3E}">
        <p14:creationId xmlns:p14="http://schemas.microsoft.com/office/powerpoint/2010/main" val="198910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1105 «Должности и физические лица станции (отделения) скорой медицинской помощи»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090330"/>
              </p:ext>
            </p:extLst>
          </p:nvPr>
        </p:nvGraphicFramePr>
        <p:xfrm>
          <a:off x="468313" y="1500188"/>
          <a:ext cx="8462960" cy="4908700"/>
        </p:xfrm>
        <a:graphic>
          <a:graphicData uri="http://schemas.openxmlformats.org/drawingml/2006/table">
            <a:tbl>
              <a:tblPr/>
              <a:tblGrid>
                <a:gridCol w="1655571"/>
                <a:gridCol w="864176"/>
                <a:gridCol w="719846"/>
                <a:gridCol w="864095"/>
                <a:gridCol w="1008113"/>
                <a:gridCol w="936104"/>
                <a:gridCol w="1008111"/>
                <a:gridCol w="720081"/>
                <a:gridCol w="686863"/>
              </a:tblGrid>
              <a:tr h="354611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4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врачи, всего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16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старшие врачи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врачи скорой мед. помощи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анесте-зиологи-реанима-тологи</a:t>
                      </a:r>
                      <a:endParaRPr kumimoji="0" lang="ru-RU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психиатры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педиатры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37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37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926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Физические лица основных работников на занятых должностях, чел.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01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4160885"/>
              </p:ext>
            </p:extLst>
          </p:nvPr>
        </p:nvGraphicFramePr>
        <p:xfrm>
          <a:off x="295275" y="1628775"/>
          <a:ext cx="8553450" cy="4981575"/>
        </p:xfrm>
        <a:graphic>
          <a:graphicData uri="http://schemas.openxmlformats.org/drawingml/2006/table">
            <a:tbl>
              <a:tblPr/>
              <a:tblGrid>
                <a:gridCol w="1673271"/>
                <a:gridCol w="875262"/>
                <a:gridCol w="725697"/>
                <a:gridCol w="1018891"/>
                <a:gridCol w="1351756"/>
                <a:gridCol w="936104"/>
                <a:gridCol w="907387"/>
                <a:gridCol w="1065082"/>
              </a:tblGrid>
              <a:tr h="35458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медицинский персонал, всего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45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медицинские сестры (фельдшеры) по приему вызовов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фельд-шеры</a:t>
                      </a: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скорой мед. помощи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меди-цинские сестры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медицинс</a:t>
                      </a: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-кие сестры </a:t>
                      </a:r>
                      <a:r>
                        <a:rPr kumimoji="0" lang="ru-RU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анесте-зисты</a:t>
                      </a:r>
                      <a:endParaRPr kumimoji="0" lang="ru-RU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9292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Физические лица основных работников на занятых должностях, чел.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7146228"/>
              </p:ext>
            </p:extLst>
          </p:nvPr>
        </p:nvGraphicFramePr>
        <p:xfrm>
          <a:off x="457200" y="1628775"/>
          <a:ext cx="8462962" cy="4451364"/>
        </p:xfrm>
        <a:graphic>
          <a:graphicData uri="http://schemas.openxmlformats.org/drawingml/2006/table">
            <a:tbl>
              <a:tblPr/>
              <a:tblGrid>
                <a:gridCol w="2015456"/>
                <a:gridCol w="1008112"/>
                <a:gridCol w="1224136"/>
                <a:gridCol w="1296144"/>
                <a:gridCol w="1224136"/>
                <a:gridCol w="1694978"/>
              </a:tblGrid>
              <a:tr h="31546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09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младший 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-кий персонал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прочий персонал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гр.16):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45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водители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4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67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67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870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Физические лица основных работников на занятых должностях, чел.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38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60583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357188" y="1214438"/>
            <a:ext cx="8535987" cy="5183187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ru-RU" altLang="ru-RU" sz="2700" dirty="0" smtClean="0">
                <a:latin typeface="Times New Roman" pitchFamily="18" charset="0"/>
                <a:cs typeface="Times New Roman" pitchFamily="18" charset="0"/>
              </a:rPr>
              <a:t>заполняют сведения о штатных, занятых должностях, физических лицах всего персонала станции (отделения) скорой медицинской помощи, из них врачей, среднего медицинского персонала, младшего медицинского персонала, прочего персонала. </a:t>
            </a:r>
          </a:p>
          <a:p>
            <a:pPr algn="just" eaLnBrk="1" hangingPunct="1"/>
            <a:r>
              <a:rPr lang="ru-RU" altLang="ru-RU" sz="2700" dirty="0" smtClean="0">
                <a:latin typeface="Times New Roman" pitchFamily="18" charset="0"/>
                <a:cs typeface="Times New Roman" pitchFamily="18" charset="0"/>
              </a:rPr>
              <a:t>прочий персонал станции (отделения) скорой медицинской помощи – это водители и прочий персонал. В прочий персонал (графа 16) включают специалистов с немедицинским образованием.</a:t>
            </a:r>
          </a:p>
          <a:p>
            <a:pPr algn="just" eaLnBrk="1" hangingPunct="1"/>
            <a:r>
              <a:rPr lang="ru-RU" alt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провизоры указываются в графе 4 «Врачи».</a:t>
            </a:r>
          </a:p>
          <a:p>
            <a:pPr algn="just" eaLnBrk="1" hangingPunct="1"/>
            <a:r>
              <a:rPr lang="ru-RU" alt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фармацевты – в графе 10 «Средний медицинский персонал».</a:t>
            </a:r>
          </a:p>
        </p:txBody>
      </p:sp>
    </p:spTree>
    <p:extLst>
      <p:ext uri="{BB962C8B-B14F-4D97-AF65-F5344CB8AC3E}">
        <p14:creationId xmlns:p14="http://schemas.microsoft.com/office/powerpoint/2010/main" val="34594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60583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23850" y="1412875"/>
            <a:ext cx="8535988" cy="5183188"/>
          </a:xfrm>
        </p:spPr>
        <p:txBody>
          <a:bodyPr/>
          <a:lstStyle/>
          <a:p>
            <a:pPr algn="just" eaLnBrk="1" hangingPunct="1"/>
            <a:r>
              <a:rPr lang="ru-RU" alt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графе 13 указываются сведения о медицинских сестрах, которые не включают данные о медицинских сестрах </a:t>
            </a:r>
            <a:r>
              <a:rPr lang="ru-RU" altLang="ru-RU" sz="3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анестезистах</a:t>
            </a:r>
            <a:r>
              <a:rPr lang="ru-RU" alt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r>
              <a:rPr lang="ru-RU" alt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графе 14 заполняются сведения о медицинских сестрах </a:t>
            </a:r>
            <a:r>
              <a:rPr lang="ru-RU" altLang="ru-RU" sz="3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анестезистах</a:t>
            </a:r>
            <a:r>
              <a:rPr lang="ru-RU" alt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endParaRPr lang="ru-RU" alt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alt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altLang="ru-RU" sz="25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72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60583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323850" y="1412875"/>
            <a:ext cx="8535988" cy="5183188"/>
          </a:xfrm>
        </p:spPr>
        <p:txBody>
          <a:bodyPr/>
          <a:lstStyle/>
          <a:p>
            <a:pPr algn="just" eaLnBrk="1" hangingPunct="1"/>
            <a:r>
              <a:rPr lang="ru-RU" altLang="ru-RU" sz="3000" smtClean="0">
                <a:latin typeface="Times New Roman" pitchFamily="18" charset="0"/>
                <a:cs typeface="Times New Roman" pitchFamily="18" charset="0"/>
              </a:rPr>
              <a:t>Данные о штатных и занятых должностях персонала станции (отделения) скорой медицинской помощи показываются как дробными числами (0,25, 0,5 и 0,75 должности), так и целыми числами.</a:t>
            </a:r>
          </a:p>
          <a:p>
            <a:pPr algn="just" eaLnBrk="1" hangingPunct="1"/>
            <a:r>
              <a:rPr lang="ru-RU" altLang="ru-RU" sz="3000" smtClean="0">
                <a:latin typeface="Times New Roman" pitchFamily="18" charset="0"/>
                <a:cs typeface="Times New Roman" pitchFamily="18" charset="0"/>
              </a:rPr>
              <a:t>Сведения о физических лицах заполняются целыми числами.</a:t>
            </a:r>
          </a:p>
          <a:p>
            <a:pPr algn="just" eaLnBrk="1" hangingPunct="1"/>
            <a:endParaRPr lang="ru-RU" altLang="ru-RU" sz="25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altLang="ru-RU" sz="25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altLang="ru-RU" sz="250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67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9592" y="1052736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dirty="0" smtClean="0"/>
              <a:t>ФОРМА 16 ВН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819400"/>
            <a:ext cx="9372600" cy="1752600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6000" dirty="0" smtClean="0">
                <a:solidFill>
                  <a:schemeClr val="tx1"/>
                </a:solidFill>
              </a:rPr>
              <a:t>«Сведения о причинах временной нетрудоспособности».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Утверждена Приказом Росстата №723 от 25.12.2014 г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800" dirty="0" smtClean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69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484313"/>
            <a:ext cx="8329613" cy="4537075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14288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помощи».</a:t>
            </a:r>
          </a:p>
        </p:txBody>
      </p:sp>
    </p:spTree>
    <p:extLst>
      <p:ext uri="{BB962C8B-B14F-4D97-AF65-F5344CB8AC3E}">
        <p14:creationId xmlns:p14="http://schemas.microsoft.com/office/powerpoint/2010/main" val="264025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79388" y="1412875"/>
          <a:ext cx="8856661" cy="5164180"/>
        </p:xfrm>
        <a:graphic>
          <a:graphicData uri="http://schemas.openxmlformats.org/drawingml/2006/table">
            <a:tbl>
              <a:tblPr/>
              <a:tblGrid>
                <a:gridCol w="2214165"/>
                <a:gridCol w="518970"/>
                <a:gridCol w="619543"/>
                <a:gridCol w="874612"/>
                <a:gridCol w="839388"/>
                <a:gridCol w="728843"/>
                <a:gridCol w="510190"/>
                <a:gridCol w="728843"/>
                <a:gridCol w="886035"/>
                <a:gridCol w="936072"/>
              </a:tblGrid>
              <a:tr h="226688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 доставленных в медицинские организации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3)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1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оказание скорой медицинской помощи по поводу: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Медицинская эвакуация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60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травм,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отравлений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внезапных заболеваний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состояний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родов и патологии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беремен-ности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5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межболь-ничная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беременных, рожениц и родильниц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7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9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Выполнено вызовов скорой медицинской помощи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678">
                <a:tc>
                  <a:txBody>
                    <a:bodyPr/>
                    <a:lstStyle/>
                    <a:p>
                      <a:pPr marL="207963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207963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к детям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48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которым оказана скорая медицинская помощь при выполнении вызовов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482">
                <a:tc>
                  <a:txBody>
                    <a:bodyPr/>
                    <a:lstStyle/>
                    <a:p>
                      <a:pPr marL="207963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  <a:p>
                      <a:pPr marL="207963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сельских населенных  пунктах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97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умерших в автомобиле</a:t>
                      </a: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скорой медицинской помощи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стр. 3)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988">
                <a:tc>
                  <a:txBody>
                    <a:bodyPr/>
                    <a:lstStyle/>
                    <a:p>
                      <a:pPr marL="0" marR="0" lvl="0" indent="20796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20796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41">
                <a:tc>
                  <a:txBody>
                    <a:bodyPr/>
                    <a:lstStyle/>
                    <a:p>
                      <a:pPr marL="0" marR="0" lvl="0" indent="29845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  <a:p>
                      <a:pPr marL="0" marR="0" lvl="0" indent="29845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возрасте до 1 года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988">
                <a:tc>
                  <a:txBody>
                    <a:bodyPr/>
                    <a:lstStyle/>
                    <a:p>
                      <a:pPr marL="117475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женщин старше трудоспособного возраста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678">
                <a:tc>
                  <a:txBody>
                    <a:bodyPr/>
                    <a:lstStyle/>
                    <a:p>
                      <a:pPr marL="117475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мужчин старше трудоспособного возраста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9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271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 Министерства здравоохранения Российской Федерации от 20 июня 2013 г. № 388н  (приложение 1)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250825" y="1601788"/>
            <a:ext cx="8501063" cy="4970462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2200" b="1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700" b="1" smtClean="0">
                <a:latin typeface="Times New Roman" pitchFamily="18" charset="0"/>
                <a:cs typeface="Times New Roman" pitchFamily="18" charset="0"/>
              </a:rPr>
              <a:t>Медицинская эвакуация </a:t>
            </a:r>
            <a:r>
              <a:rPr lang="ru-RU" altLang="ru-RU" sz="2700" smtClean="0">
                <a:latin typeface="Times New Roman" pitchFamily="18" charset="0"/>
                <a:cs typeface="Times New Roman" pitchFamily="18" charset="0"/>
              </a:rPr>
              <a:t>осуществляется выездными бригадами скорой медицинской помощи.</a:t>
            </a:r>
          </a:p>
          <a:p>
            <a:pPr algn="just" eaLnBrk="1" hangingPunct="1">
              <a:buFont typeface="Arial" charset="0"/>
              <a:buNone/>
            </a:pPr>
            <a:r>
              <a:rPr lang="ru-RU" altLang="ru-RU" sz="2700" b="1" smtClean="0">
                <a:latin typeface="Times New Roman" pitchFamily="18" charset="0"/>
                <a:cs typeface="Times New Roman" pitchFamily="18" charset="0"/>
              </a:rPr>
              <a:t>    Медицинская эвакуация </a:t>
            </a:r>
            <a:r>
              <a:rPr lang="ru-RU" altLang="ru-RU" sz="2700" smtClean="0">
                <a:latin typeface="Times New Roman" pitchFamily="18" charset="0"/>
                <a:cs typeface="Times New Roman" pitchFamily="18" charset="0"/>
              </a:rPr>
              <a:t>может осуществляться с места происшествия или места нахождения пациента (вне медицинской организации), а также из медицинской организации, в которой отсутствует возможность оказания необходимой медицинской помощи при угрожающих жизни состояниях, женщин в период беременности, родов, послеродовой период и новорожденных, лиц, пострадавших в результате чрезвычайных ситуаций и стихийных бедствий. </a:t>
            </a:r>
          </a:p>
        </p:txBody>
      </p:sp>
    </p:spTree>
    <p:extLst>
      <p:ext uri="{BB962C8B-B14F-4D97-AF65-F5344CB8AC3E}">
        <p14:creationId xmlns:p14="http://schemas.microsoft.com/office/powerpoint/2010/main" val="248275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476250"/>
            <a:ext cx="8374063" cy="17287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323850" y="2492375"/>
            <a:ext cx="8535988" cy="4105275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заполняются сведения:</a:t>
            </a:r>
          </a:p>
          <a:p>
            <a:pPr algn="just" eaLnBrk="1" hangingPunct="1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строкам с 5 по 9 графы 10;</a:t>
            </a:r>
          </a:p>
          <a:p>
            <a:pPr algn="just" eaLnBrk="1" hangingPunct="1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строкам 7, 8, 9 графы 6 и 9.</a:t>
            </a:r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число выполненных вызовов бригадами скорой медицинской помощи (стр. 1 гр. 3)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не включаются безрезультатные вызовы.</a:t>
            </a:r>
          </a:p>
        </p:txBody>
      </p:sp>
    </p:spTree>
    <p:extLst>
      <p:ext uri="{BB962C8B-B14F-4D97-AF65-F5344CB8AC3E}">
        <p14:creationId xmlns:p14="http://schemas.microsoft.com/office/powerpoint/2010/main" val="78901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85750"/>
            <a:ext cx="8118475" cy="17033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250825" y="2205038"/>
            <a:ext cx="8407400" cy="4081462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3600" dirty="0" smtClean="0"/>
              <a:t>   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Число выполненных вызовов к детям (форма 30 табл. 2120 стр. 2 гр. 3) не должно быть больше числа детей, которым оказана скорая медицинская помощь при вызовах (форма 30 табл. 2121 стр. 1 гр. 3).</a:t>
            </a:r>
          </a:p>
          <a:p>
            <a:pPr algn="just" eaLnBrk="1" hangingPunct="1">
              <a:buFont typeface="Arial" charset="0"/>
              <a:buNone/>
            </a:pP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405168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14313"/>
            <a:ext cx="8405813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143000"/>
            <a:ext cx="8607425" cy="5500688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268288" indent="-268288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строка 2121 «Число лиц, которым оказана скорая медицинская помощь при выполнении вызовов» по возрастам.</a:t>
            </a:r>
          </a:p>
          <a:p>
            <a:pPr marL="0" indent="357188" algn="just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Число лиц, которым оказана скорая медицинская помощь при выполнении вызовов, всего  1 ____,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из них: сельских жителей  2 ____________, 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в том числе (из стр. 1): 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дети  (0-17 лет) 3 __________, 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взрослые (18 лет и старше) 4 ______________, 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из них (из стр. 4):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женщины старше трудоспособного возраста 5 _____, 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мужчины старше трудоспособного возраста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6 _____.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357188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68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94688" cy="2159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205038"/>
            <a:ext cx="8150225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dirty="0"/>
              <a:t>	</a:t>
            </a:r>
          </a:p>
          <a:p>
            <a:pPr marL="0" indent="0" algn="just">
              <a:buFont typeface="Arial" panose="020B0604020202020204" pitchFamily="34" charset="0"/>
              <a:buNone/>
              <a:tabLst>
                <a:tab pos="182563" algn="l"/>
              </a:tabLst>
              <a:defRPr/>
            </a:pPr>
            <a:r>
              <a:rPr lang="ru-RU" dirty="0"/>
              <a:t>  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к населению старше   трудоспособного возраста относятся: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в возрасте 56 лет и старше;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мужчины в возрасте 61 год и старше.</a:t>
            </a:r>
          </a:p>
        </p:txBody>
      </p:sp>
    </p:spTree>
    <p:extLst>
      <p:ext uri="{BB962C8B-B14F-4D97-AF65-F5344CB8AC3E}">
        <p14:creationId xmlns:p14="http://schemas.microsoft.com/office/powerpoint/2010/main" val="283378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graphicFrame>
        <p:nvGraphicFramePr>
          <p:cNvPr id="6" name="Group 25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371702"/>
              </p:ext>
            </p:extLst>
          </p:nvPr>
        </p:nvGraphicFramePr>
        <p:xfrm>
          <a:off x="179388" y="1268413"/>
          <a:ext cx="8785225" cy="5489768"/>
        </p:xfrm>
        <a:graphic>
          <a:graphicData uri="http://schemas.openxmlformats.org/drawingml/2006/table">
            <a:tbl>
              <a:tblPr firstRow="1"/>
              <a:tblGrid>
                <a:gridCol w="4176647"/>
                <a:gridCol w="504063"/>
                <a:gridCol w="835884"/>
                <a:gridCol w="1036351"/>
                <a:gridCol w="1141202"/>
                <a:gridCol w="1091078"/>
              </a:tblGrid>
              <a:tr h="14629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 и профиль бригад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выездных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бригад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(смен),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круглосуточ-ных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которым оказана скорая медицинская помощь  выездными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бригадами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Число медицинский эвакуаций, выполненных выездными бригадами (лиц)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(из гр. 5)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Общепрофильные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в том числе: врачебные</a:t>
                      </a: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43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из них:  для оказания медицинской</a:t>
                      </a:r>
                    </a:p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помощи детскому населению</a:t>
                      </a: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1.1.1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фельдшерские</a:t>
                      </a: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Специализированные, всего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в том числе: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анестезиологии-реанимации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анестезиологии-реанимации педиатрические</a:t>
                      </a: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37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педиатрические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37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психиатрические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>
                          <a:tab pos="4035425" algn="l"/>
                        </a:tabLst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Выездные экстренные консультативные бригады, всего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37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из них:  кардиологические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2.5.1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37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неврологические 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2.5.2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11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инфекционные 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2.5.3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Авиамедицинские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3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9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320087" cy="21605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395288" y="2357438"/>
            <a:ext cx="8353425" cy="3735387"/>
          </a:xfrm>
        </p:spPr>
        <p:txBody>
          <a:bodyPr>
            <a:normAutofit lnSpcReduction="10000"/>
          </a:bodyPr>
          <a:lstStyle/>
          <a:p>
            <a:pPr marL="179388" indent="-179388" algn="just" eaLnBrk="1" hangingPunct="1">
              <a:buFont typeface="Arial" charset="0"/>
              <a:buNone/>
            </a:pPr>
            <a:r>
              <a:rPr lang="ru-RU" altLang="ru-RU" b="1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3000" b="1" i="1" smtClean="0">
                <a:latin typeface="Times New Roman" pitchFamily="18" charset="0"/>
                <a:cs typeface="Times New Roman" pitchFamily="18" charset="0"/>
              </a:rPr>
              <a:t>Бригада скорой медицинской помощи</a:t>
            </a:r>
            <a:r>
              <a:rPr lang="ru-RU" altLang="ru-RU" sz="3000" smtClean="0">
                <a:latin typeface="Times New Roman" pitchFamily="18" charset="0"/>
                <a:cs typeface="Times New Roman" pitchFamily="18" charset="0"/>
              </a:rPr>
              <a:t> – это структурно-функциональная единица станции (подстанции, отделения) скорой медицинской помощи, организованная в соответствии со штатными нормативами для обеспечения работы в одну смену (6 часов) (1 круглосуточная бригада = 4 бригады (смены)).</a:t>
            </a:r>
          </a:p>
          <a:p>
            <a:pPr marL="179388" indent="-179388" algn="just" eaLnBrk="1" hangingPunct="1">
              <a:buFont typeface="Arial" charset="0"/>
              <a:buNone/>
            </a:pPr>
            <a:r>
              <a:rPr lang="ru-RU" altLang="ru-RU" sz="30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1650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391525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395288" y="1557338"/>
            <a:ext cx="8353425" cy="4525962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Число выездных бригад (смен) (графа 3) заполняется в целых числах.</a:t>
            </a:r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графе 4 «из них число выездных круглосуточных бригад скорой медицинской помощи» заполняются данные только о бригадах скорой медицинской помощи, работающих 24 часа в сутки в целых числах.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63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Форма </a:t>
            </a:r>
            <a:r>
              <a:rPr lang="ru-RU" b="1" dirty="0" smtClean="0"/>
              <a:t>16 ВН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567737" cy="58324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/>
              <a:t>Заполняется по </a:t>
            </a:r>
            <a:r>
              <a:rPr lang="ru-RU" b="1" dirty="0" smtClean="0"/>
              <a:t>закрытым</a:t>
            </a:r>
            <a:r>
              <a:rPr lang="ru-RU" dirty="0" smtClean="0"/>
              <a:t> Б\Л</a:t>
            </a:r>
            <a:endParaRPr lang="en-US" dirty="0" smtClean="0"/>
          </a:p>
          <a:p>
            <a:pPr eaLnBrk="1" hangingPunct="1">
              <a:defRPr/>
            </a:pPr>
            <a:r>
              <a:rPr lang="ru-RU" dirty="0" err="1" smtClean="0"/>
              <a:t>Стр</a:t>
            </a:r>
            <a:r>
              <a:rPr lang="ru-RU" dirty="0" smtClean="0"/>
              <a:t> 61 «отпуск по беременности и родам (неосложненным)» один случай =  </a:t>
            </a:r>
            <a:r>
              <a:rPr lang="ru-RU" sz="3600" b="1" dirty="0" smtClean="0"/>
              <a:t>140 дней</a:t>
            </a:r>
          </a:p>
          <a:p>
            <a:pPr eaLnBrk="1" hangingPunct="1">
              <a:defRPr/>
            </a:pPr>
            <a:r>
              <a:rPr lang="ru-RU" dirty="0" smtClean="0"/>
              <a:t>Аборты входят в стр. 45 «беременность, роды, послеродовый период» и дополнительно выносятся в </a:t>
            </a:r>
            <a:r>
              <a:rPr lang="ru-RU" dirty="0" err="1" smtClean="0"/>
              <a:t>стр</a:t>
            </a:r>
            <a:r>
              <a:rPr lang="ru-RU" dirty="0" smtClean="0"/>
              <a:t> 52 «аборты из </a:t>
            </a:r>
            <a:r>
              <a:rPr lang="ru-RU" dirty="0" err="1" smtClean="0"/>
              <a:t>стр</a:t>
            </a:r>
            <a:r>
              <a:rPr lang="ru-RU" dirty="0" smtClean="0"/>
              <a:t> 45» </a:t>
            </a:r>
          </a:p>
          <a:p>
            <a:pPr eaLnBrk="1" hangingPunct="1">
              <a:defRPr/>
            </a:pPr>
            <a:r>
              <a:rPr lang="ru-RU" dirty="0" smtClean="0"/>
              <a:t>Аборты, беременность и роды у женщин старше фертильного возраста не должно быть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31509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8002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285750" y="2357438"/>
            <a:ext cx="8229600" cy="416560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b="1" i="1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  <a:t>Выездные бригады скорой медицинской помощи </a:t>
            </a:r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по профилю подразделяются на:</a:t>
            </a:r>
          </a:p>
          <a:p>
            <a:pPr algn="just" eaLnBrk="1" hangingPunct="1"/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общепрофильные;</a:t>
            </a:r>
          </a:p>
          <a:p>
            <a:pPr algn="just" eaLnBrk="1" hangingPunct="1"/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специализированные. </a:t>
            </a:r>
          </a:p>
          <a:p>
            <a:pPr algn="just" eaLnBrk="1" hangingPunct="1">
              <a:buFont typeface="Arial" charset="0"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 eaLnBrk="1" hangingPunct="1">
              <a:buFont typeface="Arial" charset="0"/>
              <a:buNone/>
            </a:pP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15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6430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      № 388н </a:t>
            </a: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500063" y="1928813"/>
            <a:ext cx="8229600" cy="4824412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spcBef>
                <a:spcPts val="700"/>
              </a:spcBef>
              <a:buFont typeface="Arial" charset="0"/>
              <a:buNone/>
              <a:defRPr/>
            </a:pP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Специализированные выездные бригады  скорой медицинской помощи подразделяются на бригады:</a:t>
            </a:r>
          </a:p>
          <a:p>
            <a:pPr algn="just" eaLnBrk="1" hangingPunct="1">
              <a:spcBef>
                <a:spcPts val="70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анестезиологии-реанимации, в том числе педиатрические;</a:t>
            </a:r>
          </a:p>
          <a:p>
            <a:pPr algn="just" eaLnBrk="1" hangingPunct="1">
              <a:spcBef>
                <a:spcPts val="70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педиатрические;</a:t>
            </a:r>
          </a:p>
          <a:p>
            <a:pPr algn="just" eaLnBrk="1" hangingPunct="1">
              <a:spcBef>
                <a:spcPts val="70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психиатрические;</a:t>
            </a:r>
          </a:p>
          <a:p>
            <a:pPr algn="just" eaLnBrk="1" hangingPunct="1">
              <a:spcBef>
                <a:spcPts val="700"/>
              </a:spcBef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экстренные консультативные;</a:t>
            </a:r>
          </a:p>
          <a:p>
            <a:pPr algn="just" eaLnBrk="1" hangingPunct="1">
              <a:spcBef>
                <a:spcPts val="700"/>
              </a:spcBef>
              <a:defRPr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авиамедицинские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40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85750"/>
            <a:ext cx="8424862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 (приложение 2)</a:t>
            </a: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179388" y="1500188"/>
            <a:ext cx="8478837" cy="4525962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Arial" charset="0"/>
              <a:buNone/>
            </a:pPr>
            <a:r>
              <a:rPr lang="ru-RU" altLang="ru-RU" sz="2600" b="1" i="1" smtClean="0">
                <a:latin typeface="Times New Roman" pitchFamily="18" charset="0"/>
                <a:cs typeface="Times New Roman" pitchFamily="18" charset="0"/>
              </a:rPr>
              <a:t>    Общепрофильная врачебная выездная бригада скорой медицинской помощи </a:t>
            </a:r>
            <a:r>
              <a:rPr lang="ru-RU" altLang="ru-RU" sz="2600" smtClean="0">
                <a:latin typeface="Times New Roman" pitchFamily="18" charset="0"/>
                <a:cs typeface="Times New Roman" pitchFamily="18" charset="0"/>
              </a:rPr>
              <a:t>включает либо врача скорой медицинской помощи, фельдшера скорой медицинской помощи и водителя, либо врача скорой медицинской помощи, медицинскую сестру (медицинского брата) и водителя, либо врача скорой медицинской помощи, фельдшера скорой медицинской помощи, фельдшера скорой медицинской помощи или медицинскую сестру (медицинского брата) и водителя. Для организации деятельности общепрофильной врачебной выездной бригады скорой медицинской помощи используется автомобиль скорой медицинской помощи класса «B».</a:t>
            </a:r>
          </a:p>
          <a:p>
            <a:pPr algn="just" eaLnBrk="1" hangingPunct="1">
              <a:buFont typeface="Arial" charset="0"/>
              <a:buNone/>
            </a:pP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72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85750"/>
            <a:ext cx="84963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(приложение 2) 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0" y="1484313"/>
            <a:ext cx="8604250" cy="4525962"/>
          </a:xfrm>
        </p:spPr>
        <p:txBody>
          <a:bodyPr>
            <a:normAutofit fontScale="92500"/>
          </a:bodyPr>
          <a:lstStyle/>
          <a:p>
            <a:pPr algn="just" eaLnBrk="1" hangingPunct="1">
              <a:buFont typeface="Arial" charset="0"/>
              <a:buNone/>
            </a:pPr>
            <a:r>
              <a:rPr lang="ru-RU" altLang="ru-RU" sz="3000" b="1" i="1" smtClean="0">
                <a:latin typeface="Times New Roman" pitchFamily="18" charset="0"/>
                <a:cs typeface="Times New Roman" pitchFamily="18" charset="0"/>
              </a:rPr>
              <a:t>   Общепрофильная фельдшерская выездная бригада скорой медицинской помощи </a:t>
            </a:r>
            <a:r>
              <a:rPr lang="ru-RU" altLang="ru-RU" sz="3000" smtClean="0">
                <a:latin typeface="Times New Roman" pitchFamily="18" charset="0"/>
                <a:cs typeface="Times New Roman" pitchFamily="18" charset="0"/>
              </a:rPr>
              <a:t>включает либо двух фельдшеров скорой медицинской помощи и водителя, либо фельдшера скорой медицинской помощи, медицинскую сестру (медицинского брата) и водителя. Для организации деятельности общепрофильной фельдшерской выездной бригады скорой медицинской помощи используется автомобиль скорой медицинской помощи класса «A» или «B».</a:t>
            </a:r>
          </a:p>
        </p:txBody>
      </p:sp>
    </p:spTree>
    <p:extLst>
      <p:ext uri="{BB962C8B-B14F-4D97-AF65-F5344CB8AC3E}">
        <p14:creationId xmlns:p14="http://schemas.microsoft.com/office/powerpoint/2010/main" val="392683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85750"/>
            <a:ext cx="84963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(приложение 2)</a:t>
            </a:r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107950" y="1628775"/>
            <a:ext cx="8712200" cy="4525963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Arial" charset="0"/>
              <a:buNone/>
            </a:pPr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    Специализированная выездная бригада скорой медицинской помощи анестезиологии-реанимации, в том числе педиатрическая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, включает врача-анестезиолога-реаниматолога и двух медицинских сестер-анестезистов и водителя. Для организации деятельности специализированной выездной бригады скорой медицинской помощи анестезиологии-реанимации, в том числе педиатрической, используется автомобиль скорой медицинской помощи класса «C» соответствующего оснащения.</a:t>
            </a:r>
          </a:p>
        </p:txBody>
      </p:sp>
    </p:spTree>
    <p:extLst>
      <p:ext uri="{BB962C8B-B14F-4D97-AF65-F5344CB8AC3E}">
        <p14:creationId xmlns:p14="http://schemas.microsoft.com/office/powerpoint/2010/main" val="132010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85750"/>
            <a:ext cx="8569325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 (приложение 2)</a:t>
            </a: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0" y="1571625"/>
            <a:ext cx="8820150" cy="4668838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altLang="ru-RU" sz="2900" b="1" i="1" smtClean="0">
                <a:latin typeface="Times New Roman" pitchFamily="18" charset="0"/>
                <a:cs typeface="Times New Roman" pitchFamily="18" charset="0"/>
              </a:rPr>
              <a:t>    Специализированная педиатрическая выездная бригада скорой медицинской помощи </a:t>
            </a:r>
            <a:r>
              <a:rPr lang="ru-RU" altLang="ru-RU" sz="2900" smtClean="0">
                <a:latin typeface="Times New Roman" pitchFamily="18" charset="0"/>
                <a:cs typeface="Times New Roman" pitchFamily="18" charset="0"/>
              </a:rPr>
              <a:t>включает либо врача-педиатра, фельдшера скорой медицинской помощи и водителя, либо врача-педиатра, медицинскую сестру (медицинского брата) и водителя. Для организации деятельности специализированной педиатрической выездной бригады скорой медицинской помощи используется автомобиль скорой медицинской помощи класса «B»</a:t>
            </a:r>
            <a:r>
              <a:rPr lang="ru-RU" altLang="ru-RU" sz="300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291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85750"/>
            <a:ext cx="8569325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 (приложение 2)</a:t>
            </a:r>
          </a:p>
        </p:txBody>
      </p:sp>
      <p:sp>
        <p:nvSpPr>
          <p:cNvPr id="45059" name="Содержимое 2"/>
          <p:cNvSpPr>
            <a:spLocks noGrp="1"/>
          </p:cNvSpPr>
          <p:nvPr>
            <p:ph idx="1"/>
          </p:nvPr>
        </p:nvSpPr>
        <p:spPr>
          <a:xfrm>
            <a:off x="323850" y="1643063"/>
            <a:ext cx="8569325" cy="4786312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altLang="ru-RU" sz="2900" b="1" i="1" smtClean="0">
                <a:latin typeface="Times New Roman" pitchFamily="18" charset="0"/>
                <a:cs typeface="Times New Roman" pitchFamily="18" charset="0"/>
              </a:rPr>
              <a:t>Специализированная психиатрическая выездная бригада скорой медицинской помощи</a:t>
            </a:r>
            <a:r>
              <a:rPr lang="ru-RU" altLang="ru-RU" sz="2900" smtClean="0">
                <a:latin typeface="Times New Roman" pitchFamily="18" charset="0"/>
                <a:cs typeface="Times New Roman" pitchFamily="18" charset="0"/>
              </a:rPr>
              <a:t> включает врача-психиатра, фельдшера скорой медицинской помощи, санитара и водителя, либо врача-психиатра, медицинскую сестру (медицинского брата), санитара и водителя. Для организации деятельности специализированной психиатрической выездной бригады скорой медицинской помощи используется автомобиль скорой медицинской помощи класса «B».</a:t>
            </a:r>
          </a:p>
        </p:txBody>
      </p:sp>
    </p:spTree>
    <p:extLst>
      <p:ext uri="{BB962C8B-B14F-4D97-AF65-F5344CB8AC3E}">
        <p14:creationId xmlns:p14="http://schemas.microsoft.com/office/powerpoint/2010/main" val="109093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85750"/>
            <a:ext cx="84963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(приложение 2)</a:t>
            </a:r>
          </a:p>
        </p:txBody>
      </p:sp>
      <p:sp>
        <p:nvSpPr>
          <p:cNvPr id="46083" name="Содержимое 2"/>
          <p:cNvSpPr>
            <a:spLocks noGrp="1"/>
          </p:cNvSpPr>
          <p:nvPr>
            <p:ph idx="1"/>
          </p:nvPr>
        </p:nvSpPr>
        <p:spPr>
          <a:xfrm>
            <a:off x="357188" y="1643063"/>
            <a:ext cx="8391525" cy="4668837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altLang="ru-RU" sz="2900" b="1" i="1" smtClean="0">
                <a:latin typeface="Times New Roman" pitchFamily="18" charset="0"/>
                <a:cs typeface="Times New Roman" pitchFamily="18" charset="0"/>
              </a:rPr>
              <a:t>Выездная экстренная консультативная бригада скорой медицинской помощи</a:t>
            </a:r>
            <a:r>
              <a:rPr lang="ru-RU" altLang="ru-RU" sz="2800" smtClean="0"/>
              <a:t> 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включает врача-специалиста отделения экстренной консультативной скорой медицинской помощи медицинской организации, фельдшера скорой медицинской помощи или медицинскую сестру (медицинского брата) и водителя. Для организации деятельности выездной экстренной консультативной бригады скорой медицинской помощи используется автомобиль скорой медицинской помощи класса «C».</a:t>
            </a:r>
            <a:endParaRPr lang="ru-RU" altLang="ru-RU" sz="290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9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46455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(приложение 2) </a:t>
            </a:r>
          </a:p>
        </p:txBody>
      </p:sp>
      <p:sp>
        <p:nvSpPr>
          <p:cNvPr id="47107" name="Содержимое 2"/>
          <p:cNvSpPr>
            <a:spLocks noGrp="1"/>
          </p:cNvSpPr>
          <p:nvPr>
            <p:ph idx="1"/>
          </p:nvPr>
        </p:nvSpPr>
        <p:spPr>
          <a:xfrm>
            <a:off x="428625" y="1714500"/>
            <a:ext cx="8351838" cy="4668838"/>
          </a:xfrm>
        </p:spPr>
        <p:txBody>
          <a:bodyPr/>
          <a:lstStyle/>
          <a:p>
            <a:pPr marL="0" indent="0" algn="just">
              <a:buFont typeface="Arial" charset="0"/>
              <a:buNone/>
              <a:tabLst>
                <a:tab pos="0" algn="l"/>
              </a:tabLst>
            </a:pPr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Авиамедицинская выездная бригада скорой медицинской помощи </a:t>
            </a: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включает не менее одного врача скорой медицинской помощи или врача анестезиолога-реаниматолога, фельдшера скорой медицинской помощи и (или) медицинскую сестру-анестезиста. Для обеспечения оказания медицинской помощи пациенту во время медицинской эвакуации при необходимости в состав авиамедицинской бригады могут включаться иные врачи-специалисты.</a:t>
            </a:r>
          </a:p>
        </p:txBody>
      </p:sp>
    </p:spTree>
    <p:extLst>
      <p:ext uri="{BB962C8B-B14F-4D97-AF65-F5344CB8AC3E}">
        <p14:creationId xmlns:p14="http://schemas.microsoft.com/office/powerpoint/2010/main" val="330333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46455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48131" name="Содержимое 2"/>
          <p:cNvSpPr>
            <a:spLocks noGrp="1"/>
          </p:cNvSpPr>
          <p:nvPr>
            <p:ph idx="1"/>
          </p:nvPr>
        </p:nvSpPr>
        <p:spPr>
          <a:xfrm>
            <a:off x="428625" y="1714500"/>
            <a:ext cx="8351838" cy="4668838"/>
          </a:xfrm>
        </p:spPr>
        <p:txBody>
          <a:bodyPr/>
          <a:lstStyle/>
          <a:p>
            <a:pPr marL="0" indent="0" algn="just">
              <a:buFont typeface="Arial" charset="0"/>
              <a:buNone/>
              <a:tabLst>
                <a:tab pos="0" algn="l"/>
              </a:tabLst>
            </a:pPr>
            <a:r>
              <a:rPr lang="ru-RU" altLang="ru-RU" sz="2800" smtClean="0">
                <a:latin typeface="Times New Roman" pitchFamily="18" charset="0"/>
                <a:cs typeface="Times New Roman" pitchFamily="18" charset="0"/>
              </a:rPr>
              <a:t>В графе 6 «Число медицинских эвакуаций, выполненных выездными бригадами (лиц)» указываются сведения о числе лиц, которым была оказана скорая медицинская помощь при медицинской эвакуации (из графы 5).</a:t>
            </a:r>
          </a:p>
          <a:p>
            <a:pPr marL="0" indent="0" algn="just" eaLnBrk="1" hangingPunct="1">
              <a:buFont typeface="Arial" charset="0"/>
              <a:buNone/>
              <a:tabLst>
                <a:tab pos="0" algn="l"/>
              </a:tabLst>
            </a:pPr>
            <a:r>
              <a:rPr lang="ru-RU" altLang="ru-RU" sz="2800" b="1" i="1" smtClean="0">
                <a:latin typeface="Times New Roman" pitchFamily="18" charset="0"/>
                <a:cs typeface="Times New Roman" pitchFamily="18" charset="0"/>
              </a:rPr>
              <a:t>Внутриформенный контроль:</a:t>
            </a:r>
          </a:p>
          <a:p>
            <a:pPr marL="0" indent="0" algn="just" eaLnBrk="1" hangingPunct="1">
              <a:buFont typeface="Arial" charset="0"/>
              <a:buNone/>
              <a:tabLst>
                <a:tab pos="0" algn="l"/>
              </a:tabLst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30.2200.4.06  =  30.2120.3.07.</a:t>
            </a:r>
          </a:p>
        </p:txBody>
      </p:sp>
    </p:spTree>
    <p:extLst>
      <p:ext uri="{BB962C8B-B14F-4D97-AF65-F5344CB8AC3E}">
        <p14:creationId xmlns:p14="http://schemas.microsoft.com/office/powerpoint/2010/main" val="95575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COVID-19 </a:t>
            </a:r>
            <a:r>
              <a:rPr lang="ru-RU" dirty="0" smtClean="0">
                <a:solidFill>
                  <a:srgbClr val="FF0000"/>
                </a:solidFill>
              </a:rPr>
              <a:t>в форме 16 ВН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Случаи временной нетрудоспособности, связанные со случаями COVID-19 указываются в итоговых строках 50, 51 (всего по заболеваниям) и 59, 60 (итого по всем причинам).</a:t>
            </a:r>
            <a:br>
              <a:rPr lang="ru-RU" dirty="0"/>
            </a:br>
            <a:r>
              <a:rPr lang="ru-RU" dirty="0"/>
              <a:t>Разница суммы строк 01-48 и 02-49 с итоговыми строками 50, 51 соответственно, указывает на случаи временной нетрудоспособности по заболеванию COVID-19 (U07.1-U07.2). </a:t>
            </a:r>
            <a:br>
              <a:rPr lang="ru-RU" dirty="0"/>
            </a:br>
            <a:r>
              <a:rPr lang="ru-RU" dirty="0"/>
              <a:t>Случаи временной нетрудоспособности в связи с карантином (класс Z) по поводу COVID-19 указываются в строках 57, 58 и 59,60 соответственно.</a:t>
            </a:r>
            <a:br>
              <a:rPr lang="ru-RU" dirty="0"/>
            </a:br>
            <a:r>
              <a:rPr lang="ru-RU" dirty="0"/>
              <a:t>Дополнительно к отчетной форме предоставить пояснительную записку с указанием количества случаев временной нетрудоспособности в части COVID-19 по заболеванию и в связи с </a:t>
            </a:r>
            <a:r>
              <a:rPr lang="ru-RU" dirty="0" smtClean="0"/>
              <a:t>карантином.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132195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 строка 2202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9" name="Содержимое 2"/>
          <p:cNvSpPr>
            <a:spLocks noGrp="1"/>
          </p:cNvSpPr>
          <p:nvPr>
            <p:ph idx="1"/>
          </p:nvPr>
        </p:nvSpPr>
        <p:spPr>
          <a:xfrm>
            <a:off x="500063" y="1428750"/>
            <a:ext cx="8229600" cy="4857750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altLang="ru-RU" sz="3400" smtClean="0">
                <a:latin typeface="Times New Roman" pitchFamily="18" charset="0"/>
                <a:cs typeface="Times New Roman" pitchFamily="18" charset="0"/>
              </a:rPr>
              <a:t>показываются сведения о числе лиц, которым оказана скорая медицинская помощь в амбулаторных условиях при непосредственном их обращении на станцию (отделение) скорой медицинской помощи. Сведения заполняются на основании данных, содержащихся в Журнале регистрации амбулаторных пациентов (учетная форма № 074/у).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400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24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2203</a:t>
            </a:r>
          </a:p>
        </p:txBody>
      </p:sp>
      <p:sp>
        <p:nvSpPr>
          <p:cNvPr id="57347" name="Содержимое 2"/>
          <p:cNvSpPr>
            <a:spLocks noGrp="1"/>
          </p:cNvSpPr>
          <p:nvPr>
            <p:ph idx="1"/>
          </p:nvPr>
        </p:nvSpPr>
        <p:spPr>
          <a:xfrm>
            <a:off x="500063" y="1428750"/>
            <a:ext cx="8229600" cy="4857750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altLang="ru-RU" sz="4000" smtClean="0">
                <a:latin typeface="Times New Roman" pitchFamily="18" charset="0"/>
                <a:cs typeface="Times New Roman" pitchFamily="18" charset="0"/>
              </a:rPr>
              <a:t>«Число лиц, эвакуированных с использованием санитарной авиации за счет средств регионального бюджета (из табл. 2200, стр. 3, гр.6) 1 __________, </a:t>
            </a:r>
          </a:p>
          <a:p>
            <a:pPr marL="0" indent="0" algn="just" eaLnBrk="1" hangingPunct="1">
              <a:buFont typeface="Arial" charset="0"/>
              <a:buNone/>
            </a:pPr>
            <a:r>
              <a:rPr lang="ru-RU" altLang="ru-RU" sz="4000" smtClean="0">
                <a:latin typeface="Times New Roman" pitchFamily="18" charset="0"/>
                <a:cs typeface="Times New Roman" pitchFamily="18" charset="0"/>
              </a:rPr>
              <a:t>число госпитализированных в первые сутки 2 ________».</a:t>
            </a:r>
          </a:p>
        </p:txBody>
      </p:sp>
    </p:spTree>
    <p:extLst>
      <p:ext uri="{BB962C8B-B14F-4D97-AF65-F5344CB8AC3E}">
        <p14:creationId xmlns:p14="http://schemas.microsoft.com/office/powerpoint/2010/main" val="366974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484313"/>
            <a:ext cx="8329612" cy="4945062"/>
          </a:xfrm>
        </p:spPr>
        <p:txBody>
          <a:bodyPr rtlCol="0">
            <a:noAutofit/>
          </a:bodyPr>
          <a:lstStyle/>
          <a:p>
            <a:pPr marL="268288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357188"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до места вызова скорой медицинской помощи и времени, затраченному на выполнение одного вызова скорой медицинской помощи».</a:t>
            </a:r>
          </a:p>
        </p:txBody>
      </p:sp>
    </p:spTree>
    <p:extLst>
      <p:ext uri="{BB962C8B-B14F-4D97-AF65-F5344CB8AC3E}">
        <p14:creationId xmlns:p14="http://schemas.microsoft.com/office/powerpoint/2010/main" val="268891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74638"/>
            <a:ext cx="8429625" cy="1143000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3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места вызова и времени, затраченному на выполнение одного вызова скорой медицинской помощи»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71500" y="1714500"/>
          <a:ext cx="8143875" cy="4789487"/>
        </p:xfrm>
        <a:graphic>
          <a:graphicData uri="http://schemas.openxmlformats.org/drawingml/2006/table">
            <a:tbl>
              <a:tblPr/>
              <a:tblGrid>
                <a:gridCol w="1762125"/>
                <a:gridCol w="757238"/>
                <a:gridCol w="1266825"/>
                <a:gridCol w="1546225"/>
                <a:gridCol w="1260375"/>
                <a:gridCol w="1551087"/>
              </a:tblGrid>
              <a:tr h="5589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вызовов скорой медицинской помощи по времени: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7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доезда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места вызова скорой медицинской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помощои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затраченному на выполнение одного вызова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9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(гр.3):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места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транспортного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происшествия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(гр.5):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место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транспортного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происшествия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272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</a:p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до 20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900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от 21 до 40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900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от 41 до 60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727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более 60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886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476250"/>
            <a:ext cx="8353425" cy="18732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a:t>
            </a:r>
            <a:endParaRPr lang="ru-RU" sz="2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Содержимое 2"/>
          <p:cNvSpPr>
            <a:spLocks noGrp="1"/>
          </p:cNvSpPr>
          <p:nvPr>
            <p:ph idx="1"/>
          </p:nvPr>
        </p:nvSpPr>
        <p:spPr>
          <a:xfrm>
            <a:off x="323850" y="2349500"/>
            <a:ext cx="8351838" cy="4103688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altLang="ru-RU" sz="2900" b="1" i="1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600" b="1" smtClean="0">
                <a:latin typeface="Times New Roman" pitchFamily="18" charset="0"/>
                <a:cs typeface="Times New Roman" pitchFamily="18" charset="0"/>
              </a:rPr>
              <a:t>Время доезда до места вызова </a:t>
            </a:r>
            <a:r>
              <a:rPr lang="ru-RU" altLang="ru-RU" sz="2600" smtClean="0">
                <a:latin typeface="Times New Roman" pitchFamily="18" charset="0"/>
                <a:cs typeface="Times New Roman" pitchFamily="18" charset="0"/>
              </a:rPr>
              <a:t>-  это время от момента поступления вызова на станцию (отделение) скорой медицинской помощи до момента прибытия бригады скорой медицинской помощи к месту вызова.</a:t>
            </a:r>
          </a:p>
          <a:p>
            <a:pPr algn="just">
              <a:buFont typeface="Arial" charset="0"/>
              <a:buNone/>
            </a:pPr>
            <a:r>
              <a:rPr lang="ru-RU" altLang="ru-RU" sz="26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600" b="1" smtClean="0">
                <a:latin typeface="Times New Roman" pitchFamily="18" charset="0"/>
                <a:cs typeface="Times New Roman" pitchFamily="18" charset="0"/>
              </a:rPr>
              <a:t>Время, затраченное на выполнение одного вызова </a:t>
            </a:r>
            <a:r>
              <a:rPr lang="ru-RU" altLang="ru-RU" sz="2600" smtClean="0">
                <a:latin typeface="Times New Roman" pitchFamily="18" charset="0"/>
                <a:cs typeface="Times New Roman" pitchFamily="18" charset="0"/>
              </a:rPr>
              <a:t>– это время от момента поступления вызова на станцию (отделение) скорой медицинской помощи до момента окончания выполнения вызова бригадой скорой медицинской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383398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62937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места вызова и времени, затраченному на выполнение одного вызова скорой медицинской помощи»</a:t>
            </a:r>
          </a:p>
        </p:txBody>
      </p:sp>
      <p:sp>
        <p:nvSpPr>
          <p:cNvPr id="61443" name="Содержимое 2"/>
          <p:cNvSpPr>
            <a:spLocks noGrp="1"/>
          </p:cNvSpPr>
          <p:nvPr>
            <p:ph idx="1"/>
          </p:nvPr>
        </p:nvSpPr>
        <p:spPr>
          <a:xfrm>
            <a:off x="395288" y="1773238"/>
            <a:ext cx="8407400" cy="4968875"/>
          </a:xfrm>
        </p:spPr>
        <p:txBody>
          <a:bodyPr/>
          <a:lstStyle/>
          <a:p>
            <a:pPr marL="179388" indent="-179388" algn="just" eaLnBrk="1" hangingPunct="1">
              <a:buFont typeface="Arial" charset="0"/>
              <a:buNone/>
              <a:tabLst>
                <a:tab pos="179388" algn="l"/>
              </a:tabLst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300" b="1" i="1" smtClean="0">
                <a:latin typeface="Times New Roman" pitchFamily="18" charset="0"/>
                <a:cs typeface="Times New Roman" pitchFamily="18" charset="0"/>
              </a:rPr>
              <a:t>Внутриформенные контроли:</a:t>
            </a:r>
            <a:endParaRPr lang="ru-RU" altLang="ru-RU" sz="230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 algn="just" eaLnBrk="1" hangingPunct="1">
              <a:spcBef>
                <a:spcPct val="0"/>
              </a:spcBef>
              <a:tabLst>
                <a:tab pos="179388" algn="l"/>
              </a:tabLst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число вызовов скорой медицинской помощи по времени доезда до места вызова, всего (табл. 2300 стр.1+2+3+4 гр. 3) = число вызовов скорой медицинской помощи, затраченному на выполнение одного вызова, всего (табл. 2300 стр. 1+2+3+4 гр. 5).</a:t>
            </a:r>
          </a:p>
          <a:p>
            <a:pPr marL="179388" indent="-179388" algn="just" eaLnBrk="1" hangingPunct="1">
              <a:spcBef>
                <a:spcPct val="0"/>
              </a:spcBef>
              <a:tabLst>
                <a:tab pos="179388" algn="l"/>
              </a:tabLst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число вызовов скорой медицинской помощи по времени доезда до места вызова, всего (табл. 2300 стр. 1+2+3+4 гр. 3) = число выполненных вызовов, всего (табл.2120 стр. 1 гр. 3).</a:t>
            </a:r>
          </a:p>
          <a:p>
            <a:pPr marL="179388" indent="-179388" algn="just" eaLnBrk="1" hangingPunct="1">
              <a:spcBef>
                <a:spcPct val="0"/>
              </a:spcBef>
              <a:tabLst>
                <a:tab pos="179388" algn="l"/>
              </a:tabLst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число вызовов скорой медицинской помощи, затраченному на выполнение одного вызова, всего (табл. 2300 стр. 1+2+3+4 гр. 5) = число выполненных вызовов, всего (табл. 2120 стр. 1 гр. 3).</a:t>
            </a:r>
          </a:p>
        </p:txBody>
      </p:sp>
    </p:spTree>
    <p:extLst>
      <p:ext uri="{BB962C8B-B14F-4D97-AF65-F5344CB8AC3E}">
        <p14:creationId xmlns:p14="http://schemas.microsoft.com/office/powerpoint/2010/main" val="99771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407400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23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места вызова и времени, затраченному на выполнение одного вызова скорой медицинской помощи»</a:t>
            </a:r>
          </a:p>
        </p:txBody>
      </p:sp>
      <p:sp>
        <p:nvSpPr>
          <p:cNvPr id="62467" name="Содержимое 2"/>
          <p:cNvSpPr>
            <a:spLocks noGrp="1"/>
          </p:cNvSpPr>
          <p:nvPr>
            <p:ph idx="1"/>
          </p:nvPr>
        </p:nvSpPr>
        <p:spPr>
          <a:xfrm>
            <a:off x="250825" y="1557338"/>
            <a:ext cx="8642350" cy="5184775"/>
          </a:xfrm>
        </p:spPr>
        <p:txBody>
          <a:bodyPr>
            <a:normAutofit lnSpcReduction="10000"/>
          </a:bodyPr>
          <a:lstStyle/>
          <a:p>
            <a:pPr marL="179388" indent="-179388"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100" b="1" i="1" smtClean="0">
                <a:latin typeface="Times New Roman" pitchFamily="18" charset="0"/>
                <a:cs typeface="Times New Roman" pitchFamily="18" charset="0"/>
              </a:rPr>
              <a:t>Внутриформенные контроли:</a:t>
            </a:r>
            <a:endParaRPr lang="ru-RU" altLang="ru-RU" sz="210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 algn="just" eaLnBrk="1" hangingPunct="1">
              <a:spcBef>
                <a:spcPct val="0"/>
              </a:spcBef>
            </a:pPr>
            <a:r>
              <a:rPr lang="ru-RU" altLang="ru-RU" sz="2100" smtClean="0">
                <a:latin typeface="Times New Roman" pitchFamily="18" charset="0"/>
                <a:cs typeface="Times New Roman" pitchFamily="18" charset="0"/>
              </a:rPr>
              <a:t>число вызовов скорой медицинской помощи по времени доезда до места дорожно-транспортного происшествия (табл. 2300 стр. 1+2+3+4 гр. 4) = число вызовов скорой медицинской помощи, затраченному на выполнение одного вызова на дорожно-транспортное происшествие (табл. 2300 стр. 1+2+3+4 гр. 6).</a:t>
            </a:r>
          </a:p>
          <a:p>
            <a:pPr marL="179388" indent="-179388" algn="just" eaLnBrk="1" hangingPunct="1">
              <a:spcBef>
                <a:spcPct val="0"/>
              </a:spcBef>
            </a:pPr>
            <a:r>
              <a:rPr lang="ru-RU" altLang="ru-RU" sz="2100" smtClean="0">
                <a:latin typeface="Times New Roman" pitchFamily="18" charset="0"/>
                <a:cs typeface="Times New Roman" pitchFamily="18" charset="0"/>
              </a:rPr>
              <a:t>число вызовов скорой медицинской помощи по времени доезда до места дорожно-транспортного происшествия (табл. 2300 стр. 1+2+3+4 гр. 4) = число вызовов скорой медицинской помощи к пациентам, пострадавшим при дорожно-транспортных происшествиях (табл. 2350 стр. 5 гр. 3).</a:t>
            </a:r>
          </a:p>
          <a:p>
            <a:pPr marL="179388" indent="-179388" algn="just" eaLnBrk="1" hangingPunct="1">
              <a:spcBef>
                <a:spcPct val="0"/>
              </a:spcBef>
            </a:pPr>
            <a:r>
              <a:rPr lang="ru-RU" altLang="ru-RU" sz="2100" smtClean="0">
                <a:latin typeface="Times New Roman" pitchFamily="18" charset="0"/>
                <a:cs typeface="Times New Roman" pitchFamily="18" charset="0"/>
              </a:rPr>
              <a:t>число вызовов скорой медицинской помощи, затраченному на выполнение одного вызова на место дорожно-транспортного происшествия (табл. 2300 стр. 1+2+3+4 гр. 6) = число вызовов скорой медицинской помощи к пациентам, пострадавшим при дорожно-транспортных происшествиях (табл.2350 стр. 5 гр. 3).</a:t>
            </a:r>
          </a:p>
        </p:txBody>
      </p:sp>
    </p:spTree>
    <p:extLst>
      <p:ext uri="{BB962C8B-B14F-4D97-AF65-F5344CB8AC3E}">
        <p14:creationId xmlns:p14="http://schemas.microsoft.com/office/powerpoint/2010/main" val="314178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484313"/>
            <a:ext cx="8329612" cy="5214937"/>
          </a:xfrm>
        </p:spPr>
        <p:txBody>
          <a:bodyPr rtlCol="0">
            <a:noAutofit/>
          </a:bodyPr>
          <a:lstStyle/>
          <a:p>
            <a:pPr marL="268288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357188" algn="just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2350</a:t>
            </a:r>
          </a:p>
        </p:txBody>
      </p:sp>
    </p:spTree>
    <p:extLst>
      <p:ext uri="{BB962C8B-B14F-4D97-AF65-F5344CB8AC3E}">
        <p14:creationId xmlns:p14="http://schemas.microsoft.com/office/powerpoint/2010/main" val="85573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42875"/>
            <a:ext cx="7772400" cy="504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2350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388" y="649288"/>
          <a:ext cx="8643937" cy="6176960"/>
        </p:xfrm>
        <a:graphic>
          <a:graphicData uri="http://schemas.openxmlformats.org/drawingml/2006/table">
            <a:tbl>
              <a:tblPr/>
              <a:tblGrid>
                <a:gridCol w="6000750"/>
                <a:gridCol w="785812"/>
                <a:gridCol w="811431"/>
                <a:gridCol w="1045944"/>
              </a:tblGrid>
              <a:tr h="640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сельских жителей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0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 с острым и повторным инфарктом миокарда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(I21-I22)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чел.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8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(из стр. 1): пациентов, нуждавшихся в проведении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тромболизиса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при оказании скорой медицинской помощи вне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медицинской организации при отсутствии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медицинских противопоказаний к проведению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тромболизиса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61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из них: проведено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тромболизисов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8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пациентов, у которых смерть наступила в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транспортном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средстве при выполнении медицинской эвакуации с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места вызова скорой  медицинской помощи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855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                                    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пациентов,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доставленных в региональные сосудистые </a:t>
                      </a:r>
                    </a:p>
                    <a:p>
                      <a:pPr algn="just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центры и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первичные сосудистые отделения с места</a:t>
                      </a:r>
                    </a:p>
                    <a:p>
                      <a:pPr algn="just"/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вызова скорой медицинской помощи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61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 с острыми цереброваскулярными болезнями  (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I60-I66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), чел.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8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(из стр.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):  пациентов, у которых смерть наступила в транспортном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средстве при выполнении медицинской эвакуации с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места вызова скорой медицинской помощи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9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пациентов, доставленных в региональные сосудистые </a:t>
                      </a:r>
                    </a:p>
                    <a:p>
                      <a:pPr algn="just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центры и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первичные сосудистые отделения с места </a:t>
                      </a:r>
                    </a:p>
                    <a:p>
                      <a:pPr algn="just"/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вызова скорой медицинской помощи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9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безрезультатных вызовов скорой медицинской помощи, ед.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8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Отказано в оказании скорой медицинской помощи по причине необоснованности в связи с отсутствием повода для вызова скорой медицинской помощи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27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115888"/>
            <a:ext cx="7772400" cy="504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2350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(продолжение)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825" y="765175"/>
          <a:ext cx="8643938" cy="5924557"/>
        </p:xfrm>
        <a:graphic>
          <a:graphicData uri="http://schemas.openxmlformats.org/drawingml/2006/table">
            <a:tbl>
              <a:tblPr/>
              <a:tblGrid>
                <a:gridCol w="6000537"/>
                <a:gridCol w="785876"/>
                <a:gridCol w="785876"/>
                <a:gridCol w="1071649"/>
              </a:tblGrid>
              <a:tr h="8734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сельских жителей</a:t>
                      </a: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0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вызовов скорой медицинской помощи к пациентам, пострадавшим при дорожно-транспортных происшествиях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пострадавших при дорожно-транспортных происшествиях, чел.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7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(из стр. 6):  со смертельным исходом до прибытия выездной бригады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скорой медицинской помощи на место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транспортного происшествия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9926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пациентов, у которых смерть наступила в транспортном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средстве при выполнении медицинской эвакуации с 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места дорожно-транспортного происшествия  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6.2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19"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пациентов, доставленных в стационары с 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места дорожно-транспортного происшествия  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6.3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78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из них: пациентов, доставленных в </a:t>
                      </a: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травмоцентры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1-2 уровня с места дорожно-транспортного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происшествия  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6.3.1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вызовов скорой медицинской помощи по медицинскому обеспечению спортивных и других массовых мероприятий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3438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пациентов, эвакуированных по экстренным медицинским показаниям в первые 24 часа в медицинские организации 2-го и 3-го уровней в рамках трехуровневой системы оказания медицинской помощи субъекта Российской Федерации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9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357188"/>
            <a:ext cx="8640762" cy="56657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Заполнение формы отраслевого статистического наблюдения № 14дс «Сведения о деятельности дневных стационаров медицинских организаций» за 2020 год.</a:t>
            </a:r>
          </a:p>
        </p:txBody>
      </p:sp>
    </p:spTree>
    <p:extLst>
      <p:ext uri="{BB962C8B-B14F-4D97-AF65-F5344CB8AC3E}">
        <p14:creationId xmlns:p14="http://schemas.microsoft.com/office/powerpoint/2010/main" val="212961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74638"/>
            <a:ext cx="8429625" cy="1143000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5450 «Оснащение станции (отделения) скорой медицинской помощи»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625" y="1552575"/>
          <a:ext cx="7858124" cy="4540250"/>
        </p:xfrm>
        <a:graphic>
          <a:graphicData uri="http://schemas.openxmlformats.org/drawingml/2006/table">
            <a:tbl>
              <a:tblPr/>
              <a:tblGrid>
                <a:gridCol w="2857509"/>
                <a:gridCol w="785815"/>
                <a:gridCol w="1020958"/>
                <a:gridCol w="1065702"/>
                <a:gridCol w="1064070"/>
                <a:gridCol w="1064070"/>
              </a:tblGrid>
              <a:tr h="53044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со сроком эксплуатации: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3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 3 до 5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5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1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автомобилей скорой медицинской помощи – 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972">
                <a:tc>
                  <a:txBody>
                    <a:bodyPr/>
                    <a:lstStyle/>
                    <a:p>
                      <a:pPr marL="187325" marR="0" lvl="0" indent="809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225">
                <a:tc>
                  <a:txBody>
                    <a:bodyPr/>
                    <a:lstStyle/>
                    <a:p>
                      <a:pPr marL="0" marR="0" lvl="0" indent="268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класса «А»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373">
                <a:tc>
                  <a:txBody>
                    <a:bodyPr/>
                    <a:lstStyle/>
                    <a:p>
                      <a:pPr marL="0" marR="0" lvl="0" indent="268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класса «В»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225">
                <a:tc>
                  <a:txBody>
                    <a:bodyPr/>
                    <a:lstStyle/>
                    <a:p>
                      <a:pPr marL="0" marR="0" lvl="0" indent="268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класса «С»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5674">
                <a:tc>
                  <a:txBody>
                    <a:bodyPr/>
                    <a:lstStyle/>
                    <a:p>
                      <a:pPr marL="893763" marR="0" lvl="0" indent="-625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для новорожденных    и детей раннего возраста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353">
                <a:tc>
                  <a:txBody>
                    <a:bodyPr/>
                    <a:lstStyle/>
                    <a:p>
                      <a:pPr marL="1873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повышенной </a:t>
                      </a:r>
                    </a:p>
                    <a:p>
                      <a:pPr marL="1873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проходимости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41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85813"/>
            <a:ext cx="8229600" cy="534035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            от 1 декабря 2005 г. № 752    «Об оснащении санитарного автотранспорта» регламентировал разделение автомобилей скорой медицинской помощи по классам</a:t>
            </a:r>
            <a:r>
              <a:rPr lang="ru-RU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79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>
          <a:xfrm>
            <a:off x="500063" y="274638"/>
            <a:ext cx="8358187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300" b="1" smtClean="0"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1 декабря 2005 г. № 752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785938"/>
            <a:ext cx="8229600" cy="4525962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Автомобили скорой медицинской помощи класса «А»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-  автомобили скорой медицинской помощи, предназначенные для транспортировки пациентов, не являющихся экстренными пациентами, в сопровождении медицинского персонала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общепрофильной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фельдшерской выездной бригады скорой медицинской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56116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1 декабря 2005 г. № 752 </a:t>
            </a: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857375"/>
            <a:ext cx="8320088" cy="4500563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Автомобили скорой медицинской помощи класса «В»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автомобили скорой медицинской помощи, предназначенные для проведения лечебных мероприятий скорой медицинской помощи силами врачебной (фельдшерской)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общепрофильной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выездной бригады скорой медицинской помощи, транспортировки и мониторинга состояния пациентов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догоспитальном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этапе.</a:t>
            </a:r>
          </a:p>
        </p:txBody>
      </p:sp>
    </p:spTree>
    <p:extLst>
      <p:ext uri="{BB962C8B-B14F-4D97-AF65-F5344CB8AC3E}">
        <p14:creationId xmlns:p14="http://schemas.microsoft.com/office/powerpoint/2010/main" val="126316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>
          <a:xfrm>
            <a:off x="611188" y="260350"/>
            <a:ext cx="8358187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300" b="1" smtClean="0"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1 декабря 2005 г. № 752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785938"/>
            <a:ext cx="8229600" cy="4525962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Автомобили скорой медицинской помощи класса «С»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- автомобили скорой медицинской помощи, предназначенные для проведения лечебных мероприятий скорой медицинской помощи силами специализированной выездной бригады скорой медицинской помощи анестезиологии-реанимации, в том числе педиатрической, транспортировки и мониторинга состояния пациентов на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догоспитальном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этапе.</a:t>
            </a:r>
          </a:p>
        </p:txBody>
      </p:sp>
    </p:spTree>
    <p:extLst>
      <p:ext uri="{BB962C8B-B14F-4D97-AF65-F5344CB8AC3E}">
        <p14:creationId xmlns:p14="http://schemas.microsoft.com/office/powerpoint/2010/main" val="303516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28625" y="571500"/>
            <a:ext cx="8229600" cy="614362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5450. Оснащение станции (отделения) скорой медицинской помощи</a:t>
            </a:r>
          </a:p>
          <a:p>
            <a:pPr algn="just" fontAlgn="t">
              <a:buFont typeface="Arial" charset="0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Автомобили  повышенной проходимости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(вездеходы, санитарные автомобили на базе «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КАМАЗа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» и другие» (из строки 1) - транспортное средство на базе дорожного автомобиля, повышение проходимости которого обеспечено: приводом  на все колеса, постановкой дополнительной раздаточной коробки, использованием шин с регулируемым давлением воздуха,  установкой блокируемых дифференциалов или дифференциалов  повышенного трения, лебедки и других приспособлений для преодоления препятствий или на базе транспортного средства специального назначения на гусеницах, шнеках, колесах низкого давления.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94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79"/>
          <p:cNvSpPr txBox="1">
            <a:spLocks noChangeArrowheads="1"/>
          </p:cNvSpPr>
          <p:nvPr/>
        </p:nvSpPr>
        <p:spPr bwMode="auto">
          <a:xfrm>
            <a:off x="153988" y="515938"/>
            <a:ext cx="865505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Форма №</a:t>
            </a:r>
            <a:r>
              <a:rPr lang="en-US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«Сведения о медицинской организации»</a:t>
            </a:r>
          </a:p>
        </p:txBody>
      </p:sp>
      <p:sp>
        <p:nvSpPr>
          <p:cNvPr id="4100" name="Подзаголовок 2"/>
          <p:cNvSpPr>
            <a:spLocks/>
          </p:cNvSpPr>
          <p:nvPr/>
        </p:nvSpPr>
        <p:spPr bwMode="auto">
          <a:xfrm>
            <a:off x="1582738" y="1563688"/>
            <a:ext cx="6311900" cy="16684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ru-RU" altLang="ru-RU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</a:rPr>
              <a:t>РАЗДЕЛ II.  </a:t>
            </a:r>
          </a:p>
          <a:p>
            <a:pPr algn="ctr">
              <a:buFontTx/>
              <a:buNone/>
              <a:defRPr/>
            </a:pPr>
            <a:r>
              <a:rPr lang="ru-RU" altLang="ru-RU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</a:rPr>
              <a:t>ШТАТЫ  МЕДИЦИНСКОЙ  ОРГАНИЗАЦИИ</a:t>
            </a:r>
          </a:p>
          <a:p>
            <a:pPr algn="ctr">
              <a:buFontTx/>
              <a:buNone/>
              <a:defRPr/>
            </a:pPr>
            <a:endParaRPr lang="ru-RU" altLang="ru-RU" i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3411538"/>
            <a:ext cx="536257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одзаголовок 2"/>
          <p:cNvSpPr>
            <a:spLocks/>
          </p:cNvSpPr>
          <p:nvPr/>
        </p:nvSpPr>
        <p:spPr bwMode="auto">
          <a:xfrm>
            <a:off x="5516563" y="5811838"/>
            <a:ext cx="3432175" cy="7667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  <a:defRPr/>
            </a:pPr>
            <a:endParaRPr lang="ru-RU" altLang="ru-RU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03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39552" y="2780928"/>
            <a:ext cx="812062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ru-RU" altLang="ru-RU" sz="2800" dirty="0" smtClean="0"/>
              <a:t>Прием отчета дистанционный, сверка с Парус кадры будет тоже дистанционной</a:t>
            </a:r>
            <a:endParaRPr lang="ru-RU" altLang="ru-RU" sz="2000" dirty="0"/>
          </a:p>
        </p:txBody>
      </p:sp>
    </p:spTree>
    <p:extLst>
      <p:ext uri="{BB962C8B-B14F-4D97-AF65-F5344CB8AC3E}">
        <p14:creationId xmlns:p14="http://schemas.microsoft.com/office/powerpoint/2010/main" val="65245875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3" y="404664"/>
            <a:ext cx="8368481" cy="597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0" indent="-762000">
              <a:defRPr/>
            </a:pPr>
            <a:r>
              <a:rPr lang="ru-RU" sz="2800" b="1" dirty="0"/>
              <a:t>программа «Парус» формирует </a:t>
            </a:r>
            <a:r>
              <a:rPr lang="ru-RU" sz="2800" b="1" dirty="0" err="1"/>
              <a:t>таб</a:t>
            </a:r>
            <a:r>
              <a:rPr lang="ru-RU" sz="2800" b="1" dirty="0"/>
              <a:t> 1100   30 </a:t>
            </a:r>
            <a:r>
              <a:rPr lang="ru-RU" sz="2800" b="1" dirty="0" smtClean="0"/>
              <a:t>формы автоматически</a:t>
            </a:r>
            <a:r>
              <a:rPr lang="ru-RU" sz="2800" b="1" dirty="0"/>
              <a:t>, </a:t>
            </a:r>
            <a:r>
              <a:rPr lang="ru-RU" sz="2800" b="1" dirty="0">
                <a:solidFill>
                  <a:srgbClr val="FF0000"/>
                </a:solidFill>
              </a:rPr>
              <a:t>но вручную необходимо заполнить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  <a:endParaRPr lang="ru-RU" sz="2800" b="1" dirty="0">
              <a:solidFill>
                <a:srgbClr val="FF0000"/>
              </a:solidFill>
            </a:endParaRPr>
          </a:p>
          <a:p>
            <a:pPr marL="762000" indent="-762000">
              <a:buFont typeface="Arial" panose="020B0604020202020204" pitchFamily="34" charset="0"/>
              <a:buChar char="•"/>
              <a:defRPr/>
            </a:pPr>
            <a:r>
              <a:rPr lang="ru-RU" sz="2400" b="1" dirty="0"/>
              <a:t>Строки </a:t>
            </a:r>
            <a:r>
              <a:rPr lang="ru-RU" sz="3600" b="1" dirty="0" smtClean="0"/>
              <a:t>3,</a:t>
            </a:r>
            <a:r>
              <a:rPr lang="ru-RU" sz="3600" b="1" dirty="0" smtClean="0">
                <a:solidFill>
                  <a:srgbClr val="00B050"/>
                </a:solidFill>
              </a:rPr>
              <a:t>145,163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/>
              <a:t>– «в организациях, расположенных в сельской местности»</a:t>
            </a:r>
            <a:br>
              <a:rPr lang="ru-RU" sz="2400" b="1" dirty="0"/>
            </a:br>
            <a:endParaRPr lang="ru-RU" sz="2400" b="1" dirty="0"/>
          </a:p>
          <a:p>
            <a:pPr marL="571500" indent="-5715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sz="3600" b="1" dirty="0"/>
              <a:t>Графы 4,6,8 – </a:t>
            </a:r>
            <a:r>
              <a:rPr lang="ru-RU" sz="4000" b="1" dirty="0"/>
              <a:t>«Занятые должности» </a:t>
            </a:r>
            <a:r>
              <a:rPr lang="ru-RU" sz="2800" b="1" dirty="0"/>
              <a:t>формируются, но некорректно, поэтому </a:t>
            </a:r>
            <a:r>
              <a:rPr lang="ru-RU" sz="2400" b="1" dirty="0"/>
              <a:t>необходимо </a:t>
            </a:r>
            <a:r>
              <a:rPr lang="ru-RU" sz="2800" b="1" dirty="0"/>
              <a:t>проверить </a:t>
            </a:r>
            <a:r>
              <a:rPr lang="ru-RU" sz="2400" b="1" dirty="0"/>
              <a:t>и </a:t>
            </a:r>
            <a:r>
              <a:rPr lang="ru-RU" sz="4000" b="1" dirty="0">
                <a:solidFill>
                  <a:srgbClr val="FF0000"/>
                </a:solidFill>
              </a:rPr>
              <a:t>откорректировать вручную 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sz="2400" b="1" dirty="0"/>
              <a:t>Строка </a:t>
            </a:r>
            <a:r>
              <a:rPr lang="ru-RU" sz="2400" b="1" dirty="0">
                <a:solidFill>
                  <a:srgbClr val="FF0000"/>
                </a:solidFill>
              </a:rPr>
              <a:t>223</a:t>
            </a:r>
            <a:r>
              <a:rPr lang="ru-RU" sz="2400" b="1" dirty="0"/>
              <a:t> </a:t>
            </a:r>
            <a:r>
              <a:rPr lang="ru-RU" sz="2400" b="1" dirty="0" smtClean="0"/>
              <a:t>ИТ-специалисты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ru-RU" sz="2400" b="1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sz="2400" b="1" dirty="0" smtClean="0"/>
              <a:t>Таблицу 1104 расшифровка прочего персонала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/>
              <a:t> (эта таблица изменит №)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250324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81000"/>
            <a:ext cx="9144000" cy="762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sz="2000" smtClean="0">
                <a:latin typeface="Times New Roman" pitchFamily="18" charset="0"/>
              </a:rPr>
              <a:t>сведения о должностях в форме могут показываться как целыми, так и дробными числами в соответствии с </a:t>
            </a:r>
            <a:r>
              <a:rPr lang="ru-RU" altLang="ru-RU" sz="2000" b="1" smtClean="0">
                <a:solidFill>
                  <a:srgbClr val="990033"/>
                </a:solidFill>
                <a:latin typeface="Times New Roman" pitchFamily="18" charset="0"/>
              </a:rPr>
              <a:t>правилами округления</a:t>
            </a:r>
            <a:r>
              <a:rPr lang="ru-RU" altLang="ru-RU" sz="2000" smtClean="0">
                <a:latin typeface="Times New Roman" pitchFamily="18" charset="0"/>
              </a:rPr>
              <a:t> - 0,75, 0,5, 0,25 должности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533400" y="1219200"/>
            <a:ext cx="8610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/>
              <a:t>Правила округления при расчете штатной численности работников </a:t>
            </a: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152400" y="1524000"/>
            <a:ext cx="8763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/>
              <a:t>В штатные расписания могут вводиться штатные должности: целая единица штатной должности, 0,25 единицы штатной должности, 0,5 единицы штатной должности или 0,75 единицы штатной должности </a:t>
            </a: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152400" y="2286000"/>
            <a:ext cx="8839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/>
              <a:t>Округление по одноименным должностям может производиться как по отдельным структурным подразделениям, так и по нескольким структурным подразделениям или на учреждение здравоохранения в целом в следующем порядке: итоговые числа менее 0,13 отбрасываются, числа 0,13-0,37 округляются до 0,25; числа 0,38-0,62 округляются до числа 0,5; числа 0,63-0,87 округляются до 0,75, а свыше 0,87 - до единицы в соответствии с таблицей </a:t>
            </a:r>
          </a:p>
        </p:txBody>
      </p:sp>
      <p:graphicFrame>
        <p:nvGraphicFramePr>
          <p:cNvPr id="229504" name="Group 128"/>
          <p:cNvGraphicFramePr>
            <a:graphicFrameLocks noGrp="1"/>
          </p:cNvGraphicFramePr>
          <p:nvPr>
            <p:ph sz="half" idx="2"/>
          </p:nvPr>
        </p:nvGraphicFramePr>
        <p:xfrm>
          <a:off x="381000" y="3810000"/>
          <a:ext cx="8382000" cy="2163996"/>
        </p:xfrm>
        <a:graphic>
          <a:graphicData uri="http://schemas.openxmlformats.org/drawingml/2006/table">
            <a:tbl>
              <a:tblPr/>
              <a:tblGrid>
                <a:gridCol w="827088"/>
                <a:gridCol w="3963987"/>
                <a:gridCol w="3590925"/>
              </a:tblGrid>
              <a:tr h="33523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 п/п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Расчетное число должностей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Правила округления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Менее 0,13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Отбрасываются (0)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0,13-0,37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Округляются до 0,25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0,38-0,62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Округляются до 0,5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0,63-0,87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Округляются до 0,75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0,87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Округляются до 1,0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56" name="Rectangle 125"/>
          <p:cNvSpPr>
            <a:spLocks noChangeArrowheads="1"/>
          </p:cNvSpPr>
          <p:nvPr/>
        </p:nvSpPr>
        <p:spPr bwMode="auto">
          <a:xfrm>
            <a:off x="152400" y="6019800"/>
            <a:ext cx="8763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/>
              <a:t>В таком же порядке допускается округление по категориям персонала (врачи, средний медицинский персонал, младший медицинский персонал) в целом по учреждению здравоохранения </a:t>
            </a:r>
          </a:p>
        </p:txBody>
      </p:sp>
    </p:spTree>
    <p:extLst>
      <p:ext uri="{BB962C8B-B14F-4D97-AF65-F5344CB8AC3E}">
        <p14:creationId xmlns:p14="http://schemas.microsoft.com/office/powerpoint/2010/main" val="33131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625" y="857250"/>
            <a:ext cx="8410575" cy="4781550"/>
          </a:xfrm>
        </p:spPr>
        <p:txBody>
          <a:bodyPr rtlCol="0">
            <a:noAutofit/>
          </a:bodyPr>
          <a:lstStyle/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tabLst>
                <a:tab pos="7531100" algn="l"/>
              </a:tabLst>
              <a:defRPr/>
            </a:pPr>
            <a:r>
              <a:rPr lang="ru-RU" sz="3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Приказ Министерства здравоохранения Российской Федерации от 9 декабря 1999 г. № 438  «Об организации деятельности дневных стационаров в лечебно-профилактическом учреждении»</a:t>
            </a:r>
          </a:p>
        </p:txBody>
      </p:sp>
    </p:spTree>
    <p:extLst>
      <p:ext uri="{BB962C8B-B14F-4D97-AF65-F5344CB8AC3E}">
        <p14:creationId xmlns:p14="http://schemas.microsoft.com/office/powerpoint/2010/main" val="423661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328613" y="501650"/>
            <a:ext cx="8342312" cy="491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i="0" dirty="0"/>
              <a:t>В программе </a:t>
            </a:r>
            <a:r>
              <a:rPr lang="ru-RU" altLang="ru-RU" i="0" dirty="0" err="1"/>
              <a:t>Медстат</a:t>
            </a:r>
            <a:endParaRPr lang="ru-RU" altLang="ru-RU" i="0" dirty="0"/>
          </a:p>
          <a:p>
            <a:pPr eaLnBrk="1" hangingPunct="1">
              <a:lnSpc>
                <a:spcPct val="80000"/>
              </a:lnSpc>
            </a:pPr>
            <a:endParaRPr lang="ru-RU" altLang="ru-RU" i="0" dirty="0"/>
          </a:p>
          <a:p>
            <a:pPr eaLnBrk="1" hangingPunct="1">
              <a:lnSpc>
                <a:spcPct val="80000"/>
              </a:lnSpc>
            </a:pPr>
            <a:r>
              <a:rPr lang="ru-RU" altLang="ru-RU" i="0" dirty="0"/>
              <a:t>ЕСТЬ дополнительные графы и строки, которых нет в официальной бумажной форме :</a:t>
            </a:r>
          </a:p>
          <a:p>
            <a:pPr eaLnBrk="1" hangingPunct="1">
              <a:lnSpc>
                <a:spcPct val="80000"/>
              </a:lnSpc>
            </a:pPr>
            <a:endParaRPr lang="ru-RU" altLang="ru-RU" dirty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dirty="0"/>
              <a:t>в т. 1100 –графы – 18,19, 20, чтобы контроли внутри таблицы свести на «ноль». В добавленные графы мы расписываем штаты МО особого типа и подразделений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ru-RU" altLang="ru-RU" dirty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dirty="0"/>
              <a:t>в конце таблицы: строка «сестры хозяйки», чтобы расписать в «ноль» строку 217 – «младший персонал»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ru-RU" altLang="ru-RU" dirty="0"/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>
                <a:solidFill>
                  <a:srgbClr val="FF0000"/>
                </a:solidFill>
              </a:rPr>
              <a:t>расшифровка </a:t>
            </a:r>
            <a:r>
              <a:rPr lang="ru-RU" altLang="ru-RU" sz="2800" dirty="0">
                <a:solidFill>
                  <a:srgbClr val="FF0000"/>
                </a:solidFill>
              </a:rPr>
              <a:t>прочего персонала !!! ВСЕМ ОБЯЗАТЕЛЬНО !!!</a:t>
            </a:r>
          </a:p>
        </p:txBody>
      </p:sp>
    </p:spTree>
    <p:extLst>
      <p:ext uri="{BB962C8B-B14F-4D97-AF65-F5344CB8AC3E}">
        <p14:creationId xmlns:p14="http://schemas.microsoft.com/office/powerpoint/2010/main" val="376287777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idx="4294967295"/>
          </p:nvPr>
        </p:nvSpPr>
        <p:spPr>
          <a:xfrm>
            <a:off x="614363" y="906463"/>
            <a:ext cx="8305800" cy="5502275"/>
          </a:xfrm>
        </p:spPr>
        <p:txBody>
          <a:bodyPr lIns="0" rIns="0"/>
          <a:lstStyle/>
          <a:p>
            <a:pPr marL="90488" indent="-90488">
              <a:lnSpc>
                <a:spcPct val="70000"/>
              </a:lnSpc>
            </a:pPr>
            <a:r>
              <a:rPr lang="ru-RU" altLang="ru-RU" sz="2800" b="1" smtClean="0">
                <a:solidFill>
                  <a:schemeClr val="tx2"/>
                </a:solidFill>
                <a:latin typeface="Times New Roman" pitchFamily="18" charset="0"/>
              </a:rPr>
              <a:t>к врачам клинических специальностей относятся (строка 123): </a:t>
            </a:r>
          </a:p>
          <a:p>
            <a:pPr marL="90488" indent="-90488">
              <a:lnSpc>
                <a:spcPct val="70000"/>
              </a:lnSpc>
              <a:buFontTx/>
              <a:buNone/>
            </a:pPr>
            <a:r>
              <a:rPr lang="ru-RU" altLang="ru-RU" sz="2400" smtClean="0">
                <a:solidFill>
                  <a:schemeClr val="tx2"/>
                </a:solidFill>
                <a:latin typeface="Times New Roman" pitchFamily="18" charset="0"/>
              </a:rPr>
              <a:t>терапевты, пульмонологи, кардиологи, детские кардиологи, ревматологи, гастроэнтерологи, нефрологи, диабетологи, эндокринологи, эндокринологи детские, аллергологи- иммунологи, гематологи, профпатологи, онкологи, онкологи детские, хирурги, хирурги детские, нейрохирурги, хирурги пластические, сердечно-сосудистые хирурги, торакальные хирурги, травматологи-ортопеды, урологи, урологи-андрологи детские, колопроктологи, челюстно-лицевые хирурги, акушеры-гинекологи, педиатры, неонатологи, офтальмологи, оториноларингологи, фтизиатры, неврологи, психиатры, психиатры детские, психиатры подростковые, гериатры, психиатры-наркологи, дерматовенерологи, врачи скорой медицинской помощи, инфекционисты, врачи общей практики (семейные), врачи по рентгенэндоваскулярной диагностике и лечению, </a:t>
            </a:r>
            <a:r>
              <a:rPr lang="ru-RU" altLang="ru-RU" sz="2400" b="1" smtClean="0">
                <a:solidFill>
                  <a:schemeClr val="tx2"/>
                </a:solidFill>
                <a:latin typeface="Times New Roman" pitchFamily="18" charset="0"/>
              </a:rPr>
              <a:t>врачи здравпунктов, врачи приемного отделения, по медицинской реабилитации, </a:t>
            </a:r>
            <a:r>
              <a:rPr lang="ru-RU" altLang="ru-RU" sz="240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altLang="ru-RU" sz="2400" b="1" smtClean="0">
                <a:solidFill>
                  <a:schemeClr val="tx2"/>
                </a:solidFill>
                <a:latin typeface="Times New Roman" pitchFamily="18" charset="0"/>
              </a:rPr>
              <a:t>врачи токсикологи </a:t>
            </a:r>
            <a:endParaRPr lang="ru-RU" altLang="ru-RU" sz="240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7891" name="Rectangle 629"/>
          <p:cNvSpPr>
            <a:spLocks noChangeArrowheads="1"/>
          </p:cNvSpPr>
          <p:nvPr/>
        </p:nvSpPr>
        <p:spPr bwMode="auto">
          <a:xfrm>
            <a:off x="1463675" y="6051550"/>
            <a:ext cx="6607175" cy="57785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600" i="0">
                <a:solidFill>
                  <a:schemeClr val="bg1"/>
                </a:solidFill>
                <a:latin typeface="Times New Roman" pitchFamily="18" charset="0"/>
              </a:rPr>
              <a:t>С целью единого подхода использовать всем субъектам РФ данный перечень </a:t>
            </a:r>
          </a:p>
        </p:txBody>
      </p:sp>
    </p:spTree>
    <p:extLst>
      <p:ext uri="{BB962C8B-B14F-4D97-AF65-F5344CB8AC3E}">
        <p14:creationId xmlns:p14="http://schemas.microsoft.com/office/powerpoint/2010/main" val="111028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328613" y="1316038"/>
            <a:ext cx="8424862" cy="544764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50000"/>
              </a:spcBef>
              <a:buFontTx/>
              <a:buNone/>
              <a:defRPr/>
            </a:pPr>
            <a:r>
              <a:rPr lang="ru-RU" sz="2000" i="1" dirty="0">
                <a:solidFill>
                  <a:schemeClr val="tx1"/>
                </a:solidFill>
              </a:rPr>
              <a:t>Штатное расписание </a:t>
            </a:r>
            <a:r>
              <a:rPr lang="ru-RU" sz="2000" dirty="0">
                <a:solidFill>
                  <a:schemeClr val="tx1"/>
                </a:solidFill>
              </a:rPr>
              <a:t>— нормативный документ медицинской организации, определяющий структуру, штатный состав и численность необходимых сотрудников в зависимости от занимаемой должности.</a:t>
            </a:r>
          </a:p>
          <a:p>
            <a:pPr algn="just">
              <a:spcBef>
                <a:spcPct val="50000"/>
              </a:spcBef>
              <a:buFontTx/>
              <a:buNone/>
              <a:defRPr/>
            </a:pPr>
            <a:r>
              <a:rPr lang="ru-RU" sz="2000" i="1" dirty="0">
                <a:solidFill>
                  <a:schemeClr val="tx1"/>
                </a:solidFill>
              </a:rPr>
              <a:t>Нормативы численности </a:t>
            </a:r>
            <a:r>
              <a:rPr lang="ru-RU" sz="2000" dirty="0">
                <a:solidFill>
                  <a:schemeClr val="tx1"/>
                </a:solidFill>
              </a:rPr>
              <a:t>— необходимая численность персонала для выполнения всех возложенных на организацию (подразделение) функций и конкретного объема работы. </a:t>
            </a:r>
            <a:r>
              <a:rPr lang="ru-RU" sz="2000" u="sng" dirty="0">
                <a:solidFill>
                  <a:schemeClr val="tx1"/>
                </a:solidFill>
              </a:rPr>
              <a:t>Нормативы численности в здравоохранении представлены в виде штатных расписаний медицинских организаций</a:t>
            </a:r>
            <a:r>
              <a:rPr lang="ru-RU" sz="2000" dirty="0">
                <a:solidFill>
                  <a:schemeClr val="tx1"/>
                </a:solidFill>
              </a:rPr>
              <a:t> и регламентированных штатных нормативах по профилям медицинской помощи.</a:t>
            </a:r>
          </a:p>
          <a:p>
            <a:pPr>
              <a:buFontTx/>
              <a:buNone/>
              <a:defRPr/>
            </a:pPr>
            <a:r>
              <a:rPr lang="ru-RU" sz="2000" i="1" dirty="0">
                <a:solidFill>
                  <a:schemeClr val="tx1"/>
                </a:solidFill>
              </a:rPr>
              <a:t>Должность</a:t>
            </a:r>
            <a:r>
              <a:rPr lang="ru-RU" sz="2000" dirty="0">
                <a:solidFill>
                  <a:schemeClr val="tx1"/>
                </a:solidFill>
              </a:rPr>
              <a:t> — это комплекс трудовых обязанностей, знаний, умений, прав и ответственности, а также показатель и измеритель объема работы.</a:t>
            </a:r>
          </a:p>
          <a:p>
            <a:pPr>
              <a:buFontTx/>
              <a:buNone/>
              <a:defRPr/>
            </a:pPr>
            <a:r>
              <a:rPr lang="ru-RU" sz="2000" i="1" dirty="0">
                <a:solidFill>
                  <a:schemeClr val="tx1"/>
                </a:solidFill>
              </a:rPr>
              <a:t>Специальность </a:t>
            </a:r>
            <a:r>
              <a:rPr lang="ru-RU" sz="2000" dirty="0">
                <a:solidFill>
                  <a:schemeClr val="tx1"/>
                </a:solidFill>
              </a:rPr>
              <a:t>— род трудовой деятельности, требующий определенных знаний и навыков.</a:t>
            </a:r>
          </a:p>
          <a:p>
            <a:pPr algn="just">
              <a:spcBef>
                <a:spcPct val="50000"/>
              </a:spcBef>
              <a:buFontTx/>
              <a:buNone/>
              <a:defRPr/>
            </a:pPr>
            <a:endParaRPr lang="ru-RU" sz="2000" dirty="0"/>
          </a:p>
        </p:txBody>
      </p:sp>
      <p:sp>
        <p:nvSpPr>
          <p:cNvPr id="5123" name="Подзаголовок 2"/>
          <p:cNvSpPr>
            <a:spLocks/>
          </p:cNvSpPr>
          <p:nvPr/>
        </p:nvSpPr>
        <p:spPr bwMode="auto">
          <a:xfrm>
            <a:off x="1282700" y="400050"/>
            <a:ext cx="6802438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>
                <a:solidFill>
                  <a:schemeClr val="tx1"/>
                </a:solidFill>
              </a:rPr>
              <a:t>Штатное расписание медицинской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338523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618458"/>
              </p:ext>
            </p:extLst>
          </p:nvPr>
        </p:nvGraphicFramePr>
        <p:xfrm>
          <a:off x="665163" y="1554163"/>
          <a:ext cx="7902575" cy="51180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804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17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2170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Должность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(приказ Минздрава </a:t>
                      </a:r>
                      <a:r>
                        <a:rPr lang="ru-RU" sz="1400" b="0" kern="50" dirty="0">
                          <a:solidFill>
                            <a:schemeClr val="tx1"/>
                          </a:solidFill>
                          <a:effectLst/>
                        </a:rPr>
                        <a:t>России </a:t>
                      </a:r>
                      <a:r>
                        <a:rPr lang="ru-RU" sz="1400" b="1" kern="50" dirty="0">
                          <a:solidFill>
                            <a:schemeClr val="tx1"/>
                          </a:solidFill>
                          <a:effectLst/>
                        </a:rPr>
                        <a:t>от 20.12.2012 №1183н</a:t>
                      </a:r>
                      <a:r>
                        <a:rPr lang="ru-RU" sz="1400" kern="5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4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Базовая специальность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Специальность, дающая право на ее занятие: сертификат/свидетельство об аккредитации</a:t>
                      </a:r>
                      <a:endParaRPr lang="ru-RU" sz="14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49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Приказы Минздрава России </a:t>
                      </a:r>
                      <a:r>
                        <a:rPr lang="ru-RU" sz="1400" b="1" kern="50" dirty="0">
                          <a:solidFill>
                            <a:schemeClr val="tx1"/>
                          </a:solidFill>
                          <a:effectLst/>
                        </a:rPr>
                        <a:t>от 08.10.2015 №707н и от 10.02.2016 № 83н</a:t>
                      </a:r>
                      <a:endParaRPr lang="ru-RU" sz="1400" b="1" kern="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59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Врачи-специалисты</a:t>
                      </a:r>
                      <a:endParaRPr lang="ru-RU" sz="14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51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Акушер-гинеколог</a:t>
                      </a:r>
                      <a:endParaRPr lang="ru-RU" sz="14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kern="50" dirty="0" err="1">
                          <a:effectLst/>
                        </a:rPr>
                        <a:t>Специалитет</a:t>
                      </a:r>
                      <a:r>
                        <a:rPr lang="ru-RU" sz="1400" i="1" kern="50" dirty="0">
                          <a:effectLst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Лечебное дело, Педиатрия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  <a:r>
                        <a:rPr lang="ru-RU" sz="1400" i="1" kern="50" dirty="0">
                          <a:effectLst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Общая врачебная практика (семейная медицина), Терапия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Акушерство и гинекология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31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</a:rPr>
                        <a:t>Аллерголог – иммунолог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kern="50" dirty="0" err="1">
                          <a:effectLst/>
                        </a:rPr>
                        <a:t>Специалитет</a:t>
                      </a:r>
                      <a:r>
                        <a:rPr lang="ru-RU" sz="1400" i="1" kern="50" dirty="0">
                          <a:effectLst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Лечебное дело, Педиатрия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  <a:r>
                        <a:rPr lang="ru-RU" sz="1400" i="1" kern="50" dirty="0">
                          <a:effectLst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Общая врачебная практика (семейная медицина), Терапия, Педиатрия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</a:rPr>
                        <a:t>Аллергология и иммунология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Mangal" panose="02040503050203030202" pitchFamily="18" charset="0"/>
                        <a:ea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367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</a:rPr>
                        <a:t>Анестезиолог-реаниматолог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Mangal" panose="02040503050203030202" pitchFamily="18" charset="0"/>
                        <a:ea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kern="50" dirty="0" err="1">
                          <a:effectLst/>
                        </a:rPr>
                        <a:t>Специалитет</a:t>
                      </a:r>
                      <a:r>
                        <a:rPr lang="ru-RU" sz="1400" kern="50" dirty="0">
                          <a:effectLst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Лечебное дело, Педиатрия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  <a:r>
                        <a:rPr lang="ru-RU" sz="1400" i="1" kern="50" dirty="0">
                          <a:effectLst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Неонатология, Нефрология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</a:rPr>
                        <a:t>Анестезиология-реаниматология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Mangal" panose="02040503050203030202" pitchFamily="18" charset="0"/>
                        <a:ea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8222" name="Подзаголовок 2"/>
          <p:cNvSpPr>
            <a:spLocks/>
          </p:cNvSpPr>
          <p:nvPr/>
        </p:nvSpPr>
        <p:spPr bwMode="auto">
          <a:xfrm>
            <a:off x="869950" y="195263"/>
            <a:ext cx="75898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>
                <a:solidFill>
                  <a:schemeClr val="tx1"/>
                </a:solidFill>
              </a:rPr>
              <a:t>Преемственность нормативных документов по допуску к профессиональной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3875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73075" y="563563"/>
          <a:ext cx="8229600" cy="4842156"/>
        </p:xfrm>
        <a:graphic>
          <a:graphicData uri="http://schemas.openxmlformats.org/drawingml/2006/table">
            <a:tbl>
              <a:tblPr/>
              <a:tblGrid>
                <a:gridCol w="20113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782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40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57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866" marB="3486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Педиатрия 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5" marR="34925" marT="34866" marB="3486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Неврология/</a:t>
                      </a: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B068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 невролог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B068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866" marB="3486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888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866" marB="3486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Специалитет:</a:t>
                      </a:r>
                      <a:endParaRPr kumimoji="0" lang="ru-RU" altLang="ru-RU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Лечебное дело, Педиатрия 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altLang="ru-RU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или интернатура/ординатура:</a:t>
                      </a:r>
                      <a:endParaRPr kumimoji="0" lang="ru-RU" altLang="ru-RU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Акушерство и гинекология, Терапия, Хирургия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34925" marR="34925" marT="34866" marB="3486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Онкология/ </a:t>
                      </a: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B068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 онколог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B068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866" marB="3486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9563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Патологоанатом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866" marB="3486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Специалитет:</a:t>
                      </a:r>
                      <a:endParaRPr kumimoji="0" lang="ru-RU" altLang="ru-RU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Лечебное дело, Педиатрия 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altLang="ru-RU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или интернатура/ординатура:</a:t>
                      </a:r>
                      <a:endParaRPr kumimoji="0" lang="ru-RU" altLang="ru-RU" sz="16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Детская онкология, Детская урология-андрология, Детская хирургия, Колопроктология, Нейрохирургия, Онкология, Пластическая хирургия, Сердечно-сосудистая хирургия, Судебно-медицинская экспертиза, Торакальная хирургия, Травматология и ортопедия, Урология, Хирургия, Челюстно-лицевая хирургия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Mangal" panose="02040503050203030202" pitchFamily="18" charset="0"/>
                      </a:endParaRPr>
                    </a:p>
                  </a:txBody>
                  <a:tcPr marL="34925" marR="34925" marT="34866" marB="3486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1F5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Патологическая анатомия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866" marB="3486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1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413597" y="5505619"/>
            <a:ext cx="8348662" cy="1143755"/>
            <a:chOff x="104" y="1183"/>
            <a:chExt cx="5575" cy="907"/>
          </a:xfrm>
          <a:solidFill>
            <a:schemeClr val="bg1">
              <a:lumMod val="40000"/>
              <a:lumOff val="60000"/>
            </a:schemeClr>
          </a:solidFill>
        </p:grpSpPr>
        <p:grpSp>
          <p:nvGrpSpPr>
            <p:cNvPr id="7" name="Group 4"/>
            <p:cNvGrpSpPr>
              <a:grpSpLocks/>
            </p:cNvGrpSpPr>
            <p:nvPr/>
          </p:nvGrpSpPr>
          <p:grpSpPr bwMode="auto">
            <a:xfrm>
              <a:off x="104" y="1183"/>
              <a:ext cx="5575" cy="907"/>
              <a:chOff x="576" y="1680"/>
              <a:chExt cx="4752" cy="432"/>
            </a:xfrm>
            <a:grpFill/>
          </p:grpSpPr>
          <p:grpSp>
            <p:nvGrpSpPr>
              <p:cNvPr id="9" name="Group 5"/>
              <p:cNvGrpSpPr>
                <a:grpSpLocks/>
              </p:cNvGrpSpPr>
              <p:nvPr/>
            </p:nvGrpSpPr>
            <p:grpSpPr bwMode="auto">
              <a:xfrm>
                <a:off x="576" y="1680"/>
                <a:ext cx="4752" cy="432"/>
                <a:chOff x="576" y="1296"/>
                <a:chExt cx="4848" cy="432"/>
              </a:xfrm>
              <a:grpFill/>
            </p:grpSpPr>
            <p:sp>
              <p:nvSpPr>
                <p:cNvPr id="12" name="AutoShape 6"/>
                <p:cNvSpPr>
                  <a:spLocks noChangeArrowheads="1"/>
                </p:cNvSpPr>
                <p:nvPr/>
              </p:nvSpPr>
              <p:spPr bwMode="gray">
                <a:xfrm>
                  <a:off x="576" y="1296"/>
                  <a:ext cx="4848" cy="43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ru-RU" altLang="ru-RU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AutoShape 7"/>
                <p:cNvSpPr>
                  <a:spLocks noChangeArrowheads="1"/>
                </p:cNvSpPr>
                <p:nvPr/>
              </p:nvSpPr>
              <p:spPr bwMode="gray">
                <a:xfrm>
                  <a:off x="703" y="1296"/>
                  <a:ext cx="4620" cy="43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ru-RU" altLang="ru-RU" sz="2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AutoShape 8"/>
                <p:cNvSpPr>
                  <a:spLocks noChangeArrowheads="1"/>
                </p:cNvSpPr>
                <p:nvPr/>
              </p:nvSpPr>
              <p:spPr bwMode="gray">
                <a:xfrm>
                  <a:off x="829" y="1296"/>
                  <a:ext cx="4391" cy="43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ru-RU" altLang="ru-RU" sz="24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Line 9"/>
              <p:cNvSpPr>
                <a:spLocks noChangeShapeType="1"/>
              </p:cNvSpPr>
              <p:nvPr/>
            </p:nvSpPr>
            <p:spPr bwMode="gray">
              <a:xfrm>
                <a:off x="672" y="1920"/>
                <a:ext cx="384" cy="0"/>
              </a:xfrm>
              <a:prstGeom prst="line">
                <a:avLst/>
              </a:prstGeom>
              <a:grp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Line 10"/>
              <p:cNvSpPr>
                <a:spLocks noChangeShapeType="1"/>
              </p:cNvSpPr>
              <p:nvPr/>
            </p:nvSpPr>
            <p:spPr bwMode="gray">
              <a:xfrm>
                <a:off x="4896" y="1920"/>
                <a:ext cx="384" cy="0"/>
              </a:xfrm>
              <a:prstGeom prst="line">
                <a:avLst/>
              </a:prstGeom>
              <a:grp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8" name="Rectangle 11"/>
            <p:cNvSpPr>
              <a:spLocks noChangeArrowheads="1"/>
            </p:cNvSpPr>
            <p:nvPr/>
          </p:nvSpPr>
          <p:spPr bwMode="gray">
            <a:xfrm>
              <a:off x="500" y="1307"/>
              <a:ext cx="4944" cy="65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ru-RU" sz="1600" dirty="0"/>
                <a:t>По всем врачебным должностям допуск к профессиональной деятельности осуществляется на основании соответствующего сертификата или свидетельства об аккредитации специалиста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3823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6113" y="1090613"/>
          <a:ext cx="8150225" cy="38941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15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423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162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289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</a:t>
                      </a:r>
                      <a:endParaRPr lang="ru-RU" sz="1600" b="0" kern="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1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</a:t>
                      </a: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Педиатрия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врачебная практика (семейная медицина)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Педиатрия/Врач-педиатр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89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 городской (районный)</a:t>
                      </a:r>
                      <a:endParaRPr lang="ru-RU" sz="1600" b="0" kern="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1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</a:t>
                      </a: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Педиатрия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врачебная практика (семейная медицина)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Педиатрия/Врач-педиатр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160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 участковый</a:t>
                      </a:r>
                      <a:endParaRPr lang="ru-RU" sz="1600" b="0" kern="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1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</a:t>
                      </a: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Педиатрия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врачебная практика (семейная медицина)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Педиатрия/</a:t>
                      </a:r>
                      <a:r>
                        <a:rPr lang="ru-RU" sz="1600" b="1" kern="5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 участковый</a:t>
                      </a:r>
                      <a:endParaRPr lang="ru-RU" sz="1600" b="1" kern="5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447003" y="5265923"/>
            <a:ext cx="8348662" cy="1143755"/>
            <a:chOff x="104" y="1183"/>
            <a:chExt cx="5575" cy="907"/>
          </a:xfrm>
          <a:solidFill>
            <a:schemeClr val="bg1">
              <a:lumMod val="40000"/>
              <a:lumOff val="60000"/>
            </a:schemeClr>
          </a:solidFill>
        </p:grpSpPr>
        <p:grpSp>
          <p:nvGrpSpPr>
            <p:cNvPr id="15" name="Group 4"/>
            <p:cNvGrpSpPr>
              <a:grpSpLocks/>
            </p:cNvGrpSpPr>
            <p:nvPr/>
          </p:nvGrpSpPr>
          <p:grpSpPr bwMode="auto">
            <a:xfrm>
              <a:off x="104" y="1183"/>
              <a:ext cx="5575" cy="907"/>
              <a:chOff x="576" y="1680"/>
              <a:chExt cx="4752" cy="432"/>
            </a:xfrm>
            <a:grpFill/>
          </p:grpSpPr>
          <p:grpSp>
            <p:nvGrpSpPr>
              <p:cNvPr id="17" name="Group 5"/>
              <p:cNvGrpSpPr>
                <a:grpSpLocks/>
              </p:cNvGrpSpPr>
              <p:nvPr/>
            </p:nvGrpSpPr>
            <p:grpSpPr bwMode="auto">
              <a:xfrm>
                <a:off x="576" y="1680"/>
                <a:ext cx="4752" cy="432"/>
                <a:chOff x="576" y="1296"/>
                <a:chExt cx="4848" cy="432"/>
              </a:xfrm>
              <a:grpFill/>
            </p:grpSpPr>
            <p:sp>
              <p:nvSpPr>
                <p:cNvPr id="20" name="AutoShape 6"/>
                <p:cNvSpPr>
                  <a:spLocks noChangeArrowheads="1"/>
                </p:cNvSpPr>
                <p:nvPr/>
              </p:nvSpPr>
              <p:spPr bwMode="gray">
                <a:xfrm>
                  <a:off x="576" y="1296"/>
                  <a:ext cx="4848" cy="43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ru-RU" altLang="ru-RU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AutoShape 7"/>
                <p:cNvSpPr>
                  <a:spLocks noChangeArrowheads="1"/>
                </p:cNvSpPr>
                <p:nvPr/>
              </p:nvSpPr>
              <p:spPr bwMode="gray">
                <a:xfrm>
                  <a:off x="703" y="1296"/>
                  <a:ext cx="4620" cy="43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ru-RU" altLang="ru-RU" sz="2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AutoShape 8"/>
                <p:cNvSpPr>
                  <a:spLocks noChangeArrowheads="1"/>
                </p:cNvSpPr>
                <p:nvPr/>
              </p:nvSpPr>
              <p:spPr bwMode="gray">
                <a:xfrm>
                  <a:off x="829" y="1296"/>
                  <a:ext cx="4391" cy="43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ru-RU" altLang="ru-RU" sz="24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8" name="Line 9"/>
              <p:cNvSpPr>
                <a:spLocks noChangeShapeType="1"/>
              </p:cNvSpPr>
              <p:nvPr/>
            </p:nvSpPr>
            <p:spPr bwMode="gray">
              <a:xfrm>
                <a:off x="672" y="1920"/>
                <a:ext cx="384" cy="0"/>
              </a:xfrm>
              <a:prstGeom prst="line">
                <a:avLst/>
              </a:prstGeom>
              <a:grp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Line 10"/>
              <p:cNvSpPr>
                <a:spLocks noChangeShapeType="1"/>
              </p:cNvSpPr>
              <p:nvPr/>
            </p:nvSpPr>
            <p:spPr bwMode="gray">
              <a:xfrm>
                <a:off x="4896" y="1920"/>
                <a:ext cx="384" cy="0"/>
              </a:xfrm>
              <a:prstGeom prst="line">
                <a:avLst/>
              </a:prstGeom>
              <a:grp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6" name="Rectangle 11"/>
            <p:cNvSpPr>
              <a:spLocks noChangeArrowheads="1"/>
            </p:cNvSpPr>
            <p:nvPr/>
          </p:nvSpPr>
          <p:spPr bwMode="gray">
            <a:xfrm>
              <a:off x="500" y="1260"/>
              <a:ext cx="4944" cy="65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ru-RU" sz="1600" dirty="0"/>
                <a:t>Специалист со свидетельством об аккредитации «Педиатр участковый» может занимать должность только педиатра участкового. Аналогично по должности терапевта участкового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272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одзаголовок 2"/>
          <p:cNvSpPr>
            <a:spLocks/>
          </p:cNvSpPr>
          <p:nvPr/>
        </p:nvSpPr>
        <p:spPr bwMode="auto">
          <a:xfrm>
            <a:off x="865188" y="301625"/>
            <a:ext cx="7591425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>
                <a:solidFill>
                  <a:schemeClr val="tx1"/>
                </a:solidFill>
              </a:rPr>
              <a:t>Занятие должности на основании: 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47675" y="1155700"/>
          <a:ext cx="8424863" cy="11906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63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133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452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906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Методист</a:t>
                      </a:r>
                      <a:endParaRPr lang="ru-RU" sz="1400" b="1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55" marB="34955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</a:t>
                      </a:r>
                      <a:r>
                        <a:rPr lang="ru-RU" sz="140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Педиатрия, Стоматология, Медико-профилактическое дело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одной из основных специальностей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55" marB="34955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здравоохранения и общественное здоровье, 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гигиена и организация госсанэпидслужбы, 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сестринской деятельностью </a:t>
                      </a:r>
                      <a:endParaRPr lang="ru-RU" sz="1400" kern="5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55" marB="34955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47675" y="2471738"/>
          <a:ext cx="8424863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97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194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957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286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Приемного отделения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5" marR="34925" marT="34921" marB="34921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Соответстве-нно</a:t>
                      </a: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специаль-ности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1" marB="34921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Акушерство и гинекология, Анестезиология-реаниматология, Гастроэнтерология, Гематология, Гериатрия, </a:t>
                      </a:r>
                      <a:r>
                        <a:rPr lang="ru-RU" sz="1400" kern="5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Дерматовенерология</a:t>
                      </a:r>
                      <a:r>
                        <a:rPr lang="ru-RU" sz="14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Детская кардиология, Детская онкология, Детская урология-андрология, Детская хирургия, Детская эндокринология, Инфекционные болезни, Кардиология,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Колопроктология</a:t>
                      </a:r>
                      <a:r>
                        <a:rPr lang="ru-RU" sz="14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Неврология, Нейрохирургия, Неонатология, Нефрология, Онкология, Оториноларингология, Офтальмология, Педиатрия, Психиатрия, Психиатрия-наркология, Пульмонология, Ревматология, Сердечно-сосудистая хирургия, Скорая медицинская помощь, Терапия, Торакальная хирургия, Травматология и ортопедия, Урология, Фтизиатрия, Хирургия, Челюстно-лицевая хирургия, Эндокринология  </a:t>
                      </a:r>
                      <a:endParaRPr lang="ru-RU" sz="1400" kern="5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1" marB="3492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47675" y="4884738"/>
          <a:ext cx="8394700" cy="1846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42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420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383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3498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Статистик 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9" marR="34929" marT="34862" marB="34862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0" i="1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</a:t>
                      </a:r>
                      <a:r>
                        <a:rPr lang="ru-RU" sz="14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Педиатрия, Стоматология, Медико-профилактическое дело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одной из основных специальностей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9" marR="34929" marT="34862" marB="34862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здравоохранения и общественное здоровье, 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гигиена и организация госсанэпидслужбы, </a:t>
                      </a: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сестринской деятельностью/Врач статистик</a:t>
                      </a:r>
                      <a:endParaRPr lang="ru-RU" sz="1400" kern="5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9" marR="34929" marT="34862" marB="34862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64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</a:t>
                      </a:r>
                      <a:endParaRPr lang="ru-RU" sz="1400" b="1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9" marR="34929" marT="34862" marB="34862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</a:t>
                      </a:r>
                      <a:r>
                        <a:rPr lang="ru-RU" sz="140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9" marR="34929" marT="34862" marB="34862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Стоматология, Стоматология общей практики/Врач стоматолог</a:t>
                      </a:r>
                      <a:endParaRPr lang="ru-RU" sz="1400" kern="5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9" marR="34929" marT="34862" marB="34862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240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одзаголовок 2"/>
          <p:cNvSpPr>
            <a:spLocks/>
          </p:cNvSpPr>
          <p:nvPr/>
        </p:nvSpPr>
        <p:spPr bwMode="auto">
          <a:xfrm>
            <a:off x="801688" y="657225"/>
            <a:ext cx="7589837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>
                <a:solidFill>
                  <a:schemeClr val="tx1"/>
                </a:solidFill>
              </a:rPr>
              <a:t>Средний медицинский персонал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3400" y="1500188"/>
          <a:ext cx="8126413" cy="46339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57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788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617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965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сестра приемного отделения</a:t>
                      </a:r>
                      <a:endParaRPr lang="ru-RU" sz="1600" b="1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Акушерское дело, Сестринское дело</a:t>
                      </a:r>
                      <a:endParaRPr lang="ru-RU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дело, Сестринское дело в педиатрии/Медицинская сестра приемного отделения</a:t>
                      </a:r>
                      <a:endParaRPr lang="ru-RU" sz="1600" kern="5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сестра процедурной</a:t>
                      </a:r>
                      <a:endParaRPr lang="ru-RU" sz="1600" b="1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Акушерское дело, Сестринское дело</a:t>
                      </a:r>
                      <a:endParaRPr lang="ru-RU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дело, Сестринское дело в педиатрии</a:t>
                      </a:r>
                      <a:endParaRPr lang="ru-RU" sz="1600" kern="5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122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сестра по реабилитации</a:t>
                      </a:r>
                      <a:endParaRPr lang="ru-RU" sz="1600" b="1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Акушерское дело, Сестринское дело</a:t>
                      </a:r>
                      <a:endParaRPr lang="ru-RU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Реабилитационное сестринское дело</a:t>
                      </a:r>
                      <a:endParaRPr lang="ru-RU" sz="1600" kern="5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56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сестра стерилизационной</a:t>
                      </a:r>
                      <a:endParaRPr lang="ru-RU" sz="1600" b="1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Акушерское дело, Сестринское дело</a:t>
                      </a:r>
                      <a:endParaRPr lang="ru-RU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дело/Медицинская сестра стерилизационной</a:t>
                      </a:r>
                      <a:endParaRPr lang="ru-RU" sz="1600" kern="5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56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сестра участковая</a:t>
                      </a:r>
                      <a:endParaRPr lang="ru-RU" sz="1600" b="1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Акушерское дело, Сестринское дело</a:t>
                      </a:r>
                      <a:endParaRPr lang="ru-RU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дело, Сестринское дело в педиатрии/Медицинская сестра участковая</a:t>
                      </a:r>
                      <a:endParaRPr lang="ru-RU" sz="1600" kern="5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920" marR="34920" marT="34923" marB="34923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495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2"/>
          <p:cNvSpPr>
            <a:spLocks noGrp="1" noChangeArrowheads="1"/>
          </p:cNvSpPr>
          <p:nvPr>
            <p:ph type="body" idx="1"/>
          </p:nvPr>
        </p:nvSpPr>
        <p:spPr>
          <a:xfrm>
            <a:off x="950913" y="4437063"/>
            <a:ext cx="7772400" cy="1887537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Внимание!!!</a:t>
            </a: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виду наличия множества технических ошибок, допущенных субъектами в предыдущие годы по сведениям об аккредитации специалистов, необходимо усилить контроль за достоверностью представления данных медицинскими организациями.</a:t>
            </a:r>
          </a:p>
        </p:txBody>
      </p:sp>
      <p:sp>
        <p:nvSpPr>
          <p:cNvPr id="13315" name="Подзаголовок 2"/>
          <p:cNvSpPr>
            <a:spLocks/>
          </p:cNvSpPr>
          <p:nvPr/>
        </p:nvSpPr>
        <p:spPr bwMode="auto">
          <a:xfrm>
            <a:off x="858838" y="376238"/>
            <a:ext cx="7589837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>
                <a:solidFill>
                  <a:schemeClr val="tx1"/>
                </a:solidFill>
              </a:rPr>
              <a:t>Аккредитация 2020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858838" y="1028700"/>
            <a:ext cx="7864475" cy="3408363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>
                <a:solidFill>
                  <a:srgbClr val="000000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rgbClr val="000000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000000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000000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000000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000000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000000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000000"/>
                </a:solidFill>
                <a:latin typeface="+mn-lt"/>
              </a:defRPr>
            </a:lvl9pPr>
          </a:lstStyle>
          <a:p>
            <a:pPr algn="just">
              <a:lnSpc>
                <a:spcPct val="80000"/>
              </a:lnSpc>
              <a:defRPr/>
            </a:pPr>
            <a:r>
              <a:rPr lang="ru-RU" altLang="ru-RU" sz="1800" i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Врачи:</a:t>
            </a:r>
            <a:r>
              <a:rPr lang="ru-RU" altLang="ru-RU" sz="1800" b="0" i="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altLang="ru-RU" sz="1800" b="0" i="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 2020 года аккредитацию проходят те, кто после 1 января 2020 года получил высшее образование по основным образовательным программам "Здравоохранение и медицинские науки" (уровень бакалавриата, ординатуры).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800" b="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лица, завершившие освоение программ подготовки кадров высшей квалификации и дополнительных профессиональных программ 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1800" b="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первичная специализированная аккредитация дополнена 6 специальностями: акушерство и гинекология, анестезиология-реаниматология, пульмонология, инфекционные болезни, клиническая фармакология, организация здравоохранения и общественное здоровье</a:t>
            </a:r>
          </a:p>
          <a:p>
            <a:pPr algn="just">
              <a:lnSpc>
                <a:spcPct val="80000"/>
              </a:lnSpc>
              <a:defRPr/>
            </a:pPr>
            <a:r>
              <a:rPr lang="ru-RU" altLang="ru-RU" sz="1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специалист со свидетельством об аккредитации может быть показан в отчете за 2020 год по любой врачебной должности.</a:t>
            </a:r>
          </a:p>
        </p:txBody>
      </p:sp>
    </p:spTree>
    <p:extLst>
      <p:ext uri="{BB962C8B-B14F-4D97-AF65-F5344CB8AC3E}">
        <p14:creationId xmlns:p14="http://schemas.microsoft.com/office/powerpoint/2010/main" val="218097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0425" y="284163"/>
            <a:ext cx="7292975" cy="685800"/>
          </a:xfrm>
        </p:spPr>
        <p:txBody>
          <a:bodyPr anchor="b">
            <a:normAutofit fontScale="90000"/>
          </a:bodyPr>
          <a:lstStyle/>
          <a:p>
            <a:pPr algn="ctr">
              <a:defRPr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специалистов со средним медицинским и фармацевтическим образованием на конец 2020 года</a:t>
            </a:r>
          </a:p>
        </p:txBody>
      </p:sp>
      <p:graphicFrame>
        <p:nvGraphicFramePr>
          <p:cNvPr id="4" name="Group 59"/>
          <p:cNvGraphicFramePr>
            <a:graphicFrameLocks noGrp="1"/>
          </p:cNvGraphicFramePr>
          <p:nvPr/>
        </p:nvGraphicFramePr>
        <p:xfrm>
          <a:off x="428625" y="969963"/>
          <a:ext cx="8013700" cy="5656263"/>
        </p:xfrm>
        <a:graphic>
          <a:graphicData uri="http://schemas.openxmlformats.org/drawingml/2006/table">
            <a:tbl>
              <a:tblPr/>
              <a:tblGrid>
                <a:gridCol w="50053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826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256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252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свидетельство об аккредитации (из гр.9)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 них по специальности (из стр.144)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Акушерское дело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 в педиатрии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профилактическая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ортопедическая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7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сестринского дела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Управление сестринской деятельностью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Сестринское дело (бакалавриат)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pic>
        <p:nvPicPr>
          <p:cNvPr id="14397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300" y="2797175"/>
            <a:ext cx="59531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98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3213100"/>
            <a:ext cx="595313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99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300" y="4752975"/>
            <a:ext cx="595313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00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170488"/>
            <a:ext cx="595313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01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300" y="3983038"/>
            <a:ext cx="595313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70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382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Дневные стационары</a:t>
            </a:r>
          </a:p>
        </p:txBody>
      </p:sp>
      <p:sp>
        <p:nvSpPr>
          <p:cNvPr id="4099" name="Rectangle 3"/>
          <p:cNvSpPr>
            <a:spLocks noGrp="1"/>
          </p:cNvSpPr>
          <p:nvPr>
            <p:ph idx="1"/>
          </p:nvPr>
        </p:nvSpPr>
        <p:spPr>
          <a:xfrm>
            <a:off x="323850" y="1500188"/>
            <a:ext cx="8320088" cy="4632325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altLang="ru-RU" smtClean="0"/>
              <a:t>   </a:t>
            </a:r>
            <a:r>
              <a:rPr lang="ru-RU" altLang="ru-RU" sz="3800" smtClean="0"/>
              <a:t>структурные подразделения лечебно-профилактических учреждений, в том числе амбулаторно-поликлинических, больничных учреждений, клиник медицинских научно-исследовательских институтов и образовательных учреждений. </a:t>
            </a:r>
          </a:p>
        </p:txBody>
      </p:sp>
    </p:spTree>
    <p:extLst>
      <p:ext uri="{BB962C8B-B14F-4D97-AF65-F5344CB8AC3E}">
        <p14:creationId xmlns:p14="http://schemas.microsoft.com/office/powerpoint/2010/main" val="33545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0425" y="284163"/>
            <a:ext cx="7292975" cy="685800"/>
          </a:xfrm>
        </p:spPr>
        <p:txBody>
          <a:bodyPr anchor="b">
            <a:normAutofit fontScale="90000"/>
          </a:bodyPr>
          <a:lstStyle/>
          <a:p>
            <a:pPr algn="ctr">
              <a:defRPr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специалистов со средним медицинским и фармацевтическим образованием на конец 2020 года</a:t>
            </a:r>
          </a:p>
        </p:txBody>
      </p:sp>
      <p:graphicFrame>
        <p:nvGraphicFramePr>
          <p:cNvPr id="4" name="Group 59"/>
          <p:cNvGraphicFramePr>
            <a:graphicFrameLocks noGrp="1"/>
          </p:cNvGraphicFramePr>
          <p:nvPr/>
        </p:nvGraphicFramePr>
        <p:xfrm>
          <a:off x="428625" y="969963"/>
          <a:ext cx="8013700" cy="5635627"/>
        </p:xfrm>
        <a:graphic>
          <a:graphicData uri="http://schemas.openxmlformats.org/drawingml/2006/table">
            <a:tbl>
              <a:tblPr/>
              <a:tblGrid>
                <a:gridCol w="50053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826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256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5713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212" marB="452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212" marB="452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свидетельство об аккредитации (из гр.9)</a:t>
                      </a:r>
                    </a:p>
                  </a:txBody>
                  <a:tcPr marT="45212" marB="4521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3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18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среднего медперсонала (стр. 144):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18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гигиенисты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стоматологические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08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заведующие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154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из них заведующие фельдшерско-акушерским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(фельдшерским) пунктом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6763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зубные техники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6763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лаборанты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31834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в том числе: лабораторная диагностика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31834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лабораторные техники (фельдшеры-лаборанты)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64205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 лабораторная диагностика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3624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оптики-оптометристы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3624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технологи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212" marB="4521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pic>
        <p:nvPicPr>
          <p:cNvPr id="15421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950" y="3081338"/>
            <a:ext cx="15621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96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0425" y="284163"/>
            <a:ext cx="7292975" cy="685800"/>
          </a:xfrm>
        </p:spPr>
        <p:txBody>
          <a:bodyPr anchor="b">
            <a:normAutofit fontScale="90000"/>
          </a:bodyPr>
          <a:lstStyle/>
          <a:p>
            <a:pPr algn="ctr">
              <a:defRPr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специалистов со средним медицинским и фармацевтическим образованием на конец 2020 года</a:t>
            </a:r>
          </a:p>
        </p:txBody>
      </p:sp>
      <p:graphicFrame>
        <p:nvGraphicFramePr>
          <p:cNvPr id="4" name="Group 59"/>
          <p:cNvGraphicFramePr>
            <a:graphicFrameLocks noGrp="1"/>
          </p:cNvGraphicFramePr>
          <p:nvPr/>
        </p:nvGraphicFramePr>
        <p:xfrm>
          <a:off x="428625" y="969963"/>
          <a:ext cx="8013700" cy="5795960"/>
        </p:xfrm>
        <a:graphic>
          <a:graphicData uri="http://schemas.openxmlformats.org/drawingml/2006/table">
            <a:tbl>
              <a:tblPr/>
              <a:tblGrid>
                <a:gridCol w="50053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826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256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318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свидетельство об аккредитации (из гр.9)</a:t>
                      </a: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8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81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сестры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31560">
                <a:tc>
                  <a:txBody>
                    <a:bodyPr/>
                    <a:lstStyle>
                      <a:lvl1pPr marL="1651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651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сестра (фельдшер) по приему вызовов скорой медицинской помощи и передаче их выездным бригадам скорой медицинской помощи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46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палатные (постовые)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46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патронажные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46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перевязочной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46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по массажу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4670">
                <a:tc>
                  <a:txBody>
                    <a:bodyPr/>
                    <a:lstStyle>
                      <a:lvl1pPr marL="1651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651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приемного отделения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355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процедурной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14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старшие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14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стерилизационной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714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участковые врачей-терапевтов участковых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71495">
                <a:tc>
                  <a:txBody>
                    <a:bodyPr/>
                    <a:lstStyle>
                      <a:lvl1pPr marL="14287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участковые врачей-педиатров участковых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pic>
        <p:nvPicPr>
          <p:cNvPr id="16449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950" y="3081338"/>
            <a:ext cx="156210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67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0425" y="284163"/>
            <a:ext cx="7292975" cy="685800"/>
          </a:xfrm>
        </p:spPr>
        <p:txBody>
          <a:bodyPr anchor="b">
            <a:normAutofit fontScale="90000"/>
          </a:bodyPr>
          <a:lstStyle/>
          <a:p>
            <a:pPr algn="ctr">
              <a:defRPr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специалистов со средним медицинским и фармацевтическим образованием на конец 2020 года</a:t>
            </a:r>
          </a:p>
        </p:txBody>
      </p:sp>
      <p:graphicFrame>
        <p:nvGraphicFramePr>
          <p:cNvPr id="4" name="Group 59"/>
          <p:cNvGraphicFramePr>
            <a:graphicFrameLocks noGrp="1"/>
          </p:cNvGraphicFramePr>
          <p:nvPr/>
        </p:nvGraphicFramePr>
        <p:xfrm>
          <a:off x="428625" y="969963"/>
          <a:ext cx="8013700" cy="5360989"/>
        </p:xfrm>
        <a:graphic>
          <a:graphicData uri="http://schemas.openxmlformats.org/drawingml/2006/table">
            <a:tbl>
              <a:tblPr/>
              <a:tblGrid>
                <a:gridCol w="50053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826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256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429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свидетельство об аккредитации (из гр.9)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195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8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1023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помощники  врачей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7709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из них по специальности: 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гигиена и санитария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7709">
                <a:tc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эпидемиология -паразитология</a:t>
                      </a:r>
                    </a:p>
                    <a:p>
                      <a:pPr marL="714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10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фельдшеры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10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Фармацевты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975418">
                <a:tc>
                  <a:txBody>
                    <a:bodyPr/>
                    <a:lstStyle>
                      <a:lvl1pPr marL="14287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работают на основной работе в </a:t>
                      </a:r>
                    </a:p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организациях подчинения: </a:t>
                      </a:r>
                    </a:p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федерального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87709">
                <a:tc>
                  <a:txBody>
                    <a:bodyPr/>
                    <a:lstStyle>
                      <a:lvl1pPr marL="14287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</a:t>
                      </a:r>
                    </a:p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субъектов Российской Федерации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31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в аптечных организациях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17457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9413" y="2432050"/>
            <a:ext cx="156210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37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715963" y="2049463"/>
            <a:ext cx="75406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i="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ИЗМЕНЕНИЯ 2020 </a:t>
            </a: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года</a:t>
            </a:r>
            <a:endParaRPr lang="ru-RU" altLang="ru-RU" i="0" dirty="0">
              <a:solidFill>
                <a:schemeClr val="tx1"/>
              </a:solidFill>
              <a:latin typeface="Times New Roman" pitchFamily="18" charset="0"/>
              <a:cs typeface="Arial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i="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И ПОЯСНЕНИЯ К ТАБЛИЦЕ 1100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i="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i="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«Должности и физические лица медицинской организации»</a:t>
            </a:r>
            <a:endParaRPr lang="ru-RU" altLang="ru-RU" b="0" i="0" dirty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77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9441" name="Group 65"/>
          <p:cNvGraphicFramePr>
            <a:graphicFrameLocks noGrp="1"/>
          </p:cNvGraphicFramePr>
          <p:nvPr/>
        </p:nvGraphicFramePr>
        <p:xfrm>
          <a:off x="200025" y="1143000"/>
          <a:ext cx="8721725" cy="5456239"/>
        </p:xfrm>
        <a:graphic>
          <a:graphicData uri="http://schemas.openxmlformats.org/drawingml/2006/table">
            <a:tbl>
              <a:tblPr/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94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99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953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51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6357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16363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16363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1158867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сертификат специалиста (из гр.9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18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81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4313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9434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клинической лабораторной диагностики 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136,75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86,25 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39,00 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37 ,00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97,75 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49,25 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57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66733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лаборанты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57,75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36,50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786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число физических лиц специалистов с высшим немедицинским образованием, занимающих должности врачей, 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7943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врачей: лаборантов                 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9543" name="Rectangle 2"/>
          <p:cNvSpPr>
            <a:spLocks noChangeArrowheads="1"/>
          </p:cNvSpPr>
          <p:nvPr/>
        </p:nvSpPr>
        <p:spPr bwMode="auto">
          <a:xfrm>
            <a:off x="1600200" y="457200"/>
            <a:ext cx="59388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i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Таблица 1100. Должности и физические лица медицинской организации</a:t>
            </a:r>
          </a:p>
        </p:txBody>
      </p:sp>
      <p:sp>
        <p:nvSpPr>
          <p:cNvPr id="6" name="AutoShape 17"/>
          <p:cNvSpPr>
            <a:spLocks noChangeArrowheads="1"/>
          </p:cNvSpPr>
          <p:nvPr/>
        </p:nvSpPr>
        <p:spPr bwMode="auto">
          <a:xfrm>
            <a:off x="6969125" y="4081463"/>
            <a:ext cx="1617663" cy="346075"/>
          </a:xfrm>
          <a:prstGeom prst="roundRect">
            <a:avLst>
              <a:gd name="adj" fmla="val 16667"/>
            </a:avLst>
          </a:prstGeom>
          <a:noFill/>
          <a:ln w="63500">
            <a:solidFill>
              <a:schemeClr val="folHlink"/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lang="ru-RU"/>
          </a:p>
        </p:txBody>
      </p:sp>
      <p:sp>
        <p:nvSpPr>
          <p:cNvPr id="19545" name="Скругленная прямоугольная выноска 9"/>
          <p:cNvSpPr>
            <a:spLocks noChangeArrowheads="1"/>
          </p:cNvSpPr>
          <p:nvPr/>
        </p:nvSpPr>
        <p:spPr bwMode="auto">
          <a:xfrm>
            <a:off x="5207000" y="3222625"/>
            <a:ext cx="1739900" cy="635000"/>
          </a:xfrm>
          <a:prstGeom prst="wedgeRoundRectCallout">
            <a:avLst>
              <a:gd name="adj1" fmla="val 36912"/>
              <a:gd name="adj2" fmla="val 95833"/>
              <a:gd name="adj3" fmla="val 16667"/>
            </a:avLst>
          </a:prstGeom>
          <a:solidFill>
            <a:srgbClr val="464A72"/>
          </a:solidFill>
          <a:ln w="9525" algn="ctr">
            <a:solidFill>
              <a:srgbClr val="464A72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>
                <a:solidFill>
                  <a:schemeClr val="bg1"/>
                </a:solidFill>
              </a:rPr>
              <a:t>Высшее медицинское образование</a:t>
            </a:r>
          </a:p>
        </p:txBody>
      </p:sp>
      <p:sp>
        <p:nvSpPr>
          <p:cNvPr id="19546" name="AutoShape 47"/>
          <p:cNvSpPr>
            <a:spLocks/>
          </p:cNvSpPr>
          <p:nvPr/>
        </p:nvSpPr>
        <p:spPr bwMode="gray">
          <a:xfrm rot="2580466">
            <a:off x="6078538" y="4719638"/>
            <a:ext cx="1782762" cy="13557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094" y="10228"/>
                </a:moveTo>
                <a:cubicBezTo>
                  <a:pt x="17796" y="6420"/>
                  <a:pt x="14619" y="3483"/>
                  <a:pt x="10800" y="3483"/>
                </a:cubicBezTo>
                <a:cubicBezTo>
                  <a:pt x="10762" y="3482"/>
                  <a:pt x="10724" y="3483"/>
                  <a:pt x="10687" y="3483"/>
                </a:cubicBezTo>
                <a:lnTo>
                  <a:pt x="10633" y="1"/>
                </a:lnTo>
                <a:cubicBezTo>
                  <a:pt x="10689" y="0"/>
                  <a:pt x="10744" y="-1"/>
                  <a:pt x="10800" y="0"/>
                </a:cubicBezTo>
                <a:cubicBezTo>
                  <a:pt x="16437" y="0"/>
                  <a:pt x="21126" y="4335"/>
                  <a:pt x="21566" y="9955"/>
                </a:cubicBezTo>
                <a:lnTo>
                  <a:pt x="24258" y="9744"/>
                </a:lnTo>
                <a:lnTo>
                  <a:pt x="20179" y="14520"/>
                </a:lnTo>
                <a:lnTo>
                  <a:pt x="15402" y="10439"/>
                </a:lnTo>
                <a:lnTo>
                  <a:pt x="18094" y="10228"/>
                </a:lnTo>
                <a:close/>
              </a:path>
            </a:pathLst>
          </a:custGeom>
          <a:solidFill>
            <a:srgbClr val="FF6600"/>
          </a:solidFill>
          <a:ln w="9525">
            <a:round/>
            <a:headEnd/>
            <a:tailEnd/>
          </a:ln>
          <a:scene3d>
            <a:camera prst="legacyPerspectiveBottom">
              <a:rot lat="1500000" lon="20399980" rev="0"/>
            </a:camera>
            <a:lightRig rig="legacyHarsh1" dir="t"/>
          </a:scene3d>
          <a:sp3d extrusionH="227000" prstMaterial="legacyPlastic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vert="eaVert" wrap="none" anchor="ctr">
            <a:flatTx/>
          </a:bodyPr>
          <a:lstStyle/>
          <a:p>
            <a:endParaRPr lang="ru-RU"/>
          </a:p>
        </p:txBody>
      </p:sp>
      <p:sp>
        <p:nvSpPr>
          <p:cNvPr id="12" name="AutoShape 17"/>
          <p:cNvSpPr>
            <a:spLocks noChangeArrowheads="1"/>
          </p:cNvSpPr>
          <p:nvPr/>
        </p:nvSpPr>
        <p:spPr bwMode="auto">
          <a:xfrm>
            <a:off x="7772400" y="4649788"/>
            <a:ext cx="1122363" cy="409575"/>
          </a:xfrm>
          <a:prstGeom prst="roundRect">
            <a:avLst>
              <a:gd name="adj" fmla="val 16667"/>
            </a:avLst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lang="ru-RU"/>
          </a:p>
        </p:txBody>
      </p:sp>
      <p:sp>
        <p:nvSpPr>
          <p:cNvPr id="27740" name="Скругленная прямоугольная выноска 12"/>
          <p:cNvSpPr>
            <a:spLocks noChangeArrowheads="1"/>
          </p:cNvSpPr>
          <p:nvPr/>
        </p:nvSpPr>
        <p:spPr bwMode="auto">
          <a:xfrm>
            <a:off x="2795588" y="5170488"/>
            <a:ext cx="4151312" cy="635000"/>
          </a:xfrm>
          <a:prstGeom prst="wedgeRoundRectCallout">
            <a:avLst>
              <a:gd name="adj1" fmla="val -38676"/>
              <a:gd name="adj2" fmla="val -79606"/>
              <a:gd name="adj3" fmla="val 16667"/>
            </a:avLst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200" dirty="0">
                <a:solidFill>
                  <a:schemeClr val="tx1"/>
                </a:solidFill>
              </a:rPr>
              <a:t>Увеличение штатной численности и физлиц не должно быть. Вновь принятые специалисты  принимаются на должность «Биолог»</a:t>
            </a:r>
          </a:p>
        </p:txBody>
      </p:sp>
      <p:sp>
        <p:nvSpPr>
          <p:cNvPr id="27741" name="Скругленная прямоугольная выноска 9"/>
          <p:cNvSpPr>
            <a:spLocks noChangeArrowheads="1"/>
          </p:cNvSpPr>
          <p:nvPr/>
        </p:nvSpPr>
        <p:spPr bwMode="auto">
          <a:xfrm>
            <a:off x="5189538" y="3222625"/>
            <a:ext cx="1739900" cy="635000"/>
          </a:xfrm>
          <a:prstGeom prst="wedgeRoundRectCallout">
            <a:avLst>
              <a:gd name="adj1" fmla="val 36912"/>
              <a:gd name="adj2" fmla="val 95833"/>
              <a:gd name="adj3" fmla="val 16667"/>
            </a:avLst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rgbClr val="464A72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200" dirty="0">
                <a:solidFill>
                  <a:schemeClr val="tx1"/>
                </a:solidFill>
              </a:rPr>
              <a:t>Имеют высшее медицинское 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61769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1471" name="Group 111"/>
          <p:cNvGraphicFramePr>
            <a:graphicFrameLocks noGrp="1"/>
          </p:cNvGraphicFramePr>
          <p:nvPr/>
        </p:nvGraphicFramePr>
        <p:xfrm>
          <a:off x="250825" y="1423988"/>
          <a:ext cx="8542337" cy="3200401"/>
        </p:xfrm>
        <a:graphic>
          <a:graphicData uri="http://schemas.openxmlformats.org/drawingml/2006/table">
            <a:tbl>
              <a:tblPr/>
              <a:tblGrid>
                <a:gridCol w="15730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943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905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286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629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112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6200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9691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2710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949346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947759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1228724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762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08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22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2263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врачи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0540" name="Rectangle 2"/>
          <p:cNvSpPr>
            <a:spLocks noChangeArrowheads="1"/>
          </p:cNvSpPr>
          <p:nvPr/>
        </p:nvSpPr>
        <p:spPr bwMode="auto">
          <a:xfrm>
            <a:off x="1600200" y="457200"/>
            <a:ext cx="53721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i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Таблица 1100. Должности и физические лица медицинской организации</a:t>
            </a:r>
          </a:p>
        </p:txBody>
      </p:sp>
      <p:sp>
        <p:nvSpPr>
          <p:cNvPr id="30782" name="Rectangle 1538"/>
          <p:cNvSpPr>
            <a:spLocks noChangeArrowheads="1"/>
          </p:cNvSpPr>
          <p:nvPr/>
        </p:nvSpPr>
        <p:spPr bwMode="auto">
          <a:xfrm>
            <a:off x="250825" y="5057775"/>
            <a:ext cx="8466138" cy="102393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8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Приказом Минздрава РФ от 04.09.2020 №939н введены новые врачебные должности в Номенклатуру должностей: </a:t>
            </a:r>
          </a:p>
          <a:p>
            <a:pPr algn="ctr" eaLnBrk="1" hangingPunct="1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800" b="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детский онколог-гематолог, медицинский микробиолог, физической и реабилитационной медицины. </a:t>
            </a:r>
          </a:p>
          <a:p>
            <a:pPr algn="ctr" eaLnBrk="1" hangingPunct="1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8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По итогам 2020 года новые врачебные должности указываются в строке 122 </a:t>
            </a:r>
          </a:p>
          <a:p>
            <a:pPr algn="ctr" eaLnBrk="1" hangingPunct="1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endParaRPr lang="ru-RU" altLang="ru-RU" sz="1800" i="0" dirty="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3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3"/>
          <p:cNvSpPr>
            <a:spLocks noChangeShapeType="1"/>
          </p:cNvSpPr>
          <p:nvPr/>
        </p:nvSpPr>
        <p:spPr bwMode="auto">
          <a:xfrm>
            <a:off x="3933825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26672" name="Group 48"/>
          <p:cNvGraphicFramePr>
            <a:graphicFrameLocks noGrp="1"/>
          </p:cNvGraphicFramePr>
          <p:nvPr/>
        </p:nvGraphicFramePr>
        <p:xfrm>
          <a:off x="347663" y="2122488"/>
          <a:ext cx="8450262" cy="2920999"/>
        </p:xfrm>
        <a:graphic>
          <a:graphicData uri="http://schemas.openxmlformats.org/drawingml/2006/table">
            <a:tbl>
              <a:tblPr/>
              <a:tblGrid>
                <a:gridCol w="26828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70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8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096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889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0171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2233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7319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квалификационную категорию (из гр.9)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сертификат специалиста (из гр.9)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свидетельство об аккредитации (из гр.9)</a:t>
                      </a: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Находятся в декретном и долгосрочном отпуске (из гр.9)</a:t>
                      </a: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69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высшую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первую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вторую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057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315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два и более сертификатов специалиста</a:t>
                      </a: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09" marB="4570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1547" name="Rectangle 538"/>
          <p:cNvSpPr>
            <a:spLocks noChangeArrowheads="1"/>
          </p:cNvSpPr>
          <p:nvPr/>
        </p:nvSpPr>
        <p:spPr bwMode="auto">
          <a:xfrm>
            <a:off x="258763" y="5651500"/>
            <a:ext cx="8499475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ru-RU" altLang="ru-RU" sz="1400" i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548" name="Rectangle 2"/>
          <p:cNvSpPr>
            <a:spLocks noChangeArrowheads="1"/>
          </p:cNvSpPr>
          <p:nvPr/>
        </p:nvSpPr>
        <p:spPr bwMode="auto">
          <a:xfrm>
            <a:off x="1376363" y="746125"/>
            <a:ext cx="65913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i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Таблица 1100. Должности и физические лица медицинской организации</a:t>
            </a:r>
          </a:p>
        </p:txBody>
      </p:sp>
      <p:sp>
        <p:nvSpPr>
          <p:cNvPr id="490513" name="AutoShape 17"/>
          <p:cNvSpPr>
            <a:spLocks noChangeArrowheads="1"/>
          </p:cNvSpPr>
          <p:nvPr/>
        </p:nvSpPr>
        <p:spPr bwMode="auto">
          <a:xfrm>
            <a:off x="6802438" y="4413250"/>
            <a:ext cx="1927225" cy="630238"/>
          </a:xfrm>
          <a:prstGeom prst="roundRect">
            <a:avLst>
              <a:gd name="adj" fmla="val 16667"/>
            </a:avLst>
          </a:prstGeom>
          <a:noFill/>
          <a:ln w="63500">
            <a:solidFill>
              <a:schemeClr val="folHlink"/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lang="ru-RU"/>
          </a:p>
        </p:txBody>
      </p:sp>
      <p:sp>
        <p:nvSpPr>
          <p:cNvPr id="44078" name="Text Box 541"/>
          <p:cNvSpPr txBox="1">
            <a:spLocks noChangeArrowheads="1"/>
          </p:cNvSpPr>
          <p:nvPr/>
        </p:nvSpPr>
        <p:spPr bwMode="auto">
          <a:xfrm>
            <a:off x="5103813" y="5073650"/>
            <a:ext cx="3757612" cy="83185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rgbClr val="990033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Строка 126 по графе 16 не заполняется.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Графа 17 – заполняется.</a:t>
            </a:r>
          </a:p>
        </p:txBody>
      </p:sp>
    </p:spTree>
    <p:extLst>
      <p:ext uri="{BB962C8B-B14F-4D97-AF65-F5344CB8AC3E}">
        <p14:creationId xmlns:p14="http://schemas.microsoft.com/office/powerpoint/2010/main" val="7176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4696" name="Group 200"/>
          <p:cNvGraphicFramePr>
            <a:graphicFrameLocks noGrp="1"/>
          </p:cNvGraphicFramePr>
          <p:nvPr/>
        </p:nvGraphicFramePr>
        <p:xfrm>
          <a:off x="257175" y="454025"/>
          <a:ext cx="8734425" cy="6181724"/>
        </p:xfrm>
        <a:graphic>
          <a:graphicData uri="http://schemas.openxmlformats.org/drawingml/2006/table">
            <a:tbl>
              <a:tblPr/>
              <a:tblGrid>
                <a:gridCol w="2235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92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19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94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7945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166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903287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822958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1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1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617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Специалисты с высшим немедицинским образованием 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специалисты: биологи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935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инструкторы-методисты по  лечебной физкультуре 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93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логопеды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физики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 медицинские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судебные эксперты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химики-эксперты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047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зоолог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эксперт-физик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эмбриолог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энтомолог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45248" name="Rectangle 915"/>
          <p:cNvSpPr>
            <a:spLocks noChangeArrowheads="1"/>
          </p:cNvSpPr>
          <p:nvPr/>
        </p:nvSpPr>
        <p:spPr bwMode="auto">
          <a:xfrm>
            <a:off x="3040063" y="2647950"/>
            <a:ext cx="5951537" cy="8382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 строку 127 </a:t>
            </a: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не включаются </a:t>
            </a: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сведения о специалистах с высшим немедицинским образованием, занимающих врачебные должности</a:t>
            </a:r>
          </a:p>
        </p:txBody>
      </p:sp>
      <p:sp>
        <p:nvSpPr>
          <p:cNvPr id="45249" name="Rectangle 917"/>
          <p:cNvSpPr>
            <a:spLocks noChangeArrowheads="1"/>
          </p:cNvSpPr>
          <p:nvPr/>
        </p:nvSpPr>
        <p:spPr bwMode="auto">
          <a:xfrm>
            <a:off x="3040063" y="3586163"/>
            <a:ext cx="5951537" cy="40005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Строка 127 равна сумме строк с 128 по 138</a:t>
            </a:r>
          </a:p>
        </p:txBody>
      </p:sp>
      <p:sp>
        <p:nvSpPr>
          <p:cNvPr id="45250" name="Rectangle 915"/>
          <p:cNvSpPr>
            <a:spLocks noChangeArrowheads="1"/>
          </p:cNvSpPr>
          <p:nvPr/>
        </p:nvSpPr>
        <p:spPr bwMode="auto">
          <a:xfrm>
            <a:off x="3040063" y="4087813"/>
            <a:ext cx="5951537" cy="1535112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Обратите внимание на заполнение графы 15 «Имеют сертификат» - </a:t>
            </a: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указывается при наличии </a:t>
            </a:r>
            <a:r>
              <a:rPr lang="ru-RU" altLang="ru-RU" sz="1600" i="0" u="sng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документа установленного образца</a:t>
            </a:r>
          </a:p>
          <a:p>
            <a:pPr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и 16 «Имеют свидетельство об аккредитации» должна быть равна </a:t>
            </a: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0.</a:t>
            </a:r>
          </a:p>
        </p:txBody>
      </p:sp>
      <p:sp>
        <p:nvSpPr>
          <p:cNvPr id="45251" name="Rectangle 915"/>
          <p:cNvSpPr>
            <a:spLocks noChangeArrowheads="1"/>
          </p:cNvSpPr>
          <p:nvPr/>
        </p:nvSpPr>
        <p:spPr bwMode="auto">
          <a:xfrm>
            <a:off x="3060700" y="5757863"/>
            <a:ext cx="5930900" cy="741362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Обратите внимание при наличии граф с нулевым значением!</a:t>
            </a:r>
          </a:p>
        </p:txBody>
      </p:sp>
    </p:spTree>
    <p:extLst>
      <p:ext uri="{BB962C8B-B14F-4D97-AF65-F5344CB8AC3E}">
        <p14:creationId xmlns:p14="http://schemas.microsoft.com/office/powerpoint/2010/main" val="194130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622" name="Group 102"/>
          <p:cNvGraphicFramePr>
            <a:graphicFrameLocks noGrp="1"/>
          </p:cNvGraphicFramePr>
          <p:nvPr/>
        </p:nvGraphicFramePr>
        <p:xfrm>
          <a:off x="627063" y="836613"/>
          <a:ext cx="8205788" cy="5681663"/>
        </p:xfrm>
        <a:graphic>
          <a:graphicData uri="http://schemas.openxmlformats.org/drawingml/2006/table">
            <a:tbl>
              <a:tblPr/>
              <a:tblGrid>
                <a:gridCol w="12857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59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15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445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953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994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9691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6994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1758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1916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819169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1126748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15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31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63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5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Провизоры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317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 том числе  по специальностям: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002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и экономика фармации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317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фармацевтическая технология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7115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фармацевтическая химия и фармакогнозия 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022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Фармация</a:t>
                      </a: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143</a:t>
                      </a: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Новая строка</a:t>
                      </a: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5" marB="4569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5" marB="4569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46178" name="Rectangle 713"/>
          <p:cNvSpPr>
            <a:spLocks noChangeArrowheads="1"/>
          </p:cNvSpPr>
          <p:nvPr/>
        </p:nvSpPr>
        <p:spPr bwMode="auto">
          <a:xfrm>
            <a:off x="2449513" y="3506788"/>
            <a:ext cx="6383337" cy="61277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Строка 139 должна быть равна сумме строк с 140 по 143 по графе 9, 12-17. </a:t>
            </a:r>
          </a:p>
        </p:txBody>
      </p:sp>
    </p:spTree>
    <p:extLst>
      <p:ext uri="{BB962C8B-B14F-4D97-AF65-F5344CB8AC3E}">
        <p14:creationId xmlns:p14="http://schemas.microsoft.com/office/powerpoint/2010/main" val="412899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59"/>
          <p:cNvGraphicFramePr>
            <a:graphicFrameLocks noGrp="1"/>
          </p:cNvGraphicFramePr>
          <p:nvPr/>
        </p:nvGraphicFramePr>
        <p:xfrm>
          <a:off x="339725" y="631825"/>
          <a:ext cx="3735388" cy="6083301"/>
        </p:xfrm>
        <a:graphic>
          <a:graphicData uri="http://schemas.openxmlformats.org/drawingml/2006/table">
            <a:tbl>
              <a:tblPr/>
              <a:tblGrid>
                <a:gridCol w="32204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49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526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</a:p>
                  </a:txBody>
                  <a:tcPr marL="91449" marR="91449"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</a:p>
                  </a:txBody>
                  <a:tcPr marL="91449" marR="91449"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8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9" marR="91449"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9" marR="91449"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81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по специальности (из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стр.144)</a:t>
                      </a:r>
                    </a:p>
                  </a:txBody>
                  <a:tcPr marL="91449" marR="91449"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Акушерское дело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 в педиатрии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87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профилактическая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8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ортопедическая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78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сестринского дела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87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Управление сестринской деятельностью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Сестринское дело (</a:t>
                      </a:r>
                      <a:r>
                        <a:rPr kumimoji="0" lang="ru-RU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бакалавриат</a:t>
                      </a: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9" name="Rectangle 915"/>
          <p:cNvSpPr>
            <a:spLocks noChangeArrowheads="1"/>
          </p:cNvSpPr>
          <p:nvPr/>
        </p:nvSpPr>
        <p:spPr bwMode="auto">
          <a:xfrm>
            <a:off x="4075113" y="631825"/>
            <a:ext cx="4962525" cy="1271588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!</a:t>
            </a: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До 2020 </a:t>
            </a: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года строки по специальностям среднего медицинского персонала указывались из общего числа медицинских сестер. </a:t>
            </a: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 2020 </a:t>
            </a: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года – из общего числа среднего медицинского персонала</a:t>
            </a:r>
          </a:p>
        </p:txBody>
      </p:sp>
      <p:sp>
        <p:nvSpPr>
          <p:cNvPr id="11" name="Rectangle 880"/>
          <p:cNvSpPr>
            <a:spLocks noChangeArrowheads="1"/>
          </p:cNvSpPr>
          <p:nvPr/>
        </p:nvSpPr>
        <p:spPr bwMode="auto">
          <a:xfrm>
            <a:off x="4270375" y="5334000"/>
            <a:ext cx="4767263" cy="14128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Высшее образование - </a:t>
            </a:r>
            <a:r>
              <a:rPr lang="ru-RU" altLang="ru-RU" sz="1400" i="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бакалавриат</a:t>
            </a: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 по направлению подготовки "Сестринское дело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Должности:</a:t>
            </a: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 «Медицинская сестра общей практики, медицинская сестра по паллиативной помощи, медицинская сестра по профилактике, медицинская сестра по реабилитации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4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ru-RU" altLang="ru-RU" sz="1400" i="0" dirty="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648" name="Line 720"/>
          <p:cNvSpPr>
            <a:spLocks noChangeShapeType="1"/>
          </p:cNvSpPr>
          <p:nvPr/>
        </p:nvSpPr>
        <p:spPr bwMode="auto">
          <a:xfrm>
            <a:off x="4046538" y="6511925"/>
            <a:ext cx="425450" cy="3175"/>
          </a:xfrm>
          <a:prstGeom prst="line">
            <a:avLst/>
          </a:prstGeom>
          <a:noFill/>
          <a:ln w="730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Rectangle 863"/>
          <p:cNvSpPr>
            <a:spLocks noChangeArrowheads="1"/>
          </p:cNvSpPr>
          <p:nvPr/>
        </p:nvSpPr>
        <p:spPr bwMode="auto">
          <a:xfrm>
            <a:off x="4173538" y="2085975"/>
            <a:ext cx="4864100" cy="302895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Высшее образование - </a:t>
            </a:r>
            <a:r>
              <a:rPr lang="ru-RU" altLang="ru-RU" sz="1400" b="0" i="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специалитет</a:t>
            </a: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 по специальности "Сестринское дело« и подготовка в интернатуре </a:t>
            </a: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по специальности "Управление сестринской деятельностью»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Должности:</a:t>
            </a: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 Заместитель руководителя МО; главная медицинская сестра (главная акушерка, главный фельдшер); директор больницы (дома) сестринского ухода, хосписа; заведующий (начальник) структурного подразделения (отдела, отделения, лаборатории, кабинета, отряда и другое) медицинской организации - врач-статистик; заведующий (начальник) структурного подразделения (отдела, отделения, лаборатории, кабинета, отряда и другое) медицинской организации - врач-методист; врач-статистик</a:t>
            </a:r>
            <a:endParaRPr lang="ru-RU" altLang="ru-RU" sz="1400" i="0" dirty="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650" name="Line 720"/>
          <p:cNvSpPr>
            <a:spLocks noChangeShapeType="1"/>
          </p:cNvSpPr>
          <p:nvPr/>
        </p:nvSpPr>
        <p:spPr bwMode="auto">
          <a:xfrm flipV="1">
            <a:off x="3944938" y="4987925"/>
            <a:ext cx="511175" cy="993775"/>
          </a:xfrm>
          <a:prstGeom prst="line">
            <a:avLst/>
          </a:prstGeom>
          <a:noFill/>
          <a:ln w="730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8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9357</Words>
  <Application>Microsoft Office PowerPoint</Application>
  <PresentationFormat>Экран (4:3)</PresentationFormat>
  <Paragraphs>2229</Paragraphs>
  <Slides>111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111</vt:i4>
      </vt:variant>
    </vt:vector>
  </HeadingPairs>
  <TitlesOfParts>
    <vt:vector size="112" baseType="lpstr">
      <vt:lpstr>Тема Office</vt:lpstr>
      <vt:lpstr>Годовой отчет за 2020 год Формы: 16 ВН; 14 ДС;  30 (скорая  и штаты)</vt:lpstr>
      <vt:lpstr>СИГНАЛЬНЫЕ ИНДИКАТОРЫ (ДЕМОГРАФИЯ 2-6)</vt:lpstr>
      <vt:lpstr>Таблица 2513 </vt:lpstr>
      <vt:lpstr>ФОРМА 16 ВН</vt:lpstr>
      <vt:lpstr>Форма 16 ВН</vt:lpstr>
      <vt:lpstr>COVID-19 в форме 16 ВН</vt:lpstr>
      <vt:lpstr>Заполнение формы отраслевого статистического наблюдения № 14дс «Сведения о деятельности дневных стационаров медицинских организаций» за 2020 год.</vt:lpstr>
      <vt:lpstr>Приказ Министерства здравоохранения Российской Федерации от 9 декабря 1999 г. № 438  «Об организации деятельности дневных стационаров в лечебно-профилактическом учреждении»</vt:lpstr>
      <vt:lpstr>Дневные стационары</vt:lpstr>
      <vt:lpstr>Цель организации дневных стационаров</vt:lpstr>
      <vt:lpstr>Презентация PowerPoint</vt:lpstr>
      <vt:lpstr>Приказ Министерства здравоохранения Российской Федерации от 30 декабря 2002 г. № 413 </vt:lpstr>
      <vt:lpstr>Приказ Министерства здравоохранения Российской Федерации от 30 декабря 2002 г. № 413 </vt:lpstr>
      <vt:lpstr>Форма отраслевого статистического наблюдения № 14дс  «Сведения о деятельности дневных стационаров медицинских организаций»  (утверждена приказом Министерства здравоохранения Российской Федерации от 30.12.2002 г. № 413 )</vt:lpstr>
      <vt:lpstr>Презентация PowerPoint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Форма 14 ДС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vt:lpstr>
      <vt:lpstr>Таблица 3000. Дневные стационары для взрослых</vt:lpstr>
      <vt:lpstr>Таблица 3000</vt:lpstr>
      <vt:lpstr>Таблица 3500. Дневные стационары для детей</vt:lpstr>
      <vt:lpstr>Таблица 3500</vt:lpstr>
      <vt:lpstr>Презентация PowerPoint</vt:lpstr>
      <vt:lpstr> Заполнение данных о работе скорой медицинской помощи в форме федерального статистического наблюдения № 30 «Сведения о медицинской организации» за 2020 год.  </vt:lpstr>
      <vt:lpstr>Презентация PowerPoint</vt:lpstr>
      <vt:lpstr>Скорая, в том числе скорая специализированная, медицинская помощь</vt:lpstr>
      <vt:lpstr>Сведения о деятельности скорой медицинской помощи в форме федерального статистического наблюдения № 30</vt:lpstr>
      <vt:lpstr>Презентация PowerPoint</vt:lpstr>
      <vt:lpstr>Сведения о деятельности скорой медицинской помощи</vt:lpstr>
      <vt:lpstr>Таблица 1105 «Должности и физические лица станции (отделения) скорой медицинской помощи»</vt:lpstr>
      <vt:lpstr>Таблица 1105 «Должности и физические лица станции (отделения) скорой медицинской помощи»</vt:lpstr>
      <vt:lpstr>Таблица 1105 «Должности и физические лица станции (отделения) скорой медицинской помощи»</vt:lpstr>
      <vt:lpstr>Таблица 1105 «Должности и физические лица станции (отделения) скорой медицинской помощи»</vt:lpstr>
      <vt:lpstr>Таблица 1105 «Должности и физические лица станции (отделения) скорой медицинской помощи»</vt:lpstr>
      <vt:lpstr>Таблица 1105 «Должности и физические лица станции (отделения) скорой медицинской помощи»</vt:lpstr>
      <vt:lpstr>Сведения о деятельности скорой медицинской помощи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Приказ  Министерства здравоохранения Российской Федерации от 20 июня 2013 г. № 388н  (приложение 1)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Сведения о деятельности скорой медицинской помощи</vt:lpstr>
      <vt:lpstr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vt:lpstr>
      <vt:lpstr>Таблица 2200 «Сведения о деятельности выездных бригад скорой медицинской помощи»</vt:lpstr>
      <vt:lpstr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 </vt:lpstr>
      <vt:lpstr>Таблица 2200 «Сведения о деятельности выездных бригад скорой медицинской помощи»</vt:lpstr>
      <vt:lpstr>Приказ Министерства здравоохранения Российской Федерации от 20 июня 2013 г. № 388н </vt:lpstr>
      <vt:lpstr>Приказ Министерства здравоохранения Российской Федерации от 20 июня 2013 г.       № 388н </vt:lpstr>
      <vt:lpstr>Приказ Министерства здравоохранения Российской Федерации от 20 июня 2013 г. № 388н  (приложение 2)</vt:lpstr>
      <vt:lpstr>Приказ Министерства здравоохранения Российской Федерации от 20 июня 2013 г. № 388н (приложение 2) </vt:lpstr>
      <vt:lpstr>Приказ Министерства здравоохранения Российской Федерации от 20 июня 2013 г. № 388н (приложение 2)</vt:lpstr>
      <vt:lpstr>Приказ Министерства здравоохранения Российской Федерации от 20 июня 2013 г. № 388н  (приложение 2)</vt:lpstr>
      <vt:lpstr>Приказ Министерства здравоохранения Российской Федерации от 20 июня 2013 г. № 388н  (приложение 2)</vt:lpstr>
      <vt:lpstr>Приказ Министерства здравоохранения Российской Федерации от 20 июня 2013 г. № 388н (приложение 2)</vt:lpstr>
      <vt:lpstr>Приказ Министерства здравоохранения Российской Федерации от 20 июня 2013 г. № 388н (приложение 2) </vt:lpstr>
      <vt:lpstr>Таблица 2200 «Сведения о деятельности выездных бригад скорой медицинской помощи»</vt:lpstr>
      <vt:lpstr>Подтабличная строка 2202</vt:lpstr>
      <vt:lpstr>Подтабличная строка 2203</vt:lpstr>
      <vt:lpstr>Сведения о деятельности скорой медицинской помощи</vt:lpstr>
      <vt:lpstr>Таблица 2300 «Число вызовов скорой медицинской помощи по времени доезда до места вызова и времени, затраченному на выполнение одного вызова скорой медицинской помощи»</vt:lpstr>
      <vt:lpstr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vt:lpstr>
      <vt:lpstr>Таблица 2300 «Число вызовов скорой медицинской помощи по времени доезда до места вызова и времени, затраченному на выполнение одного вызова скорой медицинской помощи»</vt:lpstr>
      <vt:lpstr>Таблица 2300 «Число вызовов скорой медицинской помощи по времени доезда до места вызова и времени, затраченному на выполнение одного вызова скорой медицинской помощи»</vt:lpstr>
      <vt:lpstr>Сведения о деятельности скорой медицинской помощи</vt:lpstr>
      <vt:lpstr>Таблица 2350</vt:lpstr>
      <vt:lpstr>Таблица 2350 (продолжение)</vt:lpstr>
      <vt:lpstr>Таблица 5450 «Оснащение станции (отделения) скорой медицинской помощи»</vt:lpstr>
      <vt:lpstr>Презентация PowerPoint</vt:lpstr>
      <vt:lpstr>Приказ Министерства здравоохранения и социального развития Российской Федерации от 1 декабря 2005 г. № 752 </vt:lpstr>
      <vt:lpstr>Приказ Министерства здравоохранения и социального развития Российской Федерации от 1 декабря 2005 г. № 752 </vt:lpstr>
      <vt:lpstr>Приказ Министерства здравоохранения и социального развития Российской Федерации от 1 декабря 2005 г. № 752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Аккредитация специалистов со средним медицинским и фармацевтическим образованием на конец 2020 года</vt:lpstr>
      <vt:lpstr>Аккредитация специалистов со средним медицинским и фармацевтическим образованием на конец 2020 года</vt:lpstr>
      <vt:lpstr>Аккредитация специалистов со средним медицинским и фармацевтическим образованием на конец 2020 года</vt:lpstr>
      <vt:lpstr>Аккредитация специалистов со средним медицинским и фармацевтическим образованием на конец 2020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Трудоустройство студентов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формирования т.1100 по медицинским организациям, оказывающих медицинскую помощь, связанной со случаями COVID-19</vt:lpstr>
      <vt:lpstr>Илларионов Артем Александрович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за 2020 год Формы: 16 ВН; 14 ДС;  30 (скорая  и штаты)</dc:title>
  <dc:creator>Илларионов Артем Александрович</dc:creator>
  <cp:lastModifiedBy>Илларионов Артем Александрович</cp:lastModifiedBy>
  <cp:revision>11</cp:revision>
  <dcterms:created xsi:type="dcterms:W3CDTF">2020-12-09T10:10:15Z</dcterms:created>
  <dcterms:modified xsi:type="dcterms:W3CDTF">2020-12-10T11:57:56Z</dcterms:modified>
</cp:coreProperties>
</file>