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9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29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203698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3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667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340070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044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884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531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084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1093760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001F5F"/>
                </a:solidFill>
                <a:latin typeface="Bahnschrift SemiBold"/>
                <a:cs typeface="Bahnschrift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491669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68083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6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149794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87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949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233205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14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3255965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25" smtClean="0"/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366279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  <p:sldLayoutId id="2147483986" r:id="rId13"/>
    <p:sldLayoutId id="2147483987" r:id="rId14"/>
    <p:sldLayoutId id="2147483988" r:id="rId15"/>
    <p:sldLayoutId id="2147483989" r:id="rId16"/>
    <p:sldLayoutId id="2147483990" r:id="rId17"/>
    <p:sldLayoutId id="2147483991" r:id="rId18"/>
    <p:sldLayoutId id="2147483992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381000"/>
            <a:ext cx="8229599" cy="5483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575"/>
              </a:lnSpc>
            </a:pPr>
            <a:r>
              <a:rPr lang="ru-RU" sz="4800" b="1" dirty="0" smtClean="0">
                <a:solidFill>
                  <a:srgbClr val="002060"/>
                </a:solidFill>
              </a:rPr>
              <a:t>Годовой отчет </a:t>
            </a:r>
          </a:p>
          <a:p>
            <a:pPr algn="ctr">
              <a:lnSpc>
                <a:spcPts val="4575"/>
              </a:lnSpc>
            </a:pPr>
            <a:r>
              <a:rPr lang="ru-RU" sz="4800" b="1" dirty="0" smtClean="0">
                <a:solidFill>
                  <a:srgbClr val="002060"/>
                </a:solidFill>
              </a:rPr>
              <a:t>за 20</a:t>
            </a:r>
            <a:r>
              <a:rPr lang="en-US" sz="4800" b="1" dirty="0" smtClean="0">
                <a:solidFill>
                  <a:srgbClr val="002060"/>
                </a:solidFill>
              </a:rPr>
              <a:t>2</a:t>
            </a:r>
            <a:r>
              <a:rPr lang="ru-RU" sz="4800" b="1" dirty="0" smtClean="0">
                <a:solidFill>
                  <a:srgbClr val="002060"/>
                </a:solidFill>
              </a:rPr>
              <a:t>3 год</a:t>
            </a:r>
          </a:p>
          <a:p>
            <a:pPr algn="ctr">
              <a:lnSpc>
                <a:spcPts val="4575"/>
              </a:lnSpc>
            </a:pPr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Форма: 16 ВН</a:t>
            </a:r>
            <a:endParaRPr lang="ru-RU" sz="4800" baseline="1736" dirty="0" smtClean="0">
              <a:solidFill>
                <a:srgbClr val="002060"/>
              </a:solidFill>
              <a:latin typeface="Palatino Linotype"/>
              <a:cs typeface="Palatino Linotype"/>
            </a:endParaRPr>
          </a:p>
          <a:p>
            <a:pPr algn="ctr">
              <a:lnSpc>
                <a:spcPts val="4575"/>
              </a:lnSpc>
            </a:pPr>
            <a:endParaRPr lang="ru-RU" sz="4800" baseline="1736" dirty="0">
              <a:solidFill>
                <a:srgbClr val="002060"/>
              </a:solidFill>
              <a:latin typeface="Palatino Linotype"/>
              <a:cs typeface="Palatino Linotype"/>
            </a:endParaRPr>
          </a:p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Рачкова </a:t>
            </a:r>
            <a:r>
              <a:rPr lang="ru-RU" sz="2400" b="1" dirty="0">
                <a:solidFill>
                  <a:srgbClr val="002060"/>
                </a:solidFill>
              </a:rPr>
              <a:t>Любовь Александровна</a:t>
            </a:r>
          </a:p>
          <a:p>
            <a:pPr algn="ctr" eaLnBrk="1" hangingPunct="1">
              <a:defRPr/>
            </a:pPr>
            <a:endParaRPr lang="ru-RU" sz="2400" b="1" dirty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002060"/>
                </a:solidFill>
              </a:rPr>
              <a:t>Медицинский статистик </a:t>
            </a:r>
            <a:r>
              <a:rPr lang="ru-RU" sz="2000" b="1" smtClean="0">
                <a:solidFill>
                  <a:srgbClr val="002060"/>
                </a:solidFill>
              </a:rPr>
              <a:t>ОМСА </a:t>
            </a:r>
            <a:r>
              <a:rPr lang="ru-RU" sz="2000" b="1" smtClean="0">
                <a:solidFill>
                  <a:srgbClr val="002060"/>
                </a:solidFill>
              </a:rPr>
              <a:t>ГАУЗ КОМИАЦ </a:t>
            </a:r>
          </a:p>
          <a:p>
            <a:pPr algn="ctr" eaLnBrk="1" hangingPunct="1">
              <a:defRPr/>
            </a:pPr>
            <a:r>
              <a:rPr lang="ru-RU" sz="2000" b="1" smtClean="0">
                <a:solidFill>
                  <a:srgbClr val="002060"/>
                </a:solidFill>
              </a:rPr>
              <a:t>им</a:t>
            </a:r>
            <a:r>
              <a:rPr lang="ru-RU" sz="2000" b="1" dirty="0">
                <a:solidFill>
                  <a:srgbClr val="002060"/>
                </a:solidFill>
              </a:rPr>
              <a:t>. Р.М. </a:t>
            </a:r>
            <a:r>
              <a:rPr lang="ru-RU" sz="2000" b="1" dirty="0" err="1">
                <a:solidFill>
                  <a:srgbClr val="002060"/>
                </a:solidFill>
              </a:rPr>
              <a:t>Зельковича</a:t>
            </a:r>
            <a:endParaRPr lang="ru-RU" sz="2000" b="1" dirty="0">
              <a:solidFill>
                <a:srgbClr val="002060"/>
              </a:solidFill>
            </a:endParaRPr>
          </a:p>
          <a:p>
            <a:pPr algn="ctr">
              <a:lnSpc>
                <a:spcPts val="4575"/>
              </a:lnSpc>
            </a:pPr>
            <a:endParaRPr lang="ru-RU" sz="4800" baseline="1736" dirty="0">
              <a:latin typeface="Palatino Linotype"/>
              <a:cs typeface="Palatino Linotype"/>
            </a:endParaRPr>
          </a:p>
          <a:p>
            <a:pPr algn="ctr">
              <a:lnSpc>
                <a:spcPts val="4575"/>
              </a:lnSpc>
            </a:pPr>
            <a:endParaRPr lang="ru-RU" sz="4800" baseline="1736" dirty="0" smtClean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6427" y="1078484"/>
            <a:ext cx="790130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latin typeface="Calibri"/>
                <a:cs typeface="Calibri"/>
              </a:rPr>
              <a:t>В</a:t>
            </a:r>
            <a:r>
              <a:rPr sz="3600" b="0" spc="-3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строки</a:t>
            </a:r>
            <a:r>
              <a:rPr sz="3600" b="0" spc="-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48</a:t>
            </a:r>
            <a:r>
              <a:rPr sz="3600" b="0" spc="-2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-</a:t>
            </a:r>
            <a:r>
              <a:rPr sz="3600" b="0" spc="-1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49</a:t>
            </a:r>
            <a:r>
              <a:rPr sz="3600" b="0" spc="-20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"Травмы</a:t>
            </a:r>
            <a:r>
              <a:rPr sz="3600" b="1" spc="-4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и</a:t>
            </a:r>
            <a:r>
              <a:rPr sz="3600" b="1" spc="-15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отравления" </a:t>
            </a:r>
            <a:r>
              <a:rPr sz="3600" b="0" dirty="0">
                <a:latin typeface="Calibri"/>
                <a:cs typeface="Calibri"/>
              </a:rPr>
              <a:t>включаются</a:t>
            </a:r>
            <a:r>
              <a:rPr sz="3600" b="0" spc="-5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сведения</a:t>
            </a:r>
            <a:r>
              <a:rPr sz="3600" b="0" spc="-3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о</a:t>
            </a:r>
            <a:r>
              <a:rPr sz="3600" b="0" spc="-5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ВН,</a:t>
            </a:r>
            <a:r>
              <a:rPr sz="3600" b="0" spc="-5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связанной</a:t>
            </a:r>
            <a:r>
              <a:rPr sz="3600" b="0" spc="-50" dirty="0">
                <a:latin typeface="Calibri"/>
                <a:cs typeface="Calibri"/>
              </a:rPr>
              <a:t> с </a:t>
            </a:r>
            <a:r>
              <a:rPr sz="3600" b="0" dirty="0">
                <a:latin typeface="Calibri"/>
                <a:cs typeface="Calibri"/>
              </a:rPr>
              <a:t>травмами</a:t>
            </a:r>
            <a:r>
              <a:rPr sz="3600" b="0" spc="-5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и</a:t>
            </a:r>
            <a:r>
              <a:rPr sz="3600" b="0" spc="-4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отравлениями,</a:t>
            </a:r>
            <a:r>
              <a:rPr sz="3600" b="0" spc="-20" dirty="0">
                <a:latin typeface="Calibri"/>
                <a:cs typeface="Calibri"/>
              </a:rPr>
              <a:t> </a:t>
            </a:r>
            <a:r>
              <a:rPr sz="3600" b="0" spc="-10" dirty="0">
                <a:latin typeface="Calibri"/>
                <a:cs typeface="Calibri"/>
              </a:rPr>
              <a:t>независимо </a:t>
            </a:r>
            <a:r>
              <a:rPr sz="3600" b="0" dirty="0">
                <a:latin typeface="Calibri"/>
                <a:cs typeface="Calibri"/>
              </a:rPr>
              <a:t>от</a:t>
            </a:r>
            <a:r>
              <a:rPr sz="3600" b="0" spc="-2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места</a:t>
            </a:r>
            <a:r>
              <a:rPr sz="3600" b="0" spc="-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и </a:t>
            </a:r>
            <a:r>
              <a:rPr sz="3600" b="0" spc="-10" dirty="0">
                <a:latin typeface="Calibri"/>
                <a:cs typeface="Calibri"/>
              </a:rPr>
              <a:t>причины.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1265681" y="3505200"/>
            <a:ext cx="6709919" cy="13234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675" marR="5080" algn="ctr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В</a:t>
            </a:r>
            <a:r>
              <a:rPr spc="-10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строки</a:t>
            </a:r>
            <a:r>
              <a:rPr spc="-5" dirty="0">
                <a:solidFill>
                  <a:srgbClr val="FF0000"/>
                </a:solidFill>
              </a:rPr>
              <a:t> </a:t>
            </a:r>
            <a:r>
              <a:rPr spc="-10" dirty="0">
                <a:solidFill>
                  <a:srgbClr val="FF0000"/>
                </a:solidFill>
              </a:rPr>
              <a:t>50-</a:t>
            </a:r>
            <a:r>
              <a:rPr dirty="0">
                <a:solidFill>
                  <a:srgbClr val="FF0000"/>
                </a:solidFill>
              </a:rPr>
              <a:t>51</a:t>
            </a:r>
            <a:r>
              <a:rPr spc="-10" dirty="0">
                <a:solidFill>
                  <a:srgbClr val="FF0000"/>
                </a:solidFill>
              </a:rPr>
              <a:t> </a:t>
            </a:r>
            <a:r>
              <a:rPr dirty="0"/>
              <a:t>включаются</a:t>
            </a:r>
            <a:r>
              <a:rPr spc="-5" dirty="0"/>
              <a:t> </a:t>
            </a:r>
            <a:r>
              <a:rPr dirty="0"/>
              <a:t>данные</a:t>
            </a:r>
            <a:r>
              <a:rPr spc="-10" dirty="0"/>
              <a:t> </a:t>
            </a:r>
            <a:r>
              <a:rPr dirty="0"/>
              <a:t>о</a:t>
            </a:r>
            <a:r>
              <a:rPr spc="-10" dirty="0"/>
              <a:t> </a:t>
            </a:r>
            <a:r>
              <a:rPr spc="-25" dirty="0"/>
              <a:t>ВН, </a:t>
            </a:r>
            <a:r>
              <a:rPr dirty="0"/>
              <a:t>связанной</a:t>
            </a:r>
            <a:r>
              <a:rPr spc="-5" dirty="0"/>
              <a:t> </a:t>
            </a:r>
            <a:r>
              <a:rPr dirty="0"/>
              <a:t>с</a:t>
            </a:r>
            <a:r>
              <a:rPr spc="-5" dirty="0"/>
              <a:t> </a:t>
            </a:r>
            <a:r>
              <a:rPr spc="-20" dirty="0">
                <a:solidFill>
                  <a:srgbClr val="FF0000"/>
                </a:solidFill>
              </a:rPr>
              <a:t>COVID-</a:t>
            </a:r>
            <a:r>
              <a:rPr spc="-25" dirty="0">
                <a:solidFill>
                  <a:srgbClr val="FF0000"/>
                </a:solidFill>
              </a:rPr>
              <a:t>19</a:t>
            </a:r>
            <a:r>
              <a:rPr spc="-25" dirty="0"/>
              <a:t>.</a:t>
            </a:r>
          </a:p>
          <a:p>
            <a:pPr marL="541655" marR="226060" algn="ctr">
              <a:lnSpc>
                <a:spcPct val="100000"/>
              </a:lnSpc>
              <a:spcBef>
                <a:spcPts val="470"/>
              </a:spcBef>
            </a:pPr>
            <a:r>
              <a:rPr sz="1400" dirty="0"/>
              <a:t>Не</a:t>
            </a:r>
            <a:r>
              <a:rPr sz="1400" spc="-35" dirty="0"/>
              <a:t> </a:t>
            </a:r>
            <a:r>
              <a:rPr sz="1400" dirty="0"/>
              <a:t>следует</a:t>
            </a:r>
            <a:r>
              <a:rPr sz="1400" spc="-5" dirty="0"/>
              <a:t> </a:t>
            </a:r>
            <a:r>
              <a:rPr sz="1400" dirty="0"/>
              <a:t>включать</a:t>
            </a:r>
            <a:r>
              <a:rPr sz="1400" spc="-20" dirty="0"/>
              <a:t> </a:t>
            </a:r>
            <a:r>
              <a:rPr sz="1400" dirty="0"/>
              <a:t>случаи</a:t>
            </a:r>
            <a:r>
              <a:rPr sz="1400" spc="-15" dirty="0"/>
              <a:t> </a:t>
            </a:r>
            <a:r>
              <a:rPr sz="1400" spc="-10" dirty="0"/>
              <a:t>COVID-</a:t>
            </a:r>
            <a:r>
              <a:rPr sz="1400" dirty="0"/>
              <a:t>19</a:t>
            </a:r>
            <a:r>
              <a:rPr sz="1400" spc="-10" dirty="0"/>
              <a:t> </a:t>
            </a:r>
            <a:r>
              <a:rPr sz="1400" dirty="0"/>
              <a:t>в</a:t>
            </a:r>
            <a:r>
              <a:rPr sz="1400" spc="-15" dirty="0"/>
              <a:t> </a:t>
            </a:r>
            <a:r>
              <a:rPr sz="1400" dirty="0"/>
              <a:t>строки</a:t>
            </a:r>
            <a:r>
              <a:rPr sz="1400" spc="-25" dirty="0"/>
              <a:t> </a:t>
            </a:r>
            <a:r>
              <a:rPr sz="1400" dirty="0"/>
              <a:t>01</a:t>
            </a:r>
            <a:r>
              <a:rPr sz="1400" spc="-10" dirty="0"/>
              <a:t> </a:t>
            </a:r>
            <a:r>
              <a:rPr sz="1400" dirty="0"/>
              <a:t>–</a:t>
            </a:r>
            <a:r>
              <a:rPr sz="1400" spc="-20" dirty="0"/>
              <a:t> </a:t>
            </a:r>
            <a:r>
              <a:rPr sz="1400" dirty="0"/>
              <a:t>02</a:t>
            </a:r>
            <a:r>
              <a:rPr sz="1400" spc="-20" dirty="0"/>
              <a:t> </a:t>
            </a:r>
            <a:r>
              <a:rPr sz="1400" spc="-10" dirty="0"/>
              <a:t>«Некоторые</a:t>
            </a:r>
            <a:r>
              <a:rPr sz="1400" spc="-20" dirty="0"/>
              <a:t> </a:t>
            </a:r>
            <a:r>
              <a:rPr sz="1400" dirty="0"/>
              <a:t>инфекционные</a:t>
            </a:r>
            <a:r>
              <a:rPr sz="1400" spc="-20" dirty="0"/>
              <a:t> </a:t>
            </a:r>
            <a:r>
              <a:rPr sz="1400" dirty="0"/>
              <a:t>и</a:t>
            </a:r>
            <a:r>
              <a:rPr sz="1400" spc="-10" dirty="0"/>
              <a:t> паразитарные </a:t>
            </a:r>
            <a:r>
              <a:rPr sz="1400" dirty="0"/>
              <a:t>болезни»</a:t>
            </a:r>
            <a:r>
              <a:rPr sz="1400" spc="-75" dirty="0"/>
              <a:t> </a:t>
            </a:r>
            <a:r>
              <a:rPr sz="1400" dirty="0"/>
              <a:t>таблицы</a:t>
            </a:r>
            <a:r>
              <a:rPr sz="1400" spc="-50" dirty="0"/>
              <a:t> </a:t>
            </a:r>
            <a:r>
              <a:rPr sz="1400" spc="-20" dirty="0"/>
              <a:t>1000!</a:t>
            </a:r>
            <a:endParaRPr sz="14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1265682" y="5060060"/>
            <a:ext cx="69195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0" dirty="0">
                <a:solidFill>
                  <a:srgbClr val="FF0000"/>
                </a:solidFill>
                <a:latin typeface="Calibri"/>
                <a:cs typeface="Calibri"/>
              </a:rPr>
              <a:t>Таблица</a:t>
            </a:r>
            <a:r>
              <a:rPr sz="3600" spc="-7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FF0000"/>
                </a:solidFill>
                <a:latin typeface="Calibri"/>
                <a:cs typeface="Calibri"/>
              </a:rPr>
              <a:t>1001</a:t>
            </a:r>
            <a:r>
              <a:rPr sz="3600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FF0000"/>
                </a:solidFill>
                <a:latin typeface="Calibri"/>
                <a:cs typeface="Calibri"/>
              </a:rPr>
              <a:t>из</a:t>
            </a:r>
            <a:r>
              <a:rPr sz="3600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FF0000"/>
                </a:solidFill>
                <a:latin typeface="Calibri"/>
                <a:cs typeface="Calibri"/>
              </a:rPr>
              <a:t>отчета</a:t>
            </a:r>
            <a:r>
              <a:rPr sz="3600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FF0000"/>
                </a:solidFill>
                <a:latin typeface="Calibri"/>
                <a:cs typeface="Calibri"/>
              </a:rPr>
              <a:t>исключена!</a:t>
            </a:r>
            <a:endParaRPr sz="3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67868" y="393191"/>
            <a:ext cx="8301355" cy="2947670"/>
            <a:chOff x="467868" y="393191"/>
            <a:chExt cx="8301355" cy="294767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900" y="710183"/>
              <a:ext cx="132587" cy="13258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4004" y="393191"/>
              <a:ext cx="2551175" cy="8991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11779" y="393191"/>
              <a:ext cx="658368" cy="89916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36747" y="393191"/>
              <a:ext cx="5718048" cy="89916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4004" y="880872"/>
              <a:ext cx="7975092" cy="89916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4004" y="1368552"/>
              <a:ext cx="3851148" cy="8991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7868" y="1973580"/>
              <a:ext cx="644651" cy="84124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4004" y="1953767"/>
              <a:ext cx="7245096" cy="89916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4004" y="2441447"/>
              <a:ext cx="1501139" cy="89916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723900" y="4099559"/>
            <a:ext cx="7315200" cy="1386840"/>
            <a:chOff x="723900" y="4099559"/>
            <a:chExt cx="7315200" cy="1386840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900" y="4416551"/>
              <a:ext cx="132587" cy="1325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4003" y="4099559"/>
              <a:ext cx="1833372" cy="89915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93975" y="4099559"/>
              <a:ext cx="4707635" cy="89915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268211" y="4099559"/>
              <a:ext cx="1770888" cy="8991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4003" y="4587239"/>
              <a:ext cx="1705356" cy="899160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690473" y="483819"/>
            <a:ext cx="7816850" cy="5782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marR="106045" indent="-342900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</a:tabLst>
            </a:pP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В</a:t>
            </a:r>
            <a:r>
              <a:rPr sz="3200" b="1" spc="-10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строки</a:t>
            </a:r>
            <a:r>
              <a:rPr sz="3200" b="1" spc="-25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52-53</a:t>
            </a:r>
            <a:r>
              <a:rPr sz="3200" b="1" spc="-10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«Всего</a:t>
            </a:r>
            <a:r>
              <a:rPr sz="3200" b="1" spc="-20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по</a:t>
            </a:r>
            <a:r>
              <a:rPr sz="3200" b="1" spc="-5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C0504D"/>
                </a:solidFill>
                <a:latin typeface="Calibri"/>
                <a:cs typeface="Calibri"/>
              </a:rPr>
              <a:t>заболеваниям»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включаются</a:t>
            </a:r>
            <a:r>
              <a:rPr sz="3200" b="1" spc="-25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данные</a:t>
            </a:r>
            <a:r>
              <a:rPr sz="3200" b="1" spc="-25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о</a:t>
            </a:r>
            <a:r>
              <a:rPr sz="3200" b="1" spc="-25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всех</a:t>
            </a:r>
            <a:r>
              <a:rPr sz="3200" b="1" spc="-25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случаях</a:t>
            </a:r>
            <a:r>
              <a:rPr sz="3200" b="1" spc="-30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ВН</a:t>
            </a:r>
            <a:r>
              <a:rPr sz="3200" b="1" spc="-20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spc="-25" dirty="0">
                <a:solidFill>
                  <a:srgbClr val="C0504D"/>
                </a:solidFill>
                <a:latin typeface="Calibri"/>
                <a:cs typeface="Calibri"/>
              </a:rPr>
              <a:t>по </a:t>
            </a:r>
            <a:r>
              <a:rPr sz="3200" b="1" dirty="0">
                <a:solidFill>
                  <a:srgbClr val="C0504D"/>
                </a:solidFill>
                <a:latin typeface="Calibri"/>
                <a:cs typeface="Calibri"/>
              </a:rPr>
              <a:t>классам</a:t>
            </a:r>
            <a:r>
              <a:rPr sz="3200" b="1" spc="-40" dirty="0">
                <a:solidFill>
                  <a:srgbClr val="C0504D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C0504D"/>
                </a:solidFill>
                <a:latin typeface="Calibri"/>
                <a:cs typeface="Calibri"/>
              </a:rPr>
              <a:t>болезней.</a:t>
            </a:r>
            <a:endParaRPr sz="3200">
              <a:latin typeface="Calibri"/>
              <a:cs typeface="Calibri"/>
            </a:endParaRPr>
          </a:p>
          <a:p>
            <a:pPr marL="354965" marR="83439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Строка</a:t>
            </a:r>
            <a:r>
              <a:rPr sz="32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52</a:t>
            </a:r>
            <a:r>
              <a:rPr sz="32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таблицы</a:t>
            </a:r>
            <a:r>
              <a:rPr sz="32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1000</a:t>
            </a:r>
            <a:r>
              <a:rPr sz="32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равна</a:t>
            </a:r>
            <a:r>
              <a:rPr sz="32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20" dirty="0">
                <a:solidFill>
                  <a:srgbClr val="001F5F"/>
                </a:solidFill>
                <a:latin typeface="Calibri"/>
                <a:cs typeface="Calibri"/>
              </a:rPr>
              <a:t>сумме </a:t>
            </a: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строк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01,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05,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09,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11,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15,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17,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19,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21,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23,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29,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37,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39,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41,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43, 46, 48,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50</a:t>
            </a:r>
            <a:endParaRPr sz="3200">
              <a:latin typeface="Calibri"/>
              <a:cs typeface="Calibri"/>
            </a:endParaRPr>
          </a:p>
          <a:p>
            <a:pPr marL="354965" marR="83439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Строка</a:t>
            </a:r>
            <a:r>
              <a:rPr sz="32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53</a:t>
            </a:r>
            <a:r>
              <a:rPr sz="32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таблицы</a:t>
            </a:r>
            <a:r>
              <a:rPr sz="32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1000</a:t>
            </a:r>
            <a:r>
              <a:rPr sz="32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равна</a:t>
            </a:r>
            <a:r>
              <a:rPr sz="32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сумме строк: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02,</a:t>
            </a:r>
            <a:r>
              <a:rPr sz="32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06, 10, 12, 16, 18,</a:t>
            </a:r>
            <a:r>
              <a:rPr sz="32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20,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22, 24, 30, 38, 40,</a:t>
            </a:r>
            <a:r>
              <a:rPr sz="32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42,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44, 45, 47,</a:t>
            </a:r>
            <a:r>
              <a:rPr sz="32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49,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51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718515" y="486867"/>
            <a:ext cx="8014334" cy="37814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строке</a:t>
            </a:r>
            <a:r>
              <a:rPr sz="2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54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показывают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сведения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из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45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endParaRPr sz="28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числе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случаев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дней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ВН,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связанных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абортами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(код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МКБ-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Х</a:t>
            </a:r>
            <a:r>
              <a:rPr sz="2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O03</a:t>
            </a:r>
            <a:r>
              <a:rPr sz="2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 O08).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850">
              <a:latin typeface="Calibri"/>
              <a:cs typeface="Calibri"/>
            </a:endParaRPr>
          </a:p>
          <a:p>
            <a:pPr marL="1270" algn="ctr">
              <a:lnSpc>
                <a:spcPct val="100000"/>
              </a:lnSpc>
              <a:spcBef>
                <a:spcPts val="5"/>
              </a:spcBef>
            </a:pP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Внимание!</a:t>
            </a:r>
            <a:endParaRPr sz="2800">
              <a:latin typeface="Calibri"/>
              <a:cs typeface="Calibri"/>
            </a:endParaRPr>
          </a:p>
          <a:p>
            <a:pPr marL="208915" marR="200025" algn="ctr">
              <a:lnSpc>
                <a:spcPct val="100000"/>
              </a:lnSpc>
              <a:spcBef>
                <a:spcPts val="675"/>
              </a:spcBef>
              <a:tabLst>
                <a:tab pos="6209030" algn="l"/>
              </a:tabLst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строке</a:t>
            </a:r>
            <a:r>
              <a:rPr sz="2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54</a:t>
            </a:r>
            <a:r>
              <a:rPr sz="2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есть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случаи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графах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	возраст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50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лет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старше</a:t>
            </a:r>
            <a:r>
              <a:rPr sz="2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endParaRPr sz="2800">
              <a:latin typeface="Calibri"/>
              <a:cs typeface="Calibri"/>
            </a:endParaRPr>
          </a:p>
          <a:p>
            <a:pPr marL="2540" algn="ctr">
              <a:lnSpc>
                <a:spcPct val="100000"/>
              </a:lnSpc>
              <a:spcBef>
                <a:spcPts val="670"/>
              </a:spcBef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нужно</a:t>
            </a:r>
            <a:r>
              <a:rPr sz="2800" spc="-11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предоставить</a:t>
            </a:r>
            <a:r>
              <a:rPr sz="28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пояснительные</a:t>
            </a:r>
            <a:r>
              <a:rPr sz="2800" u="sng" spc="-9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800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записки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76071" y="1139444"/>
            <a:ext cx="7498715" cy="2879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Сведения</a:t>
            </a:r>
            <a:r>
              <a:rPr sz="3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3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ВН,</a:t>
            </a:r>
            <a:r>
              <a:rPr sz="3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связанные</a:t>
            </a:r>
            <a:r>
              <a:rPr sz="3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уходом</a:t>
            </a:r>
            <a:r>
              <a:rPr sz="3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25" dirty="0">
                <a:solidFill>
                  <a:srgbClr val="001F5F"/>
                </a:solidFill>
                <a:latin typeface="Calibri"/>
                <a:cs typeface="Calibri"/>
              </a:rPr>
              <a:t>за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больным,</a:t>
            </a:r>
            <a:r>
              <a:rPr sz="36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оформленные</a:t>
            </a:r>
            <a:r>
              <a:rPr sz="3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листком</a:t>
            </a:r>
            <a:endParaRPr sz="3600">
              <a:latin typeface="Calibri"/>
              <a:cs typeface="Calibri"/>
            </a:endParaRPr>
          </a:p>
          <a:p>
            <a:pPr marL="350520" marR="342265" indent="-635" algn="ctr">
              <a:lnSpc>
                <a:spcPct val="100000"/>
              </a:lnSpc>
            </a:pP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</a:t>
            </a:r>
            <a:r>
              <a:rPr sz="3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медицинской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организации,</a:t>
            </a:r>
            <a:r>
              <a:rPr sz="3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включаются</a:t>
            </a:r>
            <a:r>
              <a:rPr sz="3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endParaRPr sz="36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  <a:spcBef>
                <a:spcPts val="870"/>
              </a:spcBef>
            </a:pP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55</a:t>
            </a:r>
            <a:r>
              <a:rPr sz="36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36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56</a:t>
            </a:r>
            <a:r>
              <a:rPr sz="3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spc="-20" dirty="0">
                <a:solidFill>
                  <a:srgbClr val="001F5F"/>
                </a:solidFill>
                <a:latin typeface="Calibri"/>
                <a:cs typeface="Calibri"/>
              </a:rPr>
              <a:t>"Уход</a:t>
            </a:r>
            <a:r>
              <a:rPr sz="36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3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spc="-10" dirty="0">
                <a:solidFill>
                  <a:srgbClr val="001F5F"/>
                </a:solidFill>
                <a:latin typeface="Calibri"/>
                <a:cs typeface="Calibri"/>
              </a:rPr>
              <a:t>больным"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835863" y="1130300"/>
            <a:ext cx="7778750" cy="45135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9100" marR="412750" algn="ctr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Сведения</a:t>
            </a:r>
            <a:r>
              <a:rPr sz="32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ВН,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оформленные</a:t>
            </a:r>
            <a:r>
              <a:rPr sz="32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листками нетрудоспособности,</a:t>
            </a:r>
            <a:r>
              <a:rPr sz="32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выданными</a:t>
            </a:r>
            <a:r>
              <a:rPr sz="32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endParaRPr sz="3200">
              <a:latin typeface="Calibri"/>
              <a:cs typeface="Calibri"/>
            </a:endParaRPr>
          </a:p>
          <a:p>
            <a:pPr marL="3175" algn="ctr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недостающие</a:t>
            </a:r>
            <a:r>
              <a:rPr sz="32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отпуску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дни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санаторно-</a:t>
            </a:r>
            <a:endParaRPr sz="32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курортного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лечения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дорогу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санаторий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обратно</a:t>
            </a:r>
            <a:r>
              <a:rPr sz="32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(кроме</a:t>
            </a:r>
            <a:r>
              <a:rPr sz="32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случаев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туберкулеза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и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долечивания</a:t>
            </a:r>
            <a:r>
              <a:rPr sz="32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инфаркта</a:t>
            </a:r>
            <a:r>
              <a:rPr sz="32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миокарда),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включаются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endParaRPr sz="3200">
              <a:latin typeface="Calibri"/>
              <a:cs typeface="Calibri"/>
            </a:endParaRPr>
          </a:p>
          <a:p>
            <a:pPr marL="843280" marR="830580" algn="ctr">
              <a:lnSpc>
                <a:spcPct val="100000"/>
              </a:lnSpc>
              <a:spcBef>
                <a:spcPts val="770"/>
              </a:spcBef>
            </a:pP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57-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58</a:t>
            </a:r>
            <a:r>
              <a:rPr sz="32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"Отпуск</a:t>
            </a:r>
            <a:r>
              <a:rPr sz="32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связи</a:t>
            </a:r>
            <a:r>
              <a:rPr sz="32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2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санаторно-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курортным</a:t>
            </a:r>
            <a:r>
              <a:rPr sz="32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лечением"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858723" y="480771"/>
            <a:ext cx="7731125" cy="5293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3589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Сведения</a:t>
            </a:r>
            <a:r>
              <a:rPr sz="3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3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ВН</a:t>
            </a:r>
            <a:r>
              <a:rPr sz="3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поводу</a:t>
            </a:r>
            <a:r>
              <a:rPr sz="3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санаторного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лечения</a:t>
            </a:r>
            <a:r>
              <a:rPr sz="3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больных</a:t>
            </a:r>
            <a:r>
              <a:rPr sz="3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туберкулезом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включается</a:t>
            </a:r>
            <a:r>
              <a:rPr sz="3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endParaRPr sz="3600">
              <a:latin typeface="Calibri"/>
              <a:cs typeface="Calibri"/>
            </a:endParaRPr>
          </a:p>
          <a:p>
            <a:pPr marL="3810" algn="ctr">
              <a:lnSpc>
                <a:spcPct val="100000"/>
              </a:lnSpc>
              <a:spcBef>
                <a:spcPts val="865"/>
              </a:spcBef>
            </a:pPr>
            <a:r>
              <a:rPr sz="3600" b="1" spc="-10" dirty="0">
                <a:solidFill>
                  <a:srgbClr val="001F5F"/>
                </a:solidFill>
                <a:latin typeface="Calibri"/>
                <a:cs typeface="Calibri"/>
              </a:rPr>
              <a:t>03-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04</a:t>
            </a:r>
            <a:r>
              <a:rPr sz="36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spc="-10" dirty="0">
                <a:solidFill>
                  <a:srgbClr val="001F5F"/>
                </a:solidFill>
                <a:latin typeface="Calibri"/>
                <a:cs typeface="Calibri"/>
              </a:rPr>
              <a:t>"Туберкулез"</a:t>
            </a:r>
            <a:endParaRPr sz="3600">
              <a:latin typeface="Calibri"/>
              <a:cs typeface="Calibri"/>
            </a:endParaRPr>
          </a:p>
          <a:p>
            <a:pPr marL="620395" marR="590550" indent="86360" algn="ctr">
              <a:lnSpc>
                <a:spcPct val="100000"/>
              </a:lnSpc>
              <a:spcBef>
                <a:spcPts val="869"/>
              </a:spcBef>
            </a:pP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поводу</a:t>
            </a:r>
            <a:r>
              <a:rPr sz="3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санаторно-курортного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лечения</a:t>
            </a:r>
            <a:r>
              <a:rPr sz="36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(долечивания)</a:t>
            </a:r>
            <a:r>
              <a:rPr sz="36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инфаркта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миокарда</a:t>
            </a:r>
            <a:r>
              <a:rPr sz="3600" spc="-1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50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endParaRPr sz="36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  <a:spcBef>
                <a:spcPts val="865"/>
              </a:spcBef>
            </a:pP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6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строки </a:t>
            </a:r>
            <a:r>
              <a:rPr sz="3600" b="1" spc="-10" dirty="0">
                <a:solidFill>
                  <a:srgbClr val="001F5F"/>
                </a:solidFill>
                <a:latin typeface="Calibri"/>
                <a:cs typeface="Calibri"/>
              </a:rPr>
              <a:t>25-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26</a:t>
            </a:r>
            <a:r>
              <a:rPr sz="36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1F5F"/>
                </a:solidFill>
                <a:latin typeface="Calibri"/>
                <a:cs typeface="Calibri"/>
              </a:rPr>
              <a:t>"Ишемические</a:t>
            </a:r>
            <a:r>
              <a:rPr sz="3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b="1" spc="-10" dirty="0">
                <a:solidFill>
                  <a:srgbClr val="001F5F"/>
                </a:solidFill>
                <a:latin typeface="Calibri"/>
                <a:cs typeface="Calibri"/>
              </a:rPr>
              <a:t>болезни сердца"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710895" y="483819"/>
            <a:ext cx="8030845" cy="50018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9690" marR="54610" indent="210185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32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работающему</a:t>
            </a:r>
            <a:r>
              <a:rPr sz="32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период</a:t>
            </a:r>
            <a:r>
              <a:rPr sz="32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пребывания</a:t>
            </a:r>
            <a:r>
              <a:rPr sz="32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санатории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выдан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листок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</a:t>
            </a:r>
            <a:endParaRPr sz="3200">
              <a:latin typeface="Calibri"/>
              <a:cs typeface="Calibri"/>
            </a:endParaRPr>
          </a:p>
          <a:p>
            <a:pPr marL="353695" marR="349885" algn="ctr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связи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возникшим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него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заболеванием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(грипп,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ангина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др.),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то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это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заболевание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относится</a:t>
            </a:r>
            <a:r>
              <a:rPr sz="32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соответствующим</a:t>
            </a:r>
            <a:r>
              <a:rPr sz="32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строкам Формы.</a:t>
            </a:r>
            <a:endParaRPr sz="3200">
              <a:latin typeface="Calibri"/>
              <a:cs typeface="Calibri"/>
            </a:endParaRPr>
          </a:p>
          <a:p>
            <a:pPr marL="12700" marR="5080" indent="1270" algn="ctr">
              <a:lnSpc>
                <a:spcPct val="100000"/>
              </a:lnSpc>
              <a:spcBef>
                <a:spcPts val="77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таких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случаях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листки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 нетрудоспособности,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выданные для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санаторно-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курортного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лечения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2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болезни,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учитываются</a:t>
            </a:r>
            <a:r>
              <a:rPr sz="3200" b="1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раздельно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как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случаях,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так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днях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829767" y="1200403"/>
            <a:ext cx="7792084" cy="39770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Случаи</a:t>
            </a:r>
            <a:r>
              <a:rPr sz="3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нетрудоспособности,</a:t>
            </a:r>
            <a:r>
              <a:rPr sz="3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связанные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карантином</a:t>
            </a:r>
            <a:r>
              <a:rPr sz="3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25" dirty="0">
                <a:solidFill>
                  <a:srgbClr val="001F5F"/>
                </a:solidFill>
                <a:latin typeface="Calibri"/>
                <a:cs typeface="Calibri"/>
              </a:rPr>
              <a:t>или</a:t>
            </a:r>
            <a:endParaRPr sz="3600">
              <a:latin typeface="Calibri"/>
              <a:cs typeface="Calibri"/>
            </a:endParaRPr>
          </a:p>
          <a:p>
            <a:pPr marL="99060" marR="91440" algn="ctr">
              <a:lnSpc>
                <a:spcPct val="100000"/>
              </a:lnSpc>
            </a:pP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бактерионосительством,</a:t>
            </a:r>
            <a:r>
              <a:rPr sz="3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включаются</a:t>
            </a:r>
            <a:r>
              <a:rPr sz="3600" spc="-1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5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r>
              <a:rPr sz="36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59-</a:t>
            </a:r>
            <a:r>
              <a:rPr sz="3600" spc="-25" dirty="0">
                <a:solidFill>
                  <a:srgbClr val="001F5F"/>
                </a:solidFill>
                <a:latin typeface="Calibri"/>
                <a:cs typeface="Calibri"/>
              </a:rPr>
              <a:t>60</a:t>
            </a:r>
            <a:endParaRPr sz="3600">
              <a:latin typeface="Calibri"/>
              <a:cs typeface="Calibri"/>
            </a:endParaRPr>
          </a:p>
          <a:p>
            <a:pPr marL="12700" marR="6350" algn="ctr">
              <a:lnSpc>
                <a:spcPct val="100000"/>
              </a:lnSpc>
              <a:spcBef>
                <a:spcPts val="870"/>
              </a:spcBef>
            </a:pP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Случаи</a:t>
            </a:r>
            <a:r>
              <a:rPr sz="3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нетрудоспособности,</a:t>
            </a:r>
            <a:r>
              <a:rPr sz="3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связанные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карантином</a:t>
            </a:r>
            <a:r>
              <a:rPr sz="3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 Covid-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19</a:t>
            </a:r>
            <a:r>
              <a:rPr sz="3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выделяются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(из</a:t>
            </a:r>
            <a:r>
              <a:rPr sz="3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строк</a:t>
            </a:r>
            <a:r>
              <a:rPr sz="36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59-60)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001F5F"/>
                </a:solidFill>
                <a:latin typeface="Calibri"/>
                <a:cs typeface="Calibri"/>
              </a:rPr>
              <a:t>в строки</a:t>
            </a:r>
            <a:r>
              <a:rPr sz="36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600" spc="-10" dirty="0">
                <a:solidFill>
                  <a:srgbClr val="001F5F"/>
                </a:solidFill>
                <a:latin typeface="Calibri"/>
                <a:cs typeface="Calibri"/>
              </a:rPr>
              <a:t>61-</a:t>
            </a:r>
            <a:r>
              <a:rPr sz="3600" spc="-25" dirty="0">
                <a:solidFill>
                  <a:srgbClr val="001F5F"/>
                </a:solidFill>
                <a:latin typeface="Calibri"/>
                <a:cs typeface="Calibri"/>
              </a:rPr>
              <a:t>62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690473" y="486867"/>
            <a:ext cx="7966709" cy="4890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Строка</a:t>
            </a:r>
            <a:r>
              <a:rPr sz="2800" b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63</a:t>
            </a:r>
            <a:r>
              <a:rPr sz="28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"Итого</a:t>
            </a:r>
            <a:r>
              <a:rPr sz="2800" b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всем</a:t>
            </a:r>
            <a:r>
              <a:rPr sz="2800" b="1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причинам"</a:t>
            </a:r>
            <a:endParaRPr sz="28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(мужчины)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включает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сумму</a:t>
            </a:r>
            <a:r>
              <a:rPr sz="2800" spc="-1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</a:t>
            </a:r>
            <a:r>
              <a:rPr sz="2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52,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55,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57,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Calibri"/>
                <a:cs typeface="Calibri"/>
              </a:rPr>
              <a:t>59</a:t>
            </a:r>
            <a:endParaRPr sz="2800">
              <a:latin typeface="Calibri"/>
              <a:cs typeface="Calibri"/>
            </a:endParaRPr>
          </a:p>
          <a:p>
            <a:pPr marL="436245" indent="-42418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436245" algn="l"/>
                <a:tab pos="436880" algn="l"/>
              </a:tabLst>
            </a:pP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Строка</a:t>
            </a:r>
            <a:r>
              <a:rPr sz="2800" b="1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64</a:t>
            </a:r>
            <a:r>
              <a:rPr sz="28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"Итого</a:t>
            </a:r>
            <a:r>
              <a:rPr sz="2800" b="1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b="1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всем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причинам"</a:t>
            </a:r>
            <a:endParaRPr sz="28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(женщины)</a:t>
            </a:r>
            <a:r>
              <a:rPr sz="2800" b="1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включает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сумму</a:t>
            </a:r>
            <a:r>
              <a:rPr sz="28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53,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56,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58,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Calibri"/>
                <a:cs typeface="Calibri"/>
              </a:rPr>
              <a:t>60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r>
              <a:rPr sz="28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63</a:t>
            </a:r>
            <a:r>
              <a:rPr sz="2800" b="1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64</a:t>
            </a:r>
            <a:r>
              <a:rPr sz="2800" b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кроме</a:t>
            </a:r>
            <a:r>
              <a:rPr sz="2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того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включают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случаи,</a:t>
            </a:r>
            <a:endParaRPr sz="2800">
              <a:latin typeface="Calibri"/>
              <a:cs typeface="Calibri"/>
            </a:endParaRPr>
          </a:p>
          <a:p>
            <a:pPr marL="354965" marR="5080">
              <a:lnSpc>
                <a:spcPct val="100000"/>
              </a:lnSpc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связанные</a:t>
            </a:r>
            <a:r>
              <a:rPr sz="28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28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протезированием,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выполнением донорских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функций,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обследованием,</a:t>
            </a:r>
            <a:r>
              <a:rPr sz="28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результате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которого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пациенту</a:t>
            </a:r>
            <a:r>
              <a:rPr sz="28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был</a:t>
            </a:r>
            <a:r>
              <a:rPr sz="28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поставлен</a:t>
            </a:r>
            <a:r>
              <a:rPr sz="28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диагноз</a:t>
            </a:r>
            <a:endParaRPr sz="2800">
              <a:latin typeface="Calibri"/>
              <a:cs typeface="Calibri"/>
            </a:endParaRPr>
          </a:p>
          <a:p>
            <a:pPr marL="354965" marR="140335">
              <a:lnSpc>
                <a:spcPct val="100000"/>
              </a:lnSpc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"Здоров"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(XXI</a:t>
            </a:r>
            <a:r>
              <a:rPr sz="2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класс</a:t>
            </a:r>
            <a:r>
              <a:rPr sz="2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МКБ-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Х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«Факторы,</a:t>
            </a:r>
            <a:r>
              <a:rPr sz="2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влияющие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состояние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здоровья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населения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обращения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учреждения</a:t>
            </a:r>
            <a:r>
              <a:rPr sz="2800" spc="-1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здравоохранения»)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704799" y="486867"/>
            <a:ext cx="8044180" cy="4634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2800" b="1" spc="-9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строке</a:t>
            </a:r>
            <a:r>
              <a:rPr sz="2800"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65</a:t>
            </a:r>
            <a:r>
              <a:rPr sz="2800" b="1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показать</a:t>
            </a:r>
            <a:r>
              <a:rPr sz="2800" b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сведения</a:t>
            </a:r>
            <a:r>
              <a:rPr sz="2800" b="1" spc="-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о</a:t>
            </a:r>
            <a:r>
              <a:rPr sz="2800" b="1" spc="-9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причинах</a:t>
            </a:r>
            <a:r>
              <a:rPr sz="2800"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FF0000"/>
                </a:solidFill>
                <a:latin typeface="Calibri"/>
                <a:cs typeface="Calibri"/>
              </a:rPr>
              <a:t>ВН,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связанных</a:t>
            </a:r>
            <a:r>
              <a:rPr sz="2800" b="1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с</a:t>
            </a:r>
            <a:r>
              <a:rPr sz="2800"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Calibri"/>
                <a:cs typeface="Calibri"/>
              </a:rPr>
              <a:t>дородовым</a:t>
            </a:r>
            <a:r>
              <a:rPr sz="2800"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и</a:t>
            </a:r>
            <a:r>
              <a:rPr sz="2800"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Calibri"/>
                <a:cs typeface="Calibri"/>
              </a:rPr>
              <a:t>послеродовым</a:t>
            </a:r>
            <a:r>
              <a:rPr sz="2800" b="1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отпуском</a:t>
            </a:r>
            <a:endParaRPr sz="2800">
              <a:latin typeface="Calibri"/>
              <a:cs typeface="Calibri"/>
            </a:endParaRPr>
          </a:p>
          <a:p>
            <a:pPr marL="45720" marR="43180" algn="ctr">
              <a:lnSpc>
                <a:spcPct val="100000"/>
              </a:lnSpc>
              <a:spcBef>
                <a:spcPts val="675"/>
              </a:spcBef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строке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65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обратить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внимание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возраст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50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лет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старше!</a:t>
            </a:r>
            <a:endParaRPr sz="2800">
              <a:latin typeface="Calibri"/>
              <a:cs typeface="Calibri"/>
            </a:endParaRPr>
          </a:p>
          <a:p>
            <a:pPr marL="132715" marR="127635" algn="ctr">
              <a:lnSpc>
                <a:spcPct val="100000"/>
              </a:lnSpc>
              <a:spcBef>
                <a:spcPts val="675"/>
              </a:spcBef>
            </a:pP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Предоставить</a:t>
            </a:r>
            <a:r>
              <a:rPr sz="2800" b="1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документы,</a:t>
            </a:r>
            <a:r>
              <a:rPr sz="2800" b="1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Calibri"/>
                <a:cs typeface="Calibri"/>
              </a:rPr>
              <a:t>подтверждающие</a:t>
            </a:r>
            <a:r>
              <a:rPr sz="2800" b="1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Calibri"/>
                <a:cs typeface="Calibri"/>
              </a:rPr>
              <a:t>факт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родов</a:t>
            </a:r>
            <a:r>
              <a:rPr sz="2800" b="1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(№</a:t>
            </a:r>
            <a:r>
              <a:rPr sz="2800" b="1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больничного</a:t>
            </a:r>
            <a:r>
              <a:rPr sz="2800" b="1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листа,</a:t>
            </a:r>
            <a:r>
              <a:rPr sz="2800" b="1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выписка</a:t>
            </a:r>
            <a:r>
              <a:rPr sz="2800" b="1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Calibri"/>
                <a:cs typeface="Calibri"/>
              </a:rPr>
              <a:t>из</a:t>
            </a:r>
            <a:endParaRPr sz="2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800" b="1" spc="-20" dirty="0">
                <a:solidFill>
                  <a:srgbClr val="001F5F"/>
                </a:solidFill>
                <a:latin typeface="Calibri"/>
                <a:cs typeface="Calibri"/>
              </a:rPr>
              <a:t>родильного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дома)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850">
              <a:latin typeface="Calibri"/>
              <a:cs typeface="Calibri"/>
            </a:endParaRPr>
          </a:p>
          <a:p>
            <a:pPr marL="220979" marR="213995" algn="ctr">
              <a:lnSpc>
                <a:spcPct val="100000"/>
              </a:lnSpc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этой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строке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не</a:t>
            </a:r>
            <a:r>
              <a:rPr sz="2800" u="sng" spc="-9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800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должны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указываться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отпуска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по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уходу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малолетними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детьми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Форма</a:t>
            </a:r>
            <a:r>
              <a:rPr spc="-65" dirty="0"/>
              <a:t> </a:t>
            </a:r>
            <a:r>
              <a:rPr dirty="0"/>
              <a:t>составляется</a:t>
            </a:r>
            <a:r>
              <a:rPr spc="-55" dirty="0"/>
              <a:t> </a:t>
            </a:r>
            <a:r>
              <a:rPr spc="-10" dirty="0"/>
              <a:t>всеми </a:t>
            </a:r>
            <a:r>
              <a:rPr dirty="0"/>
              <a:t>медицинскими</a:t>
            </a:r>
            <a:r>
              <a:rPr spc="-120" dirty="0"/>
              <a:t> </a:t>
            </a:r>
            <a:r>
              <a:rPr spc="-10" dirty="0"/>
              <a:t>организациями, входящими</a:t>
            </a:r>
            <a:r>
              <a:rPr spc="-100" dirty="0"/>
              <a:t> </a:t>
            </a:r>
            <a:r>
              <a:rPr dirty="0"/>
              <a:t>в</a:t>
            </a:r>
            <a:r>
              <a:rPr spc="-65" dirty="0"/>
              <a:t> </a:t>
            </a:r>
            <a:r>
              <a:rPr spc="-10" dirty="0"/>
              <a:t>номенклатуру </a:t>
            </a:r>
            <a:r>
              <a:rPr dirty="0"/>
              <a:t>медицинских</a:t>
            </a:r>
            <a:r>
              <a:rPr spc="-114" dirty="0"/>
              <a:t> </a:t>
            </a:r>
            <a:r>
              <a:rPr spc="-10" dirty="0"/>
              <a:t>организаций,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1919097" y="3241675"/>
            <a:ext cx="547433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302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0000"/>
                </a:solidFill>
                <a:latin typeface="Calibri"/>
                <a:cs typeface="Calibri"/>
              </a:rPr>
              <a:t>выдающими </a:t>
            </a:r>
            <a:r>
              <a:rPr sz="4800" b="1" spc="-10" dirty="0">
                <a:solidFill>
                  <a:srgbClr val="FF0000"/>
                </a:solidFill>
                <a:latin typeface="Calibri"/>
                <a:cs typeface="Calibri"/>
              </a:rPr>
              <a:t>листки </a:t>
            </a:r>
            <a:r>
              <a:rPr sz="4800" b="1" spc="-25" dirty="0">
                <a:solidFill>
                  <a:srgbClr val="FF0000"/>
                </a:solidFill>
                <a:latin typeface="Calibri"/>
                <a:cs typeface="Calibri"/>
              </a:rPr>
              <a:t>нетрудоспособности</a:t>
            </a:r>
            <a:endParaRPr sz="4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1941017"/>
            <a:ext cx="6954520" cy="24644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Среднюю</a:t>
            </a:r>
            <a:r>
              <a:rPr sz="4000" b="1" spc="-1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20" dirty="0">
                <a:solidFill>
                  <a:srgbClr val="FF0000"/>
                </a:solidFill>
                <a:latin typeface="Calibri"/>
                <a:cs typeface="Calibri"/>
              </a:rPr>
              <a:t>длительность</a:t>
            </a:r>
            <a:r>
              <a:rPr sz="4000" b="1" spc="-1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одного 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случая</a:t>
            </a:r>
            <a:r>
              <a:rPr sz="4000"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ВН</a:t>
            </a:r>
            <a:r>
              <a:rPr sz="4000" b="1" spc="-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по</a:t>
            </a:r>
            <a:r>
              <a:rPr sz="4000"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нозологиям проанализировать,</a:t>
            </a:r>
            <a:r>
              <a:rPr sz="4000" b="1" spc="-1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сравнить</a:t>
            </a:r>
            <a:r>
              <a:rPr sz="4000" b="1" spc="-2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50" dirty="0">
                <a:solidFill>
                  <a:srgbClr val="FF0000"/>
                </a:solidFill>
                <a:latin typeface="Calibri"/>
                <a:cs typeface="Calibri"/>
              </a:rPr>
              <a:t>с 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прошлым</a:t>
            </a:r>
            <a:r>
              <a:rPr sz="4000" b="1" spc="-2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годом!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20</a:t>
            </a:fld>
            <a:endParaRPr spc="-2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5797" y="461594"/>
            <a:ext cx="477075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solidFill>
                  <a:srgbClr val="000000"/>
                </a:solidFill>
                <a:latin typeface="Calibri"/>
                <a:cs typeface="Calibri"/>
              </a:rPr>
              <a:t>Обратить</a:t>
            </a:r>
            <a:r>
              <a:rPr sz="4400" b="0" spc="-8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4400" b="0" spc="-10" dirty="0">
                <a:solidFill>
                  <a:srgbClr val="000000"/>
                </a:solidFill>
                <a:latin typeface="Calibri"/>
                <a:cs typeface="Calibri"/>
              </a:rPr>
              <a:t>внимание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21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7642"/>
            <a:ext cx="7825105" cy="3636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По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строкам</a:t>
            </a:r>
            <a:r>
              <a:rPr sz="3200" spc="-3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03-</a:t>
            </a:r>
            <a:r>
              <a:rPr sz="3200" dirty="0">
                <a:latin typeface="Calibri"/>
                <a:cs typeface="Calibri"/>
              </a:rPr>
              <a:t>04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«из</a:t>
            </a:r>
            <a:r>
              <a:rPr sz="3200" spc="-4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них: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туберкулёз»</a:t>
            </a:r>
            <a:endParaRPr sz="3200">
              <a:latin typeface="Calibri"/>
              <a:cs typeface="Calibri"/>
            </a:endParaRPr>
          </a:p>
          <a:p>
            <a:pPr marL="355600" marR="335915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средняя</a:t>
            </a:r>
            <a:r>
              <a:rPr sz="3200" spc="-114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длительность</a:t>
            </a:r>
            <a:r>
              <a:rPr sz="3200" spc="-1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листка</a:t>
            </a:r>
            <a:r>
              <a:rPr sz="3200" spc="-9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временной нетрудоспособности</a:t>
            </a:r>
            <a:r>
              <a:rPr sz="3200" spc="-5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не</a:t>
            </a:r>
            <a:r>
              <a:rPr sz="3200" spc="-6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менее</a:t>
            </a:r>
            <a:r>
              <a:rPr sz="3200" spc="-6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90</a:t>
            </a:r>
            <a:r>
              <a:rPr sz="3200" spc="-1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дней.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4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По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строке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54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«из</a:t>
            </a:r>
            <a:r>
              <a:rPr sz="3200" spc="-3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них: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аборты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(из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стр.45)»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50" dirty="0">
                <a:latin typeface="Calibri"/>
                <a:cs typeface="Calibri"/>
              </a:rPr>
              <a:t>– </a:t>
            </a:r>
            <a:r>
              <a:rPr sz="3200" dirty="0">
                <a:latin typeface="Calibri"/>
                <a:cs typeface="Calibri"/>
              </a:rPr>
              <a:t>средняя</a:t>
            </a:r>
            <a:r>
              <a:rPr sz="3200" spc="-114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длительность</a:t>
            </a:r>
            <a:r>
              <a:rPr sz="3200" spc="-1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листка</a:t>
            </a:r>
            <a:r>
              <a:rPr sz="3200" spc="-9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временной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3200" spc="-10" dirty="0">
                <a:latin typeface="Calibri"/>
                <a:cs typeface="Calibri"/>
              </a:rPr>
              <a:t>нетрудоспособности</a:t>
            </a:r>
            <a:r>
              <a:rPr sz="3200" spc="-6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3-5</a:t>
            </a:r>
            <a:r>
              <a:rPr sz="3200" spc="-6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дней.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3515" marR="172720" algn="ctr">
              <a:lnSpc>
                <a:spcPct val="100000"/>
              </a:lnSpc>
              <a:spcBef>
                <a:spcPts val="95"/>
              </a:spcBef>
            </a:pPr>
            <a:r>
              <a:rPr dirty="0"/>
              <a:t>В</a:t>
            </a:r>
            <a:r>
              <a:rPr spc="-70" dirty="0"/>
              <a:t> </a:t>
            </a:r>
            <a:r>
              <a:rPr dirty="0"/>
              <a:t>Форму</a:t>
            </a:r>
            <a:r>
              <a:rPr spc="-75" dirty="0"/>
              <a:t> </a:t>
            </a:r>
            <a:r>
              <a:rPr dirty="0"/>
              <a:t>включаются</a:t>
            </a:r>
            <a:r>
              <a:rPr spc="-45" dirty="0"/>
              <a:t> </a:t>
            </a:r>
            <a:r>
              <a:rPr dirty="0"/>
              <a:t>сведения</a:t>
            </a:r>
            <a:r>
              <a:rPr spc="-55" dirty="0"/>
              <a:t> </a:t>
            </a:r>
            <a:r>
              <a:rPr dirty="0"/>
              <a:t>о</a:t>
            </a:r>
            <a:r>
              <a:rPr spc="-70" dirty="0"/>
              <a:t> </a:t>
            </a:r>
            <a:r>
              <a:rPr dirty="0"/>
              <a:t>числе</a:t>
            </a:r>
            <a:r>
              <a:rPr spc="-65" dirty="0"/>
              <a:t> </a:t>
            </a:r>
            <a:r>
              <a:rPr dirty="0"/>
              <a:t>дней</a:t>
            </a:r>
            <a:r>
              <a:rPr spc="-70" dirty="0"/>
              <a:t> </a:t>
            </a:r>
            <a:r>
              <a:rPr spc="-10" dirty="0"/>
              <a:t>временной нетрудоспособности</a:t>
            </a:r>
            <a:r>
              <a:rPr spc="-25" dirty="0"/>
              <a:t> </a:t>
            </a:r>
            <a:r>
              <a:rPr dirty="0"/>
              <a:t>(далее</a:t>
            </a:r>
            <a:r>
              <a:rPr spc="-30" dirty="0"/>
              <a:t> </a:t>
            </a:r>
            <a:r>
              <a:rPr dirty="0"/>
              <a:t>-</a:t>
            </a:r>
            <a:r>
              <a:rPr spc="-55" dirty="0"/>
              <a:t> </a:t>
            </a:r>
            <a:r>
              <a:rPr dirty="0"/>
              <a:t>ВН)</a:t>
            </a:r>
            <a:r>
              <a:rPr spc="-50" dirty="0"/>
              <a:t> </a:t>
            </a:r>
            <a:r>
              <a:rPr dirty="0"/>
              <a:t>по</a:t>
            </a:r>
            <a:r>
              <a:rPr spc="-55" dirty="0"/>
              <a:t> </a:t>
            </a:r>
            <a:r>
              <a:rPr dirty="0"/>
              <a:t>полу</a:t>
            </a:r>
            <a:r>
              <a:rPr spc="-55" dirty="0"/>
              <a:t> </a:t>
            </a:r>
            <a:r>
              <a:rPr dirty="0"/>
              <a:t>(графа</a:t>
            </a:r>
            <a:r>
              <a:rPr spc="-35" dirty="0"/>
              <a:t> </a:t>
            </a:r>
            <a:r>
              <a:rPr dirty="0"/>
              <a:t>5)</a:t>
            </a:r>
            <a:r>
              <a:rPr spc="-55" dirty="0"/>
              <a:t> </a:t>
            </a:r>
            <a:r>
              <a:rPr spc="-25" dirty="0"/>
              <a:t>по </a:t>
            </a:r>
            <a:r>
              <a:rPr dirty="0"/>
              <a:t>причинам</a:t>
            </a:r>
            <a:r>
              <a:rPr spc="-60" dirty="0"/>
              <a:t> </a:t>
            </a:r>
            <a:r>
              <a:rPr dirty="0"/>
              <a:t>ВН,</a:t>
            </a:r>
            <a:r>
              <a:rPr spc="-45" dirty="0"/>
              <a:t> </a:t>
            </a:r>
            <a:r>
              <a:rPr dirty="0"/>
              <a:t>о</a:t>
            </a:r>
            <a:r>
              <a:rPr spc="-55" dirty="0"/>
              <a:t> </a:t>
            </a:r>
            <a:r>
              <a:rPr dirty="0"/>
              <a:t>числе</a:t>
            </a:r>
            <a:r>
              <a:rPr spc="-45" dirty="0"/>
              <a:t> </a:t>
            </a:r>
            <a:r>
              <a:rPr dirty="0"/>
              <a:t>случаев</a:t>
            </a:r>
            <a:r>
              <a:rPr spc="-40" dirty="0"/>
              <a:t> </a:t>
            </a:r>
            <a:r>
              <a:rPr dirty="0"/>
              <a:t>ВН</a:t>
            </a:r>
            <a:r>
              <a:rPr spc="-45" dirty="0"/>
              <a:t> </a:t>
            </a:r>
            <a:r>
              <a:rPr dirty="0"/>
              <a:t>-</a:t>
            </a:r>
            <a:r>
              <a:rPr spc="-65" dirty="0"/>
              <a:t> </a:t>
            </a:r>
            <a:r>
              <a:rPr dirty="0"/>
              <a:t>в</a:t>
            </a:r>
            <a:r>
              <a:rPr spc="-50" dirty="0"/>
              <a:t> </a:t>
            </a:r>
            <a:r>
              <a:rPr dirty="0"/>
              <a:t>графу</a:t>
            </a:r>
            <a:r>
              <a:rPr spc="-45" dirty="0"/>
              <a:t> </a:t>
            </a:r>
            <a:r>
              <a:rPr spc="-25" dirty="0"/>
              <a:t>6.</a:t>
            </a:r>
          </a:p>
          <a:p>
            <a:pPr marL="10795" marR="5080" indent="635" algn="ctr">
              <a:lnSpc>
                <a:spcPct val="100000"/>
              </a:lnSpc>
            </a:pPr>
            <a:r>
              <a:rPr dirty="0"/>
              <a:t>В</a:t>
            </a:r>
            <a:r>
              <a:rPr spc="-60" dirty="0"/>
              <a:t> </a:t>
            </a:r>
            <a:r>
              <a:rPr dirty="0"/>
              <a:t>графах</a:t>
            </a:r>
            <a:r>
              <a:rPr spc="-45" dirty="0"/>
              <a:t> </a:t>
            </a:r>
            <a:r>
              <a:rPr dirty="0"/>
              <a:t>с</a:t>
            </a:r>
            <a:r>
              <a:rPr spc="-65" dirty="0"/>
              <a:t> </a:t>
            </a:r>
            <a:r>
              <a:rPr dirty="0"/>
              <a:t>7</a:t>
            </a:r>
            <a:r>
              <a:rPr spc="-65" dirty="0"/>
              <a:t> </a:t>
            </a:r>
            <a:r>
              <a:rPr dirty="0"/>
              <a:t>по</a:t>
            </a:r>
            <a:r>
              <a:rPr spc="-65" dirty="0"/>
              <a:t> </a:t>
            </a:r>
            <a:r>
              <a:rPr dirty="0"/>
              <a:t>16</a:t>
            </a:r>
            <a:r>
              <a:rPr spc="-60" dirty="0"/>
              <a:t> </a:t>
            </a:r>
            <a:r>
              <a:rPr dirty="0"/>
              <a:t>показывается</a:t>
            </a:r>
            <a:r>
              <a:rPr spc="-15" dirty="0"/>
              <a:t> </a:t>
            </a:r>
            <a:r>
              <a:rPr dirty="0"/>
              <a:t>число</a:t>
            </a:r>
            <a:r>
              <a:rPr spc="-50" dirty="0"/>
              <a:t> </a:t>
            </a:r>
            <a:r>
              <a:rPr dirty="0"/>
              <a:t>случаев</a:t>
            </a:r>
            <a:r>
              <a:rPr spc="-50" dirty="0"/>
              <a:t> </a:t>
            </a:r>
            <a:r>
              <a:rPr spc="-25" dirty="0"/>
              <a:t>ВН, </a:t>
            </a:r>
            <a:r>
              <a:rPr spc="-10" dirty="0"/>
              <a:t>распределенных</a:t>
            </a:r>
            <a:r>
              <a:rPr spc="-55" dirty="0"/>
              <a:t> </a:t>
            </a:r>
            <a:r>
              <a:rPr dirty="0"/>
              <a:t>по</a:t>
            </a:r>
            <a:r>
              <a:rPr spc="-75" dirty="0"/>
              <a:t> </a:t>
            </a:r>
            <a:r>
              <a:rPr spc="-10" dirty="0"/>
              <a:t>пятилетним</a:t>
            </a:r>
            <a:r>
              <a:rPr spc="-70" dirty="0"/>
              <a:t> </a:t>
            </a:r>
            <a:r>
              <a:rPr dirty="0"/>
              <a:t>возрастным</a:t>
            </a:r>
            <a:r>
              <a:rPr spc="-70" dirty="0"/>
              <a:t> </a:t>
            </a:r>
            <a:r>
              <a:rPr spc="-10" dirty="0"/>
              <a:t>группировкам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457200" y="3200400"/>
            <a:ext cx="8242300" cy="1250315"/>
            <a:chOff x="461187" y="3206673"/>
            <a:chExt cx="8242300" cy="12503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6139" y="3386387"/>
              <a:ext cx="8103837" cy="106381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64362" y="3209848"/>
              <a:ext cx="8235950" cy="1243965"/>
            </a:xfrm>
            <a:custGeom>
              <a:avLst/>
              <a:gdLst/>
              <a:ahLst/>
              <a:cxnLst/>
              <a:rect l="l" t="t" r="r" b="b"/>
              <a:pathLst>
                <a:path w="8235950" h="1243964">
                  <a:moveTo>
                    <a:pt x="0" y="1243533"/>
                  </a:moveTo>
                  <a:lnTo>
                    <a:pt x="8235950" y="1243533"/>
                  </a:lnTo>
                  <a:lnTo>
                    <a:pt x="8235950" y="0"/>
                  </a:lnTo>
                  <a:lnTo>
                    <a:pt x="0" y="0"/>
                  </a:lnTo>
                  <a:lnTo>
                    <a:pt x="0" y="1243533"/>
                  </a:lnTo>
                  <a:close/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643534" y="1213180"/>
            <a:ext cx="8023225" cy="441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marR="33655" indent="1905" algn="ctr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строках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1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65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показываются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причины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ВН,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которые</a:t>
            </a:r>
            <a:r>
              <a:rPr sz="32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включаются</a:t>
            </a:r>
            <a:r>
              <a:rPr sz="32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заболевания</a:t>
            </a:r>
            <a:r>
              <a:rPr sz="32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2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классам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болезней,</a:t>
            </a:r>
            <a:r>
              <a:rPr sz="32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группам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отдельным</a:t>
            </a:r>
            <a:endParaRPr sz="3200">
              <a:latin typeface="Calibri"/>
              <a:cs typeface="Calibri"/>
            </a:endParaRPr>
          </a:p>
          <a:p>
            <a:pPr marL="222885" marR="216535" algn="ctr">
              <a:lnSpc>
                <a:spcPct val="100000"/>
              </a:lnSpc>
              <a:spcBef>
                <a:spcPts val="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нозологическим</a:t>
            </a:r>
            <a:r>
              <a:rPr sz="32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формам,</a:t>
            </a:r>
            <a:r>
              <a:rPr sz="32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уход</a:t>
            </a:r>
            <a:r>
              <a:rPr sz="32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32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больным,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освобождение</a:t>
            </a:r>
            <a:r>
              <a:rPr sz="32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от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работы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связи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endParaRPr sz="32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карантином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бактерионосительством,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отпуск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связи</a:t>
            </a:r>
            <a:r>
              <a:rPr sz="32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2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санаторно-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курортным</a:t>
            </a:r>
            <a:r>
              <a:rPr sz="32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лечением,</a:t>
            </a:r>
            <a:endParaRPr sz="3200">
              <a:latin typeface="Calibri"/>
              <a:cs typeface="Calibri"/>
            </a:endParaRPr>
          </a:p>
          <a:p>
            <a:pPr marL="1642110" marR="1639570" algn="ctr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он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оформлен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листком нетрудоспособности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618540" y="1204036"/>
            <a:ext cx="7797165" cy="3524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marR="15748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Число</a:t>
            </a:r>
            <a:r>
              <a:rPr sz="2800" spc="-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случаев</a:t>
            </a:r>
            <a:r>
              <a:rPr sz="2800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подсчитывается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по</a:t>
            </a:r>
            <a:r>
              <a:rPr sz="2800" u="sng" spc="-7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закрытым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(по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данному</a:t>
            </a:r>
            <a:r>
              <a:rPr sz="2800" spc="-1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случаю)</a:t>
            </a:r>
            <a:r>
              <a:rPr sz="2800" spc="-11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листкам</a:t>
            </a:r>
            <a:r>
              <a:rPr sz="2800" spc="-1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нетрудоспособности.</a:t>
            </a:r>
            <a:endParaRPr sz="2800">
              <a:latin typeface="Calibri"/>
              <a:cs typeface="Calibri"/>
            </a:endParaRPr>
          </a:p>
          <a:p>
            <a:pPr marL="354965" marR="38735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2800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число</a:t>
            </a:r>
            <a:r>
              <a:rPr sz="2800" spc="-7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дней</a:t>
            </a:r>
            <a:r>
              <a:rPr sz="2800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ВН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включается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суммарное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число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календарных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дней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из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всех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листков</a:t>
            </a:r>
            <a:endParaRPr sz="28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</a:t>
            </a:r>
            <a:r>
              <a:rPr sz="2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данному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случаю,</a:t>
            </a:r>
            <a:endParaRPr sz="2800">
              <a:latin typeface="Calibri"/>
              <a:cs typeface="Calibri"/>
            </a:endParaRPr>
          </a:p>
          <a:p>
            <a:pPr marL="354965" marR="5080">
              <a:lnSpc>
                <a:spcPct val="100000"/>
              </a:lnSpc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независимо</a:t>
            </a:r>
            <a:r>
              <a:rPr sz="2800" spc="-1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от</a:t>
            </a:r>
            <a:r>
              <a:rPr sz="28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того,</a:t>
            </a:r>
            <a:r>
              <a:rPr sz="28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какими</a:t>
            </a:r>
            <a:r>
              <a:rPr sz="2800" spc="-11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медицинскими организациями</a:t>
            </a:r>
            <a:r>
              <a:rPr sz="2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они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были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выданы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(при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закрытии последнего</a:t>
            </a:r>
            <a:r>
              <a:rPr sz="2800" spc="-1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листка</a:t>
            </a:r>
            <a:r>
              <a:rPr sz="2800" spc="-1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698703" y="1213180"/>
            <a:ext cx="8054340" cy="40265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случай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ВН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был</a:t>
            </a:r>
            <a:r>
              <a:rPr sz="32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зафиксирован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endParaRPr sz="32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предыдущем</a:t>
            </a:r>
            <a:r>
              <a:rPr sz="32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отчетном</a:t>
            </a:r>
            <a:r>
              <a:rPr sz="32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периоде,</a:t>
            </a:r>
            <a:r>
              <a:rPr sz="32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32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закончился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отчетном</a:t>
            </a:r>
            <a:r>
              <a:rPr sz="32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году,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то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он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учитывается</a:t>
            </a:r>
            <a:r>
              <a:rPr sz="32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endParaRPr sz="3200">
              <a:latin typeface="Calibri"/>
              <a:cs typeface="Calibri"/>
            </a:endParaRPr>
          </a:p>
          <a:p>
            <a:pPr marL="109855" marR="104139" indent="252729">
              <a:lnSpc>
                <a:spcPct val="100000"/>
              </a:lnSpc>
              <a:spcBef>
                <a:spcPts val="5"/>
              </a:spcBef>
            </a:pP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последнему</a:t>
            </a:r>
            <a:r>
              <a:rPr sz="32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закрытому</a:t>
            </a:r>
            <a:r>
              <a:rPr sz="32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листку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временной нетрудоспособности</a:t>
            </a:r>
            <a:r>
              <a:rPr sz="32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отчетном</a:t>
            </a:r>
            <a:r>
              <a:rPr sz="32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solidFill>
                  <a:srgbClr val="001F5F"/>
                </a:solidFill>
                <a:latin typeface="Calibri"/>
                <a:cs typeface="Calibri"/>
              </a:rPr>
              <a:t>году,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32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дни</a:t>
            </a:r>
            <a:endParaRPr sz="3200">
              <a:latin typeface="Calibri"/>
              <a:cs typeface="Calibri"/>
            </a:endParaRPr>
          </a:p>
          <a:p>
            <a:pPr marL="1396365" marR="762000" indent="-626745">
              <a:lnSpc>
                <a:spcPct val="100000"/>
              </a:lnSpc>
            </a:pP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</a:t>
            </a:r>
            <a:r>
              <a:rPr sz="32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200" spc="-1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этому</a:t>
            </a:r>
            <a:r>
              <a:rPr sz="32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случаю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включаются</a:t>
            </a:r>
            <a:r>
              <a:rPr sz="32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1F5F"/>
                </a:solidFill>
                <a:latin typeface="Calibri"/>
                <a:cs typeface="Calibri"/>
              </a:rPr>
              <a:t>календарные</a:t>
            </a:r>
            <a:r>
              <a:rPr sz="32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дни</a:t>
            </a:r>
            <a:endParaRPr sz="3200">
              <a:latin typeface="Calibri"/>
              <a:cs typeface="Calibri"/>
            </a:endParaRPr>
          </a:p>
          <a:p>
            <a:pPr marL="706120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как</a:t>
            </a:r>
            <a:r>
              <a:rPr sz="3200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предыдущего,</a:t>
            </a:r>
            <a:r>
              <a:rPr sz="3200" spc="-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так</a:t>
            </a:r>
            <a:r>
              <a:rPr sz="3200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и</a:t>
            </a:r>
            <a:r>
              <a:rPr sz="3200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отчетного</a:t>
            </a:r>
            <a:r>
              <a:rPr sz="3200" spc="-7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solidFill>
                  <a:srgbClr val="FF0000"/>
                </a:solidFill>
                <a:latin typeface="Calibri"/>
                <a:cs typeface="Calibri"/>
              </a:rPr>
              <a:t>года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690473" y="1055624"/>
            <a:ext cx="7908925" cy="49409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marR="142875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Источником</a:t>
            </a:r>
            <a:r>
              <a:rPr sz="26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сведений</a:t>
            </a:r>
            <a:r>
              <a:rPr sz="2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для</a:t>
            </a:r>
            <a:r>
              <a:rPr sz="2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заполнения</a:t>
            </a:r>
            <a:r>
              <a:rPr sz="2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формы</a:t>
            </a:r>
            <a:r>
              <a:rPr sz="2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16-</a:t>
            </a:r>
            <a:r>
              <a:rPr sz="2600" spc="-25" dirty="0">
                <a:solidFill>
                  <a:srgbClr val="001F5F"/>
                </a:solidFill>
                <a:latin typeface="Calibri"/>
                <a:cs typeface="Calibri"/>
              </a:rPr>
              <a:t>ВН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является</a:t>
            </a:r>
            <a:r>
              <a:rPr sz="2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"Книга</a:t>
            </a:r>
            <a:r>
              <a:rPr sz="2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регистрации</a:t>
            </a:r>
            <a:r>
              <a:rPr sz="2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листков</a:t>
            </a:r>
            <a:endParaRPr sz="26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нетрудоспособности"</a:t>
            </a:r>
            <a:r>
              <a:rPr sz="2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(ф.</a:t>
            </a:r>
            <a:r>
              <a:rPr sz="2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N</a:t>
            </a:r>
            <a:r>
              <a:rPr sz="2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036/у).</a:t>
            </a:r>
            <a:endParaRPr sz="26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sz="2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заполнении</a:t>
            </a:r>
            <a:r>
              <a:rPr sz="2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"Книги</a:t>
            </a:r>
            <a:r>
              <a:rPr sz="2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регистрации</a:t>
            </a:r>
            <a:r>
              <a:rPr sz="2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листков</a:t>
            </a:r>
            <a:endParaRPr sz="2600">
              <a:latin typeface="Calibri"/>
              <a:cs typeface="Calibri"/>
            </a:endParaRPr>
          </a:p>
          <a:p>
            <a:pPr marL="354965" marR="5080">
              <a:lnSpc>
                <a:spcPct val="100000"/>
              </a:lnSpc>
            </a:pP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нетрудоспособности"</a:t>
            </a:r>
            <a:r>
              <a:rPr sz="2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проставляют</a:t>
            </a:r>
            <a:r>
              <a:rPr sz="2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заключительный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диагноз</a:t>
            </a:r>
            <a:r>
              <a:rPr sz="2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основного</a:t>
            </a:r>
            <a:r>
              <a:rPr sz="2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заболевания</a:t>
            </a:r>
            <a:r>
              <a:rPr sz="2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(травмы</a:t>
            </a:r>
            <a:r>
              <a:rPr sz="2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25" dirty="0">
                <a:solidFill>
                  <a:srgbClr val="001F5F"/>
                </a:solidFill>
                <a:latin typeface="Calibri"/>
                <a:cs typeface="Calibri"/>
              </a:rPr>
              <a:t>или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отравления),</a:t>
            </a:r>
            <a:r>
              <a:rPr sz="2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послужившего</a:t>
            </a:r>
            <a:r>
              <a:rPr sz="2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причиной</a:t>
            </a:r>
            <a:r>
              <a:rPr sz="2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ВН,</a:t>
            </a:r>
            <a:r>
              <a:rPr sz="2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число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календарных</a:t>
            </a:r>
            <a:r>
              <a:rPr sz="26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дней,</a:t>
            </a:r>
            <a:r>
              <a:rPr sz="2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сопровождавшее</a:t>
            </a:r>
            <a:r>
              <a:rPr sz="2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данный</a:t>
            </a:r>
            <a:r>
              <a:rPr sz="2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случай.</a:t>
            </a:r>
            <a:endParaRPr sz="26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случае</a:t>
            </a:r>
            <a:r>
              <a:rPr sz="2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возникновения</a:t>
            </a:r>
            <a:r>
              <a:rPr sz="2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нескольких</a:t>
            </a:r>
            <a:r>
              <a:rPr sz="2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острых</a:t>
            </a:r>
            <a:endParaRPr sz="2600">
              <a:latin typeface="Calibri"/>
              <a:cs typeface="Calibri"/>
            </a:endParaRPr>
          </a:p>
          <a:p>
            <a:pPr marL="354965" marR="659130" algn="just">
              <a:lnSpc>
                <a:spcPct val="100000"/>
              </a:lnSpc>
            </a:pP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заболеваний,</a:t>
            </a:r>
            <a:r>
              <a:rPr sz="26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качестве</a:t>
            </a:r>
            <a:r>
              <a:rPr sz="2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основного</a:t>
            </a:r>
            <a:r>
              <a:rPr sz="2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заболевания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выбирают</a:t>
            </a:r>
            <a:r>
              <a:rPr sz="2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то</a:t>
            </a:r>
            <a:r>
              <a:rPr sz="2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заболевание,</a:t>
            </a:r>
            <a:r>
              <a:rPr sz="2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которое</a:t>
            </a:r>
            <a:r>
              <a:rPr sz="2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затрачено </a:t>
            </a:r>
            <a:r>
              <a:rPr sz="2600" dirty="0">
                <a:solidFill>
                  <a:srgbClr val="001F5F"/>
                </a:solidFill>
                <a:latin typeface="Calibri"/>
                <a:cs typeface="Calibri"/>
              </a:rPr>
              <a:t>больше</a:t>
            </a:r>
            <a:r>
              <a:rPr sz="26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1F5F"/>
                </a:solidFill>
                <a:latin typeface="Calibri"/>
                <a:cs typeface="Calibri"/>
              </a:rPr>
              <a:t>ресурсов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805383" y="1073911"/>
            <a:ext cx="7841615" cy="4274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5885" marR="87630" algn="ctr">
              <a:lnSpc>
                <a:spcPct val="100000"/>
              </a:lnSpc>
              <a:spcBef>
                <a:spcPts val="95"/>
              </a:spcBef>
            </a:pP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r>
              <a:rPr sz="34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4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3400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FF0000"/>
                </a:solidFill>
                <a:latin typeface="Calibri"/>
                <a:cs typeface="Calibri"/>
              </a:rPr>
              <a:t>по</a:t>
            </a:r>
            <a:r>
              <a:rPr sz="3400" spc="-6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FF0000"/>
                </a:solidFill>
                <a:latin typeface="Calibri"/>
                <a:cs typeface="Calibri"/>
              </a:rPr>
              <a:t>51</a:t>
            </a:r>
            <a:r>
              <a:rPr sz="3400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заполняются</a:t>
            </a:r>
            <a:r>
              <a:rPr sz="34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4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классам,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группам</a:t>
            </a:r>
            <a:r>
              <a:rPr sz="34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4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40" dirty="0">
                <a:solidFill>
                  <a:srgbClr val="001F5F"/>
                </a:solidFill>
                <a:latin typeface="Calibri"/>
                <a:cs typeface="Calibri"/>
              </a:rPr>
              <a:t>отдельным</a:t>
            </a:r>
            <a:r>
              <a:rPr sz="34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заболеваниям</a:t>
            </a:r>
            <a:r>
              <a:rPr sz="3400" spc="-1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5" dirty="0">
                <a:solidFill>
                  <a:srgbClr val="001F5F"/>
                </a:solidFill>
                <a:latin typeface="Calibri"/>
                <a:cs typeface="Calibri"/>
              </a:rPr>
              <a:t>(в</a:t>
            </a:r>
            <a:endParaRPr sz="34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соответствии</a:t>
            </a:r>
            <a:r>
              <a:rPr sz="3400" spc="-1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34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5" dirty="0">
                <a:solidFill>
                  <a:srgbClr val="001F5F"/>
                </a:solidFill>
                <a:latin typeface="Calibri"/>
                <a:cs typeface="Calibri"/>
              </a:rPr>
              <a:t>кодами</a:t>
            </a:r>
            <a:r>
              <a:rPr sz="34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5" dirty="0">
                <a:solidFill>
                  <a:srgbClr val="001F5F"/>
                </a:solidFill>
                <a:latin typeface="Calibri"/>
                <a:cs typeface="Calibri"/>
              </a:rPr>
              <a:t>МКБ-Х).</a:t>
            </a:r>
            <a:endParaRPr sz="34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20"/>
              </a:spcBef>
            </a:pPr>
            <a:r>
              <a:rPr sz="3400" spc="-35" dirty="0">
                <a:solidFill>
                  <a:srgbClr val="001F5F"/>
                </a:solidFill>
                <a:latin typeface="Calibri"/>
                <a:cs typeface="Calibri"/>
              </a:rPr>
              <a:t>Отдельные</a:t>
            </a:r>
            <a:r>
              <a:rPr sz="34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заболевания,</a:t>
            </a:r>
            <a:r>
              <a:rPr sz="3400" spc="-11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5" dirty="0">
                <a:solidFill>
                  <a:srgbClr val="001F5F"/>
                </a:solidFill>
                <a:latin typeface="Calibri"/>
                <a:cs typeface="Calibri"/>
              </a:rPr>
              <a:t>не</a:t>
            </a:r>
            <a:endParaRPr sz="3400" dirty="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предусмотренные</a:t>
            </a:r>
            <a:r>
              <a:rPr sz="3400" spc="-1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перечнем</a:t>
            </a:r>
            <a:r>
              <a:rPr sz="3400" spc="-1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таблицы</a:t>
            </a:r>
            <a:r>
              <a:rPr sz="3400" spc="-1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34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5" dirty="0">
                <a:solidFill>
                  <a:srgbClr val="001F5F"/>
                </a:solidFill>
                <a:latin typeface="Calibri"/>
                <a:cs typeface="Calibri"/>
              </a:rPr>
              <a:t>не </a:t>
            </a: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включенные</a:t>
            </a:r>
            <a:r>
              <a:rPr sz="34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4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выделенные</a:t>
            </a:r>
            <a:r>
              <a:rPr sz="34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группы,</a:t>
            </a:r>
            <a:endParaRPr sz="3400" dirty="0">
              <a:latin typeface="Calibri"/>
              <a:cs typeface="Calibri"/>
            </a:endParaRPr>
          </a:p>
          <a:p>
            <a:pPr marL="94615" marR="86995" algn="ctr">
              <a:lnSpc>
                <a:spcPct val="100000"/>
              </a:lnSpc>
              <a:spcBef>
                <a:spcPts val="5"/>
              </a:spcBef>
            </a:pP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следует</a:t>
            </a:r>
            <a:r>
              <a:rPr sz="34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отнести</a:t>
            </a:r>
            <a:r>
              <a:rPr sz="3400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34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20" dirty="0">
                <a:solidFill>
                  <a:srgbClr val="001F5F"/>
                </a:solidFill>
                <a:latin typeface="Calibri"/>
                <a:cs typeface="Calibri"/>
              </a:rPr>
              <a:t>соответствующий</a:t>
            </a:r>
            <a:r>
              <a:rPr sz="3400" spc="-11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400" spc="-10" dirty="0">
                <a:solidFill>
                  <a:srgbClr val="001F5F"/>
                </a:solidFill>
                <a:latin typeface="Calibri"/>
                <a:cs typeface="Calibri"/>
              </a:rPr>
              <a:t>класс болезней</a:t>
            </a:r>
            <a:endParaRPr sz="3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733755" y="1060196"/>
            <a:ext cx="7981315" cy="4378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11835" marR="13335" indent="-69088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строку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45</a:t>
            </a:r>
            <a:r>
              <a:rPr sz="2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"Беременность,</a:t>
            </a:r>
            <a:r>
              <a:rPr sz="2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роды</a:t>
            </a:r>
            <a:r>
              <a:rPr sz="2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8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libri"/>
                <a:cs typeface="Calibri"/>
              </a:rPr>
              <a:t>послеродовой период"</a:t>
            </a:r>
            <a:r>
              <a:rPr sz="2800" b="1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включают</a:t>
            </a:r>
            <a:r>
              <a:rPr sz="28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состояния,</a:t>
            </a:r>
            <a:r>
              <a:rPr sz="2800" spc="-10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являющиеся</a:t>
            </a:r>
            <a:endParaRPr sz="2800">
              <a:latin typeface="Calibri"/>
              <a:cs typeface="Calibri"/>
            </a:endParaRPr>
          </a:p>
          <a:p>
            <a:pPr marL="12700" marR="5080" indent="478155">
              <a:lnSpc>
                <a:spcPct val="100000"/>
              </a:lnSpc>
            </a:pP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осложнением</a:t>
            </a:r>
            <a:r>
              <a:rPr sz="2800" spc="-1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беременности,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наступившие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до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отпуска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беременности,</a:t>
            </a:r>
            <a:r>
              <a:rPr sz="2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осложнения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после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родов, наступившие</a:t>
            </a:r>
            <a:r>
              <a:rPr sz="2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или</a:t>
            </a:r>
            <a:r>
              <a:rPr sz="2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Calibri"/>
                <a:cs typeface="Calibri"/>
              </a:rPr>
              <a:t>продолжающиеся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протяжении</a:t>
            </a:r>
            <a:endParaRPr sz="2800">
              <a:latin typeface="Calibri"/>
              <a:cs typeface="Calibri"/>
            </a:endParaRPr>
          </a:p>
          <a:p>
            <a:pPr marL="303530" marR="292735" algn="ctr">
              <a:lnSpc>
                <a:spcPct val="100000"/>
              </a:lnSpc>
              <a:spcBef>
                <a:spcPts val="5"/>
              </a:spcBef>
            </a:pPr>
            <a:r>
              <a:rPr sz="2800" spc="-20" dirty="0">
                <a:solidFill>
                  <a:srgbClr val="001F5F"/>
                </a:solidFill>
                <a:latin typeface="Calibri"/>
                <a:cs typeface="Calibri"/>
              </a:rPr>
              <a:t>послеродового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периода.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ВН</a:t>
            </a:r>
            <a:r>
              <a:rPr sz="2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причине</a:t>
            </a:r>
            <a:r>
              <a:rPr sz="2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абортов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также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включается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эту</a:t>
            </a:r>
            <a:r>
              <a:rPr sz="2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строку.</a:t>
            </a:r>
            <a:endParaRPr sz="2800">
              <a:latin typeface="Calibri"/>
              <a:cs typeface="Calibri"/>
            </a:endParaRPr>
          </a:p>
          <a:p>
            <a:pPr marL="53340" marR="40005" algn="ctr">
              <a:lnSpc>
                <a:spcPct val="100000"/>
              </a:lnSpc>
              <a:spcBef>
                <a:spcPts val="675"/>
              </a:spcBef>
            </a:pP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Заболевания</a:t>
            </a:r>
            <a:r>
              <a:rPr sz="2800" spc="-11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женщины,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не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связанные</a:t>
            </a:r>
            <a:r>
              <a:rPr sz="2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имеющейся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2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нее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беременностью</a:t>
            </a:r>
            <a:r>
              <a:rPr sz="2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или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родами,</a:t>
            </a:r>
            <a:r>
              <a:rPr sz="2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включаются</a:t>
            </a:r>
            <a:r>
              <a:rPr sz="2800" spc="-50" dirty="0">
                <a:solidFill>
                  <a:srgbClr val="001F5F"/>
                </a:solidFill>
                <a:latin typeface="Calibri"/>
                <a:cs typeface="Calibri"/>
              </a:rPr>
              <a:t> в</a:t>
            </a:r>
            <a:endParaRPr sz="2800">
              <a:latin typeface="Calibri"/>
              <a:cs typeface="Calibri"/>
            </a:endParaRPr>
          </a:p>
          <a:p>
            <a:pPr marL="3175" algn="ctr">
              <a:lnSpc>
                <a:spcPct val="100000"/>
              </a:lnSpc>
            </a:pP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соответствующие</a:t>
            </a:r>
            <a:r>
              <a:rPr sz="28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1F5F"/>
                </a:solidFill>
                <a:latin typeface="Calibri"/>
                <a:cs typeface="Calibri"/>
              </a:rPr>
              <a:t>строки</a:t>
            </a:r>
            <a:r>
              <a:rPr sz="2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Calibri"/>
                <a:cs typeface="Calibri"/>
              </a:rPr>
              <a:t>отчета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</TotalTime>
  <Words>1009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Bahnschrift SemiBold</vt:lpstr>
      <vt:lpstr>Calibri</vt:lpstr>
      <vt:lpstr>Garamond</vt:lpstr>
      <vt:lpstr>Palatino Linotype</vt:lpstr>
      <vt:lpstr>Натуральные материалы</vt:lpstr>
      <vt:lpstr>Презентация PowerPoint</vt:lpstr>
      <vt:lpstr>Форма составляется всеми медицинскими организациями, входящими в номенклатуру медицинских организаций,</vt:lpstr>
      <vt:lpstr>В Форму включаются сведения о числе дней временной нетрудоспособности (далее - ВН) по полу (графа 5) по причинам ВН, о числе случаев ВН - в графу 6. В графах с 7 по 16 показывается число случаев ВН, распределенных по пятилетним возрастным группировкам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строки 48 - 49 "Травмы и отравления" включаются сведения о ВН, связанной с травмами и отравлениями, независимо от места и причины.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Среднюю длительность одного случая ВН по нозологиям проанализировать, сравнить с прошлым годом!</vt:lpstr>
      <vt:lpstr>Обратить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Маковцева Екатерина Николаевна</dc:creator>
  <cp:lastModifiedBy>Рачкова Любовь Александровна</cp:lastModifiedBy>
  <cp:revision>7</cp:revision>
  <dcterms:created xsi:type="dcterms:W3CDTF">2023-12-06T08:51:33Z</dcterms:created>
  <dcterms:modified xsi:type="dcterms:W3CDTF">2023-12-08T05:39:41Z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2022-12-20T00:00:00Z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2023-12-06T00:00:00Z</vt:filetime>
  </property>
</Properties>
</file>