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4">
  <p:sldMasterIdLst>
    <p:sldMasterId id="2147483708" r:id="rId1"/>
  </p:sldMasterIdLst>
  <p:notesMasterIdLst>
    <p:notesMasterId r:id="rId47"/>
  </p:notesMasterIdLst>
  <p:sldIdLst>
    <p:sldId id="791" r:id="rId2"/>
    <p:sldId id="699" r:id="rId3"/>
    <p:sldId id="636" r:id="rId4"/>
    <p:sldId id="637" r:id="rId5"/>
    <p:sldId id="638" r:id="rId6"/>
    <p:sldId id="839" r:id="rId7"/>
    <p:sldId id="639" r:id="rId8"/>
    <p:sldId id="640" r:id="rId9"/>
    <p:sldId id="641" r:id="rId10"/>
    <p:sldId id="642" r:id="rId11"/>
    <p:sldId id="643" r:id="rId12"/>
    <p:sldId id="838" r:id="rId13"/>
    <p:sldId id="645" r:id="rId14"/>
    <p:sldId id="754" r:id="rId15"/>
    <p:sldId id="832" r:id="rId16"/>
    <p:sldId id="728" r:id="rId17"/>
    <p:sldId id="730" r:id="rId18"/>
    <p:sldId id="646" r:id="rId19"/>
    <p:sldId id="833" r:id="rId20"/>
    <p:sldId id="812" r:id="rId21"/>
    <p:sldId id="648" r:id="rId22"/>
    <p:sldId id="663" r:id="rId23"/>
    <p:sldId id="664" r:id="rId24"/>
    <p:sldId id="821" r:id="rId25"/>
    <p:sldId id="667" r:id="rId26"/>
    <p:sldId id="672" r:id="rId27"/>
    <p:sldId id="834" r:id="rId28"/>
    <p:sldId id="650" r:id="rId29"/>
    <p:sldId id="836" r:id="rId30"/>
    <p:sldId id="831" r:id="rId31"/>
    <p:sldId id="708" r:id="rId32"/>
    <p:sldId id="709" r:id="rId33"/>
    <p:sldId id="689" r:id="rId34"/>
    <p:sldId id="753" r:id="rId35"/>
    <p:sldId id="655" r:id="rId36"/>
    <p:sldId id="823" r:id="rId37"/>
    <p:sldId id="810" r:id="rId38"/>
    <p:sldId id="807" r:id="rId39"/>
    <p:sldId id="808" r:id="rId40"/>
    <p:sldId id="806" r:id="rId41"/>
    <p:sldId id="657" r:id="rId42"/>
    <p:sldId id="690" r:id="rId43"/>
    <p:sldId id="837" r:id="rId44"/>
    <p:sldId id="751" r:id="rId45"/>
    <p:sldId id="752" r:id="rId46"/>
  </p:sldIdLst>
  <p:sldSz cx="9144000" cy="6858000" type="screen4x3"/>
  <p:notesSz cx="6797675" cy="9872663"/>
  <p:defaultTextStyle>
    <a:defPPr>
      <a:defRPr lang="ru-RU"/>
    </a:defPPr>
    <a:lvl1pPr algn="ctr" rtl="0" fontAlgn="base">
      <a:spcBef>
        <a:spcPct val="0"/>
      </a:spcBef>
      <a:spcAft>
        <a:spcPct val="0"/>
      </a:spcAft>
      <a:defRPr kern="1200">
        <a:solidFill>
          <a:schemeClr val="tx1"/>
        </a:solidFill>
        <a:latin typeface="Arial" pitchFamily="34" charset="0"/>
        <a:ea typeface="+mn-ea"/>
        <a:cs typeface="+mn-cs"/>
      </a:defRPr>
    </a:lvl1pPr>
    <a:lvl2pPr marL="457200" algn="ctr" rtl="0" fontAlgn="base">
      <a:spcBef>
        <a:spcPct val="0"/>
      </a:spcBef>
      <a:spcAft>
        <a:spcPct val="0"/>
      </a:spcAft>
      <a:defRPr kern="1200">
        <a:solidFill>
          <a:schemeClr val="tx1"/>
        </a:solidFill>
        <a:latin typeface="Arial" pitchFamily="34" charset="0"/>
        <a:ea typeface="+mn-ea"/>
        <a:cs typeface="+mn-cs"/>
      </a:defRPr>
    </a:lvl2pPr>
    <a:lvl3pPr marL="914400" algn="ctr" rtl="0" fontAlgn="base">
      <a:spcBef>
        <a:spcPct val="0"/>
      </a:spcBef>
      <a:spcAft>
        <a:spcPct val="0"/>
      </a:spcAft>
      <a:defRPr kern="1200">
        <a:solidFill>
          <a:schemeClr val="tx1"/>
        </a:solidFill>
        <a:latin typeface="Arial" pitchFamily="34" charset="0"/>
        <a:ea typeface="+mn-ea"/>
        <a:cs typeface="+mn-cs"/>
      </a:defRPr>
    </a:lvl3pPr>
    <a:lvl4pPr marL="1371600" algn="ctr" rtl="0" fontAlgn="base">
      <a:spcBef>
        <a:spcPct val="0"/>
      </a:spcBef>
      <a:spcAft>
        <a:spcPct val="0"/>
      </a:spcAft>
      <a:defRPr kern="1200">
        <a:solidFill>
          <a:schemeClr val="tx1"/>
        </a:solidFill>
        <a:latin typeface="Arial" pitchFamily="34" charset="0"/>
        <a:ea typeface="+mn-ea"/>
        <a:cs typeface="+mn-cs"/>
      </a:defRPr>
    </a:lvl4pPr>
    <a:lvl5pPr marL="1828800" algn="ctr" rtl="0" fontAlgn="base">
      <a:spcBef>
        <a:spcPct val="0"/>
      </a:spcBef>
      <a:spcAft>
        <a:spcPct val="0"/>
      </a:spcAft>
      <a:defRPr kern="1200">
        <a:solidFill>
          <a:schemeClr val="tx1"/>
        </a:solidFill>
        <a:latin typeface="Arial" pitchFamily="34" charset="0"/>
        <a:ea typeface="+mn-ea"/>
        <a:cs typeface="+mn-cs"/>
      </a:defRPr>
    </a:lvl5pPr>
    <a:lvl6pPr marL="2286000" algn="l" defTabSz="914400" rtl="0" eaLnBrk="1" latinLnBrk="0" hangingPunct="1">
      <a:defRPr kern="1200">
        <a:solidFill>
          <a:schemeClr val="tx1"/>
        </a:solidFill>
        <a:latin typeface="Arial" pitchFamily="34" charset="0"/>
        <a:ea typeface="+mn-ea"/>
        <a:cs typeface="+mn-cs"/>
      </a:defRPr>
    </a:lvl6pPr>
    <a:lvl7pPr marL="2743200" algn="l" defTabSz="914400" rtl="0" eaLnBrk="1" latinLnBrk="0" hangingPunct="1">
      <a:defRPr kern="1200">
        <a:solidFill>
          <a:schemeClr val="tx1"/>
        </a:solidFill>
        <a:latin typeface="Arial" pitchFamily="34" charset="0"/>
        <a:ea typeface="+mn-ea"/>
        <a:cs typeface="+mn-cs"/>
      </a:defRPr>
    </a:lvl7pPr>
    <a:lvl8pPr marL="3200400" algn="l" defTabSz="914400" rtl="0" eaLnBrk="1" latinLnBrk="0" hangingPunct="1">
      <a:defRPr kern="1200">
        <a:solidFill>
          <a:schemeClr val="tx1"/>
        </a:solidFill>
        <a:latin typeface="Arial" pitchFamily="34" charset="0"/>
        <a:ea typeface="+mn-ea"/>
        <a:cs typeface="+mn-cs"/>
      </a:defRPr>
    </a:lvl8pPr>
    <a:lvl9pPr marL="3657600" algn="l" defTabSz="914400" rtl="0" eaLnBrk="1" latinLnBrk="0" hangingPunct="1">
      <a:defRPr kern="1200">
        <a:solidFill>
          <a:schemeClr val="tx1"/>
        </a:solidFill>
        <a:latin typeface="Arial"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FF"/>
    <a:srgbClr val="CC0000"/>
    <a:srgbClr val="C5C5C5"/>
    <a:srgbClr val="FFFFFF"/>
    <a:srgbClr val="008000"/>
    <a:srgbClr val="87893B"/>
    <a:srgbClr val="006600"/>
    <a:srgbClr val="0066CC"/>
    <a:srgbClr val="6699FF"/>
    <a:srgbClr val="3399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Средний стиль 2 - акцент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75DCB02-9BB8-47FD-8907-85C794F793BA}" styleName="Стиль из темы 1 - акцент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1E171933-4619-4E11-9A3F-F7608DF75F80}" styleName="Средний стиль 1 - акцент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a:noFill/>
            </a:ln>
          </a:insideV>
        </a:tcBdr>
        <a:fill>
          <a:solidFill>
            <a:schemeClr val="lt1"/>
          </a:solidFill>
        </a:fill>
      </a:tcStyle>
    </a:wholeTbl>
    <a:band1H>
      <a:tcStyle>
        <a:tcBdr/>
        <a:fill>
          <a:solidFill>
            <a:schemeClr val="accent4">
              <a:tint val="20000"/>
            </a:schemeClr>
          </a:solidFill>
        </a:fill>
      </a:tcStyle>
    </a:band1H>
    <a:band1V>
      <a:tcStyle>
        <a:tcBdr/>
        <a:fill>
          <a:solidFill>
            <a:schemeClr val="accent4">
              <a:tint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solidFill>
            <a:schemeClr val="lt1"/>
          </a:solidFill>
        </a:fill>
      </a:tcStyle>
    </a:lastRow>
    <a:firstRow>
      <a:tcTxStyle b="on">
        <a:fontRef idx="minor">
          <a:scrgbClr r="0" g="0" b="0"/>
        </a:fontRef>
        <a:schemeClr val="lt1"/>
      </a:tcTxStyle>
      <a:tcStyle>
        <a:tcBdr/>
        <a:fill>
          <a:solidFill>
            <a:schemeClr val="accent4"/>
          </a:solidFill>
        </a:fill>
      </a:tcStyle>
    </a:firstRow>
  </a:tblStyle>
  <a:tblStyle styleId="{C4B1156A-380E-4F78-BDF5-A606A8083BF9}" styleName="Средний стиль 4 - акцент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 styleId="{69C7853C-536D-4A76-A0AE-DD22124D55A5}" styleName="Стиль из темы 1 - акцент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21E4AEA4-8DFA-4A89-87EB-49C32662AFE0}" styleName="Средний стиль 2 - акцент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1FECB4D8-DB02-4DC6-A0A2-4F2EBAE1DC90}" styleName="Средний стиль 1 - акцент 3">
    <a:wholeTbl>
      <a:tcTxStyle>
        <a:fontRef idx="minor">
          <a:scrgbClr r="0" g="0" b="0"/>
        </a:fontRef>
        <a:schemeClr val="dk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a:noFill/>
            </a:ln>
          </a:insideV>
        </a:tcBdr>
        <a:fill>
          <a:solidFill>
            <a:schemeClr val="lt1"/>
          </a:solidFill>
        </a:fill>
      </a:tcStyle>
    </a:wholeTbl>
    <a:band1H>
      <a:tcStyle>
        <a:tcBdr/>
        <a:fill>
          <a:solidFill>
            <a:schemeClr val="accent3">
              <a:tint val="20000"/>
            </a:schemeClr>
          </a:solidFill>
        </a:fill>
      </a:tcStyle>
    </a:band1H>
    <a:band1V>
      <a:tcStyle>
        <a:tcBdr/>
        <a:fill>
          <a:solidFill>
            <a:schemeClr val="accent3">
              <a:tint val="20000"/>
            </a:schemeClr>
          </a:solidFill>
        </a:fill>
      </a:tcStyle>
    </a:band1V>
    <a:lastCol>
      <a:tcTxStyle b="on"/>
      <a:tcStyle>
        <a:tcBdr/>
      </a:tcStyle>
    </a:lastCol>
    <a:firstCol>
      <a:tcTxStyle b="on"/>
      <a:tcStyle>
        <a:tcBdr/>
      </a:tcStyle>
    </a:firstCol>
    <a:lastRow>
      <a:tcTxStyle b="on"/>
      <a:tcStyle>
        <a:tcBdr>
          <a:top>
            <a:ln w="50800" cmpd="dbl">
              <a:solidFill>
                <a:schemeClr val="accent3"/>
              </a:solidFill>
            </a:ln>
          </a:top>
        </a:tcBdr>
        <a:fill>
          <a:solidFill>
            <a:schemeClr val="lt1"/>
          </a:solidFill>
        </a:fill>
      </a:tcStyle>
    </a:lastRow>
    <a:firstRow>
      <a:tcTxStyle b="on">
        <a:fontRef idx="minor">
          <a:scrgbClr r="0" g="0" b="0"/>
        </a:fontRef>
        <a:schemeClr val="lt1"/>
      </a:tcTxStyle>
      <a:tcStyle>
        <a:tcBdr/>
        <a:fill>
          <a:solidFill>
            <a:schemeClr val="accent3"/>
          </a:solidFill>
        </a:fill>
      </a:tcStyle>
    </a:firstRow>
  </a:tblStyle>
  <a:tblStyle styleId="{8A107856-5554-42FB-B03E-39F5DBC370BA}" styleName="Средний стиль 4 - акцент 2">
    <a:wholeTbl>
      <a:tcTxStyle>
        <a:fontRef idx="minor">
          <a:scrgbClr r="0" g="0" b="0"/>
        </a:fontRef>
        <a:schemeClr val="dk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solidFill>
            <a:schemeClr val="accent2">
              <a:tint val="20000"/>
            </a:schemeClr>
          </a:solidFill>
        </a:fill>
      </a:tcStyle>
    </a:wholeTbl>
    <a:band1H>
      <a:tcStyle>
        <a:tcBdr/>
        <a:fill>
          <a:solidFill>
            <a:schemeClr val="accent2">
              <a:tint val="40000"/>
            </a:schemeClr>
          </a:solidFill>
        </a:fill>
      </a:tcStyle>
    </a:band1H>
    <a:band1V>
      <a:tcStyle>
        <a:tcBdr/>
        <a:fill>
          <a:solidFill>
            <a:schemeClr val="accent2">
              <a:tint val="40000"/>
            </a:schemeClr>
          </a:solidFill>
        </a:fill>
      </a:tcStyle>
    </a:band1V>
    <a:lastCol>
      <a:tcTxStyle b="on"/>
      <a:tcStyle>
        <a:tcBdr/>
      </a:tcStyle>
    </a:lastCol>
    <a:firstCol>
      <a:tcTxStyle b="on"/>
      <a:tcStyle>
        <a:tcBdr/>
      </a:tcStyle>
    </a:firstCol>
    <a:lastRow>
      <a:tcTxStyle b="on"/>
      <a:tcStyle>
        <a:tcBdr>
          <a:top>
            <a:ln w="25400" cmpd="sng">
              <a:solidFill>
                <a:schemeClr val="accent2"/>
              </a:solidFill>
            </a:ln>
          </a:top>
        </a:tcBdr>
        <a:fill>
          <a:solidFill>
            <a:schemeClr val="accent2">
              <a:tint val="20000"/>
            </a:schemeClr>
          </a:solidFill>
        </a:fill>
      </a:tcStyle>
    </a:lastRow>
    <a:firstRow>
      <a:tcTxStyle b="on"/>
      <a:tcStyle>
        <a:tcBdr/>
        <a:fill>
          <a:solidFill>
            <a:schemeClr val="accent2">
              <a:tint val="20000"/>
            </a:schemeClr>
          </a:solidFill>
        </a:fill>
      </a:tcStyle>
    </a:firstRow>
  </a:tblStyle>
  <a:tblStyle styleId="{69CF1AB2-1976-4502-BF36-3FF5EA218861}" styleName="Средний стиль 4 - акцент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18603FDC-E32A-4AB5-989C-0864C3EAD2B8}" styleName="Стиль из темы 2 - акцент 2">
    <a:tblBg>
      <a:fillRef idx="3">
        <a:schemeClr val="accent2"/>
      </a:fillRef>
      <a:effectRef idx="3">
        <a:schemeClr val="accent2"/>
      </a:effectRef>
    </a:tblBg>
    <a:wholeTbl>
      <a:tcTxStyle>
        <a:fontRef idx="minor">
          <a:scrgbClr r="0" g="0" b="0"/>
        </a:fontRef>
        <a:schemeClr val="lt1"/>
      </a:tcTxStyle>
      <a:tcStyle>
        <a:tcBdr>
          <a:left>
            <a:lnRef idx="1">
              <a:schemeClr val="accent2">
                <a:tint val="50000"/>
              </a:schemeClr>
            </a:lnRef>
          </a:left>
          <a:right>
            <a:lnRef idx="1">
              <a:schemeClr val="accent2">
                <a:tint val="50000"/>
              </a:schemeClr>
            </a:lnRef>
          </a:right>
          <a:top>
            <a:lnRef idx="1">
              <a:schemeClr val="accent2">
                <a:tint val="50000"/>
              </a:schemeClr>
            </a:lnRef>
          </a:top>
          <a:bottom>
            <a:lnRef idx="1">
              <a:schemeClr val="accent2">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FABFCF23-3B69-468F-B69F-88F6DE6A72F2}" styleName="Средний стиль 1 - акцент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a:noFill/>
            </a:ln>
          </a:insideV>
        </a:tcBdr>
        <a:fill>
          <a:solidFill>
            <a:schemeClr val="lt1"/>
          </a:solidFill>
        </a:fill>
      </a:tcStyle>
    </a:wholeTbl>
    <a:band1H>
      <a:tcStyle>
        <a:tcBdr/>
        <a:fill>
          <a:solidFill>
            <a:schemeClr val="accent5">
              <a:tint val="20000"/>
            </a:schemeClr>
          </a:solidFill>
        </a:fill>
      </a:tcStyle>
    </a:band1H>
    <a:band1V>
      <a:tcStyle>
        <a:tcBdr/>
        <a:fill>
          <a:solidFill>
            <a:schemeClr val="accent5">
              <a:tint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solidFill>
            <a:schemeClr val="lt1"/>
          </a:solidFill>
        </a:fill>
      </a:tcStyle>
    </a:lastRow>
    <a:firstRow>
      <a:tcTxStyle b="on">
        <a:fontRef idx="minor">
          <a:scrgbClr r="0" g="0" b="0"/>
        </a:fontRef>
        <a:schemeClr val="lt1"/>
      </a:tcTxStyle>
      <a:tcStyle>
        <a:tcBdr/>
        <a:fill>
          <a:solidFill>
            <a:schemeClr val="accent5"/>
          </a:solidFill>
        </a:fill>
      </a:tcStyle>
    </a:firstRow>
  </a:tblStyle>
  <a:tblStyle styleId="{10A1B5D5-9B99-4C35-A422-299274C87663}" styleName="Средний стиль 1 - акцент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a:noFill/>
            </a:ln>
          </a:insideV>
        </a:tcBdr>
        <a:fill>
          <a:solidFill>
            <a:schemeClr val="lt1"/>
          </a:solidFill>
        </a:fill>
      </a:tcStyle>
    </a:wholeTbl>
    <a:band1H>
      <a:tcStyle>
        <a:tcBdr/>
        <a:fill>
          <a:solidFill>
            <a:schemeClr val="accent6">
              <a:tint val="20000"/>
            </a:schemeClr>
          </a:solidFill>
        </a:fill>
      </a:tcStyle>
    </a:band1H>
    <a:band1V>
      <a:tcStyle>
        <a:tcBdr/>
        <a:fill>
          <a:solidFill>
            <a:schemeClr val="accent6">
              <a:tint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solidFill>
            <a:schemeClr val="lt1"/>
          </a:solidFill>
        </a:fill>
      </a:tcStyle>
    </a:lastRow>
    <a:firstRow>
      <a:tcTxStyle b="on">
        <a:fontRef idx="minor">
          <a:scrgbClr r="0" g="0" b="0"/>
        </a:fontRef>
        <a:schemeClr val="lt1"/>
      </a:tcTxStyle>
      <a:tcStyle>
        <a:tcBdr/>
        <a:fill>
          <a:solidFill>
            <a:schemeClr val="accent6"/>
          </a:solidFill>
        </a:fill>
      </a:tcStyle>
    </a:firstRow>
  </a:tblStyle>
  <a:tblStyle styleId="{3C2FFA5D-87B4-456A-9821-1D502468CF0F}" styleName="Стиль из темы 1 - акцент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BDBED569-4797-4DF1-A0F4-6AAB3CD982D8}" styleName="Светлый стиль 3 - акцент 5">
    <a:wholeTbl>
      <a:tcTxStyle>
        <a:fontRef idx="minor">
          <a:scrgbClr r="0" g="0" b="0"/>
        </a:fontRef>
        <a:schemeClr val="tx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noFill/>
        </a:fill>
      </a:tcStyle>
    </a:wholeTbl>
    <a:band1H>
      <a:tcStyle>
        <a:tcBdr/>
        <a:fill>
          <a:solidFill>
            <a:schemeClr val="accent5">
              <a:alpha val="20000"/>
            </a:schemeClr>
          </a:solidFill>
        </a:fill>
      </a:tcStyle>
    </a:band1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noFill/>
        </a:fill>
      </a:tcStyle>
    </a:lastRow>
    <a:firstRow>
      <a:tcTxStyle b="on"/>
      <a:tcStyle>
        <a:tcBdr>
          <a:bottom>
            <a:ln w="25400" cmpd="sng">
              <a:solidFill>
                <a:schemeClr val="accent5"/>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14" autoAdjust="0"/>
    <p:restoredTop sz="84039" autoAdjust="0"/>
  </p:normalViewPr>
  <p:slideViewPr>
    <p:cSldViewPr>
      <p:cViewPr varScale="1">
        <p:scale>
          <a:sx n="89" d="100"/>
          <a:sy n="89" d="100"/>
        </p:scale>
        <p:origin x="408" y="7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notesMaster" Target="notesMasters/notesMaster1.xml"/><Relationship Id="rId50"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presProps" Target="presProps.xml"/><Relationship Id="rId8" Type="http://schemas.openxmlformats.org/officeDocument/2006/relationships/slide" Target="slides/slide7.xml"/><Relationship Id="rId51"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46135" cy="493555"/>
          </a:xfrm>
          <a:prstGeom prst="rect">
            <a:avLst/>
          </a:prstGeom>
        </p:spPr>
        <p:txBody>
          <a:bodyPr vert="horz" lIns="91029" tIns="45514" rIns="91029" bIns="45514" rtlCol="0"/>
          <a:lstStyle>
            <a:lvl1pPr algn="l" fontAlgn="auto">
              <a:spcBef>
                <a:spcPts val="0"/>
              </a:spcBef>
              <a:spcAft>
                <a:spcPts val="0"/>
              </a:spcAft>
              <a:defRPr sz="1200">
                <a:latin typeface="+mn-lt"/>
              </a:defRPr>
            </a:lvl1pPr>
          </a:lstStyle>
          <a:p>
            <a:pPr>
              <a:defRPr/>
            </a:pPr>
            <a:endParaRPr lang="ru-RU"/>
          </a:p>
        </p:txBody>
      </p:sp>
      <p:sp>
        <p:nvSpPr>
          <p:cNvPr id="3" name="Дата 2"/>
          <p:cNvSpPr>
            <a:spLocks noGrp="1"/>
          </p:cNvSpPr>
          <p:nvPr>
            <p:ph type="dt" idx="1"/>
          </p:nvPr>
        </p:nvSpPr>
        <p:spPr>
          <a:xfrm>
            <a:off x="3849955" y="0"/>
            <a:ext cx="2946135" cy="493555"/>
          </a:xfrm>
          <a:prstGeom prst="rect">
            <a:avLst/>
          </a:prstGeom>
        </p:spPr>
        <p:txBody>
          <a:bodyPr vert="horz" lIns="91029" tIns="45514" rIns="91029" bIns="45514" rtlCol="0"/>
          <a:lstStyle>
            <a:lvl1pPr algn="r" fontAlgn="auto">
              <a:spcBef>
                <a:spcPts val="0"/>
              </a:spcBef>
              <a:spcAft>
                <a:spcPts val="0"/>
              </a:spcAft>
              <a:defRPr sz="1200" smtClean="0">
                <a:latin typeface="+mn-lt"/>
              </a:defRPr>
            </a:lvl1pPr>
          </a:lstStyle>
          <a:p>
            <a:pPr>
              <a:defRPr/>
            </a:pPr>
            <a:fld id="{8C7B923E-1ECE-4B45-8F20-A1F3DD232AFE}" type="datetimeFigureOut">
              <a:rPr lang="ru-RU"/>
              <a:pPr>
                <a:defRPr/>
              </a:pPr>
              <a:t>13.12.2023</a:t>
            </a:fld>
            <a:endParaRPr lang="ru-RU"/>
          </a:p>
        </p:txBody>
      </p:sp>
      <p:sp>
        <p:nvSpPr>
          <p:cNvPr id="4" name="Образ слайда 3"/>
          <p:cNvSpPr>
            <a:spLocks noGrp="1" noRot="1" noChangeAspect="1"/>
          </p:cNvSpPr>
          <p:nvPr>
            <p:ph type="sldImg" idx="2"/>
          </p:nvPr>
        </p:nvSpPr>
        <p:spPr>
          <a:xfrm>
            <a:off x="931863" y="741363"/>
            <a:ext cx="4935537" cy="3700462"/>
          </a:xfrm>
          <a:prstGeom prst="rect">
            <a:avLst/>
          </a:prstGeom>
          <a:noFill/>
          <a:ln w="12700">
            <a:solidFill>
              <a:prstClr val="black"/>
            </a:solidFill>
          </a:ln>
        </p:spPr>
        <p:txBody>
          <a:bodyPr vert="horz" lIns="91029" tIns="45514" rIns="91029" bIns="45514" rtlCol="0" anchor="ctr"/>
          <a:lstStyle/>
          <a:p>
            <a:pPr lvl="0"/>
            <a:endParaRPr lang="ru-RU" noProof="0"/>
          </a:p>
        </p:txBody>
      </p:sp>
      <p:sp>
        <p:nvSpPr>
          <p:cNvPr id="5" name="Заметки 4"/>
          <p:cNvSpPr>
            <a:spLocks noGrp="1"/>
          </p:cNvSpPr>
          <p:nvPr>
            <p:ph type="body" sz="quarter" idx="3"/>
          </p:nvPr>
        </p:nvSpPr>
        <p:spPr>
          <a:xfrm>
            <a:off x="680244" y="4689554"/>
            <a:ext cx="5437188" cy="4441989"/>
          </a:xfrm>
          <a:prstGeom prst="rect">
            <a:avLst/>
          </a:prstGeom>
        </p:spPr>
        <p:txBody>
          <a:bodyPr vert="horz" lIns="91029" tIns="45514" rIns="91029" bIns="45514" rtlCol="0">
            <a:normAutofit/>
          </a:bodyPr>
          <a:lstStyle/>
          <a:p>
            <a:pPr lvl="0"/>
            <a:r>
              <a:rPr lang="ru-RU" noProof="0" smtClean="0"/>
              <a:t>Образец текста</a:t>
            </a:r>
          </a:p>
          <a:p>
            <a:pPr lvl="1"/>
            <a:r>
              <a:rPr lang="ru-RU" noProof="0" smtClean="0"/>
              <a:t>Второй уровень</a:t>
            </a:r>
          </a:p>
          <a:p>
            <a:pPr lvl="2"/>
            <a:r>
              <a:rPr lang="ru-RU" noProof="0" smtClean="0"/>
              <a:t>Третий уровень</a:t>
            </a:r>
          </a:p>
          <a:p>
            <a:pPr lvl="3"/>
            <a:r>
              <a:rPr lang="ru-RU" noProof="0" smtClean="0"/>
              <a:t>Четвертый уровень</a:t>
            </a:r>
          </a:p>
          <a:p>
            <a:pPr lvl="4"/>
            <a:r>
              <a:rPr lang="ru-RU" noProof="0" smtClean="0"/>
              <a:t>Пятый уровень</a:t>
            </a:r>
            <a:endParaRPr lang="ru-RU" noProof="0"/>
          </a:p>
        </p:txBody>
      </p:sp>
      <p:sp>
        <p:nvSpPr>
          <p:cNvPr id="6" name="Нижний колонтитул 5"/>
          <p:cNvSpPr>
            <a:spLocks noGrp="1"/>
          </p:cNvSpPr>
          <p:nvPr>
            <p:ph type="ftr" sz="quarter" idx="4"/>
          </p:nvPr>
        </p:nvSpPr>
        <p:spPr>
          <a:xfrm>
            <a:off x="0" y="9377532"/>
            <a:ext cx="2946135" cy="493554"/>
          </a:xfrm>
          <a:prstGeom prst="rect">
            <a:avLst/>
          </a:prstGeom>
        </p:spPr>
        <p:txBody>
          <a:bodyPr vert="horz" lIns="91029" tIns="45514" rIns="91029" bIns="45514" rtlCol="0" anchor="b"/>
          <a:lstStyle>
            <a:lvl1pPr algn="l" fontAlgn="auto">
              <a:spcBef>
                <a:spcPts val="0"/>
              </a:spcBef>
              <a:spcAft>
                <a:spcPts val="0"/>
              </a:spcAft>
              <a:defRPr sz="1200">
                <a:latin typeface="+mn-lt"/>
              </a:defRPr>
            </a:lvl1pPr>
          </a:lstStyle>
          <a:p>
            <a:pPr>
              <a:defRPr/>
            </a:pPr>
            <a:endParaRPr lang="ru-RU"/>
          </a:p>
        </p:txBody>
      </p:sp>
      <p:sp>
        <p:nvSpPr>
          <p:cNvPr id="7" name="Номер слайда 6"/>
          <p:cNvSpPr>
            <a:spLocks noGrp="1"/>
          </p:cNvSpPr>
          <p:nvPr>
            <p:ph type="sldNum" sz="quarter" idx="5"/>
          </p:nvPr>
        </p:nvSpPr>
        <p:spPr>
          <a:xfrm>
            <a:off x="3849955" y="9377532"/>
            <a:ext cx="2946135" cy="493554"/>
          </a:xfrm>
          <a:prstGeom prst="rect">
            <a:avLst/>
          </a:prstGeom>
        </p:spPr>
        <p:txBody>
          <a:bodyPr vert="horz" lIns="91029" tIns="45514" rIns="91029" bIns="45514" rtlCol="0" anchor="b"/>
          <a:lstStyle>
            <a:lvl1pPr algn="r" fontAlgn="auto">
              <a:spcBef>
                <a:spcPts val="0"/>
              </a:spcBef>
              <a:spcAft>
                <a:spcPts val="0"/>
              </a:spcAft>
              <a:defRPr sz="1200" smtClean="0">
                <a:latin typeface="+mn-lt"/>
              </a:defRPr>
            </a:lvl1pPr>
          </a:lstStyle>
          <a:p>
            <a:pPr>
              <a:defRPr/>
            </a:pPr>
            <a:fld id="{07B7AAE2-DA4D-4466-8803-B93ABD149CC0}" type="slidenum">
              <a:rPr lang="ru-RU"/>
              <a:pPr>
                <a:defRPr/>
              </a:pPr>
              <a:t>‹#›</a:t>
            </a:fld>
            <a:endParaRPr lang="ru-RU"/>
          </a:p>
        </p:txBody>
      </p:sp>
    </p:spTree>
    <p:extLst>
      <p:ext uri="{BB962C8B-B14F-4D97-AF65-F5344CB8AC3E}">
        <p14:creationId xmlns:p14="http://schemas.microsoft.com/office/powerpoint/2010/main" val="1580648168"/>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10"/>
          </p:nvPr>
        </p:nvSpPr>
        <p:spPr/>
        <p:txBody>
          <a:bodyPr/>
          <a:lstStyle/>
          <a:p>
            <a:pPr>
              <a:defRPr/>
            </a:pPr>
            <a:fld id="{07B7AAE2-DA4D-4466-8803-B93ABD149CC0}" type="slidenum">
              <a:rPr lang="ru-RU" smtClean="0"/>
              <a:pPr>
                <a:defRPr/>
              </a:pPr>
              <a:t>2</a:t>
            </a:fld>
            <a:endParaRPr lang="ru-RU"/>
          </a:p>
        </p:txBody>
      </p:sp>
    </p:spTree>
    <p:extLst>
      <p:ext uri="{BB962C8B-B14F-4D97-AF65-F5344CB8AC3E}">
        <p14:creationId xmlns:p14="http://schemas.microsoft.com/office/powerpoint/2010/main" val="251509840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r>
              <a:rPr lang="ru-RU" dirty="0" smtClean="0"/>
              <a:t>Исключили 4 графу</a:t>
            </a:r>
            <a:endParaRPr lang="ru-RU" dirty="0"/>
          </a:p>
        </p:txBody>
      </p:sp>
      <p:sp>
        <p:nvSpPr>
          <p:cNvPr id="4" name="Номер слайда 3"/>
          <p:cNvSpPr>
            <a:spLocks noGrp="1"/>
          </p:cNvSpPr>
          <p:nvPr>
            <p:ph type="sldNum" sz="quarter" idx="10"/>
          </p:nvPr>
        </p:nvSpPr>
        <p:spPr/>
        <p:txBody>
          <a:bodyPr/>
          <a:lstStyle/>
          <a:p>
            <a:pPr>
              <a:defRPr/>
            </a:pPr>
            <a:fld id="{07B7AAE2-DA4D-4466-8803-B93ABD149CC0}" type="slidenum">
              <a:rPr lang="ru-RU" smtClean="0"/>
              <a:pPr>
                <a:defRPr/>
              </a:pPr>
              <a:t>35</a:t>
            </a:fld>
            <a:endParaRPr lang="ru-RU"/>
          </a:p>
        </p:txBody>
      </p:sp>
    </p:spTree>
    <p:extLst>
      <p:ext uri="{BB962C8B-B14F-4D97-AF65-F5344CB8AC3E}">
        <p14:creationId xmlns:p14="http://schemas.microsoft.com/office/powerpoint/2010/main" val="302218154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10"/>
          </p:nvPr>
        </p:nvSpPr>
        <p:spPr/>
        <p:txBody>
          <a:bodyPr/>
          <a:lstStyle/>
          <a:p>
            <a:pPr>
              <a:defRPr/>
            </a:pPr>
            <a:fld id="{07B7AAE2-DA4D-4466-8803-B93ABD149CC0}" type="slidenum">
              <a:rPr lang="ru-RU" smtClean="0"/>
              <a:pPr>
                <a:defRPr/>
              </a:pPr>
              <a:t>15</a:t>
            </a:fld>
            <a:endParaRPr lang="ru-RU"/>
          </a:p>
        </p:txBody>
      </p:sp>
    </p:spTree>
    <p:extLst>
      <p:ext uri="{BB962C8B-B14F-4D97-AF65-F5344CB8AC3E}">
        <p14:creationId xmlns:p14="http://schemas.microsoft.com/office/powerpoint/2010/main" val="387259387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r>
              <a:rPr lang="ru-RU" b="1" dirty="0"/>
              <a:t>Таблица 1000.</a:t>
            </a:r>
            <a:r>
              <a:rPr lang="ru-RU" dirty="0"/>
              <a:t> В таблице указывается вид подчиненности медицинской организации (юридическое лицо), на конец отчетного года. </a:t>
            </a:r>
          </a:p>
          <a:p>
            <a:r>
              <a:rPr lang="ru-RU" b="1" dirty="0"/>
              <a:t>Сумма строк 1, 2, 3  ровна Всего медицинских организаций в субъекте</a:t>
            </a:r>
          </a:p>
          <a:p>
            <a:r>
              <a:rPr lang="ru-RU" dirty="0"/>
              <a:t>В 4 строку включаются сведения о числе медицинских организаций, расположенных в сельских поселениях сельских муниципальных образований, </a:t>
            </a:r>
            <a:endParaRPr lang="ru-RU" b="1" dirty="0"/>
          </a:p>
          <a:p>
            <a:r>
              <a:rPr lang="ru-RU" dirty="0"/>
              <a:t>а также в сельских населенных пунктах, входящих в состав городских поселений или городских округов</a:t>
            </a:r>
            <a:endParaRPr lang="ru-RU" b="1" dirty="0"/>
          </a:p>
          <a:p>
            <a:endParaRPr lang="ru-RU" dirty="0"/>
          </a:p>
        </p:txBody>
      </p:sp>
      <p:sp>
        <p:nvSpPr>
          <p:cNvPr id="4" name="Номер слайда 3"/>
          <p:cNvSpPr>
            <a:spLocks noGrp="1"/>
          </p:cNvSpPr>
          <p:nvPr>
            <p:ph type="sldNum" sz="quarter" idx="10"/>
          </p:nvPr>
        </p:nvSpPr>
        <p:spPr/>
        <p:txBody>
          <a:bodyPr/>
          <a:lstStyle/>
          <a:p>
            <a:pPr>
              <a:defRPr/>
            </a:pPr>
            <a:fld id="{BA5C2445-E14B-4FEE-BF6A-E5BAD03746DF}" type="slidenum">
              <a:rPr lang="ru-RU" altLang="ru-RU" smtClean="0"/>
              <a:pPr>
                <a:defRPr/>
              </a:pPr>
              <a:t>21</a:t>
            </a:fld>
            <a:endParaRPr lang="ru-RU" altLang="ru-RU"/>
          </a:p>
        </p:txBody>
      </p:sp>
    </p:spTree>
    <p:extLst>
      <p:ext uri="{BB962C8B-B14F-4D97-AF65-F5344CB8AC3E}">
        <p14:creationId xmlns:p14="http://schemas.microsoft.com/office/powerpoint/2010/main" val="2929901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Образ слайда 1"/>
          <p:cNvSpPr>
            <a:spLocks noGrp="1" noRot="1" noChangeAspect="1" noTextEdit="1"/>
          </p:cNvSpPr>
          <p:nvPr>
            <p:ph type="sldImg"/>
          </p:nvPr>
        </p:nvSpPr>
        <p:spPr bwMode="auto">
          <a:xfrm>
            <a:off x="942975" y="735013"/>
            <a:ext cx="4903788" cy="3678237"/>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5539" name="Заметки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defTabSz="914288">
              <a:spcBef>
                <a:spcPts val="0"/>
              </a:spcBef>
              <a:tabLst>
                <a:tab pos="266668" algn="l"/>
              </a:tabLst>
              <a:defRPr/>
            </a:pPr>
            <a:endParaRPr lang="ru-RU" altLang="ru-RU" dirty="0" smtClean="0">
              <a:solidFill>
                <a:srgbClr val="FF0000"/>
              </a:solidFill>
            </a:endParaRPr>
          </a:p>
        </p:txBody>
      </p:sp>
      <p:sp>
        <p:nvSpPr>
          <p:cNvPr id="65540" name="Номер слайда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859" indent="-285714">
              <a:defRPr>
                <a:solidFill>
                  <a:schemeClr val="tx1"/>
                </a:solidFill>
                <a:latin typeface="Arial" charset="0"/>
                <a:cs typeface="Arial" charset="0"/>
              </a:defRPr>
            </a:lvl2pPr>
            <a:lvl3pPr marL="1142861" indent="-228572">
              <a:defRPr>
                <a:solidFill>
                  <a:schemeClr val="tx1"/>
                </a:solidFill>
                <a:latin typeface="Arial" charset="0"/>
                <a:cs typeface="Arial" charset="0"/>
              </a:defRPr>
            </a:lvl3pPr>
            <a:lvl4pPr marL="1600005" indent="-228572">
              <a:defRPr>
                <a:solidFill>
                  <a:schemeClr val="tx1"/>
                </a:solidFill>
                <a:latin typeface="Arial" charset="0"/>
                <a:cs typeface="Arial" charset="0"/>
              </a:defRPr>
            </a:lvl4pPr>
            <a:lvl5pPr marL="2057149" indent="-228572">
              <a:defRPr>
                <a:solidFill>
                  <a:schemeClr val="tx1"/>
                </a:solidFill>
                <a:latin typeface="Arial" charset="0"/>
                <a:cs typeface="Arial" charset="0"/>
              </a:defRPr>
            </a:lvl5pPr>
            <a:lvl6pPr marL="2514294" indent="-228572" eaLnBrk="0" fontAlgn="base" hangingPunct="0">
              <a:spcBef>
                <a:spcPct val="0"/>
              </a:spcBef>
              <a:spcAft>
                <a:spcPct val="0"/>
              </a:spcAft>
              <a:defRPr>
                <a:solidFill>
                  <a:schemeClr val="tx1"/>
                </a:solidFill>
                <a:latin typeface="Arial" charset="0"/>
                <a:cs typeface="Arial" charset="0"/>
              </a:defRPr>
            </a:lvl6pPr>
            <a:lvl7pPr marL="2971438" indent="-228572" eaLnBrk="0" fontAlgn="base" hangingPunct="0">
              <a:spcBef>
                <a:spcPct val="0"/>
              </a:spcBef>
              <a:spcAft>
                <a:spcPct val="0"/>
              </a:spcAft>
              <a:defRPr>
                <a:solidFill>
                  <a:schemeClr val="tx1"/>
                </a:solidFill>
                <a:latin typeface="Arial" charset="0"/>
                <a:cs typeface="Arial" charset="0"/>
              </a:defRPr>
            </a:lvl7pPr>
            <a:lvl8pPr marL="3428582" indent="-228572" eaLnBrk="0" fontAlgn="base" hangingPunct="0">
              <a:spcBef>
                <a:spcPct val="0"/>
              </a:spcBef>
              <a:spcAft>
                <a:spcPct val="0"/>
              </a:spcAft>
              <a:defRPr>
                <a:solidFill>
                  <a:schemeClr val="tx1"/>
                </a:solidFill>
                <a:latin typeface="Arial" charset="0"/>
                <a:cs typeface="Arial" charset="0"/>
              </a:defRPr>
            </a:lvl8pPr>
            <a:lvl9pPr marL="3885726" indent="-228572" eaLnBrk="0" fontAlgn="base" hangingPunct="0">
              <a:spcBef>
                <a:spcPct val="0"/>
              </a:spcBef>
              <a:spcAft>
                <a:spcPct val="0"/>
              </a:spcAft>
              <a:defRPr>
                <a:solidFill>
                  <a:schemeClr val="tx1"/>
                </a:solidFill>
                <a:latin typeface="Arial" charset="0"/>
                <a:cs typeface="Arial" charset="0"/>
              </a:defRPr>
            </a:lvl9pPr>
          </a:lstStyle>
          <a:p>
            <a:fld id="{E67D3BBA-C77E-460A-88D6-EE4F4047ACAC}" type="slidenum">
              <a:rPr lang="ru-RU" altLang="ru-RU" smtClean="0">
                <a:latin typeface="Calibri" pitchFamily="34" charset="0"/>
              </a:rPr>
              <a:pPr/>
              <a:t>22</a:t>
            </a:fld>
            <a:endParaRPr lang="ru-RU" altLang="ru-RU" smtClean="0">
              <a:latin typeface="Calibri" pitchFamily="34" charset="0"/>
            </a:endParaRPr>
          </a:p>
        </p:txBody>
      </p:sp>
    </p:spTree>
    <p:extLst>
      <p:ext uri="{BB962C8B-B14F-4D97-AF65-F5344CB8AC3E}">
        <p14:creationId xmlns:p14="http://schemas.microsoft.com/office/powerpoint/2010/main" val="412085373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Образ слайда 1"/>
          <p:cNvSpPr>
            <a:spLocks noGrp="1" noRot="1" noChangeAspect="1" noTextEdit="1"/>
          </p:cNvSpPr>
          <p:nvPr>
            <p:ph type="sldImg"/>
          </p:nvPr>
        </p:nvSpPr>
        <p:spPr bwMode="auto">
          <a:xfrm>
            <a:off x="942975" y="735013"/>
            <a:ext cx="4903788" cy="3678237"/>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5539" name="Заметки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defTabSz="914288">
              <a:spcBef>
                <a:spcPts val="0"/>
              </a:spcBef>
              <a:tabLst>
                <a:tab pos="266668" algn="l"/>
              </a:tabLst>
              <a:defRPr/>
            </a:pPr>
            <a:endParaRPr lang="ru-RU" altLang="ru-RU" dirty="0" smtClean="0">
              <a:solidFill>
                <a:srgbClr val="FF0000"/>
              </a:solidFill>
            </a:endParaRPr>
          </a:p>
        </p:txBody>
      </p:sp>
      <p:sp>
        <p:nvSpPr>
          <p:cNvPr id="65540" name="Номер слайда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859" indent="-285714">
              <a:defRPr>
                <a:solidFill>
                  <a:schemeClr val="tx1"/>
                </a:solidFill>
                <a:latin typeface="Arial" charset="0"/>
                <a:cs typeface="Arial" charset="0"/>
              </a:defRPr>
            </a:lvl2pPr>
            <a:lvl3pPr marL="1142861" indent="-228572">
              <a:defRPr>
                <a:solidFill>
                  <a:schemeClr val="tx1"/>
                </a:solidFill>
                <a:latin typeface="Arial" charset="0"/>
                <a:cs typeface="Arial" charset="0"/>
              </a:defRPr>
            </a:lvl3pPr>
            <a:lvl4pPr marL="1600005" indent="-228572">
              <a:defRPr>
                <a:solidFill>
                  <a:schemeClr val="tx1"/>
                </a:solidFill>
                <a:latin typeface="Arial" charset="0"/>
                <a:cs typeface="Arial" charset="0"/>
              </a:defRPr>
            </a:lvl4pPr>
            <a:lvl5pPr marL="2057149" indent="-228572">
              <a:defRPr>
                <a:solidFill>
                  <a:schemeClr val="tx1"/>
                </a:solidFill>
                <a:latin typeface="Arial" charset="0"/>
                <a:cs typeface="Arial" charset="0"/>
              </a:defRPr>
            </a:lvl5pPr>
            <a:lvl6pPr marL="2514294" indent="-228572" eaLnBrk="0" fontAlgn="base" hangingPunct="0">
              <a:spcBef>
                <a:spcPct val="0"/>
              </a:spcBef>
              <a:spcAft>
                <a:spcPct val="0"/>
              </a:spcAft>
              <a:defRPr>
                <a:solidFill>
                  <a:schemeClr val="tx1"/>
                </a:solidFill>
                <a:latin typeface="Arial" charset="0"/>
                <a:cs typeface="Arial" charset="0"/>
              </a:defRPr>
            </a:lvl6pPr>
            <a:lvl7pPr marL="2971438" indent="-228572" eaLnBrk="0" fontAlgn="base" hangingPunct="0">
              <a:spcBef>
                <a:spcPct val="0"/>
              </a:spcBef>
              <a:spcAft>
                <a:spcPct val="0"/>
              </a:spcAft>
              <a:defRPr>
                <a:solidFill>
                  <a:schemeClr val="tx1"/>
                </a:solidFill>
                <a:latin typeface="Arial" charset="0"/>
                <a:cs typeface="Arial" charset="0"/>
              </a:defRPr>
            </a:lvl7pPr>
            <a:lvl8pPr marL="3428582" indent="-228572" eaLnBrk="0" fontAlgn="base" hangingPunct="0">
              <a:spcBef>
                <a:spcPct val="0"/>
              </a:spcBef>
              <a:spcAft>
                <a:spcPct val="0"/>
              </a:spcAft>
              <a:defRPr>
                <a:solidFill>
                  <a:schemeClr val="tx1"/>
                </a:solidFill>
                <a:latin typeface="Arial" charset="0"/>
                <a:cs typeface="Arial" charset="0"/>
              </a:defRPr>
            </a:lvl8pPr>
            <a:lvl9pPr marL="3885726" indent="-228572" eaLnBrk="0" fontAlgn="base" hangingPunct="0">
              <a:spcBef>
                <a:spcPct val="0"/>
              </a:spcBef>
              <a:spcAft>
                <a:spcPct val="0"/>
              </a:spcAft>
              <a:defRPr>
                <a:solidFill>
                  <a:schemeClr val="tx1"/>
                </a:solidFill>
                <a:latin typeface="Arial" charset="0"/>
                <a:cs typeface="Arial" charset="0"/>
              </a:defRPr>
            </a:lvl9pPr>
          </a:lstStyle>
          <a:p>
            <a:fld id="{E67D3BBA-C77E-460A-88D6-EE4F4047ACAC}" type="slidenum">
              <a:rPr lang="ru-RU" altLang="ru-RU" smtClean="0">
                <a:latin typeface="Calibri" pitchFamily="34" charset="0"/>
              </a:rPr>
              <a:pPr/>
              <a:t>23</a:t>
            </a:fld>
            <a:endParaRPr lang="ru-RU" altLang="ru-RU" smtClean="0">
              <a:latin typeface="Calibri" pitchFamily="34" charset="0"/>
            </a:endParaRPr>
          </a:p>
        </p:txBody>
      </p:sp>
    </p:spTree>
    <p:extLst>
      <p:ext uri="{BB962C8B-B14F-4D97-AF65-F5344CB8AC3E}">
        <p14:creationId xmlns:p14="http://schemas.microsoft.com/office/powerpoint/2010/main" val="377087563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Образ слайда 1"/>
          <p:cNvSpPr>
            <a:spLocks noGrp="1" noRot="1" noChangeAspect="1" noTextEdit="1"/>
          </p:cNvSpPr>
          <p:nvPr>
            <p:ph type="sldImg"/>
          </p:nvPr>
        </p:nvSpPr>
        <p:spPr bwMode="auto">
          <a:xfrm>
            <a:off x="942975" y="735013"/>
            <a:ext cx="4903788" cy="3678237"/>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5539" name="Заметки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defTabSz="914288">
              <a:spcBef>
                <a:spcPts val="0"/>
              </a:spcBef>
              <a:tabLst>
                <a:tab pos="266668" algn="l"/>
              </a:tabLst>
              <a:defRPr/>
            </a:pPr>
            <a:endParaRPr lang="ru-RU" altLang="ru-RU" dirty="0" smtClean="0">
              <a:solidFill>
                <a:srgbClr val="FF0000"/>
              </a:solidFill>
            </a:endParaRPr>
          </a:p>
        </p:txBody>
      </p:sp>
      <p:sp>
        <p:nvSpPr>
          <p:cNvPr id="65540" name="Номер слайда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859" indent="-285714">
              <a:defRPr>
                <a:solidFill>
                  <a:schemeClr val="tx1"/>
                </a:solidFill>
                <a:latin typeface="Arial" charset="0"/>
                <a:cs typeface="Arial" charset="0"/>
              </a:defRPr>
            </a:lvl2pPr>
            <a:lvl3pPr marL="1142861" indent="-228572">
              <a:defRPr>
                <a:solidFill>
                  <a:schemeClr val="tx1"/>
                </a:solidFill>
                <a:latin typeface="Arial" charset="0"/>
                <a:cs typeface="Arial" charset="0"/>
              </a:defRPr>
            </a:lvl3pPr>
            <a:lvl4pPr marL="1600005" indent="-228572">
              <a:defRPr>
                <a:solidFill>
                  <a:schemeClr val="tx1"/>
                </a:solidFill>
                <a:latin typeface="Arial" charset="0"/>
                <a:cs typeface="Arial" charset="0"/>
              </a:defRPr>
            </a:lvl4pPr>
            <a:lvl5pPr marL="2057149" indent="-228572">
              <a:defRPr>
                <a:solidFill>
                  <a:schemeClr val="tx1"/>
                </a:solidFill>
                <a:latin typeface="Arial" charset="0"/>
                <a:cs typeface="Arial" charset="0"/>
              </a:defRPr>
            </a:lvl5pPr>
            <a:lvl6pPr marL="2514294" indent="-228572" eaLnBrk="0" fontAlgn="base" hangingPunct="0">
              <a:spcBef>
                <a:spcPct val="0"/>
              </a:spcBef>
              <a:spcAft>
                <a:spcPct val="0"/>
              </a:spcAft>
              <a:defRPr>
                <a:solidFill>
                  <a:schemeClr val="tx1"/>
                </a:solidFill>
                <a:latin typeface="Arial" charset="0"/>
                <a:cs typeface="Arial" charset="0"/>
              </a:defRPr>
            </a:lvl6pPr>
            <a:lvl7pPr marL="2971438" indent="-228572" eaLnBrk="0" fontAlgn="base" hangingPunct="0">
              <a:spcBef>
                <a:spcPct val="0"/>
              </a:spcBef>
              <a:spcAft>
                <a:spcPct val="0"/>
              </a:spcAft>
              <a:defRPr>
                <a:solidFill>
                  <a:schemeClr val="tx1"/>
                </a:solidFill>
                <a:latin typeface="Arial" charset="0"/>
                <a:cs typeface="Arial" charset="0"/>
              </a:defRPr>
            </a:lvl7pPr>
            <a:lvl8pPr marL="3428582" indent="-228572" eaLnBrk="0" fontAlgn="base" hangingPunct="0">
              <a:spcBef>
                <a:spcPct val="0"/>
              </a:spcBef>
              <a:spcAft>
                <a:spcPct val="0"/>
              </a:spcAft>
              <a:defRPr>
                <a:solidFill>
                  <a:schemeClr val="tx1"/>
                </a:solidFill>
                <a:latin typeface="Arial" charset="0"/>
                <a:cs typeface="Arial" charset="0"/>
              </a:defRPr>
            </a:lvl8pPr>
            <a:lvl9pPr marL="3885726" indent="-228572" eaLnBrk="0" fontAlgn="base" hangingPunct="0">
              <a:spcBef>
                <a:spcPct val="0"/>
              </a:spcBef>
              <a:spcAft>
                <a:spcPct val="0"/>
              </a:spcAft>
              <a:defRPr>
                <a:solidFill>
                  <a:schemeClr val="tx1"/>
                </a:solidFill>
                <a:latin typeface="Arial" charset="0"/>
                <a:cs typeface="Arial" charset="0"/>
              </a:defRPr>
            </a:lvl9pPr>
          </a:lstStyle>
          <a:p>
            <a:fld id="{E67D3BBA-C77E-460A-88D6-EE4F4047ACAC}" type="slidenum">
              <a:rPr lang="ru-RU" altLang="ru-RU" smtClean="0">
                <a:latin typeface="Calibri" pitchFamily="34" charset="0"/>
              </a:rPr>
              <a:pPr/>
              <a:t>24</a:t>
            </a:fld>
            <a:endParaRPr lang="ru-RU" altLang="ru-RU" smtClean="0">
              <a:latin typeface="Calibri" pitchFamily="34" charset="0"/>
            </a:endParaRPr>
          </a:p>
        </p:txBody>
      </p:sp>
    </p:spTree>
    <p:extLst>
      <p:ext uri="{BB962C8B-B14F-4D97-AF65-F5344CB8AC3E}">
        <p14:creationId xmlns:p14="http://schemas.microsoft.com/office/powerpoint/2010/main" val="41320438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Образ слайда 1"/>
          <p:cNvSpPr>
            <a:spLocks noGrp="1" noRot="1" noChangeAspect="1" noTextEdit="1"/>
          </p:cNvSpPr>
          <p:nvPr>
            <p:ph type="sldImg"/>
          </p:nvPr>
        </p:nvSpPr>
        <p:spPr bwMode="auto">
          <a:xfrm>
            <a:off x="942975" y="735013"/>
            <a:ext cx="4903788" cy="3678237"/>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5539" name="Заметки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defTabSz="914288">
              <a:spcBef>
                <a:spcPts val="0"/>
              </a:spcBef>
              <a:tabLst>
                <a:tab pos="266668" algn="l"/>
              </a:tabLst>
              <a:defRPr/>
            </a:pPr>
            <a:endParaRPr lang="ru-RU" altLang="ru-RU" dirty="0" smtClean="0">
              <a:solidFill>
                <a:srgbClr val="FF0000"/>
              </a:solidFill>
            </a:endParaRPr>
          </a:p>
        </p:txBody>
      </p:sp>
      <p:sp>
        <p:nvSpPr>
          <p:cNvPr id="65540" name="Номер слайда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859" indent="-285714">
              <a:defRPr>
                <a:solidFill>
                  <a:schemeClr val="tx1"/>
                </a:solidFill>
                <a:latin typeface="Arial" charset="0"/>
                <a:cs typeface="Arial" charset="0"/>
              </a:defRPr>
            </a:lvl2pPr>
            <a:lvl3pPr marL="1142861" indent="-228572">
              <a:defRPr>
                <a:solidFill>
                  <a:schemeClr val="tx1"/>
                </a:solidFill>
                <a:latin typeface="Arial" charset="0"/>
                <a:cs typeface="Arial" charset="0"/>
              </a:defRPr>
            </a:lvl3pPr>
            <a:lvl4pPr marL="1600005" indent="-228572">
              <a:defRPr>
                <a:solidFill>
                  <a:schemeClr val="tx1"/>
                </a:solidFill>
                <a:latin typeface="Arial" charset="0"/>
                <a:cs typeface="Arial" charset="0"/>
              </a:defRPr>
            </a:lvl4pPr>
            <a:lvl5pPr marL="2057149" indent="-228572">
              <a:defRPr>
                <a:solidFill>
                  <a:schemeClr val="tx1"/>
                </a:solidFill>
                <a:latin typeface="Arial" charset="0"/>
                <a:cs typeface="Arial" charset="0"/>
              </a:defRPr>
            </a:lvl5pPr>
            <a:lvl6pPr marL="2514294" indent="-228572" eaLnBrk="0" fontAlgn="base" hangingPunct="0">
              <a:spcBef>
                <a:spcPct val="0"/>
              </a:spcBef>
              <a:spcAft>
                <a:spcPct val="0"/>
              </a:spcAft>
              <a:defRPr>
                <a:solidFill>
                  <a:schemeClr val="tx1"/>
                </a:solidFill>
                <a:latin typeface="Arial" charset="0"/>
                <a:cs typeface="Arial" charset="0"/>
              </a:defRPr>
            </a:lvl6pPr>
            <a:lvl7pPr marL="2971438" indent="-228572" eaLnBrk="0" fontAlgn="base" hangingPunct="0">
              <a:spcBef>
                <a:spcPct val="0"/>
              </a:spcBef>
              <a:spcAft>
                <a:spcPct val="0"/>
              </a:spcAft>
              <a:defRPr>
                <a:solidFill>
                  <a:schemeClr val="tx1"/>
                </a:solidFill>
                <a:latin typeface="Arial" charset="0"/>
                <a:cs typeface="Arial" charset="0"/>
              </a:defRPr>
            </a:lvl7pPr>
            <a:lvl8pPr marL="3428582" indent="-228572" eaLnBrk="0" fontAlgn="base" hangingPunct="0">
              <a:spcBef>
                <a:spcPct val="0"/>
              </a:spcBef>
              <a:spcAft>
                <a:spcPct val="0"/>
              </a:spcAft>
              <a:defRPr>
                <a:solidFill>
                  <a:schemeClr val="tx1"/>
                </a:solidFill>
                <a:latin typeface="Arial" charset="0"/>
                <a:cs typeface="Arial" charset="0"/>
              </a:defRPr>
            </a:lvl8pPr>
            <a:lvl9pPr marL="3885726" indent="-228572" eaLnBrk="0" fontAlgn="base" hangingPunct="0">
              <a:spcBef>
                <a:spcPct val="0"/>
              </a:spcBef>
              <a:spcAft>
                <a:spcPct val="0"/>
              </a:spcAft>
              <a:defRPr>
                <a:solidFill>
                  <a:schemeClr val="tx1"/>
                </a:solidFill>
                <a:latin typeface="Arial" charset="0"/>
                <a:cs typeface="Arial" charset="0"/>
              </a:defRPr>
            </a:lvl9pPr>
          </a:lstStyle>
          <a:p>
            <a:fld id="{E67D3BBA-C77E-460A-88D6-EE4F4047ACAC}" type="slidenum">
              <a:rPr lang="ru-RU" altLang="ru-RU" smtClean="0">
                <a:latin typeface="Calibri" pitchFamily="34" charset="0"/>
              </a:rPr>
              <a:pPr/>
              <a:t>25</a:t>
            </a:fld>
            <a:endParaRPr lang="ru-RU" altLang="ru-RU" smtClean="0">
              <a:latin typeface="Calibri" pitchFamily="34" charset="0"/>
            </a:endParaRPr>
          </a:p>
        </p:txBody>
      </p:sp>
    </p:spTree>
    <p:extLst>
      <p:ext uri="{BB962C8B-B14F-4D97-AF65-F5344CB8AC3E}">
        <p14:creationId xmlns:p14="http://schemas.microsoft.com/office/powerpoint/2010/main" val="124762811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Образ слайда 1"/>
          <p:cNvSpPr>
            <a:spLocks noGrp="1" noRot="1" noChangeAspect="1" noTextEdit="1"/>
          </p:cNvSpPr>
          <p:nvPr>
            <p:ph type="sldImg"/>
          </p:nvPr>
        </p:nvSpPr>
        <p:spPr bwMode="auto">
          <a:xfrm>
            <a:off x="942975" y="735013"/>
            <a:ext cx="4903788" cy="3678237"/>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5539" name="Заметки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defTabSz="914288">
              <a:spcBef>
                <a:spcPts val="0"/>
              </a:spcBef>
              <a:tabLst>
                <a:tab pos="266668" algn="l"/>
              </a:tabLst>
              <a:defRPr/>
            </a:pPr>
            <a:endParaRPr lang="ru-RU" altLang="ru-RU" dirty="0" smtClean="0">
              <a:solidFill>
                <a:srgbClr val="FF0000"/>
              </a:solidFill>
            </a:endParaRPr>
          </a:p>
        </p:txBody>
      </p:sp>
      <p:sp>
        <p:nvSpPr>
          <p:cNvPr id="65540" name="Номер слайда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859" indent="-285714">
              <a:defRPr>
                <a:solidFill>
                  <a:schemeClr val="tx1"/>
                </a:solidFill>
                <a:latin typeface="Arial" charset="0"/>
                <a:cs typeface="Arial" charset="0"/>
              </a:defRPr>
            </a:lvl2pPr>
            <a:lvl3pPr marL="1142861" indent="-228572">
              <a:defRPr>
                <a:solidFill>
                  <a:schemeClr val="tx1"/>
                </a:solidFill>
                <a:latin typeface="Arial" charset="0"/>
                <a:cs typeface="Arial" charset="0"/>
              </a:defRPr>
            </a:lvl3pPr>
            <a:lvl4pPr marL="1600005" indent="-228572">
              <a:defRPr>
                <a:solidFill>
                  <a:schemeClr val="tx1"/>
                </a:solidFill>
                <a:latin typeface="Arial" charset="0"/>
                <a:cs typeface="Arial" charset="0"/>
              </a:defRPr>
            </a:lvl4pPr>
            <a:lvl5pPr marL="2057149" indent="-228572">
              <a:defRPr>
                <a:solidFill>
                  <a:schemeClr val="tx1"/>
                </a:solidFill>
                <a:latin typeface="Arial" charset="0"/>
                <a:cs typeface="Arial" charset="0"/>
              </a:defRPr>
            </a:lvl5pPr>
            <a:lvl6pPr marL="2514294" indent="-228572" eaLnBrk="0" fontAlgn="base" hangingPunct="0">
              <a:spcBef>
                <a:spcPct val="0"/>
              </a:spcBef>
              <a:spcAft>
                <a:spcPct val="0"/>
              </a:spcAft>
              <a:defRPr>
                <a:solidFill>
                  <a:schemeClr val="tx1"/>
                </a:solidFill>
                <a:latin typeface="Arial" charset="0"/>
                <a:cs typeface="Arial" charset="0"/>
              </a:defRPr>
            </a:lvl6pPr>
            <a:lvl7pPr marL="2971438" indent="-228572" eaLnBrk="0" fontAlgn="base" hangingPunct="0">
              <a:spcBef>
                <a:spcPct val="0"/>
              </a:spcBef>
              <a:spcAft>
                <a:spcPct val="0"/>
              </a:spcAft>
              <a:defRPr>
                <a:solidFill>
                  <a:schemeClr val="tx1"/>
                </a:solidFill>
                <a:latin typeface="Arial" charset="0"/>
                <a:cs typeface="Arial" charset="0"/>
              </a:defRPr>
            </a:lvl7pPr>
            <a:lvl8pPr marL="3428582" indent="-228572" eaLnBrk="0" fontAlgn="base" hangingPunct="0">
              <a:spcBef>
                <a:spcPct val="0"/>
              </a:spcBef>
              <a:spcAft>
                <a:spcPct val="0"/>
              </a:spcAft>
              <a:defRPr>
                <a:solidFill>
                  <a:schemeClr val="tx1"/>
                </a:solidFill>
                <a:latin typeface="Arial" charset="0"/>
                <a:cs typeface="Arial" charset="0"/>
              </a:defRPr>
            </a:lvl8pPr>
            <a:lvl9pPr marL="3885726" indent="-228572" eaLnBrk="0" fontAlgn="base" hangingPunct="0">
              <a:spcBef>
                <a:spcPct val="0"/>
              </a:spcBef>
              <a:spcAft>
                <a:spcPct val="0"/>
              </a:spcAft>
              <a:defRPr>
                <a:solidFill>
                  <a:schemeClr val="tx1"/>
                </a:solidFill>
                <a:latin typeface="Arial" charset="0"/>
                <a:cs typeface="Arial" charset="0"/>
              </a:defRPr>
            </a:lvl9pPr>
          </a:lstStyle>
          <a:p>
            <a:fld id="{E67D3BBA-C77E-460A-88D6-EE4F4047ACAC}" type="slidenum">
              <a:rPr lang="ru-RU" altLang="ru-RU" smtClean="0">
                <a:latin typeface="Calibri" pitchFamily="34" charset="0"/>
              </a:rPr>
              <a:pPr/>
              <a:t>26</a:t>
            </a:fld>
            <a:endParaRPr lang="ru-RU" altLang="ru-RU" smtClean="0">
              <a:latin typeface="Calibri" pitchFamily="34" charset="0"/>
            </a:endParaRPr>
          </a:p>
        </p:txBody>
      </p:sp>
    </p:spTree>
    <p:extLst>
      <p:ext uri="{BB962C8B-B14F-4D97-AF65-F5344CB8AC3E}">
        <p14:creationId xmlns:p14="http://schemas.microsoft.com/office/powerpoint/2010/main" val="46356071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pPr defTabSz="910285" eaLnBrk="0" hangingPunct="0">
              <a:defRPr/>
            </a:pPr>
            <a:r>
              <a:rPr lang="ru-RU" b="1" dirty="0">
                <a:cs typeface="Arial" charset="0"/>
              </a:rPr>
              <a:t>Строка 1 равна  сумме строк со 2 по 8</a:t>
            </a:r>
          </a:p>
          <a:p>
            <a:pPr defTabSz="910285" eaLnBrk="0" hangingPunct="0">
              <a:defRPr/>
            </a:pPr>
            <a:r>
              <a:rPr lang="ru-RU" b="1" dirty="0">
                <a:cs typeface="Arial" charset="0"/>
              </a:rPr>
              <a:t>Строка 8 указывается как для центров здоровья – юридических лиц, так и для центров здоровья, являющихся структурными подразделениями других медицинских организаций</a:t>
            </a:r>
          </a:p>
          <a:p>
            <a:pPr>
              <a:buClr>
                <a:schemeClr val="bg2"/>
              </a:buClr>
              <a:buSzPct val="75000"/>
              <a:buFont typeface="Wingdings" panose="05000000000000000000" pitchFamily="2" charset="2"/>
              <a:buNone/>
            </a:pPr>
            <a:r>
              <a:rPr lang="ru-RU" altLang="ru-RU" b="1" dirty="0">
                <a:latin typeface="Times New Roman" panose="02020603050405020304" pitchFamily="18" charset="0"/>
              </a:rPr>
              <a:t>Плановая мощность </a:t>
            </a:r>
            <a:r>
              <a:rPr lang="ru-RU" altLang="ru-RU" b="1" dirty="0">
                <a:solidFill>
                  <a:srgbClr val="FF0000"/>
                </a:solidFill>
                <a:latin typeface="Times New Roman" panose="02020603050405020304" pitchFamily="18" charset="0"/>
              </a:rPr>
              <a:t>не указывается </a:t>
            </a:r>
            <a:r>
              <a:rPr lang="ru-RU" altLang="ru-RU" b="1" dirty="0">
                <a:latin typeface="Times New Roman" panose="02020603050405020304" pitchFamily="18" charset="0"/>
              </a:rPr>
              <a:t>для:</a:t>
            </a:r>
          </a:p>
          <a:p>
            <a:pPr>
              <a:buClr>
                <a:schemeClr val="bg2"/>
              </a:buClr>
              <a:buSzPct val="75000"/>
              <a:buFontTx/>
              <a:buNone/>
            </a:pPr>
            <a:r>
              <a:rPr lang="ru-RU" altLang="ru-RU" dirty="0">
                <a:latin typeface="Times New Roman" panose="02020603050405020304" pitchFamily="18" charset="0"/>
              </a:rPr>
              <a:t>- стоматологических кабинетов, организованных в специализированных больницах (для нужд пациентов)</a:t>
            </a:r>
          </a:p>
          <a:p>
            <a:pPr>
              <a:buClr>
                <a:schemeClr val="bg2"/>
              </a:buClr>
              <a:buSzPct val="75000"/>
              <a:buFontTx/>
              <a:buNone/>
            </a:pPr>
            <a:r>
              <a:rPr lang="ru-RU" altLang="ru-RU" dirty="0">
                <a:latin typeface="Times New Roman" panose="02020603050405020304" pitchFamily="18" charset="0"/>
              </a:rPr>
              <a:t>- травмпунктов, если они организованы в приемном покое </a:t>
            </a:r>
          </a:p>
          <a:p>
            <a:pPr>
              <a:buClr>
                <a:schemeClr val="bg2"/>
              </a:buClr>
              <a:buSzPct val="75000"/>
              <a:buFontTx/>
              <a:buNone/>
            </a:pPr>
            <a:r>
              <a:rPr lang="ru-RU" altLang="ru-RU" dirty="0">
                <a:latin typeface="Times New Roman" panose="02020603050405020304" pitchFamily="18" charset="0"/>
              </a:rPr>
              <a:t>- санаторно-курортных организаций (для нужд отдыхающих)</a:t>
            </a:r>
          </a:p>
          <a:p>
            <a:endParaRPr lang="ru-RU" dirty="0"/>
          </a:p>
        </p:txBody>
      </p:sp>
      <p:sp>
        <p:nvSpPr>
          <p:cNvPr id="4" name="Номер слайда 3"/>
          <p:cNvSpPr>
            <a:spLocks noGrp="1"/>
          </p:cNvSpPr>
          <p:nvPr>
            <p:ph type="sldNum" sz="quarter" idx="10"/>
          </p:nvPr>
        </p:nvSpPr>
        <p:spPr/>
        <p:txBody>
          <a:bodyPr/>
          <a:lstStyle/>
          <a:p>
            <a:pPr>
              <a:defRPr/>
            </a:pPr>
            <a:fld id="{BA5C2445-E14B-4FEE-BF6A-E5BAD03746DF}" type="slidenum">
              <a:rPr lang="ru-RU" altLang="ru-RU" smtClean="0"/>
              <a:pPr>
                <a:defRPr/>
              </a:pPr>
              <a:t>28</a:t>
            </a:fld>
            <a:endParaRPr lang="ru-RU" altLang="ru-RU"/>
          </a:p>
        </p:txBody>
      </p:sp>
    </p:spTree>
    <p:extLst>
      <p:ext uri="{BB962C8B-B14F-4D97-AF65-F5344CB8AC3E}">
        <p14:creationId xmlns:p14="http://schemas.microsoft.com/office/powerpoint/2010/main" val="4959574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85800" y="2130425"/>
            <a:ext cx="7772400" cy="1470025"/>
          </a:xfrm>
        </p:spPr>
        <p:txBody>
          <a:bodyPr/>
          <a:lstStyle/>
          <a:p>
            <a:r>
              <a:rPr lang="ru-RU" smtClean="0"/>
              <a:t>Образец заголовка</a:t>
            </a:r>
            <a:endParaRPr lang="ru-RU"/>
          </a:p>
        </p:txBody>
      </p:sp>
      <p:sp>
        <p:nvSpPr>
          <p:cNvPr id="3" name="Подзаголовок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ru-RU"/>
          </a:p>
        </p:txBody>
      </p:sp>
      <p:sp>
        <p:nvSpPr>
          <p:cNvPr id="4" name="Дата 3"/>
          <p:cNvSpPr>
            <a:spLocks noGrp="1"/>
          </p:cNvSpPr>
          <p:nvPr>
            <p:ph type="dt" sz="half" idx="10"/>
          </p:nvPr>
        </p:nvSpPr>
        <p:spPr/>
        <p:txBody>
          <a:bodyPr/>
          <a:lstStyle>
            <a:lvl1pPr>
              <a:defRPr/>
            </a:lvl1pPr>
          </a:lstStyle>
          <a:p>
            <a:pPr>
              <a:defRPr/>
            </a:pPr>
            <a:fld id="{F921EB39-7FFD-4F2F-82E2-75654EF4B179}" type="datetimeFigureOut">
              <a:rPr lang="ru-RU"/>
              <a:pPr>
                <a:defRPr/>
              </a:pPr>
              <a:t>13.12.2023</a:t>
            </a:fld>
            <a:endParaRPr lang="ru-RU"/>
          </a:p>
        </p:txBody>
      </p:sp>
      <p:sp>
        <p:nvSpPr>
          <p:cNvPr id="5" name="Нижний колонтитул 4"/>
          <p:cNvSpPr>
            <a:spLocks noGrp="1"/>
          </p:cNvSpPr>
          <p:nvPr>
            <p:ph type="ftr" sz="quarter" idx="11"/>
          </p:nvPr>
        </p:nvSpPr>
        <p:spPr/>
        <p:txBody>
          <a:bodyPr/>
          <a:lstStyle>
            <a:lvl1pPr>
              <a:defRPr/>
            </a:lvl1pPr>
          </a:lstStyle>
          <a:p>
            <a:pPr>
              <a:defRPr/>
            </a:pPr>
            <a:endParaRPr lang="ru-RU"/>
          </a:p>
        </p:txBody>
      </p:sp>
      <p:sp>
        <p:nvSpPr>
          <p:cNvPr id="6" name="Номер слайда 5"/>
          <p:cNvSpPr>
            <a:spLocks noGrp="1"/>
          </p:cNvSpPr>
          <p:nvPr>
            <p:ph type="sldNum" sz="quarter" idx="12"/>
          </p:nvPr>
        </p:nvSpPr>
        <p:spPr/>
        <p:txBody>
          <a:bodyPr/>
          <a:lstStyle>
            <a:lvl1pPr>
              <a:defRPr/>
            </a:lvl1pPr>
          </a:lstStyle>
          <a:p>
            <a:pPr>
              <a:defRPr/>
            </a:pPr>
            <a:fld id="{5286F6AC-DC0B-48CF-90BA-35F14087B7AB}" type="slidenum">
              <a:rPr lang="ru-RU"/>
              <a:pPr>
                <a:defRPr/>
              </a:pPr>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lvl1pPr>
              <a:defRPr/>
            </a:lvl1pPr>
          </a:lstStyle>
          <a:p>
            <a:pPr>
              <a:defRPr/>
            </a:pPr>
            <a:fld id="{D29B1F4F-3469-4E1F-AF0B-2221F98BB0CC}" type="datetimeFigureOut">
              <a:rPr lang="ru-RU"/>
              <a:pPr>
                <a:defRPr/>
              </a:pPr>
              <a:t>13.12.2023</a:t>
            </a:fld>
            <a:endParaRPr lang="ru-RU"/>
          </a:p>
        </p:txBody>
      </p:sp>
      <p:sp>
        <p:nvSpPr>
          <p:cNvPr id="5" name="Нижний колонтитул 4"/>
          <p:cNvSpPr>
            <a:spLocks noGrp="1"/>
          </p:cNvSpPr>
          <p:nvPr>
            <p:ph type="ftr" sz="quarter" idx="11"/>
          </p:nvPr>
        </p:nvSpPr>
        <p:spPr/>
        <p:txBody>
          <a:bodyPr/>
          <a:lstStyle>
            <a:lvl1pPr>
              <a:defRPr/>
            </a:lvl1pPr>
          </a:lstStyle>
          <a:p>
            <a:pPr>
              <a:defRPr/>
            </a:pPr>
            <a:endParaRPr lang="ru-RU"/>
          </a:p>
        </p:txBody>
      </p:sp>
      <p:sp>
        <p:nvSpPr>
          <p:cNvPr id="6" name="Номер слайда 5"/>
          <p:cNvSpPr>
            <a:spLocks noGrp="1"/>
          </p:cNvSpPr>
          <p:nvPr>
            <p:ph type="sldNum" sz="quarter" idx="12"/>
          </p:nvPr>
        </p:nvSpPr>
        <p:spPr/>
        <p:txBody>
          <a:bodyPr/>
          <a:lstStyle>
            <a:lvl1pPr>
              <a:defRPr/>
            </a:lvl1pPr>
          </a:lstStyle>
          <a:p>
            <a:pPr>
              <a:defRPr/>
            </a:pPr>
            <a:fld id="{08568535-E6A8-4E75-BF11-0C67F354C117}" type="slidenum">
              <a:rPr lang="ru-RU"/>
              <a:pPr>
                <a:defRPr/>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lvl1pPr>
              <a:defRPr/>
            </a:lvl1pPr>
          </a:lstStyle>
          <a:p>
            <a:pPr>
              <a:defRPr/>
            </a:pPr>
            <a:fld id="{D619BFD7-2F54-4BD4-951E-6D6BE604255B}" type="datetimeFigureOut">
              <a:rPr lang="ru-RU"/>
              <a:pPr>
                <a:defRPr/>
              </a:pPr>
              <a:t>13.12.2023</a:t>
            </a:fld>
            <a:endParaRPr lang="ru-RU"/>
          </a:p>
        </p:txBody>
      </p:sp>
      <p:sp>
        <p:nvSpPr>
          <p:cNvPr id="5" name="Нижний колонтитул 4"/>
          <p:cNvSpPr>
            <a:spLocks noGrp="1"/>
          </p:cNvSpPr>
          <p:nvPr>
            <p:ph type="ftr" sz="quarter" idx="11"/>
          </p:nvPr>
        </p:nvSpPr>
        <p:spPr/>
        <p:txBody>
          <a:bodyPr/>
          <a:lstStyle>
            <a:lvl1pPr>
              <a:defRPr/>
            </a:lvl1pPr>
          </a:lstStyle>
          <a:p>
            <a:pPr>
              <a:defRPr/>
            </a:pPr>
            <a:endParaRPr lang="ru-RU"/>
          </a:p>
        </p:txBody>
      </p:sp>
      <p:sp>
        <p:nvSpPr>
          <p:cNvPr id="6" name="Номер слайда 5"/>
          <p:cNvSpPr>
            <a:spLocks noGrp="1"/>
          </p:cNvSpPr>
          <p:nvPr>
            <p:ph type="sldNum" sz="quarter" idx="12"/>
          </p:nvPr>
        </p:nvSpPr>
        <p:spPr/>
        <p:txBody>
          <a:bodyPr/>
          <a:lstStyle>
            <a:lvl1pPr>
              <a:defRPr/>
            </a:lvl1pPr>
          </a:lstStyle>
          <a:p>
            <a:pPr>
              <a:defRPr/>
            </a:pPr>
            <a:fld id="{FC94E81B-D667-4708-98E0-3256EFE0B576}" type="slidenum">
              <a:rPr lang="ru-RU"/>
              <a:pPr>
                <a:defRPr/>
              </a:pPr>
              <a:t>‹#›</a:t>
            </a:fld>
            <a:endParaRPr lang="ru-RU"/>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cSld name="Заголовок и таблиц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p:spPr>
        <p:txBody>
          <a:bodyPr/>
          <a:lstStyle/>
          <a:p>
            <a:r>
              <a:rPr lang="ru-RU" smtClean="0"/>
              <a:t>Образец заголовка</a:t>
            </a:r>
            <a:endParaRPr lang="ru-RU"/>
          </a:p>
        </p:txBody>
      </p:sp>
      <p:sp>
        <p:nvSpPr>
          <p:cNvPr id="3" name="Таблица 2"/>
          <p:cNvSpPr>
            <a:spLocks noGrp="1"/>
          </p:cNvSpPr>
          <p:nvPr>
            <p:ph type="tbl" idx="1"/>
          </p:nvPr>
        </p:nvSpPr>
        <p:spPr>
          <a:xfrm>
            <a:off x="457200" y="1600200"/>
            <a:ext cx="8229600" cy="4525963"/>
          </a:xfrm>
        </p:spPr>
        <p:txBody>
          <a:bodyPr/>
          <a:lstStyle/>
          <a:p>
            <a:pPr lvl="0"/>
            <a:endParaRPr lang="ru-RU" noProof="0"/>
          </a:p>
        </p:txBody>
      </p:sp>
      <p:sp>
        <p:nvSpPr>
          <p:cNvPr id="4" name="Дата 3"/>
          <p:cNvSpPr>
            <a:spLocks noGrp="1"/>
          </p:cNvSpPr>
          <p:nvPr>
            <p:ph type="dt" sz="half" idx="10"/>
          </p:nvPr>
        </p:nvSpPr>
        <p:spPr/>
        <p:txBody>
          <a:bodyPr/>
          <a:lstStyle>
            <a:lvl1pPr eaLnBrk="0" hangingPunct="0">
              <a:defRPr/>
            </a:lvl1pPr>
          </a:lstStyle>
          <a:p>
            <a:pPr>
              <a:defRPr/>
            </a:pPr>
            <a:fld id="{F9C042D4-8C3B-407B-8FCB-718821AF03DD}" type="datetime1">
              <a:rPr lang="ru-RU"/>
              <a:pPr>
                <a:defRPr/>
              </a:pPr>
              <a:t>13.12.2023</a:t>
            </a:fld>
            <a:endParaRPr lang="ru-RU"/>
          </a:p>
        </p:txBody>
      </p:sp>
      <p:sp>
        <p:nvSpPr>
          <p:cNvPr id="5" name="Нижний колонтитул 4"/>
          <p:cNvSpPr>
            <a:spLocks noGrp="1"/>
          </p:cNvSpPr>
          <p:nvPr>
            <p:ph type="ftr" sz="quarter" idx="11"/>
          </p:nvPr>
        </p:nvSpPr>
        <p:spPr/>
        <p:txBody>
          <a:bodyPr/>
          <a:lstStyle>
            <a:lvl1pPr eaLnBrk="0" hangingPunct="0">
              <a:defRPr/>
            </a:lvl1pPr>
          </a:lstStyle>
          <a:p>
            <a:pPr>
              <a:defRPr/>
            </a:pPr>
            <a:endParaRPr lang="ru-RU" altLang="ru-RU"/>
          </a:p>
        </p:txBody>
      </p:sp>
      <p:sp>
        <p:nvSpPr>
          <p:cNvPr id="6" name="Номер слайда 5"/>
          <p:cNvSpPr>
            <a:spLocks noGrp="1"/>
          </p:cNvSpPr>
          <p:nvPr>
            <p:ph type="sldNum" sz="quarter" idx="12"/>
          </p:nvPr>
        </p:nvSpPr>
        <p:spPr/>
        <p:txBody>
          <a:bodyPr/>
          <a:lstStyle>
            <a:lvl1pPr eaLnBrk="0" hangingPunct="0">
              <a:defRPr/>
            </a:lvl1pPr>
          </a:lstStyle>
          <a:p>
            <a:pPr>
              <a:defRPr/>
            </a:pPr>
            <a:fld id="{2FC7FFE8-1FC9-4CBB-B873-D4AE23C07CE3}" type="slidenum">
              <a:rPr lang="ru-RU" altLang="ru-RU"/>
              <a:pPr>
                <a:defRPr/>
              </a:pPr>
              <a:t>‹#›</a:t>
            </a:fld>
            <a:endParaRPr lang="ru-RU" altLang="ru-RU"/>
          </a:p>
        </p:txBody>
      </p:sp>
    </p:spTree>
    <p:extLst>
      <p:ext uri="{BB962C8B-B14F-4D97-AF65-F5344CB8AC3E}">
        <p14:creationId xmlns:p14="http://schemas.microsoft.com/office/powerpoint/2010/main" val="81861069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pPr/>
              <a:t>12/13/2023</a:t>
            </a:fld>
            <a:endParaRPr lang="en-US"/>
          </a:p>
        </p:txBody>
      </p:sp>
      <p:sp>
        <p:nvSpPr>
          <p:cNvPr id="4" name="Holder 4"/>
          <p:cNvSpPr>
            <a:spLocks noGrp="1"/>
          </p:cNvSpPr>
          <p:nvPr>
            <p:ph type="sldNum" sz="quarter" idx="7"/>
          </p:nvPr>
        </p:nvSpPr>
        <p:spPr/>
        <p:txBody>
          <a:bodyPr lIns="0" tIns="0" rIns="0" bIns="0"/>
          <a:lstStyle>
            <a:lvl1pPr>
              <a:defRPr sz="1200" b="0" i="0">
                <a:solidFill>
                  <a:srgbClr val="888888"/>
                </a:solidFill>
                <a:latin typeface="Trebuchet MS"/>
                <a:cs typeface="Trebuchet MS"/>
              </a:defRPr>
            </a:lvl1pPr>
          </a:lstStyle>
          <a:p>
            <a:pPr marL="25400">
              <a:lnSpc>
                <a:spcPts val="1240"/>
              </a:lnSpc>
            </a:pPr>
            <a:fld id="{81D60167-4931-47E6-BA6A-407CBD079E47}" type="slidenum">
              <a:rPr spc="-25" dirty="0"/>
              <a:pPr marL="25400">
                <a:lnSpc>
                  <a:spcPts val="1240"/>
                </a:lnSpc>
              </a:pPr>
              <a:t>‹#›</a:t>
            </a:fld>
            <a:endParaRPr spc="-25" dirty="0"/>
          </a:p>
        </p:txBody>
      </p:sp>
    </p:spTree>
    <p:extLst>
      <p:ext uri="{BB962C8B-B14F-4D97-AF65-F5344CB8AC3E}">
        <p14:creationId xmlns:p14="http://schemas.microsoft.com/office/powerpoint/2010/main" val="335470630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lvl1pPr>
              <a:defRPr/>
            </a:lvl1pPr>
          </a:lstStyle>
          <a:p>
            <a:pPr>
              <a:defRPr/>
            </a:pPr>
            <a:fld id="{65A4B170-AB42-43A2-8474-5C1D161E4BB3}" type="datetimeFigureOut">
              <a:rPr lang="ru-RU"/>
              <a:pPr>
                <a:defRPr/>
              </a:pPr>
              <a:t>13.12.2023</a:t>
            </a:fld>
            <a:endParaRPr lang="ru-RU"/>
          </a:p>
        </p:txBody>
      </p:sp>
      <p:sp>
        <p:nvSpPr>
          <p:cNvPr id="5" name="Нижний колонтитул 4"/>
          <p:cNvSpPr>
            <a:spLocks noGrp="1"/>
          </p:cNvSpPr>
          <p:nvPr>
            <p:ph type="ftr" sz="quarter" idx="11"/>
          </p:nvPr>
        </p:nvSpPr>
        <p:spPr/>
        <p:txBody>
          <a:bodyPr/>
          <a:lstStyle>
            <a:lvl1pPr>
              <a:defRPr/>
            </a:lvl1pPr>
          </a:lstStyle>
          <a:p>
            <a:pPr>
              <a:defRPr/>
            </a:pPr>
            <a:endParaRPr lang="ru-RU"/>
          </a:p>
        </p:txBody>
      </p:sp>
      <p:sp>
        <p:nvSpPr>
          <p:cNvPr id="6" name="Номер слайда 5"/>
          <p:cNvSpPr>
            <a:spLocks noGrp="1"/>
          </p:cNvSpPr>
          <p:nvPr>
            <p:ph type="sldNum" sz="quarter" idx="12"/>
          </p:nvPr>
        </p:nvSpPr>
        <p:spPr/>
        <p:txBody>
          <a:bodyPr/>
          <a:lstStyle>
            <a:lvl1pPr>
              <a:defRPr/>
            </a:lvl1pPr>
          </a:lstStyle>
          <a:p>
            <a:pPr>
              <a:defRPr/>
            </a:pPr>
            <a:fld id="{5B47AFD8-FD70-4650-9F03-3DFE362F19B7}" type="slidenum">
              <a:rPr lang="ru-RU"/>
              <a:pPr>
                <a:defRPr/>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lvl1pPr>
              <a:defRPr/>
            </a:lvl1pPr>
          </a:lstStyle>
          <a:p>
            <a:pPr>
              <a:defRPr/>
            </a:pPr>
            <a:fld id="{DA4FD9B7-5B59-4A7A-8E0B-D4353BCF77CC}" type="datetimeFigureOut">
              <a:rPr lang="ru-RU"/>
              <a:pPr>
                <a:defRPr/>
              </a:pPr>
              <a:t>13.12.2023</a:t>
            </a:fld>
            <a:endParaRPr lang="ru-RU"/>
          </a:p>
        </p:txBody>
      </p:sp>
      <p:sp>
        <p:nvSpPr>
          <p:cNvPr id="5" name="Нижний колонтитул 4"/>
          <p:cNvSpPr>
            <a:spLocks noGrp="1"/>
          </p:cNvSpPr>
          <p:nvPr>
            <p:ph type="ftr" sz="quarter" idx="11"/>
          </p:nvPr>
        </p:nvSpPr>
        <p:spPr/>
        <p:txBody>
          <a:bodyPr/>
          <a:lstStyle>
            <a:lvl1pPr>
              <a:defRPr/>
            </a:lvl1pPr>
          </a:lstStyle>
          <a:p>
            <a:pPr>
              <a:defRPr/>
            </a:pPr>
            <a:endParaRPr lang="ru-RU"/>
          </a:p>
        </p:txBody>
      </p:sp>
      <p:sp>
        <p:nvSpPr>
          <p:cNvPr id="6" name="Номер слайда 5"/>
          <p:cNvSpPr>
            <a:spLocks noGrp="1"/>
          </p:cNvSpPr>
          <p:nvPr>
            <p:ph type="sldNum" sz="quarter" idx="12"/>
          </p:nvPr>
        </p:nvSpPr>
        <p:spPr/>
        <p:txBody>
          <a:bodyPr/>
          <a:lstStyle>
            <a:lvl1pPr>
              <a:defRPr/>
            </a:lvl1pPr>
          </a:lstStyle>
          <a:p>
            <a:pPr>
              <a:defRPr/>
            </a:pPr>
            <a:fld id="{3C22C0AA-9FD0-44F2-A261-45052046AD72}" type="slidenum">
              <a:rPr lang="ru-RU"/>
              <a:pPr>
                <a:defRPr/>
              </a:pPr>
              <a:t>‹#›</a:t>
            </a:fld>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Содержимое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Дата 3"/>
          <p:cNvSpPr>
            <a:spLocks noGrp="1"/>
          </p:cNvSpPr>
          <p:nvPr>
            <p:ph type="dt" sz="half" idx="10"/>
          </p:nvPr>
        </p:nvSpPr>
        <p:spPr/>
        <p:txBody>
          <a:bodyPr/>
          <a:lstStyle>
            <a:lvl1pPr>
              <a:defRPr/>
            </a:lvl1pPr>
          </a:lstStyle>
          <a:p>
            <a:pPr>
              <a:defRPr/>
            </a:pPr>
            <a:fld id="{568B159F-8511-43CA-9A05-D5D71B6DEB29}" type="datetimeFigureOut">
              <a:rPr lang="ru-RU"/>
              <a:pPr>
                <a:defRPr/>
              </a:pPr>
              <a:t>13.12.2023</a:t>
            </a:fld>
            <a:endParaRPr lang="ru-RU"/>
          </a:p>
        </p:txBody>
      </p:sp>
      <p:sp>
        <p:nvSpPr>
          <p:cNvPr id="6" name="Нижний колонтитул 4"/>
          <p:cNvSpPr>
            <a:spLocks noGrp="1"/>
          </p:cNvSpPr>
          <p:nvPr>
            <p:ph type="ftr" sz="quarter" idx="11"/>
          </p:nvPr>
        </p:nvSpPr>
        <p:spPr/>
        <p:txBody>
          <a:bodyPr/>
          <a:lstStyle>
            <a:lvl1pPr>
              <a:defRPr/>
            </a:lvl1pPr>
          </a:lstStyle>
          <a:p>
            <a:pPr>
              <a:defRPr/>
            </a:pPr>
            <a:endParaRPr lang="ru-RU"/>
          </a:p>
        </p:txBody>
      </p:sp>
      <p:sp>
        <p:nvSpPr>
          <p:cNvPr id="7" name="Номер слайда 5"/>
          <p:cNvSpPr>
            <a:spLocks noGrp="1"/>
          </p:cNvSpPr>
          <p:nvPr>
            <p:ph type="sldNum" sz="quarter" idx="12"/>
          </p:nvPr>
        </p:nvSpPr>
        <p:spPr/>
        <p:txBody>
          <a:bodyPr/>
          <a:lstStyle>
            <a:lvl1pPr>
              <a:defRPr/>
            </a:lvl1pPr>
          </a:lstStyle>
          <a:p>
            <a:pPr>
              <a:defRPr/>
            </a:pPr>
            <a:fld id="{4CFCE99A-E8BD-4CA6-AB52-0F433C6A7609}" type="slidenum">
              <a:rPr lang="ru-RU"/>
              <a:pPr>
                <a:defRPr/>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Содержимое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Содержимое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Дата 3"/>
          <p:cNvSpPr>
            <a:spLocks noGrp="1"/>
          </p:cNvSpPr>
          <p:nvPr>
            <p:ph type="dt" sz="half" idx="10"/>
          </p:nvPr>
        </p:nvSpPr>
        <p:spPr/>
        <p:txBody>
          <a:bodyPr/>
          <a:lstStyle>
            <a:lvl1pPr>
              <a:defRPr/>
            </a:lvl1pPr>
          </a:lstStyle>
          <a:p>
            <a:pPr>
              <a:defRPr/>
            </a:pPr>
            <a:fld id="{3E82509C-4723-4085-BFBE-C81F8F04DBE3}" type="datetimeFigureOut">
              <a:rPr lang="ru-RU"/>
              <a:pPr>
                <a:defRPr/>
              </a:pPr>
              <a:t>13.12.2023</a:t>
            </a:fld>
            <a:endParaRPr lang="ru-RU"/>
          </a:p>
        </p:txBody>
      </p:sp>
      <p:sp>
        <p:nvSpPr>
          <p:cNvPr id="8" name="Нижний колонтитул 4"/>
          <p:cNvSpPr>
            <a:spLocks noGrp="1"/>
          </p:cNvSpPr>
          <p:nvPr>
            <p:ph type="ftr" sz="quarter" idx="11"/>
          </p:nvPr>
        </p:nvSpPr>
        <p:spPr/>
        <p:txBody>
          <a:bodyPr/>
          <a:lstStyle>
            <a:lvl1pPr>
              <a:defRPr/>
            </a:lvl1pPr>
          </a:lstStyle>
          <a:p>
            <a:pPr>
              <a:defRPr/>
            </a:pPr>
            <a:endParaRPr lang="ru-RU"/>
          </a:p>
        </p:txBody>
      </p:sp>
      <p:sp>
        <p:nvSpPr>
          <p:cNvPr id="9" name="Номер слайда 5"/>
          <p:cNvSpPr>
            <a:spLocks noGrp="1"/>
          </p:cNvSpPr>
          <p:nvPr>
            <p:ph type="sldNum" sz="quarter" idx="12"/>
          </p:nvPr>
        </p:nvSpPr>
        <p:spPr/>
        <p:txBody>
          <a:bodyPr/>
          <a:lstStyle>
            <a:lvl1pPr>
              <a:defRPr/>
            </a:lvl1pPr>
          </a:lstStyle>
          <a:p>
            <a:pPr>
              <a:defRPr/>
            </a:pPr>
            <a:fld id="{798BA65C-8C7B-456B-8581-D8F2E8046CBE}" type="slidenum">
              <a:rPr lang="ru-RU"/>
              <a:pPr>
                <a:defRPr/>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Дата 3"/>
          <p:cNvSpPr>
            <a:spLocks noGrp="1"/>
          </p:cNvSpPr>
          <p:nvPr>
            <p:ph type="dt" sz="half" idx="10"/>
          </p:nvPr>
        </p:nvSpPr>
        <p:spPr/>
        <p:txBody>
          <a:bodyPr/>
          <a:lstStyle>
            <a:lvl1pPr>
              <a:defRPr/>
            </a:lvl1pPr>
          </a:lstStyle>
          <a:p>
            <a:pPr>
              <a:defRPr/>
            </a:pPr>
            <a:fld id="{59CA4F76-CCB3-49EB-B395-6FA7B6AE3EB0}" type="datetimeFigureOut">
              <a:rPr lang="ru-RU"/>
              <a:pPr>
                <a:defRPr/>
              </a:pPr>
              <a:t>13.12.2023</a:t>
            </a:fld>
            <a:endParaRPr lang="ru-RU"/>
          </a:p>
        </p:txBody>
      </p:sp>
      <p:sp>
        <p:nvSpPr>
          <p:cNvPr id="4" name="Нижний колонтитул 4"/>
          <p:cNvSpPr>
            <a:spLocks noGrp="1"/>
          </p:cNvSpPr>
          <p:nvPr>
            <p:ph type="ftr" sz="quarter" idx="11"/>
          </p:nvPr>
        </p:nvSpPr>
        <p:spPr/>
        <p:txBody>
          <a:bodyPr/>
          <a:lstStyle>
            <a:lvl1pPr>
              <a:defRPr/>
            </a:lvl1pPr>
          </a:lstStyle>
          <a:p>
            <a:pPr>
              <a:defRPr/>
            </a:pPr>
            <a:endParaRPr lang="ru-RU"/>
          </a:p>
        </p:txBody>
      </p:sp>
      <p:sp>
        <p:nvSpPr>
          <p:cNvPr id="5" name="Номер слайда 5"/>
          <p:cNvSpPr>
            <a:spLocks noGrp="1"/>
          </p:cNvSpPr>
          <p:nvPr>
            <p:ph type="sldNum" sz="quarter" idx="12"/>
          </p:nvPr>
        </p:nvSpPr>
        <p:spPr/>
        <p:txBody>
          <a:bodyPr/>
          <a:lstStyle>
            <a:lvl1pPr>
              <a:defRPr/>
            </a:lvl1pPr>
          </a:lstStyle>
          <a:p>
            <a:pPr>
              <a:defRPr/>
            </a:pPr>
            <a:fld id="{4F6903BC-78C4-4E9A-B3DA-2499CE8FA5BE}" type="slidenum">
              <a:rPr lang="ru-RU"/>
              <a:pPr>
                <a:defRPr/>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3"/>
          <p:cNvSpPr>
            <a:spLocks noGrp="1"/>
          </p:cNvSpPr>
          <p:nvPr>
            <p:ph type="dt" sz="half" idx="10"/>
          </p:nvPr>
        </p:nvSpPr>
        <p:spPr/>
        <p:txBody>
          <a:bodyPr/>
          <a:lstStyle>
            <a:lvl1pPr>
              <a:defRPr/>
            </a:lvl1pPr>
          </a:lstStyle>
          <a:p>
            <a:pPr>
              <a:defRPr/>
            </a:pPr>
            <a:fld id="{82EE1ACC-49C6-440D-9D82-C86B5BB99750}" type="datetimeFigureOut">
              <a:rPr lang="ru-RU"/>
              <a:pPr>
                <a:defRPr/>
              </a:pPr>
              <a:t>13.12.2023</a:t>
            </a:fld>
            <a:endParaRPr lang="ru-RU"/>
          </a:p>
        </p:txBody>
      </p:sp>
      <p:sp>
        <p:nvSpPr>
          <p:cNvPr id="3" name="Нижний колонтитул 4"/>
          <p:cNvSpPr>
            <a:spLocks noGrp="1"/>
          </p:cNvSpPr>
          <p:nvPr>
            <p:ph type="ftr" sz="quarter" idx="11"/>
          </p:nvPr>
        </p:nvSpPr>
        <p:spPr/>
        <p:txBody>
          <a:bodyPr/>
          <a:lstStyle>
            <a:lvl1pPr>
              <a:defRPr/>
            </a:lvl1pPr>
          </a:lstStyle>
          <a:p>
            <a:pPr>
              <a:defRPr/>
            </a:pPr>
            <a:endParaRPr lang="ru-RU"/>
          </a:p>
        </p:txBody>
      </p:sp>
      <p:sp>
        <p:nvSpPr>
          <p:cNvPr id="4" name="Номер слайда 5"/>
          <p:cNvSpPr>
            <a:spLocks noGrp="1"/>
          </p:cNvSpPr>
          <p:nvPr>
            <p:ph type="sldNum" sz="quarter" idx="12"/>
          </p:nvPr>
        </p:nvSpPr>
        <p:spPr/>
        <p:txBody>
          <a:bodyPr/>
          <a:lstStyle>
            <a:lvl1pPr>
              <a:defRPr/>
            </a:lvl1pPr>
          </a:lstStyle>
          <a:p>
            <a:pPr>
              <a:defRPr/>
            </a:pPr>
            <a:fld id="{7CE52A94-7AAF-4030-BE8E-204AD512FF62}" type="slidenum">
              <a:rPr lang="ru-RU"/>
              <a:pPr>
                <a:defRPr/>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Содержимое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3"/>
          <p:cNvSpPr>
            <a:spLocks noGrp="1"/>
          </p:cNvSpPr>
          <p:nvPr>
            <p:ph type="dt" sz="half" idx="10"/>
          </p:nvPr>
        </p:nvSpPr>
        <p:spPr/>
        <p:txBody>
          <a:bodyPr/>
          <a:lstStyle>
            <a:lvl1pPr>
              <a:defRPr/>
            </a:lvl1pPr>
          </a:lstStyle>
          <a:p>
            <a:pPr>
              <a:defRPr/>
            </a:pPr>
            <a:fld id="{33030F7C-408F-48EF-988D-5302AB96EF96}" type="datetimeFigureOut">
              <a:rPr lang="ru-RU"/>
              <a:pPr>
                <a:defRPr/>
              </a:pPr>
              <a:t>13.12.2023</a:t>
            </a:fld>
            <a:endParaRPr lang="ru-RU"/>
          </a:p>
        </p:txBody>
      </p:sp>
      <p:sp>
        <p:nvSpPr>
          <p:cNvPr id="6" name="Нижний колонтитул 4"/>
          <p:cNvSpPr>
            <a:spLocks noGrp="1"/>
          </p:cNvSpPr>
          <p:nvPr>
            <p:ph type="ftr" sz="quarter" idx="11"/>
          </p:nvPr>
        </p:nvSpPr>
        <p:spPr/>
        <p:txBody>
          <a:bodyPr/>
          <a:lstStyle>
            <a:lvl1pPr>
              <a:defRPr/>
            </a:lvl1pPr>
          </a:lstStyle>
          <a:p>
            <a:pPr>
              <a:defRPr/>
            </a:pPr>
            <a:endParaRPr lang="ru-RU"/>
          </a:p>
        </p:txBody>
      </p:sp>
      <p:sp>
        <p:nvSpPr>
          <p:cNvPr id="7" name="Номер слайда 5"/>
          <p:cNvSpPr>
            <a:spLocks noGrp="1"/>
          </p:cNvSpPr>
          <p:nvPr>
            <p:ph type="sldNum" sz="quarter" idx="12"/>
          </p:nvPr>
        </p:nvSpPr>
        <p:spPr/>
        <p:txBody>
          <a:bodyPr/>
          <a:lstStyle>
            <a:lvl1pPr>
              <a:defRPr/>
            </a:lvl1pPr>
          </a:lstStyle>
          <a:p>
            <a:pPr>
              <a:defRPr/>
            </a:pPr>
            <a:fld id="{8BC67FE7-E152-4075-91D4-C3BA0A7B63E4}" type="slidenum">
              <a:rPr lang="ru-RU"/>
              <a:pPr>
                <a:defRPr/>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u-RU" noProof="0"/>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3"/>
          <p:cNvSpPr>
            <a:spLocks noGrp="1"/>
          </p:cNvSpPr>
          <p:nvPr>
            <p:ph type="dt" sz="half" idx="10"/>
          </p:nvPr>
        </p:nvSpPr>
        <p:spPr/>
        <p:txBody>
          <a:bodyPr/>
          <a:lstStyle>
            <a:lvl1pPr>
              <a:defRPr/>
            </a:lvl1pPr>
          </a:lstStyle>
          <a:p>
            <a:pPr>
              <a:defRPr/>
            </a:pPr>
            <a:fld id="{AFBEE6F6-B1B0-4599-B194-BEC193B8D082}" type="datetimeFigureOut">
              <a:rPr lang="ru-RU"/>
              <a:pPr>
                <a:defRPr/>
              </a:pPr>
              <a:t>13.12.2023</a:t>
            </a:fld>
            <a:endParaRPr lang="ru-RU"/>
          </a:p>
        </p:txBody>
      </p:sp>
      <p:sp>
        <p:nvSpPr>
          <p:cNvPr id="6" name="Нижний колонтитул 4"/>
          <p:cNvSpPr>
            <a:spLocks noGrp="1"/>
          </p:cNvSpPr>
          <p:nvPr>
            <p:ph type="ftr" sz="quarter" idx="11"/>
          </p:nvPr>
        </p:nvSpPr>
        <p:spPr/>
        <p:txBody>
          <a:bodyPr/>
          <a:lstStyle>
            <a:lvl1pPr>
              <a:defRPr/>
            </a:lvl1pPr>
          </a:lstStyle>
          <a:p>
            <a:pPr>
              <a:defRPr/>
            </a:pPr>
            <a:endParaRPr lang="ru-RU"/>
          </a:p>
        </p:txBody>
      </p:sp>
      <p:sp>
        <p:nvSpPr>
          <p:cNvPr id="7" name="Номер слайда 5"/>
          <p:cNvSpPr>
            <a:spLocks noGrp="1"/>
          </p:cNvSpPr>
          <p:nvPr>
            <p:ph type="sldNum" sz="quarter" idx="12"/>
          </p:nvPr>
        </p:nvSpPr>
        <p:spPr/>
        <p:txBody>
          <a:bodyPr/>
          <a:lstStyle>
            <a:lvl1pPr>
              <a:defRPr/>
            </a:lvl1pPr>
          </a:lstStyle>
          <a:p>
            <a:pPr>
              <a:defRPr/>
            </a:pPr>
            <a:fld id="{A70E42B0-EB04-4ADA-9C64-120D6685A780}" type="slidenum">
              <a:rPr lang="ru-RU"/>
              <a:pPr>
                <a:defRPr/>
              </a:pPr>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ru-RU" smtClean="0"/>
              <a:t>Образец заголовка</a:t>
            </a:r>
          </a:p>
        </p:txBody>
      </p:sp>
      <p:sp>
        <p:nvSpPr>
          <p:cNvPr id="1027" name="Текст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p>
        </p:txBody>
      </p:sp>
      <p:sp>
        <p:nvSpPr>
          <p:cNvPr id="4" name="Дата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A0084304-703E-4BDC-9061-D3A74DA93508}" type="datetimeFigureOut">
              <a:rPr lang="ru-RU"/>
              <a:pPr>
                <a:defRPr/>
              </a:pPr>
              <a:t>13.12.2023</a:t>
            </a:fld>
            <a:endParaRPr lang="ru-RU"/>
          </a:p>
        </p:txBody>
      </p:sp>
      <p:sp>
        <p:nvSpPr>
          <p:cNvPr id="5" name="Нижний колонтитул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ru-RU"/>
          </a:p>
        </p:txBody>
      </p:sp>
      <p:sp>
        <p:nvSpPr>
          <p:cNvPr id="6" name="Номер слайда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0D07E25D-23CF-4D59-8DF5-8536C839B953}" type="slidenum">
              <a:rPr lang="ru-RU"/>
              <a:pPr>
                <a:defRPr/>
              </a:pPr>
              <a:t>‹#›</a:t>
            </a:fld>
            <a:endParaRPr lang="ru-RU"/>
          </a:p>
        </p:txBody>
      </p:sp>
    </p:spTree>
  </p:cSld>
  <p:clrMap bg1="lt1" tx1="dk1" bg2="lt2" tx2="dk2" accent1="accent1" accent2="accent2" accent3="accent3" accent4="accent4" accent5="accent5" accent6="accent6" hlink="hlink" folHlink="folHlink"/>
  <p:sldLayoutIdLst>
    <p:sldLayoutId id="2147483719" r:id="rId1"/>
    <p:sldLayoutId id="2147483718" r:id="rId2"/>
    <p:sldLayoutId id="2147483717" r:id="rId3"/>
    <p:sldLayoutId id="2147483716" r:id="rId4"/>
    <p:sldLayoutId id="2147483715" r:id="rId5"/>
    <p:sldLayoutId id="2147483714" r:id="rId6"/>
    <p:sldLayoutId id="2147483713" r:id="rId7"/>
    <p:sldLayoutId id="2147483712" r:id="rId8"/>
    <p:sldLayoutId id="2147483711" r:id="rId9"/>
    <p:sldLayoutId id="2147483710" r:id="rId10"/>
    <p:sldLayoutId id="2147483709" r:id="rId11"/>
    <p:sldLayoutId id="2147483720" r:id="rId12"/>
    <p:sldLayoutId id="2147483722" r:id="rId13"/>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pitchFamily="34"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pitchFamily="34"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pitchFamily="34"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pitchFamily="34"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9.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3" Type="http://schemas.openxmlformats.org/officeDocument/2006/relationships/hyperlink" Target="#P529"/><Relationship Id="rId2" Type="http://schemas.openxmlformats.org/officeDocument/2006/relationships/hyperlink" Target="#P442"/><Relationship Id="rId1" Type="http://schemas.openxmlformats.org/officeDocument/2006/relationships/slideLayout" Target="../slideLayouts/slideLayout7.xml"/><Relationship Id="rId4" Type="http://schemas.openxmlformats.org/officeDocument/2006/relationships/hyperlink" Target="#P635"/></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hyperlink" Target="mailto:rla@kuzdrav.ru" TargetMode="External"/><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hyperlink" Target="mailto:medstat@kuzdrav.ru" TargetMode="Externa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hyperlink" Target="mailto:lan@kuzdrav.ru" TargetMode="Externa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idx="4294967295"/>
          </p:nvPr>
        </p:nvSpPr>
        <p:spPr>
          <a:xfrm>
            <a:off x="0" y="1628800"/>
            <a:ext cx="8748464" cy="2016224"/>
          </a:xfrm>
        </p:spPr>
        <p:txBody>
          <a:bodyPr/>
          <a:lstStyle/>
          <a:p>
            <a:r>
              <a:rPr lang="ru-RU" b="1" dirty="0" smtClean="0">
                <a:latin typeface="Times New Roman" panose="02020603050405020304" pitchFamily="18" charset="0"/>
                <a:cs typeface="Times New Roman" panose="02020603050405020304" pitchFamily="18" charset="0"/>
              </a:rPr>
              <a:t>ГОДОВОЙ ОТЧЕТ за 202</a:t>
            </a:r>
            <a:r>
              <a:rPr lang="ru-RU" b="1" dirty="0">
                <a:latin typeface="Times New Roman" panose="02020603050405020304" pitchFamily="18" charset="0"/>
                <a:cs typeface="Times New Roman" panose="02020603050405020304" pitchFamily="18" charset="0"/>
              </a:rPr>
              <a:t>3</a:t>
            </a:r>
            <a:r>
              <a:rPr lang="ru-RU" b="1" dirty="0" smtClean="0">
                <a:latin typeface="Times New Roman" panose="02020603050405020304" pitchFamily="18" charset="0"/>
                <a:cs typeface="Times New Roman" panose="02020603050405020304" pitchFamily="18" charset="0"/>
              </a:rPr>
              <a:t>год </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93966298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3" name="Объект 2"/>
          <p:cNvSpPr>
            <a:spLocks noGrp="1"/>
          </p:cNvSpPr>
          <p:nvPr>
            <p:ph idx="4294967295"/>
          </p:nvPr>
        </p:nvSpPr>
        <p:spPr>
          <a:xfrm>
            <a:off x="107504" y="620688"/>
            <a:ext cx="8784976" cy="5505475"/>
          </a:xfrm>
        </p:spPr>
        <p:txBody>
          <a:bodyPr/>
          <a:lstStyle/>
          <a:p>
            <a:pPr lvl="0" algn="just"/>
            <a:r>
              <a:rPr lang="ru-RU" dirty="0">
                <a:latin typeface="Times New Roman" panose="02020603050405020304" pitchFamily="18" charset="0"/>
                <a:cs typeface="Times New Roman" panose="02020603050405020304" pitchFamily="18" charset="0"/>
              </a:rPr>
              <a:t>Медицинские организации, имеющие в своем составе филиалы, обособленные структурные подразделения, </a:t>
            </a:r>
            <a:r>
              <a:rPr lang="ru-RU" b="1" dirty="0">
                <a:latin typeface="Times New Roman" panose="02020603050405020304" pitchFamily="18" charset="0"/>
                <a:cs typeface="Times New Roman" panose="02020603050405020304" pitchFamily="18" charset="0"/>
              </a:rPr>
              <a:t>находящиеся на </a:t>
            </a:r>
            <a:r>
              <a:rPr lang="ru-RU" b="1" dirty="0" smtClean="0">
                <a:latin typeface="Times New Roman" panose="02020603050405020304" pitchFamily="18" charset="0"/>
                <a:cs typeface="Times New Roman" panose="02020603050405020304" pitchFamily="18" charset="0"/>
              </a:rPr>
              <a:t>других  </a:t>
            </a:r>
            <a:r>
              <a:rPr lang="ru-RU" b="1" dirty="0">
                <a:latin typeface="Times New Roman" panose="02020603050405020304" pitchFamily="18" charset="0"/>
                <a:cs typeface="Times New Roman" panose="02020603050405020304" pitchFamily="18" charset="0"/>
              </a:rPr>
              <a:t>территориях</a:t>
            </a:r>
            <a:r>
              <a:rPr lang="ru-RU" dirty="0">
                <a:latin typeface="Times New Roman" panose="02020603050405020304" pitchFamily="18" charset="0"/>
                <a:cs typeface="Times New Roman" panose="02020603050405020304" pitchFamily="18" charset="0"/>
              </a:rPr>
              <a:t>, </a:t>
            </a:r>
            <a:r>
              <a:rPr lang="ru-RU" dirty="0" smtClean="0">
                <a:latin typeface="Times New Roman" panose="02020603050405020304" pitchFamily="18" charset="0"/>
                <a:cs typeface="Times New Roman" panose="02020603050405020304" pitchFamily="18" charset="0"/>
              </a:rPr>
              <a:t>пред</a:t>
            </a:r>
            <a:r>
              <a:rPr lang="ru-RU" dirty="0">
                <a:latin typeface="Times New Roman" panose="02020603050405020304" pitchFamily="18" charset="0"/>
                <a:cs typeface="Times New Roman" panose="02020603050405020304" pitchFamily="18" charset="0"/>
              </a:rPr>
              <a:t>о</a:t>
            </a:r>
            <a:r>
              <a:rPr lang="ru-RU" dirty="0" smtClean="0">
                <a:latin typeface="Times New Roman" panose="02020603050405020304" pitchFamily="18" charset="0"/>
                <a:cs typeface="Times New Roman" panose="02020603050405020304" pitchFamily="18" charset="0"/>
              </a:rPr>
              <a:t>ставляют </a:t>
            </a:r>
            <a:r>
              <a:rPr lang="ru-RU" dirty="0">
                <a:latin typeface="Times New Roman" panose="02020603050405020304" pitchFamily="18" charset="0"/>
                <a:cs typeface="Times New Roman" panose="02020603050405020304" pitchFamily="18" charset="0"/>
              </a:rPr>
              <a:t>отчетные </a:t>
            </a:r>
            <a:r>
              <a:rPr lang="ru-RU" dirty="0" smtClean="0">
                <a:latin typeface="Times New Roman" panose="02020603050405020304" pitchFamily="18" charset="0"/>
                <a:cs typeface="Times New Roman" panose="02020603050405020304" pitchFamily="18" charset="0"/>
              </a:rPr>
              <a:t>формы  </a:t>
            </a:r>
            <a:r>
              <a:rPr lang="ru-RU" dirty="0">
                <a:latin typeface="Times New Roman" panose="02020603050405020304" pitchFamily="18" charset="0"/>
                <a:cs typeface="Times New Roman" panose="02020603050405020304" pitchFamily="18" charset="0"/>
              </a:rPr>
              <a:t>отдельно по каждому филиалу, обособленному структурному подразделению в программе «</a:t>
            </a:r>
            <a:r>
              <a:rPr lang="ru-RU" dirty="0" err="1">
                <a:latin typeface="Times New Roman" panose="02020603050405020304" pitchFamily="18" charset="0"/>
                <a:cs typeface="Times New Roman" panose="02020603050405020304" pitchFamily="18" charset="0"/>
              </a:rPr>
              <a:t>Медстат</a:t>
            </a:r>
            <a:r>
              <a:rPr lang="ru-RU" dirty="0">
                <a:latin typeface="Times New Roman" panose="02020603050405020304" pitchFamily="18" charset="0"/>
                <a:cs typeface="Times New Roman" panose="02020603050405020304" pitchFamily="18" charset="0"/>
              </a:rPr>
              <a:t>».  </a:t>
            </a:r>
            <a:endParaRPr lang="ru-RU" dirty="0" smtClean="0">
              <a:latin typeface="Times New Roman" panose="02020603050405020304" pitchFamily="18" charset="0"/>
              <a:cs typeface="Times New Roman" panose="02020603050405020304" pitchFamily="18" charset="0"/>
            </a:endParaRPr>
          </a:p>
          <a:p>
            <a:pPr lvl="0" algn="just"/>
            <a:r>
              <a:rPr lang="ru-RU" b="1" dirty="0" smtClean="0">
                <a:latin typeface="Times New Roman" panose="02020603050405020304" pitchFamily="18" charset="0"/>
                <a:cs typeface="Times New Roman" panose="02020603050405020304" pitchFamily="18" charset="0"/>
              </a:rPr>
              <a:t>На </a:t>
            </a:r>
            <a:r>
              <a:rPr lang="ru-RU" b="1" dirty="0">
                <a:latin typeface="Times New Roman" panose="02020603050405020304" pitchFamily="18" charset="0"/>
                <a:cs typeface="Times New Roman" panose="02020603050405020304" pitchFamily="18" charset="0"/>
              </a:rPr>
              <a:t>бумажном носителе только </a:t>
            </a:r>
            <a:r>
              <a:rPr lang="ru-RU" b="1" dirty="0" smtClean="0">
                <a:latin typeface="Times New Roman" panose="02020603050405020304" pitchFamily="18" charset="0"/>
                <a:cs typeface="Times New Roman" panose="02020603050405020304" pitchFamily="18" charset="0"/>
              </a:rPr>
              <a:t>свод по </a:t>
            </a:r>
            <a:r>
              <a:rPr lang="ru-RU" b="1" dirty="0">
                <a:latin typeface="Times New Roman" panose="02020603050405020304" pitchFamily="18" charset="0"/>
                <a:cs typeface="Times New Roman" panose="02020603050405020304" pitchFamily="18" charset="0"/>
              </a:rPr>
              <a:t>юридическому лицу.</a:t>
            </a:r>
          </a:p>
          <a:p>
            <a:endParaRPr lang="ru-RU" dirty="0"/>
          </a:p>
        </p:txBody>
      </p:sp>
    </p:spTree>
    <p:extLst>
      <p:ext uri="{BB962C8B-B14F-4D97-AF65-F5344CB8AC3E}">
        <p14:creationId xmlns:p14="http://schemas.microsoft.com/office/powerpoint/2010/main" val="111454159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4" name="Заголовок 3"/>
          <p:cNvSpPr>
            <a:spLocks noGrp="1"/>
          </p:cNvSpPr>
          <p:nvPr>
            <p:ph type="title"/>
          </p:nvPr>
        </p:nvSpPr>
        <p:spPr>
          <a:xfrm>
            <a:off x="457200" y="274638"/>
            <a:ext cx="8229600" cy="5602634"/>
          </a:xfrm>
        </p:spPr>
        <p:txBody>
          <a:bodyPr/>
          <a:lstStyle/>
          <a:p>
            <a:r>
              <a:rPr lang="ru-RU" dirty="0" smtClean="0">
                <a:latin typeface="Times New Roman" panose="02020603050405020304" pitchFamily="18" charset="0"/>
                <a:cs typeface="Times New Roman" panose="02020603050405020304" pitchFamily="18" charset="0"/>
              </a:rPr>
              <a:t>Список сотрудников , принимающих отчетные формы  </a:t>
            </a:r>
            <a:r>
              <a:rPr lang="ru-RU" dirty="0" smtClean="0">
                <a:latin typeface="Times New Roman" panose="02020603050405020304" pitchFamily="18" charset="0"/>
                <a:cs typeface="Times New Roman" panose="02020603050405020304" pitchFamily="18" charset="0"/>
              </a:rPr>
              <a:t>размещен</a:t>
            </a:r>
            <a:r>
              <a:rPr lang="ru-RU" dirty="0" smtClean="0">
                <a:latin typeface="Times New Roman" panose="02020603050405020304" pitchFamily="18" charset="0"/>
                <a:cs typeface="Times New Roman" panose="02020603050405020304" pitchFamily="18" charset="0"/>
              </a:rPr>
              <a:t> </a:t>
            </a:r>
            <a:r>
              <a:rPr lang="ru-RU" dirty="0" smtClean="0">
                <a:latin typeface="Times New Roman" panose="02020603050405020304" pitchFamily="18" charset="0"/>
                <a:cs typeface="Times New Roman" panose="02020603050405020304" pitchFamily="18" charset="0"/>
              </a:rPr>
              <a:t>на сайте </a:t>
            </a:r>
            <a:r>
              <a:rPr lang="ru-RU" dirty="0">
                <a:latin typeface="Times New Roman" panose="02020603050405020304" pitchFamily="18" charset="0"/>
                <a:cs typeface="Times New Roman" panose="02020603050405020304" pitchFamily="18" charset="0"/>
              </a:rPr>
              <a:t>ГАУЗ «КОМИАЦ им. Р. М. </a:t>
            </a:r>
            <a:r>
              <a:rPr lang="ru-RU" dirty="0" err="1" smtClean="0">
                <a:latin typeface="Times New Roman" panose="02020603050405020304" pitchFamily="18" charset="0"/>
                <a:cs typeface="Times New Roman" panose="02020603050405020304" pitchFamily="18" charset="0"/>
              </a:rPr>
              <a:t>Зельковича</a:t>
            </a:r>
            <a:r>
              <a:rPr lang="ru-RU" dirty="0" smtClean="0">
                <a:latin typeface="Times New Roman" panose="02020603050405020304" pitchFamily="18" charset="0"/>
                <a:cs typeface="Times New Roman" panose="02020603050405020304" pitchFamily="18" charset="0"/>
              </a:rPr>
              <a:t>» </a:t>
            </a:r>
            <a:r>
              <a:rPr lang="ru-RU" dirty="0" smtClean="0">
                <a:latin typeface="Times New Roman" panose="02020603050405020304" pitchFamily="18" charset="0"/>
                <a:cs typeface="Times New Roman" panose="02020603050405020304" pitchFamily="18" charset="0"/>
              </a:rPr>
              <a:t>в </a:t>
            </a:r>
            <a:r>
              <a:rPr lang="ru-RU" dirty="0" smtClean="0">
                <a:latin typeface="Times New Roman" panose="02020603050405020304" pitchFamily="18" charset="0"/>
                <a:cs typeface="Times New Roman" panose="02020603050405020304" pitchFamily="18" charset="0"/>
              </a:rPr>
              <a:t>разделе «Годовой отчет 2023» (ФИО, должность, телефон, электронная почта)</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05892803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23528" y="274638"/>
            <a:ext cx="8424936" cy="4738538"/>
          </a:xfrm>
        </p:spPr>
        <p:txBody>
          <a:bodyPr/>
          <a:lstStyle/>
          <a:p>
            <a:pPr indent="450000" algn="just"/>
            <a:r>
              <a:rPr lang="ru-RU" sz="2800" b="1" dirty="0" smtClean="0">
                <a:latin typeface="Times New Roman" panose="02020603050405020304" pitchFamily="18" charset="0"/>
                <a:cs typeface="Times New Roman" panose="02020603050405020304" pitchFamily="18" charset="0"/>
              </a:rPr>
              <a:t>Проект приказа по сдаче годового отчета за 2023 год, вместе с приложениями,</a:t>
            </a:r>
            <a:r>
              <a:rPr lang="ru-RU" sz="2800" b="1" dirty="0">
                <a:latin typeface="Times New Roman" panose="02020603050405020304" pitchFamily="18" charset="0"/>
                <a:cs typeface="Times New Roman" panose="02020603050405020304" pitchFamily="18" charset="0"/>
              </a:rPr>
              <a:t> </a:t>
            </a:r>
            <a:r>
              <a:rPr lang="ru-RU" sz="2800" b="1" dirty="0" smtClean="0">
                <a:latin typeface="Times New Roman" panose="02020603050405020304" pitchFamily="18" charset="0"/>
                <a:cs typeface="Times New Roman" panose="02020603050405020304" pitchFamily="18" charset="0"/>
              </a:rPr>
              <a:t>размещен на сайте</a:t>
            </a:r>
            <a:r>
              <a:rPr lang="ru-RU" sz="2800" b="1" dirty="0">
                <a:solidFill>
                  <a:prstClr val="black"/>
                </a:solidFill>
                <a:latin typeface="Times New Roman" panose="02020603050405020304" pitchFamily="18" charset="0"/>
                <a:cs typeface="Times New Roman" panose="02020603050405020304" pitchFamily="18" charset="0"/>
              </a:rPr>
              <a:t> </a:t>
            </a:r>
            <a:r>
              <a:rPr lang="ru-RU" sz="2800" b="1" dirty="0">
                <a:latin typeface="Times New Roman" panose="02020603050405020304" pitchFamily="18" charset="0"/>
                <a:cs typeface="Times New Roman" panose="02020603050405020304" pitchFamily="18" charset="0"/>
              </a:rPr>
              <a:t>ГАУЗ «КОМИАЦ </a:t>
            </a:r>
            <a:r>
              <a:rPr lang="ru-RU" sz="2800" b="1" dirty="0" smtClean="0">
                <a:latin typeface="Times New Roman" panose="02020603050405020304" pitchFamily="18" charset="0"/>
                <a:cs typeface="Times New Roman" panose="02020603050405020304" pitchFamily="18" charset="0"/>
              </a:rPr>
              <a:t>им. Р</a:t>
            </a:r>
            <a:r>
              <a:rPr lang="ru-RU" sz="2800" b="1" dirty="0">
                <a:latin typeface="Times New Roman" panose="02020603050405020304" pitchFamily="18" charset="0"/>
                <a:cs typeface="Times New Roman" panose="02020603050405020304" pitchFamily="18" charset="0"/>
              </a:rPr>
              <a:t>. М. </a:t>
            </a:r>
            <a:r>
              <a:rPr lang="ru-RU" sz="2800" b="1" dirty="0" err="1">
                <a:latin typeface="Times New Roman" panose="02020603050405020304" pitchFamily="18" charset="0"/>
                <a:cs typeface="Times New Roman" panose="02020603050405020304" pitchFamily="18" charset="0"/>
              </a:rPr>
              <a:t>Зельковича</a:t>
            </a:r>
            <a:r>
              <a:rPr lang="ru-RU" sz="2800" b="1" dirty="0" smtClean="0">
                <a:latin typeface="Times New Roman" panose="02020603050405020304" pitchFamily="18" charset="0"/>
                <a:cs typeface="Times New Roman" panose="02020603050405020304" pitchFamily="18" charset="0"/>
              </a:rPr>
              <a:t>»</a:t>
            </a:r>
            <a:br>
              <a:rPr lang="ru-RU" sz="2800" b="1" dirty="0" smtClean="0">
                <a:latin typeface="Times New Roman" panose="02020603050405020304" pitchFamily="18" charset="0"/>
                <a:cs typeface="Times New Roman" panose="02020603050405020304" pitchFamily="18" charset="0"/>
              </a:rPr>
            </a:br>
            <a:r>
              <a:rPr lang="ru-RU" sz="2800" b="1" dirty="0" smtClean="0">
                <a:latin typeface="Times New Roman" panose="02020603050405020304" pitchFamily="18" charset="0"/>
                <a:cs typeface="Times New Roman" panose="02020603050405020304" pitchFamily="18" charset="0"/>
              </a:rPr>
              <a:t/>
            </a:r>
            <a:br>
              <a:rPr lang="ru-RU" sz="2800" b="1" dirty="0" smtClean="0">
                <a:latin typeface="Times New Roman" panose="02020603050405020304" pitchFamily="18" charset="0"/>
                <a:cs typeface="Times New Roman" panose="02020603050405020304" pitchFamily="18" charset="0"/>
              </a:rPr>
            </a:br>
            <a:r>
              <a:rPr lang="ru-RU" sz="2800" b="1" dirty="0" smtClean="0">
                <a:latin typeface="Times New Roman" panose="02020603050405020304" pitchFamily="18" charset="0"/>
                <a:cs typeface="Times New Roman" panose="02020603050405020304" pitchFamily="18" charset="0"/>
              </a:rPr>
              <a:t>     </a:t>
            </a:r>
            <a:r>
              <a:rPr lang="ru-RU" sz="2800" b="1" dirty="0" smtClean="0">
                <a:latin typeface="Times New Roman" panose="02020603050405020304" pitchFamily="18" charset="0"/>
                <a:cs typeface="Times New Roman" panose="02020603050405020304" pitchFamily="18" charset="0"/>
              </a:rPr>
              <a:t>Презентации </a:t>
            </a:r>
            <a:r>
              <a:rPr lang="ru-RU" sz="2800" b="1" dirty="0" smtClean="0">
                <a:latin typeface="Times New Roman" panose="02020603050405020304" pitchFamily="18" charset="0"/>
                <a:cs typeface="Times New Roman" panose="02020603050405020304" pitchFamily="18" charset="0"/>
              </a:rPr>
              <a:t>сотрудников ОМСА и дополнительная информация будет размещена на сайте ГАУЗ КОМИАЦ им.</a:t>
            </a:r>
            <a:r>
              <a:rPr lang="en-US" sz="2800" b="1" dirty="0" smtClean="0">
                <a:latin typeface="Times New Roman" panose="02020603050405020304" pitchFamily="18" charset="0"/>
                <a:cs typeface="Times New Roman" panose="02020603050405020304" pitchFamily="18" charset="0"/>
              </a:rPr>
              <a:t> </a:t>
            </a:r>
            <a:r>
              <a:rPr lang="ru-RU" sz="2800" b="1" dirty="0" smtClean="0">
                <a:latin typeface="Times New Roman" panose="02020603050405020304" pitchFamily="18" charset="0"/>
                <a:cs typeface="Times New Roman" panose="02020603050405020304" pitchFamily="18" charset="0"/>
              </a:rPr>
              <a:t>Р</a:t>
            </a:r>
            <a:r>
              <a:rPr lang="ru-RU" sz="2800" b="1" dirty="0" smtClean="0">
                <a:latin typeface="Times New Roman" panose="02020603050405020304" pitchFamily="18" charset="0"/>
                <a:cs typeface="Times New Roman" panose="02020603050405020304" pitchFamily="18" charset="0"/>
              </a:rPr>
              <a:t>. М. </a:t>
            </a:r>
            <a:r>
              <a:rPr lang="ru-RU" sz="2800" b="1" dirty="0" err="1" smtClean="0">
                <a:latin typeface="Times New Roman" panose="02020603050405020304" pitchFamily="18" charset="0"/>
                <a:cs typeface="Times New Roman" panose="02020603050405020304" pitchFamily="18" charset="0"/>
              </a:rPr>
              <a:t>Зельковича</a:t>
            </a:r>
            <a:r>
              <a:rPr lang="ru-RU" sz="2800" b="1" dirty="0" smtClean="0">
                <a:latin typeface="Times New Roman" panose="02020603050405020304" pitchFamily="18" charset="0"/>
                <a:cs typeface="Times New Roman" panose="02020603050405020304" pitchFamily="18" charset="0"/>
              </a:rPr>
              <a:t> </a:t>
            </a:r>
            <a:r>
              <a:rPr lang="ru-RU" sz="2800" b="1" dirty="0" smtClean="0">
                <a:latin typeface="Times New Roman" panose="02020603050405020304" pitchFamily="18" charset="0"/>
                <a:cs typeface="Times New Roman" panose="02020603050405020304" pitchFamily="18" charset="0"/>
              </a:rPr>
              <a:t>до 15 числа текущего месяца</a:t>
            </a:r>
            <a:r>
              <a:rPr lang="ru-RU" sz="2800" dirty="0" smtClean="0">
                <a:latin typeface="Times New Roman" panose="02020603050405020304" pitchFamily="18" charset="0"/>
                <a:cs typeface="Times New Roman" panose="02020603050405020304" pitchFamily="18" charset="0"/>
              </a:rPr>
              <a:t>.  </a:t>
            </a:r>
            <a:endParaRPr lang="ru-RU" sz="2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68361025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5602634"/>
          </a:xfrm>
        </p:spPr>
        <p:txBody>
          <a:bodyPr/>
          <a:lstStyle/>
          <a:p>
            <a:r>
              <a:rPr lang="ru-RU" dirty="0" smtClean="0">
                <a:latin typeface="Times New Roman" panose="02020603050405020304" pitchFamily="18" charset="0"/>
                <a:cs typeface="Times New Roman" panose="02020603050405020304" pitchFamily="18" charset="0"/>
              </a:rPr>
              <a:t>Изменения </a:t>
            </a:r>
            <a:r>
              <a:rPr lang="ru-RU" dirty="0" smtClean="0">
                <a:latin typeface="Times New Roman" panose="02020603050405020304" pitchFamily="18" charset="0"/>
                <a:cs typeface="Times New Roman" panose="02020603050405020304" pitchFamily="18" charset="0"/>
              </a:rPr>
              <a:t>в отчетных формах за 2023 год</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82506428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рямоугольник 2"/>
          <p:cNvSpPr/>
          <p:nvPr/>
        </p:nvSpPr>
        <p:spPr>
          <a:xfrm>
            <a:off x="611560" y="404665"/>
            <a:ext cx="7920880" cy="5262979"/>
          </a:xfrm>
          <a:prstGeom prst="rect">
            <a:avLst/>
          </a:prstGeom>
        </p:spPr>
        <p:txBody>
          <a:bodyPr wrap="square">
            <a:spAutoFit/>
          </a:bodyPr>
          <a:lstStyle/>
          <a:p>
            <a:pPr algn="just"/>
            <a:endParaRPr lang="ru-RU" sz="2400" dirty="0" smtClean="0">
              <a:solidFill>
                <a:srgbClr val="CC0000"/>
              </a:solidFill>
            </a:endParaRPr>
          </a:p>
          <a:p>
            <a:pPr algn="just"/>
            <a:endParaRPr lang="ru-RU" sz="2400" dirty="0" smtClean="0">
              <a:solidFill>
                <a:srgbClr val="CC0000"/>
              </a:solidFill>
            </a:endParaRPr>
          </a:p>
          <a:p>
            <a:pPr algn="just"/>
            <a:r>
              <a:rPr lang="ru-RU" sz="2400" b="1" dirty="0" smtClean="0">
                <a:solidFill>
                  <a:srgbClr val="CC0000"/>
                </a:solidFill>
                <a:latin typeface="Times New Roman" panose="02020603050405020304" pitchFamily="18" charset="0"/>
                <a:cs typeface="Times New Roman" panose="02020603050405020304" pitchFamily="18" charset="0"/>
              </a:rPr>
              <a:t>№12 </a:t>
            </a:r>
            <a:r>
              <a:rPr lang="ru-RU" sz="2400" dirty="0" smtClean="0">
                <a:latin typeface="Times New Roman" panose="02020603050405020304" pitchFamily="18" charset="0"/>
                <a:cs typeface="Times New Roman" panose="02020603050405020304" pitchFamily="18" charset="0"/>
              </a:rPr>
              <a:t>«Сведения </a:t>
            </a:r>
            <a:r>
              <a:rPr lang="ru-RU" sz="2400" dirty="0">
                <a:latin typeface="Times New Roman" panose="02020603050405020304" pitchFamily="18" charset="0"/>
                <a:cs typeface="Times New Roman" panose="02020603050405020304" pitchFamily="18" charset="0"/>
              </a:rPr>
              <a:t>о числе заболеваний, зарегистрированных у пациентов, проживающих в районе обслуживания медицинской организации» </a:t>
            </a:r>
            <a:endParaRPr lang="ru-RU" sz="2400" dirty="0" smtClean="0">
              <a:latin typeface="Times New Roman" panose="02020603050405020304" pitchFamily="18" charset="0"/>
              <a:cs typeface="Times New Roman" panose="02020603050405020304" pitchFamily="18" charset="0"/>
            </a:endParaRPr>
          </a:p>
          <a:p>
            <a:pPr algn="just"/>
            <a:endParaRPr lang="ru-RU" sz="2400" dirty="0">
              <a:latin typeface="Times New Roman" panose="02020603050405020304" pitchFamily="18" charset="0"/>
              <a:cs typeface="Times New Roman" panose="02020603050405020304" pitchFamily="18" charset="0"/>
            </a:endParaRPr>
          </a:p>
          <a:p>
            <a:pPr algn="just"/>
            <a:r>
              <a:rPr lang="ru-RU" sz="2400" b="1" dirty="0" smtClean="0">
                <a:solidFill>
                  <a:srgbClr val="CC0000"/>
                </a:solidFill>
                <a:latin typeface="Times New Roman" panose="02020603050405020304" pitchFamily="18" charset="0"/>
                <a:cs typeface="Times New Roman" panose="02020603050405020304" pitchFamily="18" charset="0"/>
              </a:rPr>
              <a:t>№14 </a:t>
            </a:r>
            <a:r>
              <a:rPr lang="ru-RU" sz="2400" dirty="0">
                <a:latin typeface="Times New Roman" panose="02020603050405020304" pitchFamily="18" charset="0"/>
                <a:cs typeface="Times New Roman" panose="02020603050405020304" pitchFamily="18" charset="0"/>
              </a:rPr>
              <a:t>«Сведения о деятельности подразделений медицинской организации, оказывающих медицинскую помощь в стационарных условиях» </a:t>
            </a:r>
            <a:endParaRPr lang="ru-RU" sz="2400" dirty="0" smtClean="0">
              <a:latin typeface="Times New Roman" panose="02020603050405020304" pitchFamily="18" charset="0"/>
              <a:cs typeface="Times New Roman" panose="02020603050405020304" pitchFamily="18" charset="0"/>
            </a:endParaRPr>
          </a:p>
          <a:p>
            <a:pPr algn="just"/>
            <a:endParaRPr lang="en-US" sz="2400" dirty="0" smtClean="0">
              <a:solidFill>
                <a:srgbClr val="CC0000"/>
              </a:solidFill>
              <a:latin typeface="Times New Roman" panose="02020603050405020304" pitchFamily="18" charset="0"/>
              <a:cs typeface="Times New Roman" panose="02020603050405020304" pitchFamily="18" charset="0"/>
            </a:endParaRPr>
          </a:p>
          <a:p>
            <a:pPr algn="just"/>
            <a:r>
              <a:rPr lang="ru-RU" sz="2400" b="1" dirty="0" smtClean="0">
                <a:solidFill>
                  <a:srgbClr val="CC0000"/>
                </a:solidFill>
                <a:latin typeface="Times New Roman" panose="02020603050405020304" pitchFamily="18" charset="0"/>
                <a:cs typeface="Times New Roman" panose="02020603050405020304" pitchFamily="18" charset="0"/>
              </a:rPr>
              <a:t>№30 </a:t>
            </a:r>
            <a:r>
              <a:rPr lang="ru-RU" sz="2400" dirty="0">
                <a:latin typeface="Times New Roman" panose="02020603050405020304" pitchFamily="18" charset="0"/>
                <a:cs typeface="Times New Roman" panose="02020603050405020304" pitchFamily="18" charset="0"/>
              </a:rPr>
              <a:t>«Сведения о медицинской организации» </a:t>
            </a:r>
            <a:endParaRPr lang="ru-RU" sz="2400" dirty="0" smtClean="0">
              <a:latin typeface="Times New Roman" panose="02020603050405020304" pitchFamily="18" charset="0"/>
              <a:cs typeface="Times New Roman" panose="02020603050405020304" pitchFamily="18" charset="0"/>
            </a:endParaRPr>
          </a:p>
          <a:p>
            <a:pPr algn="just"/>
            <a:endParaRPr lang="ru-RU" sz="2400" dirty="0" smtClean="0">
              <a:latin typeface="Times New Roman" panose="02020603050405020304" pitchFamily="18" charset="0"/>
              <a:cs typeface="Times New Roman" panose="02020603050405020304" pitchFamily="18" charset="0"/>
            </a:endParaRPr>
          </a:p>
          <a:p>
            <a:pPr algn="just"/>
            <a:r>
              <a:rPr lang="ru-RU" sz="2400" b="1" dirty="0" smtClean="0">
                <a:solidFill>
                  <a:srgbClr val="CC0000"/>
                </a:solidFill>
                <a:latin typeface="Times New Roman" panose="02020603050405020304" pitchFamily="18" charset="0"/>
                <a:cs typeface="Times New Roman" panose="02020603050405020304" pitchFamily="18" charset="0"/>
              </a:rPr>
              <a:t>№36 </a:t>
            </a:r>
            <a:r>
              <a:rPr lang="ru-RU" sz="2400" dirty="0">
                <a:latin typeface="Times New Roman" panose="02020603050405020304" pitchFamily="18" charset="0"/>
                <a:cs typeface="Times New Roman" panose="02020603050405020304" pitchFamily="18" charset="0"/>
              </a:rPr>
              <a:t>«Сведения </a:t>
            </a:r>
            <a:r>
              <a:rPr lang="ru-RU" sz="2400" dirty="0" smtClean="0">
                <a:latin typeface="Times New Roman" panose="02020603050405020304" pitchFamily="18" charset="0"/>
                <a:cs typeface="Times New Roman" panose="02020603050405020304" pitchFamily="18" charset="0"/>
              </a:rPr>
              <a:t>о контингентах психически больных»</a:t>
            </a:r>
          </a:p>
          <a:p>
            <a:pPr algn="just"/>
            <a:endParaRPr lang="ru-RU" sz="2400" dirty="0"/>
          </a:p>
        </p:txBody>
      </p:sp>
    </p:spTree>
    <p:extLst>
      <p:ext uri="{BB962C8B-B14F-4D97-AF65-F5344CB8AC3E}">
        <p14:creationId xmlns:p14="http://schemas.microsoft.com/office/powerpoint/2010/main" val="54698901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395536" y="404665"/>
            <a:ext cx="8496944" cy="8309967"/>
          </a:xfrm>
          <a:prstGeom prst="rect">
            <a:avLst/>
          </a:prstGeom>
        </p:spPr>
        <p:txBody>
          <a:bodyPr wrap="square">
            <a:spAutoFit/>
          </a:bodyPr>
          <a:lstStyle/>
          <a:p>
            <a:pPr lvl="0"/>
            <a:r>
              <a:rPr lang="ru-RU" b="1" dirty="0">
                <a:solidFill>
                  <a:prstClr val="black"/>
                </a:solidFill>
                <a:latin typeface="Times New Roman" pitchFamily="18" charset="0"/>
                <a:ea typeface="Calibri" pitchFamily="34" charset="0"/>
                <a:cs typeface="Times New Roman" pitchFamily="18" charset="0"/>
              </a:rPr>
              <a:t>В соответствии с пунктом 7 Плана  мероприятий  по  борьбе с хроническим </a:t>
            </a:r>
          </a:p>
          <a:p>
            <a:pPr lvl="0"/>
            <a:r>
              <a:rPr lang="ru-RU" b="1" dirty="0">
                <a:solidFill>
                  <a:prstClr val="black"/>
                </a:solidFill>
                <a:latin typeface="Times New Roman" pitchFamily="18" charset="0"/>
                <a:ea typeface="Calibri" pitchFamily="34" charset="0"/>
                <a:cs typeface="Times New Roman" pitchFamily="18" charset="0"/>
              </a:rPr>
              <a:t>вирусным гепатитом С на территории Российской Федерации в период </a:t>
            </a:r>
          </a:p>
          <a:p>
            <a:pPr lvl="0"/>
            <a:r>
              <a:rPr lang="ru-RU" b="1" dirty="0">
                <a:solidFill>
                  <a:prstClr val="black"/>
                </a:solidFill>
                <a:latin typeface="Times New Roman" pitchFamily="18" charset="0"/>
                <a:ea typeface="Calibri" pitchFamily="34" charset="0"/>
                <a:cs typeface="Times New Roman" pitchFamily="18" charset="0"/>
              </a:rPr>
              <a:t>до 2030 года, утвержденным распоряжением Правительства </a:t>
            </a:r>
          </a:p>
          <a:p>
            <a:pPr lvl="0"/>
            <a:r>
              <a:rPr lang="ru-RU" b="1" dirty="0">
                <a:solidFill>
                  <a:prstClr val="black"/>
                </a:solidFill>
                <a:latin typeface="Times New Roman" pitchFamily="18" charset="0"/>
                <a:ea typeface="Calibri" pitchFamily="34" charset="0"/>
                <a:cs typeface="Times New Roman" pitchFamily="18" charset="0"/>
              </a:rPr>
              <a:t>Российской Федерации от 2 ноября 2022 г. № 3006-р</a:t>
            </a:r>
            <a:endParaRPr lang="ru-RU" b="1" dirty="0">
              <a:solidFill>
                <a:prstClr val="black"/>
              </a:solidFill>
              <a:latin typeface="Times New Roman" pitchFamily="18" charset="0"/>
              <a:cs typeface="Times New Roman" pitchFamily="18" charset="0"/>
            </a:endParaRPr>
          </a:p>
          <a:p>
            <a:pPr lvl="0"/>
            <a:r>
              <a:rPr lang="ru-RU" b="1" dirty="0">
                <a:solidFill>
                  <a:prstClr val="black"/>
                </a:solidFill>
                <a:latin typeface="Times New Roman" pitchFamily="18" charset="0"/>
                <a:cs typeface="Times New Roman" pitchFamily="18" charset="0"/>
              </a:rPr>
              <a:t>с отчета за 2023 год вводится новая форма федерального </a:t>
            </a:r>
          </a:p>
          <a:p>
            <a:pPr lvl="0"/>
            <a:r>
              <a:rPr lang="ru-RU" b="1" dirty="0">
                <a:solidFill>
                  <a:prstClr val="black"/>
                </a:solidFill>
                <a:latin typeface="Times New Roman" pitchFamily="18" charset="0"/>
                <a:cs typeface="Times New Roman" pitchFamily="18" charset="0"/>
              </a:rPr>
              <a:t>статистического наблюдения</a:t>
            </a:r>
            <a:r>
              <a:rPr lang="ru-RU" b="1" dirty="0" smtClean="0">
                <a:solidFill>
                  <a:prstClr val="black"/>
                </a:solidFill>
                <a:latin typeface="Times New Roman" pitchFamily="18" charset="0"/>
                <a:cs typeface="Times New Roman" pitchFamily="18" charset="0"/>
              </a:rPr>
              <a:t>:</a:t>
            </a:r>
          </a:p>
          <a:p>
            <a:pPr lvl="0"/>
            <a:endParaRPr lang="ru-RU" b="1" dirty="0">
              <a:solidFill>
                <a:prstClr val="black"/>
              </a:solidFill>
              <a:latin typeface="Times New Roman" pitchFamily="18" charset="0"/>
              <a:cs typeface="Times New Roman" pitchFamily="18" charset="0"/>
            </a:endParaRPr>
          </a:p>
          <a:p>
            <a:pPr lvl="0" algn="r"/>
            <a:r>
              <a:rPr lang="ru-RU" sz="2400" dirty="0" smtClean="0">
                <a:solidFill>
                  <a:srgbClr val="CC0000"/>
                </a:solidFill>
                <a:latin typeface="Times New Roman" panose="02020603050405020304" pitchFamily="18" charset="0"/>
                <a:cs typeface="Times New Roman" panose="02020603050405020304" pitchFamily="18" charset="0"/>
              </a:rPr>
              <a:t>  № 65 </a:t>
            </a:r>
            <a:r>
              <a:rPr lang="ru-RU" sz="2400" dirty="0" smtClean="0">
                <a:latin typeface="Times New Roman" panose="02020603050405020304" pitchFamily="18" charset="0"/>
                <a:cs typeface="Times New Roman" panose="02020603050405020304" pitchFamily="18" charset="0"/>
              </a:rPr>
              <a:t>«Сведения о хронических вирусных гепатитах»</a:t>
            </a:r>
            <a:r>
              <a:rPr lang="ru-RU" sz="2400" dirty="0" smtClean="0">
                <a:solidFill>
                  <a:srgbClr val="CC0000"/>
                </a:solidFill>
                <a:latin typeface="Times New Roman" panose="02020603050405020304" pitchFamily="18" charset="0"/>
                <a:cs typeface="Times New Roman" panose="02020603050405020304" pitchFamily="18" charset="0"/>
              </a:rPr>
              <a:t> </a:t>
            </a:r>
            <a:r>
              <a:rPr lang="ru-RU" sz="2000" b="1" dirty="0" smtClean="0">
                <a:solidFill>
                  <a:srgbClr val="FFFFFF"/>
                </a:solidFill>
                <a:latin typeface="Times New Roman" panose="02020603050405020304" pitchFamily="18" charset="0"/>
                <a:cs typeface="Times New Roman" panose="02020603050405020304" pitchFamily="18" charset="0"/>
              </a:rPr>
              <a:t>№ </a:t>
            </a:r>
            <a:r>
              <a:rPr lang="ru-RU" sz="2000" b="1" dirty="0">
                <a:solidFill>
                  <a:srgbClr val="FFFFFF"/>
                </a:solidFill>
                <a:latin typeface="Times New Roman" panose="02020603050405020304" pitchFamily="18" charset="0"/>
                <a:cs typeface="Times New Roman" panose="02020603050405020304" pitchFamily="18" charset="0"/>
              </a:rPr>
              <a:t>65 «Сведения </a:t>
            </a:r>
            <a:r>
              <a:rPr lang="ru-RU" sz="2000" b="1" dirty="0">
                <a:solidFill>
                  <a:prstClr val="white"/>
                </a:solidFill>
                <a:latin typeface="Times New Roman" panose="02020603050405020304" pitchFamily="18" charset="0"/>
                <a:cs typeface="Times New Roman" panose="02020603050405020304" pitchFamily="18" charset="0"/>
              </a:rPr>
              <a:t>о вирусных гепатитах»</a:t>
            </a:r>
          </a:p>
          <a:p>
            <a:pPr lvl="0" algn="just"/>
            <a:r>
              <a:rPr lang="ru-RU" sz="2000" b="1" dirty="0" smtClean="0">
                <a:solidFill>
                  <a:prstClr val="black"/>
                </a:solidFill>
                <a:latin typeface="Times New Roman" pitchFamily="18" charset="0"/>
                <a:cs typeface="Times New Roman" pitchFamily="18" charset="0"/>
              </a:rPr>
              <a:t>В форму включают данные о заболеваниях – хронических вирусных гепатитах, и  пациентах с этими заболеваниями, их обследовании, лечении и диспансерном наблюдении.</a:t>
            </a:r>
          </a:p>
          <a:p>
            <a:pPr lvl="0" algn="just"/>
            <a:endParaRPr lang="ru-RU" sz="2000" b="1" dirty="0" smtClean="0">
              <a:solidFill>
                <a:prstClr val="black"/>
              </a:solidFill>
              <a:latin typeface="Times New Roman" pitchFamily="18" charset="0"/>
              <a:cs typeface="Times New Roman" pitchFamily="18" charset="0"/>
            </a:endParaRPr>
          </a:p>
          <a:p>
            <a:pPr lvl="0" algn="just"/>
            <a:r>
              <a:rPr lang="ru-RU" sz="2000" b="1" dirty="0" smtClean="0">
                <a:solidFill>
                  <a:prstClr val="black"/>
                </a:solidFill>
                <a:latin typeface="Times New Roman" pitchFamily="18" charset="0"/>
                <a:cs typeface="Times New Roman" pitchFamily="18" charset="0"/>
              </a:rPr>
              <a:t>Видео по форме можно просмотреть, зайдя по ссылке (которая ранее направлялась Вам), ТРАНСЛЯЦИИ 6-8 декабря 2023 года </a:t>
            </a:r>
            <a:r>
              <a:rPr lang="en-US" sz="2000" b="1" dirty="0" smtClean="0">
                <a:solidFill>
                  <a:prstClr val="black"/>
                </a:solidFill>
                <a:latin typeface="Times New Roman" pitchFamily="18" charset="0"/>
                <a:cs typeface="Times New Roman" pitchFamily="18" charset="0"/>
              </a:rPr>
              <a:t>WEB</a:t>
            </a:r>
            <a:r>
              <a:rPr lang="ru-RU" sz="2000" b="1" dirty="0" smtClean="0">
                <a:solidFill>
                  <a:prstClr val="black"/>
                </a:solidFill>
                <a:latin typeface="Times New Roman" pitchFamily="18" charset="0"/>
                <a:cs typeface="Times New Roman" pitchFamily="18" charset="0"/>
              </a:rPr>
              <a:t> – семинар по вопросам подготовки и сдачи годовых статистических отчетов за 2023 год (3 день)   </a:t>
            </a:r>
            <a:endParaRPr lang="ru-RU" sz="2000" b="1" dirty="0">
              <a:solidFill>
                <a:prstClr val="black"/>
              </a:solidFill>
              <a:latin typeface="Times New Roman" pitchFamily="18" charset="0"/>
              <a:cs typeface="Times New Roman" pitchFamily="18" charset="0"/>
            </a:endParaRPr>
          </a:p>
          <a:p>
            <a:pPr lvl="0"/>
            <a:endParaRPr lang="ru-RU" b="1" dirty="0" smtClean="0">
              <a:solidFill>
                <a:prstClr val="black"/>
              </a:solidFill>
              <a:latin typeface="Times New Roman" pitchFamily="18" charset="0"/>
              <a:cs typeface="Times New Roman" pitchFamily="18" charset="0"/>
            </a:endParaRPr>
          </a:p>
          <a:p>
            <a:pPr lvl="0"/>
            <a:endParaRPr lang="ru-RU" b="1" dirty="0">
              <a:solidFill>
                <a:prstClr val="black"/>
              </a:solidFill>
              <a:latin typeface="Times New Roman" pitchFamily="18" charset="0"/>
              <a:cs typeface="Times New Roman" pitchFamily="18" charset="0"/>
            </a:endParaRPr>
          </a:p>
          <a:p>
            <a:pPr lvl="0"/>
            <a:endParaRPr lang="ru-RU" b="1" dirty="0" smtClean="0">
              <a:solidFill>
                <a:prstClr val="black"/>
              </a:solidFill>
              <a:latin typeface="Times New Roman" pitchFamily="18" charset="0"/>
              <a:cs typeface="Times New Roman" pitchFamily="18" charset="0"/>
            </a:endParaRPr>
          </a:p>
          <a:p>
            <a:pPr lvl="0"/>
            <a:endParaRPr lang="ru-RU" b="1" dirty="0">
              <a:solidFill>
                <a:prstClr val="black"/>
              </a:solidFill>
              <a:latin typeface="Times New Roman" pitchFamily="18" charset="0"/>
              <a:cs typeface="Times New Roman" pitchFamily="18" charset="0"/>
            </a:endParaRPr>
          </a:p>
          <a:p>
            <a:pPr lvl="0" defTabSz="957263" fontAlgn="auto">
              <a:spcBef>
                <a:spcPts val="0"/>
              </a:spcBef>
              <a:spcAft>
                <a:spcPts val="0"/>
              </a:spcAft>
              <a:defRPr/>
            </a:pPr>
            <a:r>
              <a:rPr lang="ru-RU" sz="2000" b="1" dirty="0">
                <a:solidFill>
                  <a:prstClr val="white"/>
                </a:solidFill>
              </a:rPr>
              <a:t>В форму включают данные о заболеваниях – хронических </a:t>
            </a:r>
          </a:p>
          <a:p>
            <a:pPr lvl="0" defTabSz="957263" fontAlgn="auto">
              <a:spcBef>
                <a:spcPts val="0"/>
              </a:spcBef>
              <a:spcAft>
                <a:spcPts val="0"/>
              </a:spcAft>
              <a:defRPr/>
            </a:pPr>
            <a:r>
              <a:rPr lang="ru-RU" sz="2000" b="1" dirty="0">
                <a:solidFill>
                  <a:prstClr val="white"/>
                </a:solidFill>
              </a:rPr>
              <a:t>вирусных гепатитах, и о пациентах с этими заболеваниями, </a:t>
            </a:r>
            <a:br>
              <a:rPr lang="ru-RU" sz="2000" b="1" dirty="0">
                <a:solidFill>
                  <a:prstClr val="white"/>
                </a:solidFill>
              </a:rPr>
            </a:br>
            <a:r>
              <a:rPr lang="ru-RU" sz="2000" b="1" dirty="0">
                <a:solidFill>
                  <a:prstClr val="white"/>
                </a:solidFill>
              </a:rPr>
              <a:t>их обследовании, лечении и диспансерном </a:t>
            </a:r>
            <a:r>
              <a:rPr lang="ru-RU" sz="2000" b="1" dirty="0" smtClean="0">
                <a:solidFill>
                  <a:prstClr val="white"/>
                </a:solidFill>
              </a:rPr>
              <a:t>набл</a:t>
            </a:r>
            <a:endParaRPr lang="ru-RU" b="1" dirty="0" smtClean="0">
              <a:solidFill>
                <a:prstClr val="black"/>
              </a:solidFill>
              <a:latin typeface="Times New Roman" pitchFamily="18" charset="0"/>
              <a:cs typeface="Times New Roman" pitchFamily="18" charset="0"/>
            </a:endParaRPr>
          </a:p>
          <a:p>
            <a:pPr lvl="0"/>
            <a:endParaRPr lang="ru-RU" b="1" dirty="0">
              <a:solidFill>
                <a:prstClr val="black"/>
              </a:solidFill>
              <a:latin typeface="Times New Roman" pitchFamily="18" charset="0"/>
              <a:cs typeface="Times New Roman" pitchFamily="18" charset="0"/>
            </a:endParaRPr>
          </a:p>
          <a:p>
            <a:pPr lvl="0"/>
            <a:endParaRPr lang="ru-RU" b="1" dirty="0" smtClean="0">
              <a:solidFill>
                <a:prstClr val="black"/>
              </a:solidFill>
              <a:latin typeface="Times New Roman" pitchFamily="18" charset="0"/>
              <a:cs typeface="Times New Roman" pitchFamily="18" charset="0"/>
            </a:endParaRPr>
          </a:p>
          <a:p>
            <a:pPr lvl="0"/>
            <a:endParaRPr lang="ru-RU" b="1" dirty="0">
              <a:solidFill>
                <a:prstClr val="black"/>
              </a:solidFill>
              <a:latin typeface="Times New Roman" pitchFamily="18" charset="0"/>
              <a:cs typeface="Times New Roman" pitchFamily="18" charset="0"/>
            </a:endParaRPr>
          </a:p>
          <a:p>
            <a:pPr lvl="0"/>
            <a:endParaRPr lang="en-US" b="1" dirty="0">
              <a:solidFill>
                <a:prstClr val="black"/>
              </a:solidFill>
              <a:latin typeface="Times New Roman" pitchFamily="18" charset="0"/>
              <a:cs typeface="Times New Roman" pitchFamily="18" charset="0"/>
            </a:endParaRPr>
          </a:p>
        </p:txBody>
      </p:sp>
    </p:spTree>
    <p:extLst>
      <p:ext uri="{BB962C8B-B14F-4D97-AF65-F5344CB8AC3E}">
        <p14:creationId xmlns:p14="http://schemas.microsoft.com/office/powerpoint/2010/main" val="91882601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67544" y="0"/>
            <a:ext cx="8219256" cy="7893496"/>
          </a:xfrm>
        </p:spPr>
        <p:txBody>
          <a:bodyPr/>
          <a:lstStyle/>
          <a:p>
            <a:r>
              <a:rPr lang="ru-RU" sz="4000" dirty="0" smtClean="0"/>
              <a:t/>
            </a:r>
            <a:br>
              <a:rPr lang="ru-RU" sz="4000" dirty="0" smtClean="0"/>
            </a:br>
            <a:r>
              <a:rPr lang="ru-RU" sz="4000" dirty="0" smtClean="0">
                <a:latin typeface="Times New Roman" panose="02020603050405020304" pitchFamily="18" charset="0"/>
                <a:cs typeface="Times New Roman" panose="02020603050405020304" pitchFamily="18" charset="0"/>
              </a:rPr>
              <a:t>Форма 64, раздел 6, т. 6000 заполняется всеми медицинскими организациями, которые занимаются заготовкой, хранением</a:t>
            </a:r>
            <a:r>
              <a:rPr lang="en-US" sz="4000" dirty="0" smtClean="0">
                <a:latin typeface="Times New Roman" panose="02020603050405020304" pitchFamily="18" charset="0"/>
                <a:cs typeface="Times New Roman" panose="02020603050405020304" pitchFamily="18" charset="0"/>
              </a:rPr>
              <a:t> </a:t>
            </a:r>
            <a:r>
              <a:rPr lang="ru-RU" sz="4000" dirty="0" smtClean="0">
                <a:latin typeface="Times New Roman" panose="02020603050405020304" pitchFamily="18" charset="0"/>
                <a:cs typeface="Times New Roman" panose="02020603050405020304" pitchFamily="18" charset="0"/>
              </a:rPr>
              <a:t>и использованием донорской крови и ее компонентами</a:t>
            </a:r>
            <a:r>
              <a:rPr lang="ru-RU" sz="4000" dirty="0">
                <a:latin typeface="Times New Roman" panose="02020603050405020304" pitchFamily="18" charset="0"/>
                <a:cs typeface="Times New Roman" panose="02020603050405020304" pitchFamily="18" charset="0"/>
              </a:rPr>
              <a:t>.</a:t>
            </a:r>
            <a:r>
              <a:rPr lang="ru-RU" sz="4000" dirty="0" smtClean="0">
                <a:latin typeface="Times New Roman" panose="02020603050405020304" pitchFamily="18" charset="0"/>
                <a:cs typeface="Times New Roman" panose="02020603050405020304" pitchFamily="18" charset="0"/>
              </a:rPr>
              <a:t> </a:t>
            </a:r>
            <a:br>
              <a:rPr lang="ru-RU" sz="4000" dirty="0" smtClean="0">
                <a:latin typeface="Times New Roman" panose="02020603050405020304" pitchFamily="18" charset="0"/>
                <a:cs typeface="Times New Roman" panose="02020603050405020304" pitchFamily="18" charset="0"/>
              </a:rPr>
            </a:br>
            <a:r>
              <a:rPr lang="ru-RU" sz="4000" dirty="0" smtClean="0">
                <a:latin typeface="Times New Roman" panose="02020603050405020304" pitchFamily="18" charset="0"/>
                <a:cs typeface="Times New Roman" panose="02020603050405020304" pitchFamily="18" charset="0"/>
              </a:rPr>
              <a:t>Данные по </a:t>
            </a:r>
            <a:r>
              <a:rPr lang="ru-RU" sz="4000" b="1" dirty="0" smtClean="0">
                <a:latin typeface="Times New Roman" panose="02020603050405020304" pitchFamily="18" charset="0"/>
                <a:cs typeface="Times New Roman" panose="02020603050405020304" pitchFamily="18" charset="0"/>
              </a:rPr>
              <a:t>т. 6000 формы 64 </a:t>
            </a:r>
            <a:r>
              <a:rPr lang="ru-RU" sz="4000" dirty="0" smtClean="0">
                <a:latin typeface="Times New Roman" panose="02020603050405020304" pitchFamily="18" charset="0"/>
                <a:cs typeface="Times New Roman" panose="02020603050405020304" pitchFamily="18" charset="0"/>
              </a:rPr>
              <a:t>должны быть равны данным по т.</a:t>
            </a:r>
            <a:br>
              <a:rPr lang="ru-RU" sz="4000" dirty="0" smtClean="0">
                <a:latin typeface="Times New Roman" panose="02020603050405020304" pitchFamily="18" charset="0"/>
                <a:cs typeface="Times New Roman" panose="02020603050405020304" pitchFamily="18" charset="0"/>
              </a:rPr>
            </a:br>
            <a:r>
              <a:rPr lang="ru-RU" sz="4000" dirty="0" smtClean="0">
                <a:latin typeface="Times New Roman" panose="02020603050405020304" pitchFamily="18" charset="0"/>
                <a:cs typeface="Times New Roman" panose="02020603050405020304" pitchFamily="18" charset="0"/>
              </a:rPr>
              <a:t> </a:t>
            </a:r>
            <a:r>
              <a:rPr lang="ru-RU" sz="4000" b="1" dirty="0" smtClean="0">
                <a:latin typeface="Times New Roman" panose="02020603050405020304" pitchFamily="18" charset="0"/>
                <a:cs typeface="Times New Roman" panose="02020603050405020304" pitchFamily="18" charset="0"/>
              </a:rPr>
              <a:t>3200 формы 30 </a:t>
            </a:r>
            <a:r>
              <a:rPr lang="ru-RU" dirty="0">
                <a:latin typeface="Times New Roman" panose="02020603050405020304" pitchFamily="18" charset="0"/>
                <a:cs typeface="Times New Roman" panose="02020603050405020304" pitchFamily="18" charset="0"/>
              </a:rPr>
              <a:t/>
            </a:r>
            <a:br>
              <a:rPr lang="ru-RU" dirty="0">
                <a:latin typeface="Times New Roman" panose="02020603050405020304" pitchFamily="18" charset="0"/>
                <a:cs typeface="Times New Roman" panose="02020603050405020304" pitchFamily="18" charset="0"/>
              </a:rPr>
            </a:br>
            <a:r>
              <a:rPr lang="ru-RU" dirty="0" smtClean="0"/>
              <a:t/>
            </a:r>
            <a:br>
              <a:rPr lang="ru-RU" dirty="0" smtClean="0"/>
            </a:br>
            <a:r>
              <a:rPr lang="ru-RU" dirty="0"/>
              <a:t/>
            </a:r>
            <a:br>
              <a:rPr lang="ru-RU" dirty="0"/>
            </a:br>
            <a:endParaRPr lang="ru-RU" dirty="0"/>
          </a:p>
        </p:txBody>
      </p:sp>
    </p:spTree>
    <p:extLst>
      <p:ext uri="{BB962C8B-B14F-4D97-AF65-F5344CB8AC3E}">
        <p14:creationId xmlns:p14="http://schemas.microsoft.com/office/powerpoint/2010/main" val="3373965799"/>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250706"/>
          </a:xfrm>
        </p:spPr>
        <p:txBody>
          <a:bodyPr/>
          <a:lstStyle/>
          <a:p>
            <a:r>
              <a:rPr lang="ru-RU" sz="3600" dirty="0" smtClean="0"/>
              <a:t>!!! </a:t>
            </a:r>
            <a:r>
              <a:rPr lang="ru-RU" sz="3600" u="sng" dirty="0" smtClean="0">
                <a:solidFill>
                  <a:srgbClr val="FF0000"/>
                </a:solidFill>
              </a:rPr>
              <a:t>По гр. 9 т. 5000, 6000 предоставить пояснительную записку с указанием причины утилизации</a:t>
            </a:r>
            <a:endParaRPr lang="ru-RU" sz="3600" u="sng" dirty="0">
              <a:solidFill>
                <a:srgbClr val="FF0000"/>
              </a:solidFill>
            </a:endParaRPr>
          </a:p>
        </p:txBody>
      </p:sp>
    </p:spTree>
    <p:extLst>
      <p:ext uri="{BB962C8B-B14F-4D97-AF65-F5344CB8AC3E}">
        <p14:creationId xmlns:p14="http://schemas.microsoft.com/office/powerpoint/2010/main" val="1019634938"/>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Прямоугольник 1"/>
          <p:cNvSpPr/>
          <p:nvPr/>
        </p:nvSpPr>
        <p:spPr>
          <a:xfrm>
            <a:off x="683568" y="404663"/>
            <a:ext cx="7848872" cy="4801314"/>
          </a:xfrm>
          <a:prstGeom prst="rect">
            <a:avLst/>
          </a:prstGeom>
        </p:spPr>
        <p:txBody>
          <a:bodyPr wrap="square">
            <a:spAutoFit/>
          </a:bodyPr>
          <a:lstStyle/>
          <a:p>
            <a:endParaRPr lang="ru-RU" dirty="0"/>
          </a:p>
          <a:p>
            <a:endParaRPr lang="ru-RU" dirty="0"/>
          </a:p>
          <a:p>
            <a:pPr algn="just"/>
            <a:r>
              <a:rPr lang="ru-RU" sz="2800" dirty="0">
                <a:latin typeface="Times New Roman" panose="02020603050405020304" pitchFamily="18" charset="0"/>
                <a:cs typeface="Times New Roman" panose="02020603050405020304" pitchFamily="18" charset="0"/>
              </a:rPr>
              <a:t>Ф</a:t>
            </a:r>
            <a:r>
              <a:rPr lang="ru-RU" sz="2800" dirty="0" smtClean="0">
                <a:latin typeface="Times New Roman" panose="02020603050405020304" pitchFamily="18" charset="0"/>
                <a:cs typeface="Times New Roman" panose="02020603050405020304" pitchFamily="18" charset="0"/>
              </a:rPr>
              <a:t>орма </a:t>
            </a:r>
            <a:r>
              <a:rPr lang="ru-RU" sz="2800" dirty="0">
                <a:latin typeface="Times New Roman" panose="02020603050405020304" pitchFamily="18" charset="0"/>
                <a:cs typeface="Times New Roman" panose="02020603050405020304" pitchFamily="18" charset="0"/>
              </a:rPr>
              <a:t>федерального статистического наблюдения № 30 составляется всеми медицинскими организациями, входящими в </a:t>
            </a:r>
            <a:r>
              <a:rPr lang="ru-RU" sz="2800" b="1" dirty="0">
                <a:latin typeface="Times New Roman" panose="02020603050405020304" pitchFamily="18" charset="0"/>
                <a:cs typeface="Times New Roman" panose="02020603050405020304" pitchFamily="18" charset="0"/>
              </a:rPr>
              <a:t>номенклатуру медицинских организаций </a:t>
            </a:r>
            <a:r>
              <a:rPr lang="ru-RU" sz="2800" dirty="0">
                <a:latin typeface="Times New Roman" panose="02020603050405020304" pitchFamily="18" charset="0"/>
                <a:cs typeface="Times New Roman" panose="02020603050405020304" pitchFamily="18" charset="0"/>
              </a:rPr>
              <a:t>(приказ Минздрава России от 06.08.2013 № 529н, зарегистрирован в Министерстве юстиции Российской Федерации 13.09.2013 № 29950) </a:t>
            </a:r>
          </a:p>
          <a:p>
            <a:r>
              <a:rPr lang="ru-RU" sz="2800" dirty="0" smtClean="0">
                <a:solidFill>
                  <a:srgbClr val="FF0000"/>
                </a:solidFill>
                <a:latin typeface="Times New Roman" panose="02020603050405020304" pitchFamily="18" charset="0"/>
                <a:cs typeface="Times New Roman" panose="02020603050405020304" pitchFamily="18" charset="0"/>
              </a:rPr>
              <a:t>!</a:t>
            </a:r>
            <a:r>
              <a:rPr lang="ru-RU" sz="2800" dirty="0" smtClean="0">
                <a:latin typeface="Times New Roman" panose="02020603050405020304" pitchFamily="18" charset="0"/>
                <a:cs typeface="Times New Roman" panose="02020603050405020304" pitchFamily="18" charset="0"/>
              </a:rPr>
              <a:t> Клиники </a:t>
            </a:r>
            <a:r>
              <a:rPr lang="ru-RU" sz="2800" dirty="0">
                <a:latin typeface="Times New Roman" panose="02020603050405020304" pitchFamily="18" charset="0"/>
                <a:cs typeface="Times New Roman" panose="02020603050405020304" pitchFamily="18" charset="0"/>
              </a:rPr>
              <a:t>ВУЗов и НИИ </a:t>
            </a:r>
            <a:r>
              <a:rPr lang="ru-RU" sz="2800" dirty="0" smtClean="0">
                <a:latin typeface="Times New Roman" panose="02020603050405020304" pitchFamily="18" charset="0"/>
                <a:cs typeface="Times New Roman" panose="02020603050405020304" pitchFamily="18" charset="0"/>
              </a:rPr>
              <a:t>(подчинения МЗРФ и академии наук) также заполняют  форму  </a:t>
            </a:r>
            <a:endParaRPr lang="ru-RU" sz="2800" dirty="0">
              <a:latin typeface="Times New Roman" panose="02020603050405020304" pitchFamily="18" charset="0"/>
              <a:cs typeface="Times New Roman" panose="02020603050405020304" pitchFamily="18" charset="0"/>
            </a:endParaRPr>
          </a:p>
          <a:p>
            <a:endParaRPr lang="ru-RU" dirty="0"/>
          </a:p>
        </p:txBody>
      </p:sp>
    </p:spTree>
    <p:extLst>
      <p:ext uri="{BB962C8B-B14F-4D97-AF65-F5344CB8AC3E}">
        <p14:creationId xmlns:p14="http://schemas.microsoft.com/office/powerpoint/2010/main" val="321191507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755576" y="476672"/>
            <a:ext cx="7992888" cy="5940088"/>
          </a:xfrm>
          <a:prstGeom prst="rect">
            <a:avLst/>
          </a:prstGeom>
        </p:spPr>
        <p:txBody>
          <a:bodyPr wrap="square">
            <a:spAutoFit/>
          </a:bodyPr>
          <a:lstStyle/>
          <a:p>
            <a:pPr algn="just"/>
            <a:endParaRPr lang="ru-RU" sz="2000" dirty="0" smtClean="0">
              <a:solidFill>
                <a:srgbClr val="000000"/>
              </a:solidFill>
              <a:latin typeface="Times New Roman"/>
            </a:endParaRPr>
          </a:p>
          <a:p>
            <a:pPr algn="just"/>
            <a:r>
              <a:rPr lang="ru-RU" sz="2400" dirty="0" smtClean="0">
                <a:solidFill>
                  <a:srgbClr val="000000"/>
                </a:solidFill>
                <a:latin typeface="Times New Roman"/>
              </a:rPr>
              <a:t>В </a:t>
            </a:r>
            <a:r>
              <a:rPr lang="ru-RU" sz="2400" dirty="0">
                <a:solidFill>
                  <a:srgbClr val="000000"/>
                </a:solidFill>
                <a:latin typeface="Times New Roman"/>
              </a:rPr>
              <a:t>адресной части Формы указывается полное и краткое наименование отчитывающейся медицинской организации в соответствии с учредительными документами, зарегистрированными в установленном порядке. </a:t>
            </a:r>
            <a:endParaRPr lang="ru-RU" sz="2400" dirty="0" smtClean="0">
              <a:solidFill>
                <a:srgbClr val="000000"/>
              </a:solidFill>
              <a:latin typeface="Times New Roman"/>
            </a:endParaRPr>
          </a:p>
          <a:p>
            <a:pPr algn="just"/>
            <a:r>
              <a:rPr lang="ru-RU" sz="2400" dirty="0" smtClean="0">
                <a:solidFill>
                  <a:srgbClr val="000000"/>
                </a:solidFill>
                <a:latin typeface="Times New Roman"/>
              </a:rPr>
              <a:t>По </a:t>
            </a:r>
            <a:r>
              <a:rPr lang="ru-RU" sz="2400" dirty="0">
                <a:solidFill>
                  <a:srgbClr val="000000"/>
                </a:solidFill>
                <a:latin typeface="Times New Roman"/>
              </a:rPr>
              <a:t>строке «Почтовый адрес» указывается наименование субъекта Российской Федерации, юридический адрес с почтовым </a:t>
            </a:r>
            <a:r>
              <a:rPr lang="ru-RU" sz="2400" dirty="0" smtClean="0">
                <a:solidFill>
                  <a:srgbClr val="000000"/>
                </a:solidFill>
                <a:latin typeface="Times New Roman"/>
              </a:rPr>
              <a:t>индексом.</a:t>
            </a:r>
          </a:p>
          <a:p>
            <a:pPr algn="just"/>
            <a:r>
              <a:rPr lang="ru-RU" sz="2400" dirty="0">
                <a:solidFill>
                  <a:srgbClr val="000000"/>
                </a:solidFill>
                <a:latin typeface="Times New Roman"/>
              </a:rPr>
              <a:t>Медицинские организации заполняют разделы (таблицы), информация в которых содержит фактическую деятельность медицинской организации. </a:t>
            </a:r>
          </a:p>
          <a:p>
            <a:pPr algn="just"/>
            <a:r>
              <a:rPr lang="ru-RU" sz="2400" dirty="0">
                <a:solidFill>
                  <a:srgbClr val="000000"/>
                </a:solidFill>
                <a:latin typeface="Times New Roman"/>
              </a:rPr>
              <a:t>Все медицинские организации обязательно заполняют таблицы: 1000, 1001, 1100, 7000, 8000. </a:t>
            </a:r>
          </a:p>
          <a:p>
            <a:pPr algn="just"/>
            <a:r>
              <a:rPr lang="ru-RU" sz="2400" dirty="0">
                <a:solidFill>
                  <a:srgbClr val="000000"/>
                </a:solidFill>
                <a:latin typeface="Times New Roman"/>
              </a:rPr>
              <a:t>При составлении формы представляется весь объем деятельности – вне </a:t>
            </a:r>
            <a:r>
              <a:rPr lang="ru-RU" sz="2400" dirty="0" smtClean="0">
                <a:solidFill>
                  <a:srgbClr val="000000"/>
                </a:solidFill>
                <a:latin typeface="Times New Roman"/>
              </a:rPr>
              <a:t>зависимости от источников финансирования</a:t>
            </a:r>
            <a:endParaRPr lang="ru-RU" sz="2400" dirty="0"/>
          </a:p>
        </p:txBody>
      </p:sp>
    </p:spTree>
    <p:extLst>
      <p:ext uri="{BB962C8B-B14F-4D97-AF65-F5344CB8AC3E}">
        <p14:creationId xmlns:p14="http://schemas.microsoft.com/office/powerpoint/2010/main" val="16775190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3" name="Объект 2"/>
          <p:cNvSpPr>
            <a:spLocks noGrp="1"/>
          </p:cNvSpPr>
          <p:nvPr>
            <p:ph idx="4294967295"/>
          </p:nvPr>
        </p:nvSpPr>
        <p:spPr>
          <a:xfrm>
            <a:off x="107504" y="620688"/>
            <a:ext cx="8784976" cy="5505475"/>
          </a:xfrm>
          <a:solidFill>
            <a:schemeClr val="accent1">
              <a:lumMod val="20000"/>
              <a:lumOff val="80000"/>
            </a:schemeClr>
          </a:solidFill>
        </p:spPr>
        <p:txBody>
          <a:bodyPr/>
          <a:lstStyle/>
          <a:p>
            <a:pPr marL="0" indent="0">
              <a:buNone/>
            </a:pPr>
            <a:r>
              <a:rPr lang="ru-RU" dirty="0">
                <a:latin typeface="Times New Roman" panose="02020603050405020304" pitchFamily="18" charset="0"/>
                <a:cs typeface="Times New Roman" panose="02020603050405020304" pitchFamily="18" charset="0"/>
              </a:rPr>
              <a:t>Из </a:t>
            </a:r>
            <a:r>
              <a:rPr lang="ru-RU" dirty="0" smtClean="0">
                <a:latin typeface="Times New Roman" panose="02020603050405020304" pitchFamily="18" charset="0"/>
                <a:cs typeface="Times New Roman" panose="02020603050405020304" pitchFamily="18" charset="0"/>
              </a:rPr>
              <a:t>проекта приказа</a:t>
            </a:r>
            <a:endParaRPr lang="ru-RU" dirty="0">
              <a:latin typeface="Times New Roman" panose="02020603050405020304" pitchFamily="18" charset="0"/>
              <a:cs typeface="Times New Roman" panose="02020603050405020304" pitchFamily="18" charset="0"/>
            </a:endParaRPr>
          </a:p>
          <a:p>
            <a:pPr algn="just"/>
            <a:r>
              <a:rPr lang="ru-RU" dirty="0" smtClean="0">
                <a:latin typeface="Times New Roman" panose="02020603050405020304" pitchFamily="18" charset="0"/>
                <a:cs typeface="Times New Roman" panose="02020603050405020304" pitchFamily="18" charset="0"/>
              </a:rPr>
              <a:t>Отчет за 2023 год  приниматься будет дистанционно, по графику в соответствии с Приказом Минздрава Кузбасса</a:t>
            </a:r>
          </a:p>
          <a:p>
            <a:pPr algn="just"/>
            <a:r>
              <a:rPr lang="ru-RU" dirty="0" smtClean="0">
                <a:latin typeface="Times New Roman" panose="02020603050405020304" pitchFamily="18" charset="0"/>
                <a:cs typeface="Times New Roman" panose="02020603050405020304" pitchFamily="18" charset="0"/>
              </a:rPr>
              <a:t> Программа «</a:t>
            </a:r>
            <a:r>
              <a:rPr lang="ru-RU" dirty="0" err="1" smtClean="0">
                <a:latin typeface="Times New Roman" panose="02020603050405020304" pitchFamily="18" charset="0"/>
                <a:cs typeface="Times New Roman" panose="02020603050405020304" pitchFamily="18" charset="0"/>
              </a:rPr>
              <a:t>Медстат</a:t>
            </a:r>
            <a:r>
              <a:rPr lang="ru-RU" dirty="0" smtClean="0">
                <a:latin typeface="Times New Roman" panose="02020603050405020304" pitchFamily="18" charset="0"/>
                <a:cs typeface="Times New Roman" panose="02020603050405020304" pitchFamily="18" charset="0"/>
              </a:rPr>
              <a:t>».</a:t>
            </a:r>
            <a:r>
              <a:rPr lang="ru-RU" dirty="0">
                <a:latin typeface="Times New Roman" panose="02020603050405020304" pitchFamily="18" charset="0"/>
                <a:cs typeface="Times New Roman" panose="02020603050405020304" pitchFamily="18" charset="0"/>
              </a:rPr>
              <a:t> </a:t>
            </a:r>
            <a:r>
              <a:rPr lang="ru-RU" dirty="0" smtClean="0">
                <a:latin typeface="Times New Roman" panose="02020603050405020304" pitchFamily="18" charset="0"/>
                <a:cs typeface="Times New Roman" panose="02020603050405020304" pitchFamily="18" charset="0"/>
              </a:rPr>
              <a:t>По всем вопросам  программы «</a:t>
            </a:r>
            <a:r>
              <a:rPr lang="ru-RU" dirty="0" err="1" smtClean="0">
                <a:latin typeface="Times New Roman" panose="02020603050405020304" pitchFamily="18" charset="0"/>
                <a:cs typeface="Times New Roman" panose="02020603050405020304" pitchFamily="18" charset="0"/>
              </a:rPr>
              <a:t>Медстат</a:t>
            </a:r>
            <a:r>
              <a:rPr lang="ru-RU" dirty="0" smtClean="0">
                <a:latin typeface="Times New Roman" panose="02020603050405020304" pitchFamily="18" charset="0"/>
                <a:cs typeface="Times New Roman" panose="02020603050405020304" pitchFamily="18" charset="0"/>
              </a:rPr>
              <a:t>» обращаться к главному специалисту ОМСА </a:t>
            </a:r>
            <a:r>
              <a:rPr lang="ru-RU" dirty="0" smtClean="0">
                <a:solidFill>
                  <a:srgbClr val="0070C0"/>
                </a:solidFill>
                <a:latin typeface="Times New Roman" panose="02020603050405020304" pitchFamily="18" charset="0"/>
                <a:cs typeface="Times New Roman" panose="02020603050405020304" pitchFamily="18" charset="0"/>
              </a:rPr>
              <a:t>(Казакова Анастасия Александровна, т.8 (3842)68-05-02. д.4051 </a:t>
            </a:r>
          </a:p>
          <a:p>
            <a:pPr algn="just"/>
            <a:r>
              <a:rPr lang="ru-RU" dirty="0" smtClean="0">
                <a:latin typeface="Times New Roman" panose="02020603050405020304" pitchFamily="18" charset="0"/>
                <a:cs typeface="Times New Roman" panose="02020603050405020304" pitchFamily="18" charset="0"/>
              </a:rPr>
              <a:t>В проекте Приказа </a:t>
            </a:r>
            <a:r>
              <a:rPr lang="ru-RU" dirty="0" smtClean="0">
                <a:latin typeface="Times New Roman" panose="02020603050405020304" pitchFamily="18" charset="0"/>
                <a:cs typeface="Times New Roman" panose="02020603050405020304" pitchFamily="18" charset="0"/>
              </a:rPr>
              <a:t>прописан </a:t>
            </a:r>
            <a:r>
              <a:rPr lang="ru-RU" dirty="0" smtClean="0">
                <a:latin typeface="Times New Roman" panose="02020603050405020304" pitchFamily="18" charset="0"/>
                <a:cs typeface="Times New Roman" panose="02020603050405020304" pitchFamily="18" charset="0"/>
              </a:rPr>
              <a:t>график  предоставления отчета и согласования отчета</a:t>
            </a:r>
          </a:p>
          <a:p>
            <a:endParaRPr lang="ru-RU" sz="2800" dirty="0"/>
          </a:p>
        </p:txBody>
      </p:sp>
    </p:spTree>
    <p:extLst>
      <p:ext uri="{BB962C8B-B14F-4D97-AF65-F5344CB8AC3E}">
        <p14:creationId xmlns:p14="http://schemas.microsoft.com/office/powerpoint/2010/main" val="2574760281"/>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683568" y="404663"/>
            <a:ext cx="7848872" cy="5816977"/>
          </a:xfrm>
          <a:prstGeom prst="rect">
            <a:avLst/>
          </a:prstGeom>
        </p:spPr>
        <p:txBody>
          <a:bodyPr wrap="square">
            <a:spAutoFit/>
          </a:bodyPr>
          <a:lstStyle/>
          <a:p>
            <a:endParaRPr lang="ru-RU" dirty="0"/>
          </a:p>
          <a:p>
            <a:pPr algn="just"/>
            <a:r>
              <a:rPr lang="ru-RU" sz="2800" b="1" dirty="0" smtClean="0">
                <a:latin typeface="Times New Roman" panose="02020603050405020304" pitchFamily="18" charset="0"/>
                <a:cs typeface="Times New Roman" panose="02020603050405020304" pitchFamily="18" charset="0"/>
              </a:rPr>
              <a:t>При  заполнении ФСН 30 необходимо использовать следующие документы:</a:t>
            </a:r>
          </a:p>
          <a:p>
            <a:pPr algn="just"/>
            <a:endParaRPr lang="ru-RU" sz="2800" dirty="0">
              <a:latin typeface="Times New Roman" panose="02020603050405020304" pitchFamily="18" charset="0"/>
              <a:cs typeface="Times New Roman" panose="02020603050405020304" pitchFamily="18" charset="0"/>
            </a:endParaRPr>
          </a:p>
          <a:p>
            <a:pPr marL="457200" indent="-457200" algn="just">
              <a:buFont typeface="Arial" panose="020B0604020202020204" pitchFamily="34" charset="0"/>
              <a:buChar char="•"/>
            </a:pPr>
            <a:r>
              <a:rPr lang="ru-RU" sz="2800" dirty="0" smtClean="0">
                <a:latin typeface="Times New Roman" panose="02020603050405020304" pitchFamily="18" charset="0"/>
                <a:cs typeface="Times New Roman" panose="02020603050405020304" pitchFamily="18" charset="0"/>
              </a:rPr>
              <a:t>Устав медицинской организации</a:t>
            </a:r>
          </a:p>
          <a:p>
            <a:pPr marL="457200" indent="-457200" algn="just">
              <a:buFont typeface="Arial" panose="020B0604020202020204" pitchFamily="34" charset="0"/>
              <a:buChar char="•"/>
            </a:pPr>
            <a:r>
              <a:rPr lang="ru-RU" sz="2800" dirty="0" smtClean="0">
                <a:latin typeface="Times New Roman" panose="02020603050405020304" pitchFamily="18" charset="0"/>
                <a:cs typeface="Times New Roman" panose="02020603050405020304" pitchFamily="18" charset="0"/>
              </a:rPr>
              <a:t>Положение об организации структурного подразделения</a:t>
            </a:r>
          </a:p>
          <a:p>
            <a:pPr marL="457200" indent="-457200" algn="just">
              <a:buFont typeface="Arial" panose="020B0604020202020204" pitchFamily="34" charset="0"/>
              <a:buChar char="•"/>
            </a:pPr>
            <a:r>
              <a:rPr lang="ru-RU" sz="2800" dirty="0" smtClean="0">
                <a:latin typeface="Times New Roman" panose="02020603050405020304" pitchFamily="18" charset="0"/>
                <a:cs typeface="Times New Roman" panose="02020603050405020304" pitchFamily="18" charset="0"/>
              </a:rPr>
              <a:t>Штатное расписание</a:t>
            </a:r>
          </a:p>
          <a:p>
            <a:pPr marL="457200" indent="-457200" algn="just">
              <a:buFont typeface="Arial" panose="020B0604020202020204" pitchFamily="34" charset="0"/>
              <a:buChar char="•"/>
            </a:pPr>
            <a:r>
              <a:rPr lang="ru-RU" sz="2800" dirty="0" smtClean="0">
                <a:latin typeface="Times New Roman" panose="02020603050405020304" pitchFamily="18" charset="0"/>
                <a:cs typeface="Times New Roman" panose="02020603050405020304" pitchFamily="18" charset="0"/>
              </a:rPr>
              <a:t>Стандарты оснащения</a:t>
            </a:r>
          </a:p>
          <a:p>
            <a:pPr marL="457200" indent="-457200" algn="just">
              <a:buFont typeface="Arial" panose="020B0604020202020204" pitchFamily="34" charset="0"/>
              <a:buChar char="•"/>
            </a:pPr>
            <a:r>
              <a:rPr lang="ru-RU" sz="2800" dirty="0" smtClean="0">
                <a:latin typeface="Times New Roman" panose="02020603050405020304" pitchFamily="18" charset="0"/>
                <a:cs typeface="Times New Roman" panose="02020603050405020304" pitchFamily="18" charset="0"/>
              </a:rPr>
              <a:t>Должностные инструкции</a:t>
            </a:r>
          </a:p>
          <a:p>
            <a:pPr marL="457200" indent="-457200" algn="just">
              <a:buFont typeface="Arial" panose="020B0604020202020204" pitchFamily="34" charset="0"/>
              <a:buChar char="•"/>
            </a:pPr>
            <a:r>
              <a:rPr lang="ru-RU" sz="2800" dirty="0" smtClean="0">
                <a:latin typeface="Times New Roman" panose="02020603050405020304" pitchFamily="18" charset="0"/>
                <a:cs typeface="Times New Roman" panose="02020603050405020304" pitchFamily="18" charset="0"/>
              </a:rPr>
              <a:t>Правила внутреннего распорядка</a:t>
            </a:r>
          </a:p>
          <a:p>
            <a:pPr marL="457200" indent="-457200" algn="just">
              <a:buFont typeface="Arial" panose="020B0604020202020204" pitchFamily="34" charset="0"/>
              <a:buChar char="•"/>
            </a:pPr>
            <a:r>
              <a:rPr lang="ru-RU" sz="2800" dirty="0" smtClean="0">
                <a:latin typeface="Times New Roman" panose="02020603050405020304" pitchFamily="18" charset="0"/>
                <a:cs typeface="Times New Roman" panose="02020603050405020304" pitchFamily="18" charset="0"/>
              </a:rPr>
              <a:t>Документ, утвержденный руководителем нагрузки персонала</a:t>
            </a:r>
          </a:p>
          <a:p>
            <a:endParaRPr lang="ru-RU" dirty="0"/>
          </a:p>
        </p:txBody>
      </p:sp>
    </p:spTree>
    <p:extLst>
      <p:ext uri="{BB962C8B-B14F-4D97-AF65-F5344CB8AC3E}">
        <p14:creationId xmlns:p14="http://schemas.microsoft.com/office/powerpoint/2010/main" val="741975696"/>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graphicFrame>
        <p:nvGraphicFramePr>
          <p:cNvPr id="7" name="Таблица 6"/>
          <p:cNvGraphicFramePr>
            <a:graphicFrameLocks noGrp="1"/>
          </p:cNvGraphicFramePr>
          <p:nvPr>
            <p:ph type="tbl" idx="1"/>
            <p:extLst/>
          </p:nvPr>
        </p:nvGraphicFramePr>
        <p:xfrm>
          <a:off x="632777" y="1295401"/>
          <a:ext cx="8096315" cy="2349622"/>
        </p:xfrm>
        <a:graphic>
          <a:graphicData uri="http://schemas.openxmlformats.org/drawingml/2006/table">
            <a:tbl>
              <a:tblPr firstRow="1" firstCol="1" bandRow="1">
                <a:tableStyleId>{5C22544A-7EE6-4342-B048-85BDC9FD1C3A}</a:tableStyleId>
              </a:tblPr>
              <a:tblGrid>
                <a:gridCol w="4320601">
                  <a:extLst>
                    <a:ext uri="{9D8B030D-6E8A-4147-A177-3AD203B41FA5}">
                      <a16:colId xmlns="" xmlns:a16="http://schemas.microsoft.com/office/drawing/2014/main" val="1085761373"/>
                    </a:ext>
                  </a:extLst>
                </a:gridCol>
                <a:gridCol w="704765">
                  <a:extLst>
                    <a:ext uri="{9D8B030D-6E8A-4147-A177-3AD203B41FA5}">
                      <a16:colId xmlns="" xmlns:a16="http://schemas.microsoft.com/office/drawing/2014/main" val="2962686166"/>
                    </a:ext>
                  </a:extLst>
                </a:gridCol>
                <a:gridCol w="1128277">
                  <a:extLst>
                    <a:ext uri="{9D8B030D-6E8A-4147-A177-3AD203B41FA5}">
                      <a16:colId xmlns="" xmlns:a16="http://schemas.microsoft.com/office/drawing/2014/main" val="655358359"/>
                    </a:ext>
                  </a:extLst>
                </a:gridCol>
                <a:gridCol w="1942672">
                  <a:extLst>
                    <a:ext uri="{9D8B030D-6E8A-4147-A177-3AD203B41FA5}">
                      <a16:colId xmlns="" xmlns:a16="http://schemas.microsoft.com/office/drawing/2014/main" val="1255260262"/>
                    </a:ext>
                  </a:extLst>
                </a:gridCol>
              </a:tblGrid>
              <a:tr h="1174812">
                <a:tc>
                  <a:txBody>
                    <a:bodyPr/>
                    <a:lstStyle/>
                    <a:p>
                      <a:pPr algn="ctr">
                        <a:spcAft>
                          <a:spcPts val="0"/>
                        </a:spcAft>
                      </a:pPr>
                      <a:r>
                        <a:rPr lang="ru-RU" sz="1000" dirty="0">
                          <a:solidFill>
                            <a:schemeClr val="tx1"/>
                          </a:solidFill>
                          <a:effectLst/>
                        </a:rPr>
                        <a:t>Наименование </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 </a:t>
                      </a:r>
                      <a:br>
                        <a:rPr lang="ru-RU" sz="1000" dirty="0">
                          <a:solidFill>
                            <a:schemeClr val="tx1"/>
                          </a:solidFill>
                          <a:effectLst/>
                        </a:rPr>
                      </a:br>
                      <a:r>
                        <a:rPr lang="ru-RU" sz="1000" dirty="0">
                          <a:solidFill>
                            <a:schemeClr val="tx1"/>
                          </a:solidFill>
                          <a:effectLst/>
                        </a:rPr>
                        <a:t>строки</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Отметка </a:t>
                      </a:r>
                      <a:br>
                        <a:rPr lang="ru-RU" sz="1000" dirty="0">
                          <a:solidFill>
                            <a:schemeClr val="tx1"/>
                          </a:solidFill>
                          <a:effectLst/>
                        </a:rPr>
                      </a:br>
                      <a:r>
                        <a:rPr lang="ru-RU" sz="1000" dirty="0">
                          <a:solidFill>
                            <a:schemeClr val="tx1"/>
                          </a:solidFill>
                          <a:effectLst/>
                        </a:rPr>
                        <a:t>(нет – 0,</a:t>
                      </a:r>
                      <a:br>
                        <a:rPr lang="ru-RU" sz="1000" dirty="0">
                          <a:solidFill>
                            <a:schemeClr val="tx1"/>
                          </a:solidFill>
                          <a:effectLst/>
                        </a:rPr>
                      </a:br>
                      <a:r>
                        <a:rPr lang="ru-RU" sz="1000" dirty="0">
                          <a:solidFill>
                            <a:schemeClr val="tx1"/>
                          </a:solidFill>
                          <a:effectLst/>
                        </a:rPr>
                        <a:t>да –1)</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highlight>
                            <a:srgbClr val="FFFF00"/>
                          </a:highlight>
                        </a:rPr>
                        <a:t>Участвующая в создании и тиражировании «Новой модели медицинской организации»</a:t>
                      </a:r>
                      <a:endParaRPr lang="ru-RU" sz="1200" dirty="0">
                        <a:solidFill>
                          <a:schemeClr val="tx1"/>
                        </a:solidFill>
                        <a:effectLst/>
                      </a:endParaRPr>
                    </a:p>
                    <a:p>
                      <a:pPr>
                        <a:spcAft>
                          <a:spcPts val="0"/>
                        </a:spcAft>
                      </a:pPr>
                      <a:r>
                        <a:rPr lang="ru-RU" sz="1000" dirty="0">
                          <a:solidFill>
                            <a:schemeClr val="tx1"/>
                          </a:solidFill>
                          <a:effectLst/>
                          <a:highlight>
                            <a:srgbClr val="FFFF00"/>
                          </a:highlight>
                        </a:rPr>
                        <a:t>            (нет – 0, да –1)            </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 xmlns:a16="http://schemas.microsoft.com/office/drawing/2014/main" val="3530554839"/>
                  </a:ext>
                </a:extLst>
              </a:tr>
              <a:tr h="234962">
                <a:tc>
                  <a:txBody>
                    <a:bodyPr/>
                    <a:lstStyle/>
                    <a:p>
                      <a:pPr algn="ctr">
                        <a:spcAft>
                          <a:spcPts val="0"/>
                        </a:spcAft>
                      </a:pPr>
                      <a:r>
                        <a:rPr lang="ru-RU" sz="1000" dirty="0">
                          <a:solidFill>
                            <a:schemeClr val="tx1"/>
                          </a:solidFill>
                          <a:effectLst/>
                        </a:rPr>
                        <a:t>1</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2</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3</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a:solidFill>
                            <a:schemeClr val="tx1"/>
                          </a:solidFill>
                          <a:effectLst/>
                          <a:highlight>
                            <a:srgbClr val="FFFF00"/>
                          </a:highlight>
                        </a:rPr>
                        <a:t>4</a:t>
                      </a:r>
                      <a:endParaRPr lang="ru-RU" sz="1200">
                        <a:solidFill>
                          <a:schemeClr val="tx1"/>
                        </a:solidFill>
                        <a:effectLst/>
                        <a:latin typeface="Times New Roman" panose="02020603050405020304" pitchFamily="18" charset="0"/>
                        <a:ea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 xmlns:a16="http://schemas.microsoft.com/office/drawing/2014/main" val="3842172712"/>
                  </a:ext>
                </a:extLst>
              </a:tr>
              <a:tr h="234962">
                <a:tc>
                  <a:txBody>
                    <a:bodyPr/>
                    <a:lstStyle/>
                    <a:p>
                      <a:pPr>
                        <a:spcAft>
                          <a:spcPts val="0"/>
                        </a:spcAft>
                      </a:pPr>
                      <a:r>
                        <a:rPr lang="ru-RU" sz="1000" dirty="0">
                          <a:solidFill>
                            <a:schemeClr val="tx1"/>
                          </a:solidFill>
                          <a:effectLst/>
                        </a:rPr>
                        <a:t>Подчиненность:  муниципальная</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1</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 </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a:solidFill>
                            <a:schemeClr val="tx1"/>
                          </a:solidFill>
                          <a:effectLst/>
                        </a:rPr>
                        <a:t> </a:t>
                      </a:r>
                      <a:endParaRPr lang="ru-RU" sz="1200">
                        <a:solidFill>
                          <a:schemeClr val="tx1"/>
                        </a:solidFill>
                        <a:effectLst/>
                        <a:latin typeface="Times New Roman" panose="02020603050405020304" pitchFamily="18" charset="0"/>
                        <a:ea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 xmlns:a16="http://schemas.microsoft.com/office/drawing/2014/main" val="2298951183"/>
                  </a:ext>
                </a:extLst>
              </a:tr>
              <a:tr h="234962">
                <a:tc>
                  <a:txBody>
                    <a:bodyPr/>
                    <a:lstStyle/>
                    <a:p>
                      <a:pPr>
                        <a:spcAft>
                          <a:spcPts val="0"/>
                        </a:spcAft>
                      </a:pPr>
                      <a:r>
                        <a:rPr lang="ru-RU" sz="1000" dirty="0">
                          <a:solidFill>
                            <a:schemeClr val="tx1"/>
                          </a:solidFill>
                          <a:effectLst/>
                        </a:rPr>
                        <a:t>                             субъекту Российской Федерации</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2</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 </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 </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 xmlns:a16="http://schemas.microsoft.com/office/drawing/2014/main" val="3772706964"/>
                  </a:ext>
                </a:extLst>
              </a:tr>
              <a:tr h="234962">
                <a:tc>
                  <a:txBody>
                    <a:bodyPr/>
                    <a:lstStyle/>
                    <a:p>
                      <a:pPr>
                        <a:spcAft>
                          <a:spcPts val="0"/>
                        </a:spcAft>
                      </a:pPr>
                      <a:r>
                        <a:rPr lang="ru-RU" sz="1000" dirty="0">
                          <a:solidFill>
                            <a:schemeClr val="tx1"/>
                          </a:solidFill>
                          <a:effectLst/>
                        </a:rPr>
                        <a:t>                             федеральная</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3</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 </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 </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 xmlns:a16="http://schemas.microsoft.com/office/drawing/2014/main" val="1204328682"/>
                  </a:ext>
                </a:extLst>
              </a:tr>
              <a:tr h="234962">
                <a:tc>
                  <a:txBody>
                    <a:bodyPr/>
                    <a:lstStyle/>
                    <a:p>
                      <a:pPr>
                        <a:spcAft>
                          <a:spcPts val="0"/>
                        </a:spcAft>
                      </a:pPr>
                      <a:r>
                        <a:rPr lang="ru-RU" sz="1000">
                          <a:solidFill>
                            <a:schemeClr val="tx1"/>
                          </a:solidFill>
                          <a:effectLst/>
                        </a:rPr>
                        <a:t>Медицинская организация расположена в сельской местности</a:t>
                      </a:r>
                      <a:endParaRPr lang="ru-RU" sz="1200">
                        <a:solidFill>
                          <a:schemeClr val="tx1"/>
                        </a:solidFill>
                        <a:effectLst/>
                        <a:latin typeface="Times New Roman" panose="02020603050405020304" pitchFamily="18" charset="0"/>
                        <a:ea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4</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 </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000" dirty="0">
                          <a:solidFill>
                            <a:schemeClr val="tx1"/>
                          </a:solidFill>
                          <a:effectLst/>
                        </a:rPr>
                        <a:t> </a:t>
                      </a:r>
                      <a:endParaRPr lang="ru-RU" sz="12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 xmlns:a16="http://schemas.microsoft.com/office/drawing/2014/main" val="3159369402"/>
                  </a:ext>
                </a:extLst>
              </a:tr>
            </a:tbl>
          </a:graphicData>
        </a:graphic>
      </p:graphicFrame>
      <p:sp>
        <p:nvSpPr>
          <p:cNvPr id="15362" name="Rectangle 2"/>
          <p:cNvSpPr>
            <a:spLocks noGrp="1" noChangeArrowheads="1"/>
          </p:cNvSpPr>
          <p:nvPr>
            <p:ph type="title"/>
          </p:nvPr>
        </p:nvSpPr>
        <p:spPr>
          <a:xfrm>
            <a:off x="2590800" y="457200"/>
            <a:ext cx="3810000" cy="381000"/>
          </a:xfrm>
        </p:spPr>
        <p:txBody>
          <a:bodyPr rtlCol="0">
            <a:normAutofit fontScale="90000"/>
          </a:bodyPr>
          <a:lstStyle/>
          <a:p>
            <a:pPr eaLnBrk="1" fontAlgn="auto" hangingPunct="1">
              <a:spcAft>
                <a:spcPts val="0"/>
              </a:spcAft>
              <a:defRPr/>
            </a:pPr>
            <a:r>
              <a:rPr lang="ru-RU" sz="2000" b="1" dirty="0" smtClean="0">
                <a:latin typeface="Times New Roman" pitchFamily="18" charset="0"/>
              </a:rPr>
              <a:t>1. Общие сведения</a:t>
            </a:r>
          </a:p>
        </p:txBody>
      </p:sp>
      <p:sp>
        <p:nvSpPr>
          <p:cNvPr id="7201" name="Rectangle 3"/>
          <p:cNvSpPr>
            <a:spLocks noChangeArrowheads="1"/>
          </p:cNvSpPr>
          <p:nvPr/>
        </p:nvSpPr>
        <p:spPr bwMode="auto">
          <a:xfrm>
            <a:off x="2027238" y="2192338"/>
            <a:ext cx="3403600" cy="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endParaRPr lang="ru-RU" altLang="ru-RU" sz="2000">
              <a:latin typeface="Times New Roman" panose="02020603050405020304" pitchFamily="18" charset="0"/>
            </a:endParaRPr>
          </a:p>
        </p:txBody>
      </p:sp>
      <p:sp>
        <p:nvSpPr>
          <p:cNvPr id="7202" name="Rectangle 4"/>
          <p:cNvSpPr>
            <a:spLocks noChangeArrowheads="1"/>
          </p:cNvSpPr>
          <p:nvPr/>
        </p:nvSpPr>
        <p:spPr bwMode="auto">
          <a:xfrm>
            <a:off x="457200" y="914400"/>
            <a:ext cx="20574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buFontTx/>
              <a:buNone/>
            </a:pPr>
            <a:r>
              <a:rPr lang="ru-RU" altLang="ru-RU" sz="2000" b="1">
                <a:latin typeface="Times New Roman" panose="02020603050405020304" pitchFamily="18" charset="0"/>
              </a:rPr>
              <a:t>Таблица 1000</a:t>
            </a:r>
          </a:p>
        </p:txBody>
      </p:sp>
      <p:sp>
        <p:nvSpPr>
          <p:cNvPr id="7206" name="Rectangle 214"/>
          <p:cNvSpPr>
            <a:spLocks noChangeArrowheads="1"/>
          </p:cNvSpPr>
          <p:nvPr/>
        </p:nvSpPr>
        <p:spPr bwMode="auto">
          <a:xfrm>
            <a:off x="899592" y="4149080"/>
            <a:ext cx="7416824" cy="1440159"/>
          </a:xfrm>
          <a:prstGeom prst="rect">
            <a:avLst/>
          </a:prstGeom>
          <a:ln/>
          <a:extLst/>
        </p:spPr>
        <p:style>
          <a:lnRef idx="2">
            <a:schemeClr val="dk1"/>
          </a:lnRef>
          <a:fillRef idx="1">
            <a:schemeClr val="lt1"/>
          </a:fillRef>
          <a:effectRef idx="0">
            <a:schemeClr val="dk1"/>
          </a:effectRef>
          <a:fontRef idx="minor">
            <a:schemeClr val="dk1"/>
          </a:fontRef>
        </p:style>
        <p:txBody>
          <a:bodyPr/>
          <a:lstStyle>
            <a:lvl1pPr marL="342900" indent="-3429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ctr" eaLnBrk="1" hangingPunct="1">
              <a:spcBef>
                <a:spcPct val="0"/>
              </a:spcBef>
              <a:buFontTx/>
              <a:buNone/>
            </a:pPr>
            <a:r>
              <a:rPr lang="ru-RU" altLang="ru-RU" sz="1600" b="1" dirty="0" smtClean="0">
                <a:latin typeface="Times New Roman" panose="02020603050405020304" pitchFamily="18" charset="0"/>
              </a:rPr>
              <a:t>Таблица заполняется только юридическим лицом (головное учреждение), структурные подразделения, находящиеся на разных территориях, таблицу </a:t>
            </a:r>
            <a:r>
              <a:rPr lang="ru-RU" altLang="ru-RU" sz="1600" b="1" dirty="0" smtClean="0">
                <a:solidFill>
                  <a:srgbClr val="FF0000"/>
                </a:solidFill>
                <a:latin typeface="Times New Roman" panose="02020603050405020304" pitchFamily="18" charset="0"/>
              </a:rPr>
              <a:t>НЕ </a:t>
            </a:r>
            <a:r>
              <a:rPr lang="ru-RU" altLang="ru-RU" sz="1600" b="1" dirty="0" smtClean="0">
                <a:latin typeface="Times New Roman" panose="02020603050405020304" pitchFamily="18" charset="0"/>
              </a:rPr>
              <a:t>заполняют</a:t>
            </a:r>
            <a:endParaRPr lang="ru-RU" altLang="ru-RU" sz="1600" b="1" dirty="0">
              <a:latin typeface="Times New Roman" panose="02020603050405020304" pitchFamily="18" charset="0"/>
            </a:endParaRPr>
          </a:p>
        </p:txBody>
      </p:sp>
      <p:sp>
        <p:nvSpPr>
          <p:cNvPr id="3" name="AutoShape 2" descr="blob:https://web.whatsapp.com/de9c4734-9510-4421-9157-6441d1f63002"/>
          <p:cNvSpPr>
            <a:spLocks noChangeAspect="1" noChangeArrowheads="1"/>
          </p:cNvSpPr>
          <p:nvPr/>
        </p:nvSpPr>
        <p:spPr bwMode="auto">
          <a:xfrm>
            <a:off x="155575" y="-144463"/>
            <a:ext cx="304800" cy="304801"/>
          </a:xfrm>
          <a:prstGeom prst="rect">
            <a:avLst/>
          </a:prstGeom>
          <a:noFill/>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ru-RU"/>
          </a:p>
        </p:txBody>
      </p:sp>
      <p:sp>
        <p:nvSpPr>
          <p:cNvPr id="4" name="AutoShape 4" descr="blob:https://web.whatsapp.com/de9c4734-9510-4421-9157-6441d1f63002"/>
          <p:cNvSpPr>
            <a:spLocks noChangeAspect="1" noChangeArrowheads="1"/>
          </p:cNvSpPr>
          <p:nvPr/>
        </p:nvSpPr>
        <p:spPr bwMode="auto">
          <a:xfrm>
            <a:off x="307975" y="7937"/>
            <a:ext cx="304800" cy="304801"/>
          </a:xfrm>
          <a:prstGeom prst="rect">
            <a:avLst/>
          </a:prstGeom>
          <a:noFill/>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ru-RU"/>
          </a:p>
        </p:txBody>
      </p:sp>
      <p:sp>
        <p:nvSpPr>
          <p:cNvPr id="5" name="AutoShape 6" descr="blob:https://web.whatsapp.com/de9c4734-9510-4421-9157-6441d1f63002"/>
          <p:cNvSpPr>
            <a:spLocks noChangeAspect="1" noChangeArrowheads="1"/>
          </p:cNvSpPr>
          <p:nvPr/>
        </p:nvSpPr>
        <p:spPr bwMode="auto">
          <a:xfrm>
            <a:off x="-1260648" y="160337"/>
            <a:ext cx="2025823" cy="304801"/>
          </a:xfrm>
          <a:prstGeom prst="rect">
            <a:avLst/>
          </a:prstGeom>
          <a:noFill/>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ru-RU"/>
          </a:p>
        </p:txBody>
      </p:sp>
    </p:spTree>
    <p:extLst>
      <p:ext uri="{BB962C8B-B14F-4D97-AF65-F5344CB8AC3E}">
        <p14:creationId xmlns:p14="http://schemas.microsoft.com/office/powerpoint/2010/main" val="188630342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15" name="Прямоугольник 4"/>
          <p:cNvSpPr>
            <a:spLocks noChangeArrowheads="1"/>
          </p:cNvSpPr>
          <p:nvPr/>
        </p:nvSpPr>
        <p:spPr bwMode="auto">
          <a:xfrm>
            <a:off x="896544" y="-26988"/>
            <a:ext cx="1319213" cy="144463"/>
          </a:xfrm>
          <a:prstGeom prst="rect">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ru-RU" dirty="0"/>
          </a:p>
        </p:txBody>
      </p:sp>
      <p:sp>
        <p:nvSpPr>
          <p:cNvPr id="21507" name="Номер слайда 1"/>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950" indent="-285750">
              <a:defRPr>
                <a:solidFill>
                  <a:schemeClr val="tx1"/>
                </a:solidFill>
                <a:latin typeface="Arial" charset="0"/>
                <a:cs typeface="Arial" charset="0"/>
              </a:defRPr>
            </a:lvl2pPr>
            <a:lvl3pPr marL="1143000" indent="-228600">
              <a:defRPr>
                <a:solidFill>
                  <a:schemeClr val="tx1"/>
                </a:solidFill>
                <a:latin typeface="Arial" charset="0"/>
                <a:cs typeface="Arial" charset="0"/>
              </a:defRPr>
            </a:lvl3pPr>
            <a:lvl4pPr marL="1600200" indent="-228600">
              <a:defRPr>
                <a:solidFill>
                  <a:schemeClr val="tx1"/>
                </a:solidFill>
                <a:latin typeface="Arial" charset="0"/>
                <a:cs typeface="Arial" charset="0"/>
              </a:defRPr>
            </a:lvl4pPr>
            <a:lvl5pPr marL="2057400" indent="-22860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fld id="{C60C56B1-1725-42DC-887B-1E0184F13AEA}" type="slidenum">
              <a:rPr lang="ru-RU" altLang="ru-RU" smtClean="0">
                <a:solidFill>
                  <a:srgbClr val="898989"/>
                </a:solidFill>
                <a:latin typeface="Calibri" pitchFamily="34" charset="0"/>
              </a:rPr>
              <a:pPr/>
              <a:t>22</a:t>
            </a:fld>
            <a:endParaRPr lang="ru-RU" altLang="ru-RU" smtClean="0">
              <a:solidFill>
                <a:srgbClr val="898989"/>
              </a:solidFill>
              <a:latin typeface="Calibri" pitchFamily="34" charset="0"/>
            </a:endParaRPr>
          </a:p>
        </p:txBody>
      </p:sp>
      <p:sp>
        <p:nvSpPr>
          <p:cNvPr id="10" name="Rectangle 2"/>
          <p:cNvSpPr txBox="1">
            <a:spLocks noChangeArrowheads="1"/>
          </p:cNvSpPr>
          <p:nvPr/>
        </p:nvSpPr>
        <p:spPr>
          <a:xfrm>
            <a:off x="242891" y="112714"/>
            <a:ext cx="8639175" cy="781051"/>
          </a:xfrm>
          <a:prstGeom prst="rect">
            <a:avLst/>
          </a:prstGeom>
          <a:solidFill>
            <a:srgbClr val="0070C0"/>
          </a:solidFill>
          <a:ln w="25400" cap="flat" cmpd="sng" algn="ctr">
            <a:noFill/>
            <a:prstDash val="solid"/>
          </a:ln>
        </p:spPr>
        <p:style>
          <a:lnRef idx="2">
            <a:schemeClr val="accent1">
              <a:shade val="50000"/>
            </a:schemeClr>
          </a:lnRef>
          <a:fillRef idx="1">
            <a:schemeClr val="accent1"/>
          </a:fillRef>
          <a:effectRef idx="0">
            <a:schemeClr val="accent1"/>
          </a:effectRef>
          <a:fontRef idx="minor">
            <a:schemeClr val="lt1"/>
          </a:fontRef>
        </p:style>
        <p:txBody>
          <a:bodyPr anchor="ctr"/>
          <a:lstStyle>
            <a:lvl1pPr algn="ctr" defTabSz="914400" rtl="0" eaLnBrk="1" latinLnBrk="0" hangingPunct="1">
              <a:spcBef>
                <a:spcPct val="0"/>
              </a:spcBef>
              <a:buNone/>
              <a:defRPr sz="4400" kern="1200">
                <a:solidFill>
                  <a:schemeClr val="lt1"/>
                </a:solidFill>
                <a:latin typeface="+mn-lt"/>
                <a:ea typeface="+mn-ea"/>
                <a:cs typeface="+mn-cs"/>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indent="274638">
              <a:tabLst>
                <a:tab pos="266700" algn="l"/>
              </a:tabLst>
              <a:defRPr/>
            </a:pPr>
            <a:endParaRPr lang="ru-RU" sz="2800" dirty="0">
              <a:solidFill>
                <a:srgbClr val="FF0000"/>
              </a:solidFill>
            </a:endParaRPr>
          </a:p>
        </p:txBody>
      </p:sp>
      <p:sp>
        <p:nvSpPr>
          <p:cNvPr id="11" name="Rectangle 167"/>
          <p:cNvSpPr>
            <a:spLocks noGrp="1" noChangeArrowheads="1"/>
          </p:cNvSpPr>
          <p:nvPr>
            <p:ph type="title"/>
          </p:nvPr>
        </p:nvSpPr>
        <p:spPr>
          <a:xfrm>
            <a:off x="263813" y="35356"/>
            <a:ext cx="4953000" cy="457200"/>
          </a:xfrm>
        </p:spPr>
        <p:txBody>
          <a:bodyPr/>
          <a:lstStyle/>
          <a:p>
            <a:pPr eaLnBrk="1" hangingPunct="1"/>
            <a:r>
              <a:rPr lang="en-US" altLang="ru-RU" sz="2000" b="1" dirty="0" smtClean="0">
                <a:solidFill>
                  <a:schemeClr val="bg1"/>
                </a:solidFill>
                <a:latin typeface="Times New Roman" pitchFamily="18" charset="0"/>
              </a:rPr>
              <a:t>2</a:t>
            </a:r>
            <a:r>
              <a:rPr lang="ru-RU" altLang="ru-RU" sz="2000" b="1" dirty="0" smtClean="0">
                <a:solidFill>
                  <a:schemeClr val="bg1"/>
                </a:solidFill>
                <a:latin typeface="Times New Roman" pitchFamily="18" charset="0"/>
              </a:rPr>
              <a:t>. Кабинеты, отделения, подразделения</a:t>
            </a:r>
          </a:p>
        </p:txBody>
      </p:sp>
      <p:sp>
        <p:nvSpPr>
          <p:cNvPr id="12" name="Rectangle 171"/>
          <p:cNvSpPr>
            <a:spLocks noChangeArrowheads="1"/>
          </p:cNvSpPr>
          <p:nvPr/>
        </p:nvSpPr>
        <p:spPr bwMode="auto">
          <a:xfrm>
            <a:off x="242890" y="459401"/>
            <a:ext cx="18288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a:spcBef>
                <a:spcPct val="0"/>
              </a:spcBef>
              <a:buFontTx/>
              <a:buNone/>
            </a:pPr>
            <a:r>
              <a:rPr lang="ru-RU" altLang="ru-RU" sz="2000" b="1" dirty="0">
                <a:solidFill>
                  <a:schemeClr val="bg1"/>
                </a:solidFill>
                <a:latin typeface="Times New Roman" pitchFamily="18" charset="0"/>
              </a:rPr>
              <a:t>Таблица 1001</a:t>
            </a:r>
          </a:p>
        </p:txBody>
      </p:sp>
      <p:graphicFrame>
        <p:nvGraphicFramePr>
          <p:cNvPr id="13" name="Group 193"/>
          <p:cNvGraphicFramePr>
            <a:graphicFrameLocks/>
          </p:cNvGraphicFramePr>
          <p:nvPr>
            <p:extLst/>
          </p:nvPr>
        </p:nvGraphicFramePr>
        <p:xfrm>
          <a:off x="325895" y="893765"/>
          <a:ext cx="8382000" cy="1255628"/>
        </p:xfrm>
        <a:graphic>
          <a:graphicData uri="http://schemas.openxmlformats.org/drawingml/2006/table">
            <a:tbl>
              <a:tblPr/>
              <a:tblGrid>
                <a:gridCol w="2301889"/>
                <a:gridCol w="792088"/>
                <a:gridCol w="2232248"/>
                <a:gridCol w="1974688"/>
                <a:gridCol w="1081087"/>
              </a:tblGrid>
              <a:tr h="749734">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Наименование </a:t>
                      </a:r>
                      <a:endParaRPr kumimoji="0" lang="ru-RU" sz="1400" b="0" i="0" u="none" strike="noStrike" cap="none" normalizeH="0" baseline="0" dirty="0" smtClean="0">
                        <a:ln>
                          <a:noFill/>
                        </a:ln>
                        <a:solidFill>
                          <a:schemeClr val="tx1"/>
                        </a:solidFill>
                        <a:effectLst/>
                        <a:latin typeface="Arial" charset="0"/>
                        <a:cs typeface="Arial" charset="0"/>
                      </a:endParaRPr>
                    </a:p>
                  </a:txBody>
                  <a:tcPr marT="45683" marB="4568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 </a:t>
                      </a:r>
                      <a:br>
                        <a:rPr kumimoji="0" lang="ru-RU" sz="1400" b="0" i="0" u="none" strike="noStrike" cap="none" normalizeH="0" baseline="0" smtClean="0">
                          <a:ln>
                            <a:noFill/>
                          </a:ln>
                          <a:solidFill>
                            <a:schemeClr val="tx1"/>
                          </a:solidFill>
                          <a:effectLst/>
                          <a:latin typeface="Times New Roman" pitchFamily="18" charset="0"/>
                          <a:cs typeface="Times New Roman" pitchFamily="18" charset="0"/>
                        </a:rPr>
                      </a:b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строки</a:t>
                      </a:r>
                      <a:endParaRPr kumimoji="0" lang="ru-RU" sz="1400" b="0" i="0" u="none" strike="noStrike" cap="none" normalizeH="0" baseline="0" smtClean="0">
                        <a:ln>
                          <a:noFill/>
                        </a:ln>
                        <a:solidFill>
                          <a:schemeClr val="tx1"/>
                        </a:solidFill>
                        <a:effectLst/>
                        <a:latin typeface="Arial" charset="0"/>
                        <a:cs typeface="Arial" charset="0"/>
                      </a:endParaRPr>
                    </a:p>
                  </a:txBody>
                  <a:tcPr marT="45683" marB="4568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Наличие подразделений,</a:t>
                      </a:r>
                    </a:p>
                    <a:p>
                      <a:pPr marL="0" marR="0" lvl="0" indent="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отделов,  отделений, кабинетов </a:t>
                      </a:r>
                      <a:b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br>
                      <a:r>
                        <a:rPr kumimoji="0" lang="ru-RU" sz="1400" b="1" i="0" u="none" strike="noStrike" cap="none" normalizeH="0" baseline="0" dirty="0" smtClean="0">
                          <a:ln>
                            <a:noFill/>
                          </a:ln>
                          <a:solidFill>
                            <a:srgbClr val="FF0000"/>
                          </a:solidFill>
                          <a:effectLst/>
                          <a:latin typeface="Times New Roman" pitchFamily="18" charset="0"/>
                          <a:cs typeface="Times New Roman" pitchFamily="18" charset="0"/>
                        </a:rPr>
                        <a:t>(нет </a:t>
                      </a:r>
                      <a:r>
                        <a:rPr kumimoji="0" lang="ru-RU" sz="1400" b="1" i="0" u="none" strike="noStrike" cap="none" normalizeH="0" baseline="0" dirty="0" smtClean="0">
                          <a:ln>
                            <a:noFill/>
                          </a:ln>
                          <a:solidFill>
                            <a:srgbClr val="FF0000"/>
                          </a:solidFill>
                          <a:effectLst/>
                          <a:latin typeface="Arial"/>
                          <a:cs typeface="Times New Roman" pitchFamily="18" charset="0"/>
                        </a:rPr>
                        <a:t>–</a:t>
                      </a:r>
                      <a:r>
                        <a:rPr kumimoji="0" lang="ru-RU" sz="1400" b="1" i="0" u="none" strike="noStrike" cap="none" normalizeH="0" baseline="0" dirty="0" smtClean="0">
                          <a:ln>
                            <a:noFill/>
                          </a:ln>
                          <a:solidFill>
                            <a:srgbClr val="FF0000"/>
                          </a:solidFill>
                          <a:effectLst/>
                          <a:latin typeface="Times New Roman" pitchFamily="18" charset="0"/>
                          <a:cs typeface="Times New Roman" pitchFamily="18" charset="0"/>
                        </a:rPr>
                        <a:t> 0, есть - 1)</a:t>
                      </a:r>
                      <a:endParaRPr kumimoji="0" lang="ru-RU" sz="1400" b="1" i="0" u="none" strike="noStrike" cap="none" normalizeH="0" baseline="0" dirty="0" smtClean="0">
                        <a:ln>
                          <a:noFill/>
                        </a:ln>
                        <a:solidFill>
                          <a:srgbClr val="FF0000"/>
                        </a:solidFill>
                        <a:effectLst/>
                        <a:latin typeface="Arial" charset="0"/>
                        <a:cs typeface="Arial" charset="0"/>
                      </a:endParaRPr>
                    </a:p>
                  </a:txBody>
                  <a:tcPr marT="45683" marB="4568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Число</a:t>
                      </a:r>
                    </a:p>
                    <a:p>
                      <a:pPr marL="0" marR="0" lvl="0" indent="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подразделений,</a:t>
                      </a:r>
                    </a:p>
                    <a:p>
                      <a:pPr marL="0" marR="0" lvl="0" indent="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отделов, отделений</a:t>
                      </a:r>
                    </a:p>
                  </a:txBody>
                  <a:tcPr marT="45683" marB="4568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Число кабинетов</a:t>
                      </a:r>
                      <a:endParaRPr kumimoji="0" lang="ru-RU" sz="1400" b="0" i="0" u="none" strike="noStrike" cap="none" normalizeH="0" baseline="0" smtClean="0">
                        <a:ln>
                          <a:noFill/>
                        </a:ln>
                        <a:solidFill>
                          <a:schemeClr val="tx1"/>
                        </a:solidFill>
                        <a:effectLst/>
                        <a:latin typeface="Arial" charset="0"/>
                        <a:cs typeface="Arial" charset="0"/>
                      </a:endParaRPr>
                    </a:p>
                  </a:txBody>
                  <a:tcPr marT="45683" marB="4568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10822">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1</a:t>
                      </a:r>
                      <a:endParaRPr kumimoji="0" lang="ru-RU" sz="1400" b="0" i="0" u="none" strike="noStrike" cap="none" normalizeH="0" baseline="0" smtClean="0">
                        <a:ln>
                          <a:noFill/>
                        </a:ln>
                        <a:solidFill>
                          <a:schemeClr val="tx1"/>
                        </a:solidFill>
                        <a:effectLst/>
                        <a:latin typeface="Arial" charset="0"/>
                        <a:cs typeface="Arial" charset="0"/>
                      </a:endParaRPr>
                    </a:p>
                  </a:txBody>
                  <a:tcPr marT="45683" marB="45683"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2</a:t>
                      </a:r>
                      <a:endParaRPr kumimoji="0" lang="ru-RU" sz="1400" b="0" i="0" u="none" strike="noStrike" cap="none" normalizeH="0" baseline="0" dirty="0" smtClean="0">
                        <a:ln>
                          <a:noFill/>
                        </a:ln>
                        <a:solidFill>
                          <a:schemeClr val="tx1"/>
                        </a:solidFill>
                        <a:effectLst/>
                        <a:latin typeface="Arial" charset="0"/>
                        <a:cs typeface="Arial" charset="0"/>
                      </a:endParaRPr>
                    </a:p>
                  </a:txBody>
                  <a:tcPr marT="45683" marB="45683"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3</a:t>
                      </a:r>
                      <a:endParaRPr kumimoji="0" lang="ru-RU" sz="1400" b="0" i="0" u="none" strike="noStrike" cap="none" normalizeH="0" baseline="0" smtClean="0">
                        <a:ln>
                          <a:noFill/>
                        </a:ln>
                        <a:solidFill>
                          <a:schemeClr val="tx1"/>
                        </a:solidFill>
                        <a:effectLst/>
                        <a:latin typeface="Arial" charset="0"/>
                        <a:cs typeface="Arial" charset="0"/>
                      </a:endParaRPr>
                    </a:p>
                  </a:txBody>
                  <a:tcPr marT="45683" marB="45683"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4</a:t>
                      </a:r>
                      <a:endParaRPr kumimoji="0" lang="ru-RU" sz="1400" b="0" i="0" u="none" strike="noStrike" cap="none" normalizeH="0" baseline="0" dirty="0" smtClean="0">
                        <a:ln>
                          <a:noFill/>
                        </a:ln>
                        <a:solidFill>
                          <a:schemeClr val="tx1"/>
                        </a:solidFill>
                        <a:effectLst/>
                        <a:latin typeface="Arial" charset="0"/>
                        <a:cs typeface="Arial" charset="0"/>
                      </a:endParaRPr>
                    </a:p>
                  </a:txBody>
                  <a:tcPr marT="45683" marB="4568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tab pos="2636838" algn="ctr"/>
                          <a:tab pos="5273675" algn="r"/>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5</a:t>
                      </a:r>
                      <a:endParaRPr kumimoji="0" lang="ru-RU" sz="1400" b="0" i="0" u="none" strike="noStrike" cap="none" normalizeH="0" baseline="0" dirty="0" smtClean="0">
                        <a:ln>
                          <a:noFill/>
                        </a:ln>
                        <a:solidFill>
                          <a:schemeClr val="tx1"/>
                        </a:solidFill>
                        <a:effectLst/>
                        <a:latin typeface="Arial" charset="0"/>
                        <a:cs typeface="Arial" charset="0"/>
                      </a:endParaRPr>
                    </a:p>
                  </a:txBody>
                  <a:tcPr marT="45683" marB="4568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14" name="AutoShape 182"/>
          <p:cNvSpPr>
            <a:spLocks noChangeArrowheads="1"/>
          </p:cNvSpPr>
          <p:nvPr/>
        </p:nvSpPr>
        <p:spPr bwMode="auto">
          <a:xfrm>
            <a:off x="66429" y="2046447"/>
            <a:ext cx="2979440" cy="3110744"/>
          </a:xfrm>
          <a:prstGeom prst="wedgeRoundRectCallout">
            <a:avLst>
              <a:gd name="adj1" fmla="val 97039"/>
              <a:gd name="adj2" fmla="val -69483"/>
              <a:gd name="adj3" fmla="val 16667"/>
            </a:avLst>
          </a:prstGeom>
          <a:solidFill>
            <a:schemeClr val="bg2">
              <a:lumMod val="75000"/>
              <a:alpha val="50980"/>
            </a:schemeClr>
          </a:solidFill>
          <a:ln w="9525">
            <a:solidFill>
              <a:schemeClr val="tx1"/>
            </a:solidFill>
            <a:miter lim="800000"/>
            <a:headEnd/>
            <a:tailEnd/>
          </a:ln>
        </p:spPr>
        <p:txBody>
          <a:bodyPr/>
          <a:lstStyle/>
          <a:p>
            <a:pPr algn="ctr">
              <a:defRPr/>
            </a:pPr>
            <a:r>
              <a:rPr lang="ru-RU" sz="1400" b="1" dirty="0"/>
              <a:t>Медицинская организация, являющаяся юридическим лицом, </a:t>
            </a:r>
            <a:r>
              <a:rPr lang="ru-RU" sz="1400" b="1" dirty="0" smtClean="0"/>
              <a:t> </a:t>
            </a:r>
            <a:r>
              <a:rPr lang="ru-RU" sz="1400" b="1" dirty="0"/>
              <a:t>проставляет в соответствующей ему </a:t>
            </a:r>
            <a:r>
              <a:rPr lang="ru-RU" sz="1400" b="1" dirty="0">
                <a:solidFill>
                  <a:srgbClr val="FF0000"/>
                </a:solidFill>
              </a:rPr>
              <a:t>строке цифру 1.</a:t>
            </a:r>
            <a:r>
              <a:rPr lang="ru-RU" sz="1400" b="1" dirty="0"/>
              <a:t> </a:t>
            </a:r>
          </a:p>
          <a:p>
            <a:pPr algn="ctr">
              <a:defRPr/>
            </a:pPr>
            <a:endParaRPr lang="ru-RU" sz="400" b="1" dirty="0"/>
          </a:p>
          <a:p>
            <a:pPr algn="ctr">
              <a:defRPr/>
            </a:pPr>
            <a:r>
              <a:rPr lang="ru-RU" sz="1400" b="1" dirty="0"/>
              <a:t>Структурные подразделения (филиалы) данную графу </a:t>
            </a:r>
            <a:r>
              <a:rPr lang="ru-RU" sz="1400" b="1" dirty="0">
                <a:solidFill>
                  <a:srgbClr val="FF0000"/>
                </a:solidFill>
              </a:rPr>
              <a:t>не заполняют</a:t>
            </a:r>
          </a:p>
        </p:txBody>
      </p:sp>
      <p:sp>
        <p:nvSpPr>
          <p:cNvPr id="17" name="AutoShape 190"/>
          <p:cNvSpPr>
            <a:spLocks noChangeArrowheads="1"/>
          </p:cNvSpPr>
          <p:nvPr/>
        </p:nvSpPr>
        <p:spPr bwMode="auto">
          <a:xfrm>
            <a:off x="3602990" y="2046448"/>
            <a:ext cx="3489289" cy="3110744"/>
          </a:xfrm>
          <a:prstGeom prst="wedgeRoundRectCallout">
            <a:avLst>
              <a:gd name="adj1" fmla="val 33559"/>
              <a:gd name="adj2" fmla="val -62324"/>
              <a:gd name="adj3" fmla="val 16667"/>
            </a:avLst>
          </a:prstGeom>
          <a:solidFill>
            <a:schemeClr val="bg2">
              <a:lumMod val="75000"/>
              <a:alpha val="50980"/>
            </a:schemeClr>
          </a:solidFill>
          <a:ln w="9525">
            <a:solidFill>
              <a:schemeClr val="tx1"/>
            </a:solidFill>
            <a:miter lim="800000"/>
            <a:headEnd/>
            <a:tailEnd/>
          </a:ln>
        </p:spPr>
        <p:txBody>
          <a:bodyPr/>
          <a:lstStyle/>
          <a:p>
            <a:pPr algn="ctr">
              <a:defRPr/>
            </a:pPr>
            <a:r>
              <a:rPr lang="ru-RU" sz="1400" b="1" dirty="0"/>
              <a:t>Указывается количество подразделений (</a:t>
            </a:r>
            <a:r>
              <a:rPr lang="ru-RU" sz="1400" b="1" dirty="0" smtClean="0"/>
              <a:t>отделов, отделений)</a:t>
            </a:r>
          </a:p>
          <a:p>
            <a:pPr algn="ctr">
              <a:defRPr/>
            </a:pPr>
            <a:r>
              <a:rPr lang="ru-RU" sz="1400" b="1" dirty="0" smtClean="0"/>
              <a:t>в </a:t>
            </a:r>
            <a:r>
              <a:rPr lang="ru-RU" sz="1400" b="1" dirty="0"/>
              <a:t>случае, когда имеется:</a:t>
            </a:r>
          </a:p>
          <a:p>
            <a:pPr algn="ctr">
              <a:defRPr/>
            </a:pPr>
            <a:endParaRPr lang="ru-RU" sz="700" b="1" dirty="0"/>
          </a:p>
          <a:p>
            <a:pPr algn="ctr">
              <a:buFontTx/>
              <a:buChar char="-"/>
              <a:defRPr/>
            </a:pPr>
            <a:r>
              <a:rPr lang="ru-RU" sz="1400" b="1" dirty="0"/>
              <a:t>выделенное для них помещение, </a:t>
            </a:r>
          </a:p>
          <a:p>
            <a:pPr algn="ctr">
              <a:defRPr/>
            </a:pPr>
            <a:r>
              <a:rPr lang="ru-RU" sz="1400" b="1" dirty="0"/>
              <a:t>-аппаратура и оборудование, </a:t>
            </a:r>
          </a:p>
          <a:p>
            <a:pPr algn="ctr">
              <a:defRPr/>
            </a:pPr>
            <a:r>
              <a:rPr lang="ru-RU" sz="1400" b="1" dirty="0"/>
              <a:t>-должности, соответствующих</a:t>
            </a:r>
          </a:p>
          <a:p>
            <a:pPr algn="ctr">
              <a:defRPr/>
            </a:pPr>
            <a:r>
              <a:rPr lang="ru-RU" sz="1400" b="1" dirty="0"/>
              <a:t>  медицинских работников</a:t>
            </a:r>
          </a:p>
          <a:p>
            <a:pPr algn="ctr">
              <a:defRPr/>
            </a:pPr>
            <a:endParaRPr lang="ru-RU" sz="600" b="1" dirty="0"/>
          </a:p>
          <a:p>
            <a:pPr algn="ctr">
              <a:defRPr/>
            </a:pPr>
            <a:r>
              <a:rPr lang="ru-RU" sz="1400" b="1" dirty="0"/>
              <a:t>в соответствии с положением и приказами об организации     </a:t>
            </a:r>
          </a:p>
        </p:txBody>
      </p:sp>
      <p:sp>
        <p:nvSpPr>
          <p:cNvPr id="18" name="AutoShape 191"/>
          <p:cNvSpPr>
            <a:spLocks noChangeArrowheads="1"/>
          </p:cNvSpPr>
          <p:nvPr/>
        </p:nvSpPr>
        <p:spPr bwMode="auto">
          <a:xfrm>
            <a:off x="7245982" y="2176060"/>
            <a:ext cx="1898019" cy="2981130"/>
          </a:xfrm>
          <a:prstGeom prst="wedgeRoundRectCallout">
            <a:avLst>
              <a:gd name="adj1" fmla="val 4100"/>
              <a:gd name="adj2" fmla="val -68356"/>
              <a:gd name="adj3" fmla="val 16667"/>
            </a:avLst>
          </a:prstGeom>
          <a:solidFill>
            <a:schemeClr val="bg2">
              <a:lumMod val="75000"/>
              <a:alpha val="50980"/>
            </a:schemeClr>
          </a:solidFill>
          <a:ln w="9525">
            <a:solidFill>
              <a:schemeClr val="tx1"/>
            </a:solidFill>
            <a:miter lim="800000"/>
            <a:headEnd/>
            <a:tailEnd/>
          </a:ln>
        </p:spPr>
        <p:txBody>
          <a:bodyPr/>
          <a:lstStyle/>
          <a:p>
            <a:pPr algn="ctr">
              <a:defRPr/>
            </a:pPr>
            <a:r>
              <a:rPr lang="ru-RU" sz="1400" b="1" dirty="0"/>
              <a:t>Указывается число структурных единиц –</a:t>
            </a:r>
          </a:p>
          <a:p>
            <a:pPr algn="ctr">
              <a:defRPr/>
            </a:pPr>
            <a:r>
              <a:rPr lang="ru-RU" sz="1400" b="1" dirty="0" smtClean="0"/>
              <a:t>Кабинетов (не количество площадей) и</a:t>
            </a:r>
            <a:endParaRPr lang="ru-RU" sz="1400" b="1" dirty="0"/>
          </a:p>
          <a:p>
            <a:pPr algn="ctr">
              <a:defRPr/>
            </a:pPr>
            <a:r>
              <a:rPr lang="ru-RU" sz="1400" b="1" dirty="0">
                <a:solidFill>
                  <a:srgbClr val="FF0000"/>
                </a:solidFill>
              </a:rPr>
              <a:t>НЕ</a:t>
            </a:r>
            <a:r>
              <a:rPr lang="ru-RU" sz="1400" b="1" dirty="0"/>
              <a:t> объединенных в подразделения, отделы или отделения</a:t>
            </a:r>
          </a:p>
        </p:txBody>
      </p:sp>
      <p:sp>
        <p:nvSpPr>
          <p:cNvPr id="20" name="Rectangle 192"/>
          <p:cNvSpPr>
            <a:spLocks noChangeArrowheads="1"/>
          </p:cNvSpPr>
          <p:nvPr/>
        </p:nvSpPr>
        <p:spPr bwMode="auto">
          <a:xfrm>
            <a:off x="152400" y="5486400"/>
            <a:ext cx="8839200" cy="1219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algn="r" eaLnBrk="1" hangingPunct="1">
              <a:spcBef>
                <a:spcPct val="0"/>
              </a:spcBef>
              <a:buFontTx/>
              <a:buNone/>
            </a:pPr>
            <a:r>
              <a:rPr lang="ru-RU" altLang="ru-RU" sz="1800" b="1" dirty="0">
                <a:solidFill>
                  <a:srgbClr val="FF0000"/>
                </a:solidFill>
                <a:latin typeface="Times New Roman" pitchFamily="18" charset="0"/>
              </a:rPr>
              <a:t>Если имеются подразделения, отделы или отделения, то сведения о них показываются в графе 4, при этом графа 5 не заполняется </a:t>
            </a:r>
          </a:p>
          <a:p>
            <a:pPr algn="r" eaLnBrk="1" hangingPunct="1">
              <a:spcBef>
                <a:spcPct val="0"/>
              </a:spcBef>
              <a:buFontTx/>
              <a:buNone/>
            </a:pPr>
            <a:r>
              <a:rPr lang="ru-RU" altLang="ru-RU" sz="1800" b="1" dirty="0">
                <a:solidFill>
                  <a:srgbClr val="0070C0"/>
                </a:solidFill>
                <a:latin typeface="Times New Roman" pitchFamily="18" charset="0"/>
              </a:rPr>
              <a:t>Если имеются только кабинеты, </a:t>
            </a:r>
            <a:endParaRPr lang="en-US" altLang="ru-RU" sz="1800" b="1" dirty="0" smtClean="0">
              <a:solidFill>
                <a:srgbClr val="0070C0"/>
              </a:solidFill>
              <a:latin typeface="Times New Roman" pitchFamily="18" charset="0"/>
            </a:endParaRPr>
          </a:p>
          <a:p>
            <a:pPr algn="r" eaLnBrk="1" hangingPunct="1">
              <a:spcBef>
                <a:spcPct val="0"/>
              </a:spcBef>
              <a:buFontTx/>
              <a:buNone/>
            </a:pPr>
            <a:r>
              <a:rPr lang="ru-RU" altLang="ru-RU" sz="1800" b="1" dirty="0" smtClean="0">
                <a:solidFill>
                  <a:srgbClr val="0070C0"/>
                </a:solidFill>
                <a:latin typeface="Times New Roman" pitchFamily="18" charset="0"/>
              </a:rPr>
              <a:t>то </a:t>
            </a:r>
            <a:r>
              <a:rPr lang="ru-RU" altLang="ru-RU" sz="1800" b="1" dirty="0">
                <a:solidFill>
                  <a:srgbClr val="0070C0"/>
                </a:solidFill>
                <a:latin typeface="Times New Roman" pitchFamily="18" charset="0"/>
              </a:rPr>
              <a:t>сведения о них показывают в графе 5 (графа 4 не заполняется)</a:t>
            </a:r>
          </a:p>
        </p:txBody>
      </p:sp>
      <p:sp>
        <p:nvSpPr>
          <p:cNvPr id="21" name="Text Box 5"/>
          <p:cNvSpPr txBox="1">
            <a:spLocks noChangeArrowheads="1"/>
          </p:cNvSpPr>
          <p:nvPr/>
        </p:nvSpPr>
        <p:spPr bwMode="auto">
          <a:xfrm>
            <a:off x="5004048" y="143989"/>
            <a:ext cx="4061899" cy="1123712"/>
          </a:xfrm>
          <a:prstGeom prst="wedgeRoundRectCallout">
            <a:avLst/>
          </a:prstGeom>
          <a:solidFill>
            <a:srgbClr val="5BFF21"/>
          </a:solidFill>
          <a:ln>
            <a:noFill/>
          </a:ln>
        </p:spPr>
        <p:txBody>
          <a:bodyPr wrap="square">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algn="ctr" eaLnBrk="1" hangingPunct="1">
              <a:spcBef>
                <a:spcPct val="0"/>
              </a:spcBef>
              <a:buFontTx/>
              <a:buNone/>
            </a:pPr>
            <a:r>
              <a:rPr lang="ru-RU" altLang="ru-RU" sz="2000" b="1" dirty="0" smtClean="0">
                <a:solidFill>
                  <a:srgbClr val="FF0000"/>
                </a:solidFill>
                <a:latin typeface="Times New Roman" pitchFamily="18" charset="0"/>
              </a:rPr>
              <a:t>В форме  графа 3 может быть равна 0 при наличии значений в графах 4 и 5</a:t>
            </a:r>
            <a:endParaRPr lang="ru-RU" altLang="ru-RU" sz="2000" b="1" dirty="0">
              <a:solidFill>
                <a:srgbClr val="FF0000"/>
              </a:solidFill>
              <a:latin typeface="Times New Roman" pitchFamily="18" charset="0"/>
            </a:endParaRPr>
          </a:p>
        </p:txBody>
      </p:sp>
    </p:spTree>
    <p:extLst>
      <p:ext uri="{BB962C8B-B14F-4D97-AF65-F5344CB8AC3E}">
        <p14:creationId xmlns:p14="http://schemas.microsoft.com/office/powerpoint/2010/main" val="11992632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7"/>
                                        </p:tgtEl>
                                        <p:attrNameLst>
                                          <p:attrName>style.visibility</p:attrName>
                                        </p:attrNameLst>
                                      </p:cBhvr>
                                      <p:to>
                                        <p:strVal val="visible"/>
                                      </p:to>
                                    </p:set>
                                    <p:anim calcmode="lin" valueType="num">
                                      <p:cBhvr additive="base">
                                        <p:cTn id="7" dur="500" fill="hold"/>
                                        <p:tgtEl>
                                          <p:spTgt spid="17"/>
                                        </p:tgtEl>
                                        <p:attrNameLst>
                                          <p:attrName>ppt_x</p:attrName>
                                        </p:attrNameLst>
                                      </p:cBhvr>
                                      <p:tavLst>
                                        <p:tav tm="0">
                                          <p:val>
                                            <p:strVal val="#ppt_x"/>
                                          </p:val>
                                        </p:tav>
                                        <p:tav tm="100000">
                                          <p:val>
                                            <p:strVal val="#ppt_x"/>
                                          </p:val>
                                        </p:tav>
                                      </p:tavLst>
                                    </p:anim>
                                    <p:anim calcmode="lin" valueType="num">
                                      <p:cBhvr additive="base">
                                        <p:cTn id="8" dur="500" fill="hold"/>
                                        <p:tgtEl>
                                          <p:spTgt spid="17"/>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8"/>
                                        </p:tgtEl>
                                        <p:attrNameLst>
                                          <p:attrName>style.visibility</p:attrName>
                                        </p:attrNameLst>
                                      </p:cBhvr>
                                      <p:to>
                                        <p:strVal val="visible"/>
                                      </p:to>
                                    </p:set>
                                    <p:anim calcmode="lin" valueType="num">
                                      <p:cBhvr additive="base">
                                        <p:cTn id="13" dur="500" fill="hold"/>
                                        <p:tgtEl>
                                          <p:spTgt spid="18"/>
                                        </p:tgtEl>
                                        <p:attrNameLst>
                                          <p:attrName>ppt_x</p:attrName>
                                        </p:attrNameLst>
                                      </p:cBhvr>
                                      <p:tavLst>
                                        <p:tav tm="0">
                                          <p:val>
                                            <p:strVal val="#ppt_x"/>
                                          </p:val>
                                        </p:tav>
                                        <p:tav tm="100000">
                                          <p:val>
                                            <p:strVal val="#ppt_x"/>
                                          </p:val>
                                        </p:tav>
                                      </p:tavLst>
                                    </p:anim>
                                    <p:anim calcmode="lin" valueType="num">
                                      <p:cBhvr additive="base">
                                        <p:cTn id="14" dur="500" fill="hold"/>
                                        <p:tgtEl>
                                          <p:spTgt spid="1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 grpId="0" animBg="1"/>
      <p:bldP spid="18" grpId="0" animBg="1"/>
    </p:bldLst>
  </p:timing>
</p:sld>
</file>

<file path=ppt/slides/slide23.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9" name="Rectangle 2"/>
          <p:cNvSpPr>
            <a:spLocks noChangeArrowheads="1"/>
          </p:cNvSpPr>
          <p:nvPr/>
        </p:nvSpPr>
        <p:spPr bwMode="auto">
          <a:xfrm>
            <a:off x="3059832" y="4379506"/>
            <a:ext cx="6112718" cy="2478494"/>
          </a:xfrm>
          <a:prstGeom prst="rect">
            <a:avLst/>
          </a:prstGeom>
          <a:solidFill>
            <a:srgbClr val="FFFF00">
              <a:alpha val="51000"/>
            </a:srgbClr>
          </a:solidFill>
          <a:ln>
            <a:noFill/>
          </a:ln>
        </p:spPr>
        <p:txBody>
          <a:bodyPr/>
          <a:lstStyle>
            <a:lvl1pPr marL="609600" indent="-609600" eaLnBrk="0" hangingPunct="0">
              <a:spcBef>
                <a:spcPct val="20000"/>
              </a:spcBef>
              <a:buFont typeface="Arial" charset="0"/>
              <a:buChar char="•"/>
              <a:tabLst>
                <a:tab pos="266700" algn="l"/>
              </a:tabLst>
              <a:defRPr sz="3200">
                <a:solidFill>
                  <a:schemeClr val="tx1"/>
                </a:solidFill>
                <a:latin typeface="Calibri" pitchFamily="34" charset="0"/>
              </a:defRPr>
            </a:lvl1pPr>
            <a:lvl2pPr marL="742950" indent="-285750" eaLnBrk="0" hangingPunct="0">
              <a:spcBef>
                <a:spcPct val="20000"/>
              </a:spcBef>
              <a:buFont typeface="Arial" charset="0"/>
              <a:buChar char="–"/>
              <a:tabLst>
                <a:tab pos="266700" algn="l"/>
              </a:tabLst>
              <a:defRPr sz="2800">
                <a:solidFill>
                  <a:schemeClr val="tx1"/>
                </a:solidFill>
                <a:latin typeface="Calibri" pitchFamily="34" charset="0"/>
              </a:defRPr>
            </a:lvl2pPr>
            <a:lvl3pPr marL="1143000" indent="-228600" eaLnBrk="0" hangingPunct="0">
              <a:spcBef>
                <a:spcPct val="20000"/>
              </a:spcBef>
              <a:buFont typeface="Arial" charset="0"/>
              <a:buChar char="•"/>
              <a:tabLst>
                <a:tab pos="266700" algn="l"/>
              </a:tabLst>
              <a:defRPr sz="2400">
                <a:solidFill>
                  <a:schemeClr val="tx1"/>
                </a:solidFill>
                <a:latin typeface="Calibri" pitchFamily="34" charset="0"/>
              </a:defRPr>
            </a:lvl3pPr>
            <a:lvl4pPr marL="1600200" indent="-228600" eaLnBrk="0" hangingPunct="0">
              <a:spcBef>
                <a:spcPct val="20000"/>
              </a:spcBef>
              <a:buFont typeface="Arial" charset="0"/>
              <a:buChar char="–"/>
              <a:tabLst>
                <a:tab pos="266700" algn="l"/>
              </a:tabLst>
              <a:defRPr sz="2000">
                <a:solidFill>
                  <a:schemeClr val="tx1"/>
                </a:solidFill>
                <a:latin typeface="Calibri" pitchFamily="34" charset="0"/>
              </a:defRPr>
            </a:lvl4pPr>
            <a:lvl5pPr marL="2057400" indent="-228600" eaLnBrk="0" hangingPunct="0">
              <a:spcBef>
                <a:spcPct val="20000"/>
              </a:spcBef>
              <a:buFont typeface="Arial" charset="0"/>
              <a:buChar char="»"/>
              <a:tabLst>
                <a:tab pos="266700" algn="l"/>
              </a:tabLst>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9pPr>
          </a:lstStyle>
          <a:p>
            <a:pPr algn="r">
              <a:lnSpc>
                <a:spcPct val="90000"/>
              </a:lnSpc>
              <a:buClr>
                <a:schemeClr val="bg2"/>
              </a:buClr>
              <a:buSzPct val="75000"/>
              <a:buFont typeface="Wingdings" pitchFamily="2" charset="2"/>
              <a:buNone/>
            </a:pPr>
            <a:r>
              <a:rPr lang="ru-RU" altLang="ru-RU" sz="1400" dirty="0">
                <a:latin typeface="Times New Roman" pitchFamily="18" charset="0"/>
              </a:rPr>
              <a:t>Если в организации на конец отчетного года в кабинете</a:t>
            </a:r>
          </a:p>
          <a:p>
            <a:pPr algn="r">
              <a:lnSpc>
                <a:spcPct val="90000"/>
              </a:lnSpc>
              <a:buClr>
                <a:schemeClr val="bg2"/>
              </a:buClr>
              <a:buSzPct val="75000"/>
              <a:buFont typeface="Wingdings" pitchFamily="2" charset="2"/>
              <a:buNone/>
            </a:pPr>
            <a:r>
              <a:rPr lang="ru-RU" altLang="ru-RU" sz="1400" b="1" dirty="0">
                <a:solidFill>
                  <a:srgbClr val="FF0000"/>
                </a:solidFill>
                <a:latin typeface="Times New Roman" pitchFamily="18" charset="0"/>
              </a:rPr>
              <a:t>нет</a:t>
            </a:r>
            <a:r>
              <a:rPr lang="ru-RU" altLang="ru-RU" sz="1400" dirty="0">
                <a:solidFill>
                  <a:srgbClr val="FF0000"/>
                </a:solidFill>
                <a:latin typeface="Times New Roman" pitchFamily="18" charset="0"/>
              </a:rPr>
              <a:t> </a:t>
            </a:r>
            <a:r>
              <a:rPr lang="ru-RU" altLang="ru-RU" sz="1400" b="1" dirty="0">
                <a:solidFill>
                  <a:srgbClr val="FF0000"/>
                </a:solidFill>
                <a:latin typeface="Times New Roman" pitchFamily="18" charset="0"/>
              </a:rPr>
              <a:t>занятых врачебных должностей (врач уволен</a:t>
            </a:r>
            <a:r>
              <a:rPr lang="ru-RU" altLang="ru-RU" sz="1400" b="1" dirty="0" smtClean="0">
                <a:solidFill>
                  <a:srgbClr val="FF0000"/>
                </a:solidFill>
                <a:latin typeface="Times New Roman" pitchFamily="18" charset="0"/>
              </a:rPr>
              <a:t>), средний </a:t>
            </a:r>
            <a:r>
              <a:rPr lang="ru-RU" altLang="ru-RU" sz="1400" b="1" dirty="0">
                <a:solidFill>
                  <a:srgbClr val="FF0000"/>
                </a:solidFill>
                <a:latin typeface="Times New Roman" pitchFamily="18" charset="0"/>
              </a:rPr>
              <a:t>медперсонал есть, оборудование есть, </a:t>
            </a:r>
            <a:r>
              <a:rPr lang="ru-RU" altLang="ru-RU" sz="1400" b="1" dirty="0">
                <a:latin typeface="Times New Roman" pitchFamily="18" charset="0"/>
              </a:rPr>
              <a:t>то:</a:t>
            </a:r>
          </a:p>
          <a:p>
            <a:pPr algn="r">
              <a:lnSpc>
                <a:spcPct val="90000"/>
              </a:lnSpc>
              <a:buClr>
                <a:schemeClr val="bg2"/>
              </a:buClr>
              <a:buSzPct val="75000"/>
              <a:buFont typeface="Wingdings" pitchFamily="2" charset="2"/>
              <a:buNone/>
            </a:pPr>
            <a:r>
              <a:rPr lang="ru-RU" altLang="ru-RU" sz="1400" b="1" dirty="0">
                <a:latin typeface="Times New Roman" pitchFamily="18" charset="0"/>
              </a:rPr>
              <a:t>в таблице 1001 в  </a:t>
            </a:r>
            <a:r>
              <a:rPr lang="ru-RU" altLang="ru-RU" sz="1400" b="1" dirty="0" smtClean="0">
                <a:latin typeface="Times New Roman" pitchFamily="18" charset="0"/>
              </a:rPr>
              <a:t>строке ставим </a:t>
            </a:r>
            <a:r>
              <a:rPr lang="ru-RU" altLang="ru-RU" sz="1400" b="1" dirty="0">
                <a:solidFill>
                  <a:srgbClr val="FF0000"/>
                </a:solidFill>
                <a:latin typeface="Times New Roman" pitchFamily="18" charset="0"/>
              </a:rPr>
              <a:t>1</a:t>
            </a:r>
            <a:r>
              <a:rPr lang="ru-RU" altLang="ru-RU" sz="1400" b="1" dirty="0">
                <a:latin typeface="Times New Roman" pitchFamily="18" charset="0"/>
              </a:rPr>
              <a:t>.</a:t>
            </a:r>
          </a:p>
          <a:p>
            <a:pPr algn="r">
              <a:lnSpc>
                <a:spcPct val="90000"/>
              </a:lnSpc>
              <a:buClr>
                <a:schemeClr val="bg2"/>
              </a:buClr>
              <a:buSzPct val="75000"/>
              <a:buFont typeface="Wingdings" pitchFamily="2" charset="2"/>
              <a:buNone/>
            </a:pPr>
            <a:r>
              <a:rPr lang="ru-RU" altLang="ru-RU" sz="1400" b="1" dirty="0">
                <a:latin typeface="Times New Roman" pitchFamily="18" charset="0"/>
              </a:rPr>
              <a:t>При этом сведения в таблице 1100 будут </a:t>
            </a:r>
            <a:r>
              <a:rPr lang="ru-RU" altLang="ru-RU" sz="1400" b="1" dirty="0" smtClean="0">
                <a:latin typeface="Times New Roman" pitchFamily="18" charset="0"/>
              </a:rPr>
              <a:t>заполнены  только</a:t>
            </a:r>
            <a:endParaRPr lang="ru-RU" altLang="ru-RU" sz="1400" b="1" dirty="0">
              <a:latin typeface="Times New Roman" pitchFamily="18" charset="0"/>
            </a:endParaRPr>
          </a:p>
          <a:p>
            <a:pPr algn="r">
              <a:lnSpc>
                <a:spcPct val="90000"/>
              </a:lnSpc>
              <a:buClr>
                <a:schemeClr val="bg2"/>
              </a:buClr>
              <a:buSzPct val="75000"/>
              <a:buFont typeface="Wingdings" pitchFamily="2" charset="2"/>
              <a:buNone/>
            </a:pPr>
            <a:r>
              <a:rPr lang="ru-RU" altLang="ru-RU" sz="1400" b="1" dirty="0">
                <a:latin typeface="Times New Roman" pitchFamily="18" charset="0"/>
              </a:rPr>
              <a:t>в графах 3 и 5 (штатные </a:t>
            </a:r>
            <a:r>
              <a:rPr lang="ru-RU" altLang="ru-RU" sz="1400" b="1" dirty="0" smtClean="0">
                <a:latin typeface="Times New Roman" pitchFamily="18" charset="0"/>
              </a:rPr>
              <a:t>должности- врачи), </a:t>
            </a:r>
          </a:p>
          <a:p>
            <a:pPr algn="r">
              <a:lnSpc>
                <a:spcPct val="90000"/>
              </a:lnSpc>
              <a:buClr>
                <a:schemeClr val="bg2"/>
              </a:buClr>
              <a:buSzPct val="75000"/>
              <a:buFont typeface="Wingdings" pitchFamily="2" charset="2"/>
              <a:buNone/>
            </a:pPr>
            <a:r>
              <a:rPr lang="ru-RU" altLang="ru-RU" sz="1400" b="1" dirty="0" smtClean="0">
                <a:latin typeface="Times New Roman" pitchFamily="18" charset="0"/>
              </a:rPr>
              <a:t>по </a:t>
            </a:r>
            <a:r>
              <a:rPr lang="ru-RU" altLang="ru-RU" sz="1400" b="1" dirty="0">
                <a:latin typeface="Times New Roman" pitchFamily="18" charset="0"/>
              </a:rPr>
              <a:t>стр. </a:t>
            </a:r>
            <a:r>
              <a:rPr lang="ru-RU" altLang="ru-RU" sz="1400" b="1" dirty="0" err="1" smtClean="0">
                <a:latin typeface="Times New Roman" pitchFamily="18" charset="0"/>
              </a:rPr>
              <a:t>средн.медперсонала</a:t>
            </a:r>
            <a:r>
              <a:rPr lang="ru-RU" altLang="ru-RU" sz="1400" b="1" dirty="0" smtClean="0">
                <a:latin typeface="Times New Roman" pitchFamily="18" charset="0"/>
              </a:rPr>
              <a:t> </a:t>
            </a:r>
            <a:r>
              <a:rPr lang="ru-RU" altLang="ru-RU" sz="1400" b="1" dirty="0">
                <a:latin typeface="Times New Roman" pitchFamily="18" charset="0"/>
              </a:rPr>
              <a:t>по гр. 3, 4, 5, 6, 9 и 10; </a:t>
            </a:r>
          </a:p>
          <a:p>
            <a:pPr algn="r">
              <a:lnSpc>
                <a:spcPct val="90000"/>
              </a:lnSpc>
              <a:buClr>
                <a:schemeClr val="bg2"/>
              </a:buClr>
              <a:buSzPct val="75000"/>
              <a:buFont typeface="Wingdings" pitchFamily="2" charset="2"/>
              <a:buNone/>
            </a:pPr>
            <a:r>
              <a:rPr lang="ru-RU" altLang="ru-RU" sz="1400" b="1" dirty="0">
                <a:latin typeface="Times New Roman" pitchFamily="18" charset="0"/>
              </a:rPr>
              <a:t>а в таблице 4601 будут указаны сведения о числе лиц и</a:t>
            </a:r>
          </a:p>
          <a:p>
            <a:pPr algn="r">
              <a:lnSpc>
                <a:spcPct val="90000"/>
              </a:lnSpc>
              <a:buClr>
                <a:schemeClr val="bg2"/>
              </a:buClr>
              <a:buSzPct val="75000"/>
              <a:buFont typeface="Wingdings" pitchFamily="2" charset="2"/>
              <a:buNone/>
            </a:pPr>
            <a:r>
              <a:rPr lang="ru-RU" altLang="ru-RU" sz="1400" b="1" dirty="0">
                <a:latin typeface="Times New Roman" pitchFamily="18" charset="0"/>
              </a:rPr>
              <a:t> выполненных им процедурах с начала года</a:t>
            </a:r>
          </a:p>
        </p:txBody>
      </p:sp>
      <p:sp>
        <p:nvSpPr>
          <p:cNvPr id="12" name="AutoShape 182"/>
          <p:cNvSpPr>
            <a:spLocks noChangeArrowheads="1"/>
          </p:cNvSpPr>
          <p:nvPr/>
        </p:nvSpPr>
        <p:spPr bwMode="auto">
          <a:xfrm>
            <a:off x="25400" y="4465915"/>
            <a:ext cx="2387600" cy="2307948"/>
          </a:xfrm>
          <a:prstGeom prst="wedgeRoundRectCallout">
            <a:avLst>
              <a:gd name="adj1" fmla="val 80180"/>
              <a:gd name="adj2" fmla="val -24205"/>
              <a:gd name="adj3" fmla="val 16667"/>
            </a:avLst>
          </a:prstGeom>
          <a:solidFill>
            <a:schemeClr val="bg2">
              <a:lumMod val="75000"/>
              <a:alpha val="50980"/>
            </a:schemeClr>
          </a:solidFill>
          <a:ln w="9525">
            <a:solidFill>
              <a:schemeClr val="tx1"/>
            </a:solidFill>
            <a:miter lim="800000"/>
            <a:headEnd/>
            <a:tailEnd/>
          </a:ln>
        </p:spPr>
        <p:txBody>
          <a:bodyPr/>
          <a:lstStyle/>
          <a:p>
            <a:pPr algn="ctr">
              <a:defRPr/>
            </a:pPr>
            <a:endParaRPr lang="ru-RU" sz="1400" b="1" dirty="0">
              <a:solidFill>
                <a:srgbClr val="FF0000"/>
              </a:solidFill>
            </a:endParaRPr>
          </a:p>
        </p:txBody>
      </p:sp>
      <p:sp>
        <p:nvSpPr>
          <p:cNvPr id="15" name="Прямоугольник 4"/>
          <p:cNvSpPr>
            <a:spLocks noChangeArrowheads="1"/>
          </p:cNvSpPr>
          <p:nvPr/>
        </p:nvSpPr>
        <p:spPr bwMode="auto">
          <a:xfrm>
            <a:off x="896544" y="-26988"/>
            <a:ext cx="1319213" cy="144463"/>
          </a:xfrm>
          <a:prstGeom prst="rect">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ru-RU" dirty="0"/>
          </a:p>
        </p:txBody>
      </p:sp>
      <p:sp>
        <p:nvSpPr>
          <p:cNvPr id="21507" name="Номер слайда 1"/>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950" indent="-285750">
              <a:defRPr>
                <a:solidFill>
                  <a:schemeClr val="tx1"/>
                </a:solidFill>
                <a:latin typeface="Arial" charset="0"/>
                <a:cs typeface="Arial" charset="0"/>
              </a:defRPr>
            </a:lvl2pPr>
            <a:lvl3pPr marL="1143000" indent="-228600">
              <a:defRPr>
                <a:solidFill>
                  <a:schemeClr val="tx1"/>
                </a:solidFill>
                <a:latin typeface="Arial" charset="0"/>
                <a:cs typeface="Arial" charset="0"/>
              </a:defRPr>
            </a:lvl3pPr>
            <a:lvl4pPr marL="1600200" indent="-228600">
              <a:defRPr>
                <a:solidFill>
                  <a:schemeClr val="tx1"/>
                </a:solidFill>
                <a:latin typeface="Arial" charset="0"/>
                <a:cs typeface="Arial" charset="0"/>
              </a:defRPr>
            </a:lvl4pPr>
            <a:lvl5pPr marL="2057400" indent="-22860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fld id="{C60C56B1-1725-42DC-887B-1E0184F13AEA}" type="slidenum">
              <a:rPr lang="ru-RU" altLang="ru-RU" smtClean="0">
                <a:solidFill>
                  <a:srgbClr val="898989"/>
                </a:solidFill>
                <a:latin typeface="Calibri" pitchFamily="34" charset="0"/>
              </a:rPr>
              <a:pPr/>
              <a:t>23</a:t>
            </a:fld>
            <a:endParaRPr lang="ru-RU" altLang="ru-RU" smtClean="0">
              <a:solidFill>
                <a:srgbClr val="898989"/>
              </a:solidFill>
              <a:latin typeface="Calibri" pitchFamily="34" charset="0"/>
            </a:endParaRPr>
          </a:p>
        </p:txBody>
      </p:sp>
      <p:sp>
        <p:nvSpPr>
          <p:cNvPr id="10" name="Rectangle 2"/>
          <p:cNvSpPr txBox="1">
            <a:spLocks noChangeArrowheads="1"/>
          </p:cNvSpPr>
          <p:nvPr/>
        </p:nvSpPr>
        <p:spPr>
          <a:xfrm>
            <a:off x="242891" y="112714"/>
            <a:ext cx="8639175" cy="781051"/>
          </a:xfrm>
          <a:prstGeom prst="rect">
            <a:avLst/>
          </a:prstGeom>
          <a:solidFill>
            <a:srgbClr val="0070C0"/>
          </a:solidFill>
          <a:ln w="25400" cap="flat" cmpd="sng" algn="ctr">
            <a:noFill/>
            <a:prstDash val="solid"/>
          </a:ln>
        </p:spPr>
        <p:style>
          <a:lnRef idx="2">
            <a:schemeClr val="accent1">
              <a:shade val="50000"/>
            </a:schemeClr>
          </a:lnRef>
          <a:fillRef idx="1">
            <a:schemeClr val="accent1"/>
          </a:fillRef>
          <a:effectRef idx="0">
            <a:schemeClr val="accent1"/>
          </a:effectRef>
          <a:fontRef idx="minor">
            <a:schemeClr val="lt1"/>
          </a:fontRef>
        </p:style>
        <p:txBody>
          <a:bodyPr anchor="ctr"/>
          <a:lstStyle>
            <a:lvl1pPr algn="ctr" defTabSz="914400" rtl="0" eaLnBrk="1" latinLnBrk="0" hangingPunct="1">
              <a:spcBef>
                <a:spcPct val="0"/>
              </a:spcBef>
              <a:buNone/>
              <a:defRPr sz="4400" kern="1200">
                <a:solidFill>
                  <a:schemeClr val="lt1"/>
                </a:solidFill>
                <a:latin typeface="+mn-lt"/>
                <a:ea typeface="+mn-ea"/>
                <a:cs typeface="+mn-cs"/>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indent="274638">
              <a:tabLst>
                <a:tab pos="266700" algn="l"/>
              </a:tabLst>
              <a:defRPr/>
            </a:pPr>
            <a:endParaRPr lang="ru-RU" sz="2800" dirty="0">
              <a:solidFill>
                <a:srgbClr val="FF0000"/>
              </a:solidFill>
            </a:endParaRPr>
          </a:p>
        </p:txBody>
      </p:sp>
      <p:sp>
        <p:nvSpPr>
          <p:cNvPr id="5" name="Rectangle 3"/>
          <p:cNvSpPr>
            <a:spLocks noChangeArrowheads="1"/>
          </p:cNvSpPr>
          <p:nvPr/>
        </p:nvSpPr>
        <p:spPr bwMode="auto">
          <a:xfrm>
            <a:off x="381000" y="0"/>
            <a:ext cx="81534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a:spcBef>
                <a:spcPct val="0"/>
              </a:spcBef>
              <a:buFontTx/>
              <a:buNone/>
            </a:pPr>
            <a:r>
              <a:rPr lang="ru-RU" altLang="ru-RU" sz="2000" b="1" dirty="0">
                <a:solidFill>
                  <a:schemeClr val="bg1"/>
                </a:solidFill>
                <a:latin typeface="Times New Roman" pitchFamily="18" charset="0"/>
              </a:rPr>
              <a:t>При заполнении таблицы 1001 следует иметь в виду:</a:t>
            </a:r>
          </a:p>
        </p:txBody>
      </p:sp>
      <p:sp>
        <p:nvSpPr>
          <p:cNvPr id="6" name="Rectangle 2"/>
          <p:cNvSpPr txBox="1">
            <a:spLocks noChangeArrowheads="1"/>
          </p:cNvSpPr>
          <p:nvPr/>
        </p:nvSpPr>
        <p:spPr bwMode="auto">
          <a:xfrm>
            <a:off x="76200" y="325483"/>
            <a:ext cx="8991600" cy="1375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eaLnBrk="1" hangingPunct="1">
              <a:lnSpc>
                <a:spcPct val="90000"/>
              </a:lnSpc>
              <a:tabLst>
                <a:tab pos="266700" algn="l"/>
              </a:tabLst>
            </a:pPr>
            <a:r>
              <a:rPr lang="ru-RU" altLang="ru-RU" sz="1800" dirty="0" smtClean="0">
                <a:latin typeface="Times New Roman" pitchFamily="18" charset="0"/>
              </a:rPr>
              <a:t>  </a:t>
            </a:r>
            <a:r>
              <a:rPr lang="ru-RU" altLang="ru-RU" sz="1600" dirty="0" smtClean="0">
                <a:solidFill>
                  <a:schemeClr val="bg1"/>
                </a:solidFill>
                <a:latin typeface="Times New Roman" pitchFamily="18" charset="0"/>
              </a:rPr>
              <a:t>наличие подразделения, отдела, отделения, кабинета следует показывать только  тогда, когда </a:t>
            </a:r>
            <a:r>
              <a:rPr lang="ru-RU" altLang="ru-RU" sz="1600" b="1" dirty="0" smtClean="0">
                <a:solidFill>
                  <a:schemeClr val="bg1"/>
                </a:solidFill>
                <a:latin typeface="Times New Roman" pitchFamily="18" charset="0"/>
              </a:rPr>
              <a:t>штатным расписанием</a:t>
            </a:r>
            <a:r>
              <a:rPr lang="ru-RU" altLang="ru-RU" sz="1600" dirty="0" smtClean="0">
                <a:solidFill>
                  <a:schemeClr val="bg1"/>
                </a:solidFill>
                <a:latin typeface="Times New Roman" pitchFamily="18" charset="0"/>
              </a:rPr>
              <a:t> предусмотрены соответствующие</a:t>
            </a:r>
            <a:r>
              <a:rPr lang="ru-RU" altLang="ru-RU" sz="1600" b="1" dirty="0" smtClean="0">
                <a:solidFill>
                  <a:schemeClr val="bg1"/>
                </a:solidFill>
                <a:latin typeface="Times New Roman" pitchFamily="18" charset="0"/>
              </a:rPr>
              <a:t> </a:t>
            </a:r>
            <a:r>
              <a:rPr lang="ru-RU" altLang="ru-RU" sz="1600" dirty="0" smtClean="0">
                <a:solidFill>
                  <a:schemeClr val="bg1"/>
                </a:solidFill>
                <a:latin typeface="Times New Roman" pitchFamily="18" charset="0"/>
              </a:rPr>
              <a:t>должности врачей и (или) среднего </a:t>
            </a:r>
            <a:r>
              <a:rPr lang="ru-RU" altLang="ru-RU" sz="1600" dirty="0" smtClean="0">
                <a:latin typeface="Times New Roman" pitchFamily="18" charset="0"/>
              </a:rPr>
              <a:t>медицинского персонала, соответствующее оборудование, аппаратура, ведется установленный учет, отчетность и показана работа данного подразделения, отдела, отделения, кабинета в соответствующих таблицах формы</a:t>
            </a:r>
          </a:p>
          <a:p>
            <a:pPr marL="0" indent="0" eaLnBrk="1" hangingPunct="1">
              <a:lnSpc>
                <a:spcPct val="90000"/>
              </a:lnSpc>
              <a:buFont typeface="Wingdings" pitchFamily="2" charset="2"/>
              <a:buNone/>
              <a:tabLst>
                <a:tab pos="266700" algn="l"/>
              </a:tabLst>
            </a:pPr>
            <a:r>
              <a:rPr lang="ru-RU" altLang="ru-RU" sz="1800" b="1" dirty="0" smtClean="0">
                <a:latin typeface="Times New Roman" pitchFamily="18" charset="0"/>
              </a:rPr>
              <a:t>Например, </a:t>
            </a:r>
            <a:r>
              <a:rPr lang="ru-RU" altLang="ru-RU" sz="1800" dirty="0" smtClean="0">
                <a:latin typeface="Times New Roman" pitchFamily="18" charset="0"/>
              </a:rPr>
              <a:t>организация, оказывающая медицинскую помощь в </a:t>
            </a:r>
            <a:r>
              <a:rPr lang="ru-RU" altLang="ru-RU" sz="1800" b="1" i="1" dirty="0" smtClean="0">
                <a:latin typeface="Times New Roman" pitchFamily="18" charset="0"/>
              </a:rPr>
              <a:t>амбулаторных</a:t>
            </a:r>
            <a:r>
              <a:rPr lang="ru-RU" altLang="ru-RU" sz="1800" dirty="0" smtClean="0">
                <a:latin typeface="Times New Roman" pitchFamily="18" charset="0"/>
              </a:rPr>
              <a:t> условиях, </a:t>
            </a:r>
            <a:r>
              <a:rPr lang="ru-RU" altLang="ru-RU" sz="1800" b="1" dirty="0" smtClean="0">
                <a:latin typeface="Times New Roman" pitchFamily="18" charset="0"/>
              </a:rPr>
              <a:t>физиотерапевтический кабинет:</a:t>
            </a:r>
          </a:p>
        </p:txBody>
      </p:sp>
      <p:sp>
        <p:nvSpPr>
          <p:cNvPr id="8" name="Rectangle 2"/>
          <p:cNvSpPr>
            <a:spLocks noChangeArrowheads="1"/>
          </p:cNvSpPr>
          <p:nvPr/>
        </p:nvSpPr>
        <p:spPr bwMode="auto">
          <a:xfrm>
            <a:off x="242891" y="2071812"/>
            <a:ext cx="8929659" cy="1861244"/>
          </a:xfrm>
          <a:prstGeom prst="rect">
            <a:avLst/>
          </a:prstGeom>
          <a:solidFill>
            <a:srgbClr val="FF0000">
              <a:alpha val="49000"/>
            </a:srgbClr>
          </a:solidFill>
          <a:ln>
            <a:noFill/>
          </a:ln>
        </p:spPr>
        <p:txBody>
          <a:bodyPr/>
          <a:lstStyle>
            <a:lvl1pPr marL="609600" indent="-609600" eaLnBrk="0" hangingPunct="0">
              <a:spcBef>
                <a:spcPct val="20000"/>
              </a:spcBef>
              <a:buFont typeface="Arial" charset="0"/>
              <a:buChar char="•"/>
              <a:tabLst>
                <a:tab pos="266700" algn="l"/>
              </a:tabLst>
              <a:defRPr sz="3200">
                <a:solidFill>
                  <a:schemeClr val="tx1"/>
                </a:solidFill>
                <a:latin typeface="Calibri" pitchFamily="34" charset="0"/>
              </a:defRPr>
            </a:lvl1pPr>
            <a:lvl2pPr marL="742950" indent="-285750" eaLnBrk="0" hangingPunct="0">
              <a:spcBef>
                <a:spcPct val="20000"/>
              </a:spcBef>
              <a:buFont typeface="Arial" charset="0"/>
              <a:buChar char="–"/>
              <a:tabLst>
                <a:tab pos="266700" algn="l"/>
              </a:tabLst>
              <a:defRPr sz="2800">
                <a:solidFill>
                  <a:schemeClr val="tx1"/>
                </a:solidFill>
                <a:latin typeface="Calibri" pitchFamily="34" charset="0"/>
              </a:defRPr>
            </a:lvl2pPr>
            <a:lvl3pPr marL="1143000" indent="-228600" eaLnBrk="0" hangingPunct="0">
              <a:spcBef>
                <a:spcPct val="20000"/>
              </a:spcBef>
              <a:buFont typeface="Arial" charset="0"/>
              <a:buChar char="•"/>
              <a:tabLst>
                <a:tab pos="266700" algn="l"/>
              </a:tabLst>
              <a:defRPr sz="2400">
                <a:solidFill>
                  <a:schemeClr val="tx1"/>
                </a:solidFill>
                <a:latin typeface="Calibri" pitchFamily="34" charset="0"/>
              </a:defRPr>
            </a:lvl3pPr>
            <a:lvl4pPr marL="1600200" indent="-228600" eaLnBrk="0" hangingPunct="0">
              <a:spcBef>
                <a:spcPct val="20000"/>
              </a:spcBef>
              <a:buFont typeface="Arial" charset="0"/>
              <a:buChar char="–"/>
              <a:tabLst>
                <a:tab pos="266700" algn="l"/>
              </a:tabLst>
              <a:defRPr sz="2000">
                <a:solidFill>
                  <a:schemeClr val="tx1"/>
                </a:solidFill>
                <a:latin typeface="Calibri" pitchFamily="34" charset="0"/>
              </a:defRPr>
            </a:lvl4pPr>
            <a:lvl5pPr marL="2057400" indent="-228600" eaLnBrk="0" hangingPunct="0">
              <a:spcBef>
                <a:spcPct val="20000"/>
              </a:spcBef>
              <a:buFont typeface="Arial" charset="0"/>
              <a:buChar char="»"/>
              <a:tabLst>
                <a:tab pos="266700" algn="l"/>
              </a:tabLst>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9pPr>
          </a:lstStyle>
          <a:p>
            <a:pPr algn="l">
              <a:lnSpc>
                <a:spcPct val="90000"/>
              </a:lnSpc>
              <a:buClr>
                <a:schemeClr val="bg2"/>
              </a:buClr>
              <a:buSzPct val="75000"/>
              <a:buFont typeface="Wingdings" pitchFamily="2" charset="2"/>
              <a:buNone/>
            </a:pPr>
            <a:r>
              <a:rPr lang="ru-RU" altLang="ru-RU" sz="1600" dirty="0">
                <a:latin typeface="Times New Roman" pitchFamily="18" charset="0"/>
              </a:rPr>
              <a:t>Если в организации на конец отчетного </a:t>
            </a:r>
            <a:r>
              <a:rPr lang="ru-RU" altLang="ru-RU" sz="1600" dirty="0" smtClean="0">
                <a:latin typeface="Times New Roman" pitchFamily="18" charset="0"/>
              </a:rPr>
              <a:t>года</a:t>
            </a:r>
          </a:p>
          <a:p>
            <a:pPr algn="l">
              <a:lnSpc>
                <a:spcPct val="90000"/>
              </a:lnSpc>
              <a:buClr>
                <a:schemeClr val="bg2"/>
              </a:buClr>
              <a:buSzPct val="75000"/>
              <a:buFont typeface="Wingdings" pitchFamily="2" charset="2"/>
              <a:buNone/>
            </a:pPr>
            <a:r>
              <a:rPr lang="ru-RU" altLang="ru-RU" sz="1600" dirty="0" smtClean="0">
                <a:latin typeface="Times New Roman" pitchFamily="18" charset="0"/>
              </a:rPr>
              <a:t> </a:t>
            </a:r>
            <a:r>
              <a:rPr lang="ru-RU" altLang="ru-RU" sz="1600" dirty="0">
                <a:latin typeface="Times New Roman" pitchFamily="18" charset="0"/>
              </a:rPr>
              <a:t>кабинет </a:t>
            </a:r>
            <a:r>
              <a:rPr lang="ru-RU" altLang="ru-RU" sz="1600" b="1" dirty="0">
                <a:solidFill>
                  <a:schemeClr val="bg1"/>
                </a:solidFill>
                <a:latin typeface="Times New Roman" pitchFamily="18" charset="0"/>
              </a:rPr>
              <a:t>закрыт</a:t>
            </a:r>
            <a:r>
              <a:rPr lang="ru-RU" altLang="ru-RU" sz="1600" b="1" dirty="0">
                <a:latin typeface="Times New Roman" pitchFamily="18" charset="0"/>
              </a:rPr>
              <a:t>, </a:t>
            </a:r>
            <a:r>
              <a:rPr lang="ru-RU" altLang="ru-RU" sz="1600" b="1" dirty="0" smtClean="0">
                <a:latin typeface="Times New Roman" pitchFamily="18" charset="0"/>
              </a:rPr>
              <a:t>то </a:t>
            </a:r>
            <a:r>
              <a:rPr lang="ru-RU" altLang="ru-RU" sz="1600" b="1" dirty="0" smtClean="0">
                <a:latin typeface="Times New Roman" pitchFamily="18" charset="0"/>
              </a:rPr>
              <a:t>в </a:t>
            </a:r>
            <a:r>
              <a:rPr lang="ru-RU" altLang="ru-RU" sz="1600" b="1" dirty="0" smtClean="0">
                <a:latin typeface="Times New Roman" pitchFamily="18" charset="0"/>
              </a:rPr>
              <a:t>строке </a:t>
            </a:r>
            <a:r>
              <a:rPr lang="ru-RU" altLang="ru-RU" sz="1600" b="1" dirty="0" smtClean="0">
                <a:solidFill>
                  <a:schemeClr val="bg1"/>
                </a:solidFill>
                <a:latin typeface="Times New Roman" pitchFamily="18" charset="0"/>
              </a:rPr>
              <a:t>будет</a:t>
            </a:r>
            <a:r>
              <a:rPr lang="ru-RU" altLang="ru-RU" sz="1600" b="1" dirty="0" smtClean="0">
                <a:solidFill>
                  <a:schemeClr val="bg1"/>
                </a:solidFill>
                <a:latin typeface="Times New Roman" pitchFamily="18" charset="0"/>
              </a:rPr>
              <a:t> </a:t>
            </a:r>
            <a:r>
              <a:rPr lang="ru-RU" altLang="ru-RU" sz="1600" b="1" dirty="0" smtClean="0">
                <a:solidFill>
                  <a:schemeClr val="bg1"/>
                </a:solidFill>
                <a:latin typeface="Times New Roman" pitchFamily="18" charset="0"/>
              </a:rPr>
              <a:t>0</a:t>
            </a:r>
            <a:endParaRPr lang="ru-RU" altLang="ru-RU" sz="1600" b="1" dirty="0">
              <a:solidFill>
                <a:srgbClr val="FF0000"/>
              </a:solidFill>
              <a:latin typeface="Times New Roman" pitchFamily="18" charset="0"/>
            </a:endParaRPr>
          </a:p>
          <a:p>
            <a:pPr algn="l">
              <a:lnSpc>
                <a:spcPct val="90000"/>
              </a:lnSpc>
              <a:buClr>
                <a:schemeClr val="bg2"/>
              </a:buClr>
              <a:buSzPct val="75000"/>
              <a:buFont typeface="Wingdings" pitchFamily="2" charset="2"/>
              <a:buNone/>
            </a:pPr>
            <a:r>
              <a:rPr lang="ru-RU" altLang="ru-RU" sz="1600" b="1" dirty="0">
                <a:latin typeface="Times New Roman" pitchFamily="18" charset="0"/>
              </a:rPr>
              <a:t>При </a:t>
            </a:r>
            <a:r>
              <a:rPr lang="ru-RU" altLang="ru-RU" sz="1600" b="1" dirty="0" smtClean="0">
                <a:latin typeface="Times New Roman" pitchFamily="18" charset="0"/>
              </a:rPr>
              <a:t>этом</a:t>
            </a:r>
            <a:r>
              <a:rPr lang="ru-RU" altLang="ru-RU" sz="1600" b="1" dirty="0" smtClean="0">
                <a:solidFill>
                  <a:schemeClr val="bg1"/>
                </a:solidFill>
                <a:latin typeface="Times New Roman" pitchFamily="18" charset="0"/>
              </a:rPr>
              <a:t> </a:t>
            </a:r>
            <a:r>
              <a:rPr lang="ru-RU" altLang="ru-RU" sz="1600" b="1" dirty="0" smtClean="0">
                <a:latin typeface="Times New Roman" pitchFamily="18" charset="0"/>
              </a:rPr>
              <a:t>в </a:t>
            </a:r>
            <a:r>
              <a:rPr lang="ru-RU" altLang="ru-RU" sz="1600" b="1" dirty="0">
                <a:latin typeface="Times New Roman" pitchFamily="18" charset="0"/>
              </a:rPr>
              <a:t>таблице 4601 могут быть указаны сведения о числе лиц и</a:t>
            </a:r>
          </a:p>
          <a:p>
            <a:pPr algn="l">
              <a:lnSpc>
                <a:spcPct val="90000"/>
              </a:lnSpc>
              <a:buClr>
                <a:schemeClr val="bg2"/>
              </a:buClr>
              <a:buSzPct val="75000"/>
              <a:buFont typeface="Wingdings" pitchFamily="2" charset="2"/>
              <a:buNone/>
            </a:pPr>
            <a:r>
              <a:rPr lang="ru-RU" altLang="ru-RU" sz="1600" b="1" dirty="0">
                <a:latin typeface="Times New Roman" pitchFamily="18" charset="0"/>
              </a:rPr>
              <a:t>выполненных им </a:t>
            </a:r>
            <a:r>
              <a:rPr lang="ru-RU" altLang="ru-RU" sz="1600" b="1" dirty="0" smtClean="0">
                <a:latin typeface="Times New Roman" pitchFamily="18" charset="0"/>
              </a:rPr>
              <a:t>процедурах</a:t>
            </a:r>
          </a:p>
          <a:p>
            <a:pPr algn="l">
              <a:lnSpc>
                <a:spcPct val="90000"/>
              </a:lnSpc>
              <a:buClr>
                <a:schemeClr val="bg2"/>
              </a:buClr>
              <a:buSzPct val="75000"/>
              <a:buFont typeface="Wingdings" pitchFamily="2" charset="2"/>
              <a:buNone/>
            </a:pPr>
            <a:r>
              <a:rPr lang="ru-RU" altLang="ru-RU" sz="1600" b="1" dirty="0" smtClean="0">
                <a:latin typeface="Times New Roman" pitchFamily="18" charset="0"/>
              </a:rPr>
              <a:t>с </a:t>
            </a:r>
            <a:r>
              <a:rPr lang="ru-RU" altLang="ru-RU" sz="1600" b="1" dirty="0">
                <a:latin typeface="Times New Roman" pitchFamily="18" charset="0"/>
              </a:rPr>
              <a:t>начала года до даты закрытия</a:t>
            </a:r>
          </a:p>
        </p:txBody>
      </p:sp>
      <p:sp>
        <p:nvSpPr>
          <p:cNvPr id="11" name="AutoShape 182"/>
          <p:cNvSpPr>
            <a:spLocks noChangeArrowheads="1"/>
          </p:cNvSpPr>
          <p:nvPr/>
        </p:nvSpPr>
        <p:spPr bwMode="auto">
          <a:xfrm>
            <a:off x="20640" y="4465915"/>
            <a:ext cx="2387600" cy="2307948"/>
          </a:xfrm>
          <a:prstGeom prst="wedgeRoundRectCallout">
            <a:avLst>
              <a:gd name="adj1" fmla="val 19232"/>
              <a:gd name="adj2" fmla="val -71607"/>
              <a:gd name="adj3" fmla="val 16667"/>
            </a:avLst>
          </a:prstGeom>
          <a:solidFill>
            <a:schemeClr val="bg2">
              <a:lumMod val="75000"/>
              <a:alpha val="50980"/>
            </a:schemeClr>
          </a:solidFill>
          <a:ln w="9525">
            <a:solidFill>
              <a:schemeClr val="tx1"/>
            </a:solidFill>
            <a:miter lim="800000"/>
            <a:headEnd/>
            <a:tailEnd/>
          </a:ln>
        </p:spPr>
        <p:txBody>
          <a:bodyPr/>
          <a:lstStyle/>
          <a:p>
            <a:pPr algn="ctr">
              <a:defRPr/>
            </a:pPr>
            <a:r>
              <a:rPr lang="ru-RU" sz="1400" b="1" dirty="0"/>
              <a:t>В графе 3 медицинская организация, являющаяся юридическим лицом проставляет в соответствующей</a:t>
            </a:r>
          </a:p>
          <a:p>
            <a:pPr algn="ctr">
              <a:defRPr/>
            </a:pPr>
            <a:r>
              <a:rPr lang="ru-RU" sz="1400" b="1" dirty="0"/>
              <a:t> </a:t>
            </a:r>
            <a:r>
              <a:rPr lang="ru-RU" sz="1400" b="1" dirty="0">
                <a:solidFill>
                  <a:srgbClr val="FF0000"/>
                </a:solidFill>
              </a:rPr>
              <a:t>строке цифру 1.</a:t>
            </a:r>
            <a:r>
              <a:rPr lang="ru-RU" sz="1400" b="1" dirty="0"/>
              <a:t> </a:t>
            </a:r>
          </a:p>
        </p:txBody>
      </p:sp>
    </p:spTree>
    <p:extLst>
      <p:ext uri="{BB962C8B-B14F-4D97-AF65-F5344CB8AC3E}">
        <p14:creationId xmlns:p14="http://schemas.microsoft.com/office/powerpoint/2010/main" val="8020850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 calcmode="lin" valueType="num">
                                      <p:cBhvr additive="base">
                                        <p:cTn id="7" dur="500" fill="hold"/>
                                        <p:tgtEl>
                                          <p:spTgt spid="6">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6">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6">
                                            <p:txEl>
                                              <p:pRg st="1" end="1"/>
                                            </p:txEl>
                                          </p:spTgt>
                                        </p:tgtEl>
                                        <p:attrNameLst>
                                          <p:attrName>style.visibility</p:attrName>
                                        </p:attrNameLst>
                                      </p:cBhvr>
                                      <p:to>
                                        <p:strVal val="visible"/>
                                      </p:to>
                                    </p:set>
                                    <p:anim calcmode="lin" valueType="num">
                                      <p:cBhvr additive="base">
                                        <p:cTn id="13" dur="500" fill="hold"/>
                                        <p:tgtEl>
                                          <p:spTgt spid="6">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6">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7" presetClass="entr" presetSubtype="4"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anim calcmode="lin" valueType="num">
                                      <p:cBhvr additive="base">
                                        <p:cTn id="19" dur="1000" fill="hold"/>
                                        <p:tgtEl>
                                          <p:spTgt spid="8"/>
                                        </p:tgtEl>
                                        <p:attrNameLst>
                                          <p:attrName>ppt_x</p:attrName>
                                        </p:attrNameLst>
                                      </p:cBhvr>
                                      <p:tavLst>
                                        <p:tav tm="0">
                                          <p:val>
                                            <p:strVal val="#ppt_x"/>
                                          </p:val>
                                        </p:tav>
                                        <p:tav tm="100000">
                                          <p:val>
                                            <p:strVal val="#ppt_x"/>
                                          </p:val>
                                        </p:tav>
                                      </p:tavLst>
                                    </p:anim>
                                    <p:anim calcmode="lin" valueType="num">
                                      <p:cBhvr additive="base">
                                        <p:cTn id="20" dur="10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7" presetClass="entr" presetSubtype="4" fill="hold" grpId="0" nodeType="clickEffect">
                                  <p:stCondLst>
                                    <p:cond delay="0"/>
                                  </p:stCondLst>
                                  <p:childTnLst>
                                    <p:set>
                                      <p:cBhvr>
                                        <p:cTn id="24" dur="1" fill="hold">
                                          <p:stCondLst>
                                            <p:cond delay="0"/>
                                          </p:stCondLst>
                                        </p:cTn>
                                        <p:tgtEl>
                                          <p:spTgt spid="9"/>
                                        </p:tgtEl>
                                        <p:attrNameLst>
                                          <p:attrName>style.visibility</p:attrName>
                                        </p:attrNameLst>
                                      </p:cBhvr>
                                      <p:to>
                                        <p:strVal val="visible"/>
                                      </p:to>
                                    </p:set>
                                    <p:anim calcmode="lin" valueType="num">
                                      <p:cBhvr additive="base">
                                        <p:cTn id="25" dur="1000" fill="hold"/>
                                        <p:tgtEl>
                                          <p:spTgt spid="9"/>
                                        </p:tgtEl>
                                        <p:attrNameLst>
                                          <p:attrName>ppt_x</p:attrName>
                                        </p:attrNameLst>
                                      </p:cBhvr>
                                      <p:tavLst>
                                        <p:tav tm="0">
                                          <p:val>
                                            <p:strVal val="#ppt_x"/>
                                          </p:val>
                                        </p:tav>
                                        <p:tav tm="100000">
                                          <p:val>
                                            <p:strVal val="#ppt_x"/>
                                          </p:val>
                                        </p:tav>
                                      </p:tavLst>
                                    </p:anim>
                                    <p:anim calcmode="lin" valueType="num">
                                      <p:cBhvr additive="base">
                                        <p:cTn id="26" dur="10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1"/>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0" presetClass="entr" presetSubtype="0" fill="hold" grpId="0" nodeType="clickEffect">
                                  <p:stCondLst>
                                    <p:cond delay="0"/>
                                  </p:stCondLst>
                                  <p:childTnLst>
                                    <p:set>
                                      <p:cBhvr>
                                        <p:cTn id="34" dur="1" fill="hold">
                                          <p:stCondLst>
                                            <p:cond delay="0"/>
                                          </p:stCondLst>
                                        </p:cTn>
                                        <p:tgtEl>
                                          <p:spTgt spid="12"/>
                                        </p:tgtEl>
                                        <p:attrNameLst>
                                          <p:attrName>style.visibility</p:attrName>
                                        </p:attrNameLst>
                                      </p:cBhvr>
                                      <p:to>
                                        <p:strVal val="visible"/>
                                      </p:to>
                                    </p:set>
                                    <p:animEffect transition="in" filter="fade">
                                      <p:cBhvr>
                                        <p:cTn id="35" dur="500"/>
                                        <p:tgtEl>
                                          <p:spTgt spid="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2" grpId="0" animBg="1"/>
      <p:bldP spid="6" grpId="0" build="p"/>
      <p:bldP spid="8" grpId="0" animBg="1"/>
      <p:bldP spid="11" grpId="0" animBg="1"/>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Прямоугольник 4"/>
          <p:cNvSpPr>
            <a:spLocks noChangeArrowheads="1"/>
          </p:cNvSpPr>
          <p:nvPr/>
        </p:nvSpPr>
        <p:spPr bwMode="auto">
          <a:xfrm>
            <a:off x="896544" y="-26988"/>
            <a:ext cx="1319213" cy="144463"/>
          </a:xfrm>
          <a:prstGeom prst="rect">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ru-RU" dirty="0"/>
          </a:p>
        </p:txBody>
      </p:sp>
      <p:sp>
        <p:nvSpPr>
          <p:cNvPr id="21507" name="Номер слайда 1"/>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950" indent="-285750">
              <a:defRPr>
                <a:solidFill>
                  <a:schemeClr val="tx1"/>
                </a:solidFill>
                <a:latin typeface="Arial" charset="0"/>
                <a:cs typeface="Arial" charset="0"/>
              </a:defRPr>
            </a:lvl2pPr>
            <a:lvl3pPr marL="1143000" indent="-228600">
              <a:defRPr>
                <a:solidFill>
                  <a:schemeClr val="tx1"/>
                </a:solidFill>
                <a:latin typeface="Arial" charset="0"/>
                <a:cs typeface="Arial" charset="0"/>
              </a:defRPr>
            </a:lvl3pPr>
            <a:lvl4pPr marL="1600200" indent="-228600">
              <a:defRPr>
                <a:solidFill>
                  <a:schemeClr val="tx1"/>
                </a:solidFill>
                <a:latin typeface="Arial" charset="0"/>
                <a:cs typeface="Arial" charset="0"/>
              </a:defRPr>
            </a:lvl4pPr>
            <a:lvl5pPr marL="2057400" indent="-22860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fld id="{C60C56B1-1725-42DC-887B-1E0184F13AEA}" type="slidenum">
              <a:rPr lang="ru-RU" altLang="ru-RU" smtClean="0">
                <a:solidFill>
                  <a:srgbClr val="898989"/>
                </a:solidFill>
                <a:latin typeface="Calibri" pitchFamily="34" charset="0"/>
              </a:rPr>
              <a:pPr/>
              <a:t>24</a:t>
            </a:fld>
            <a:endParaRPr lang="ru-RU" altLang="ru-RU" smtClean="0">
              <a:solidFill>
                <a:srgbClr val="898989"/>
              </a:solidFill>
              <a:latin typeface="Calibri" pitchFamily="34" charset="0"/>
            </a:endParaRPr>
          </a:p>
        </p:txBody>
      </p:sp>
      <p:sp>
        <p:nvSpPr>
          <p:cNvPr id="10" name="Rectangle 2"/>
          <p:cNvSpPr txBox="1">
            <a:spLocks noChangeArrowheads="1"/>
          </p:cNvSpPr>
          <p:nvPr/>
        </p:nvSpPr>
        <p:spPr>
          <a:xfrm>
            <a:off x="242891" y="112714"/>
            <a:ext cx="8639175" cy="781051"/>
          </a:xfrm>
          <a:prstGeom prst="rect">
            <a:avLst/>
          </a:prstGeom>
          <a:solidFill>
            <a:srgbClr val="0070C0"/>
          </a:solidFill>
          <a:ln w="25400" cap="flat" cmpd="sng" algn="ctr">
            <a:noFill/>
            <a:prstDash val="solid"/>
          </a:ln>
        </p:spPr>
        <p:style>
          <a:lnRef idx="2">
            <a:schemeClr val="accent1">
              <a:shade val="50000"/>
            </a:schemeClr>
          </a:lnRef>
          <a:fillRef idx="1">
            <a:schemeClr val="accent1"/>
          </a:fillRef>
          <a:effectRef idx="0">
            <a:schemeClr val="accent1"/>
          </a:effectRef>
          <a:fontRef idx="minor">
            <a:schemeClr val="lt1"/>
          </a:fontRef>
        </p:style>
        <p:txBody>
          <a:bodyPr anchor="ctr"/>
          <a:lstStyle>
            <a:lvl1pPr algn="ctr" defTabSz="914400" rtl="0" eaLnBrk="1" latinLnBrk="0" hangingPunct="1">
              <a:spcBef>
                <a:spcPct val="0"/>
              </a:spcBef>
              <a:buNone/>
              <a:defRPr sz="4400" kern="1200">
                <a:solidFill>
                  <a:schemeClr val="lt1"/>
                </a:solidFill>
                <a:latin typeface="+mn-lt"/>
                <a:ea typeface="+mn-ea"/>
                <a:cs typeface="+mn-cs"/>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indent="274638">
              <a:tabLst>
                <a:tab pos="266700" algn="l"/>
              </a:tabLst>
              <a:defRPr/>
            </a:pPr>
            <a:endParaRPr lang="ru-RU" sz="2800" dirty="0">
              <a:solidFill>
                <a:srgbClr val="FF0000"/>
              </a:solidFill>
            </a:endParaRPr>
          </a:p>
        </p:txBody>
      </p:sp>
      <p:sp>
        <p:nvSpPr>
          <p:cNvPr id="5" name="Rectangle 2"/>
          <p:cNvSpPr txBox="1">
            <a:spLocks noChangeArrowheads="1"/>
          </p:cNvSpPr>
          <p:nvPr/>
        </p:nvSpPr>
        <p:spPr bwMode="auto">
          <a:xfrm>
            <a:off x="315888" y="117475"/>
            <a:ext cx="8610600" cy="838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eaLnBrk="1" hangingPunct="1">
              <a:buFont typeface="Wingdings 2" pitchFamily="18" charset="2"/>
              <a:buChar char=""/>
              <a:tabLst>
                <a:tab pos="266700" algn="l"/>
              </a:tabLst>
            </a:pPr>
            <a:r>
              <a:rPr lang="ru-RU" altLang="ru-RU" sz="1800" dirty="0" smtClean="0">
                <a:latin typeface="Times New Roman" pitchFamily="18" charset="0"/>
              </a:rPr>
              <a:t> </a:t>
            </a:r>
            <a:r>
              <a:rPr lang="ru-RU" altLang="ru-RU" sz="1800" dirty="0" smtClean="0">
                <a:solidFill>
                  <a:schemeClr val="bg1"/>
                </a:solidFill>
                <a:latin typeface="Times New Roman" pitchFamily="18" charset="0"/>
              </a:rPr>
              <a:t>при заполнении таблицы необходимо учесть, </a:t>
            </a:r>
            <a:r>
              <a:rPr lang="ru-RU" altLang="ru-RU" sz="1800" b="1" dirty="0" smtClean="0">
                <a:solidFill>
                  <a:schemeClr val="bg1"/>
                </a:solidFill>
                <a:latin typeface="Times New Roman" pitchFamily="18" charset="0"/>
              </a:rPr>
              <a:t>что отделения, которые оказывают медицинскую помощь в стационарных условиях, в таблицу </a:t>
            </a:r>
            <a:r>
              <a:rPr lang="ru-RU" altLang="ru-RU" sz="1800" b="1" dirty="0" smtClean="0">
                <a:solidFill>
                  <a:srgbClr val="FF0000"/>
                </a:solidFill>
                <a:latin typeface="Times New Roman" pitchFamily="18" charset="0"/>
              </a:rPr>
              <a:t>не включают</a:t>
            </a:r>
            <a:r>
              <a:rPr lang="ru-RU" altLang="ru-RU" sz="1800" b="1" dirty="0" smtClean="0">
                <a:latin typeface="Times New Roman" pitchFamily="18" charset="0"/>
              </a:rPr>
              <a:t>.</a:t>
            </a:r>
          </a:p>
        </p:txBody>
      </p:sp>
      <p:sp>
        <p:nvSpPr>
          <p:cNvPr id="6" name="Rectangle 2"/>
          <p:cNvSpPr>
            <a:spLocks noChangeArrowheads="1"/>
          </p:cNvSpPr>
          <p:nvPr/>
        </p:nvSpPr>
        <p:spPr bwMode="auto">
          <a:xfrm>
            <a:off x="228600" y="1700808"/>
            <a:ext cx="8763000" cy="40141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20000"/>
              </a:spcBef>
              <a:buFont typeface="Arial" charset="0"/>
              <a:buChar char="•"/>
              <a:tabLst>
                <a:tab pos="266700" algn="l"/>
              </a:tabLst>
              <a:defRPr sz="3200">
                <a:solidFill>
                  <a:schemeClr val="tx1"/>
                </a:solidFill>
                <a:latin typeface="Calibri" pitchFamily="34" charset="0"/>
              </a:defRPr>
            </a:lvl1pPr>
            <a:lvl2pPr marL="742950" indent="-285750" eaLnBrk="0" hangingPunct="0">
              <a:spcBef>
                <a:spcPct val="20000"/>
              </a:spcBef>
              <a:buFont typeface="Arial" charset="0"/>
              <a:buChar char="–"/>
              <a:tabLst>
                <a:tab pos="266700" algn="l"/>
              </a:tabLst>
              <a:defRPr sz="2800">
                <a:solidFill>
                  <a:schemeClr val="tx1"/>
                </a:solidFill>
                <a:latin typeface="Calibri" pitchFamily="34" charset="0"/>
              </a:defRPr>
            </a:lvl2pPr>
            <a:lvl3pPr marL="1143000" indent="-228600" eaLnBrk="0" hangingPunct="0">
              <a:spcBef>
                <a:spcPct val="20000"/>
              </a:spcBef>
              <a:buFont typeface="Arial" charset="0"/>
              <a:buChar char="•"/>
              <a:tabLst>
                <a:tab pos="266700" algn="l"/>
              </a:tabLst>
              <a:defRPr sz="2400">
                <a:solidFill>
                  <a:schemeClr val="tx1"/>
                </a:solidFill>
                <a:latin typeface="Calibri" pitchFamily="34" charset="0"/>
              </a:defRPr>
            </a:lvl3pPr>
            <a:lvl4pPr marL="1600200" indent="-228600" eaLnBrk="0" hangingPunct="0">
              <a:spcBef>
                <a:spcPct val="20000"/>
              </a:spcBef>
              <a:buFont typeface="Arial" charset="0"/>
              <a:buChar char="–"/>
              <a:tabLst>
                <a:tab pos="266700" algn="l"/>
              </a:tabLst>
              <a:defRPr sz="2000">
                <a:solidFill>
                  <a:schemeClr val="tx1"/>
                </a:solidFill>
                <a:latin typeface="Calibri" pitchFamily="34" charset="0"/>
              </a:defRPr>
            </a:lvl4pPr>
            <a:lvl5pPr marL="2057400" indent="-228600" eaLnBrk="0" hangingPunct="0">
              <a:spcBef>
                <a:spcPct val="20000"/>
              </a:spcBef>
              <a:buFont typeface="Arial" charset="0"/>
              <a:buChar char="»"/>
              <a:tabLst>
                <a:tab pos="266700" algn="l"/>
              </a:tabLst>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9pPr>
          </a:lstStyle>
          <a:p>
            <a:pPr>
              <a:lnSpc>
                <a:spcPct val="80000"/>
              </a:lnSpc>
              <a:buClr>
                <a:schemeClr val="bg2"/>
              </a:buClr>
              <a:buSzPct val="75000"/>
              <a:buFont typeface="Wingdings" pitchFamily="2" charset="2"/>
              <a:buChar char="n"/>
            </a:pPr>
            <a:r>
              <a:rPr lang="ru-RU" altLang="ru-RU" sz="1800" dirty="0">
                <a:latin typeface="Times New Roman" pitchFamily="18" charset="0"/>
              </a:rPr>
              <a:t>  </a:t>
            </a:r>
            <a:r>
              <a:rPr lang="ru-RU" altLang="ru-RU" sz="1800" b="1" dirty="0">
                <a:solidFill>
                  <a:srgbClr val="990033"/>
                </a:solidFill>
                <a:latin typeface="Times New Roman" pitchFamily="18" charset="0"/>
              </a:rPr>
              <a:t>не отмечают профильные кабинеты специализированные медицинской</a:t>
            </a:r>
          </a:p>
          <a:p>
            <a:pPr>
              <a:lnSpc>
                <a:spcPct val="80000"/>
              </a:lnSpc>
              <a:buClr>
                <a:schemeClr val="bg2"/>
              </a:buClr>
              <a:buSzPct val="75000"/>
              <a:buFont typeface="Wingdings" pitchFamily="2" charset="2"/>
              <a:buNone/>
            </a:pPr>
            <a:r>
              <a:rPr lang="ru-RU" altLang="ru-RU" sz="1800" b="1" dirty="0">
                <a:solidFill>
                  <a:srgbClr val="990033"/>
                </a:solidFill>
                <a:latin typeface="Times New Roman" pitchFamily="18" charset="0"/>
              </a:rPr>
              <a:t>    организации (кожно-венерологические диспансеры –дерматовенерологические</a:t>
            </a:r>
          </a:p>
          <a:p>
            <a:pPr>
              <a:lnSpc>
                <a:spcPct val="80000"/>
              </a:lnSpc>
              <a:buClr>
                <a:schemeClr val="bg2"/>
              </a:buClr>
              <a:buSzPct val="75000"/>
              <a:buFont typeface="Wingdings" pitchFamily="2" charset="2"/>
              <a:buNone/>
            </a:pPr>
            <a:r>
              <a:rPr lang="ru-RU" altLang="ru-RU" sz="1800" b="1" dirty="0">
                <a:solidFill>
                  <a:srgbClr val="990033"/>
                </a:solidFill>
                <a:latin typeface="Times New Roman" pitchFamily="18" charset="0"/>
              </a:rPr>
              <a:t>    кабинеты, наркологические диспансеры – наркологические кабинеты, детские</a:t>
            </a:r>
          </a:p>
          <a:p>
            <a:pPr>
              <a:lnSpc>
                <a:spcPct val="80000"/>
              </a:lnSpc>
              <a:buClr>
                <a:schemeClr val="bg2"/>
              </a:buClr>
              <a:buSzPct val="75000"/>
              <a:buFont typeface="Wingdings" pitchFamily="2" charset="2"/>
              <a:buNone/>
            </a:pPr>
            <a:r>
              <a:rPr lang="ru-RU" altLang="ru-RU" sz="1800" b="1" dirty="0">
                <a:solidFill>
                  <a:srgbClr val="990033"/>
                </a:solidFill>
                <a:latin typeface="Times New Roman" pitchFamily="18" charset="0"/>
              </a:rPr>
              <a:t>    поликлиники – детские отделения и кабинеты и т.д.)</a:t>
            </a:r>
          </a:p>
          <a:p>
            <a:pPr>
              <a:lnSpc>
                <a:spcPct val="80000"/>
              </a:lnSpc>
              <a:buClr>
                <a:schemeClr val="bg2"/>
              </a:buClr>
              <a:buSzPct val="75000"/>
              <a:buFont typeface="Wingdings" pitchFamily="2" charset="2"/>
              <a:buNone/>
            </a:pPr>
            <a:endParaRPr lang="ru-RU" altLang="ru-RU" sz="1800" b="1" dirty="0">
              <a:solidFill>
                <a:srgbClr val="990033"/>
              </a:solidFill>
              <a:latin typeface="Times New Roman" pitchFamily="18" charset="0"/>
            </a:endParaRPr>
          </a:p>
          <a:p>
            <a:pPr>
              <a:lnSpc>
                <a:spcPct val="80000"/>
              </a:lnSpc>
              <a:buClr>
                <a:schemeClr val="bg2"/>
              </a:buClr>
              <a:buSzPct val="75000"/>
              <a:buFont typeface="Wingdings" pitchFamily="2" charset="2"/>
              <a:buNone/>
            </a:pPr>
            <a:r>
              <a:rPr lang="ru-RU" altLang="ru-RU" sz="1800" b="1" dirty="0">
                <a:latin typeface="Times New Roman" pitchFamily="18" charset="0"/>
              </a:rPr>
              <a:t>медицинские организации, оказывающие медицинскую помощь только в амбулаторных условиях, и </a:t>
            </a:r>
            <a:r>
              <a:rPr lang="ru-RU" altLang="ru-RU" sz="1800" b="1" u="sng" dirty="0">
                <a:latin typeface="Times New Roman" pitchFamily="18" charset="0"/>
              </a:rPr>
              <a:t>не имеющие обособленных структурных подразделений</a:t>
            </a:r>
            <a:r>
              <a:rPr lang="ru-RU" altLang="ru-RU" sz="1800" b="1" dirty="0">
                <a:latin typeface="Times New Roman" pitchFamily="18" charset="0"/>
              </a:rPr>
              <a:t>, </a:t>
            </a:r>
            <a:r>
              <a:rPr lang="ru-RU" altLang="ru-RU" sz="2400" b="1" dirty="0">
                <a:solidFill>
                  <a:srgbClr val="FF0000"/>
                </a:solidFill>
                <a:latin typeface="Times New Roman" pitchFamily="18" charset="0"/>
              </a:rPr>
              <a:t>не отмечают соответствующие подразделения (поликлиника - поликлиники, амбулатория – амбулатории и т.д.) </a:t>
            </a:r>
          </a:p>
          <a:p>
            <a:pPr>
              <a:lnSpc>
                <a:spcPct val="80000"/>
              </a:lnSpc>
              <a:buClr>
                <a:schemeClr val="bg2"/>
              </a:buClr>
              <a:buSzPct val="75000"/>
              <a:buFont typeface="Wingdings" pitchFamily="2" charset="2"/>
              <a:buChar char="n"/>
            </a:pPr>
            <a:r>
              <a:rPr lang="ru-RU" altLang="ru-RU" sz="1800" dirty="0">
                <a:latin typeface="Times New Roman" pitchFamily="18" charset="0"/>
              </a:rPr>
              <a:t>  </a:t>
            </a:r>
          </a:p>
          <a:p>
            <a:pPr>
              <a:lnSpc>
                <a:spcPct val="80000"/>
              </a:lnSpc>
              <a:buClr>
                <a:schemeClr val="bg2"/>
              </a:buClr>
              <a:buSzPct val="75000"/>
              <a:buFont typeface="Wingdings" pitchFamily="2" charset="2"/>
              <a:buChar char="n"/>
            </a:pPr>
            <a:r>
              <a:rPr lang="ru-RU" altLang="ru-RU" sz="1800" dirty="0">
                <a:latin typeface="Times New Roman" pitchFamily="18" charset="0"/>
              </a:rPr>
              <a:t>  </a:t>
            </a:r>
            <a:r>
              <a:rPr lang="ru-RU" altLang="ru-RU" sz="1800" b="1" dirty="0">
                <a:solidFill>
                  <a:srgbClr val="990033"/>
                </a:solidFill>
                <a:latin typeface="Times New Roman" pitchFamily="18" charset="0"/>
              </a:rPr>
              <a:t>в обособленных структурных подразделениях наличие кабинета, отделения,</a:t>
            </a:r>
          </a:p>
          <a:p>
            <a:pPr>
              <a:lnSpc>
                <a:spcPct val="80000"/>
              </a:lnSpc>
              <a:buClr>
                <a:schemeClr val="bg2"/>
              </a:buClr>
              <a:buSzPct val="75000"/>
              <a:buFont typeface="Wingdings" pitchFamily="2" charset="2"/>
              <a:buNone/>
            </a:pPr>
            <a:r>
              <a:rPr lang="ru-RU" altLang="ru-RU" sz="1800" b="1" dirty="0">
                <a:solidFill>
                  <a:srgbClr val="990033"/>
                </a:solidFill>
                <a:latin typeface="Times New Roman" pitchFamily="18" charset="0"/>
              </a:rPr>
              <a:t>    отдела указывается в соответствии со штатным расписанием (положении о</a:t>
            </a:r>
          </a:p>
          <a:p>
            <a:pPr>
              <a:lnSpc>
                <a:spcPct val="80000"/>
              </a:lnSpc>
              <a:buClr>
                <a:schemeClr val="bg2"/>
              </a:buClr>
              <a:buSzPct val="75000"/>
              <a:buFont typeface="Wingdings" pitchFamily="2" charset="2"/>
              <a:buNone/>
            </a:pPr>
            <a:r>
              <a:rPr lang="ru-RU" altLang="ru-RU" sz="1800" b="1" dirty="0">
                <a:solidFill>
                  <a:srgbClr val="990033"/>
                </a:solidFill>
                <a:latin typeface="Times New Roman" pitchFamily="18" charset="0"/>
              </a:rPr>
              <a:t>    работе)</a:t>
            </a:r>
          </a:p>
        </p:txBody>
      </p:sp>
      <p:sp>
        <p:nvSpPr>
          <p:cNvPr id="7" name="Rectangle 2"/>
          <p:cNvSpPr>
            <a:spLocks noChangeArrowheads="1"/>
          </p:cNvSpPr>
          <p:nvPr/>
        </p:nvSpPr>
        <p:spPr bwMode="auto">
          <a:xfrm>
            <a:off x="214315" y="955675"/>
            <a:ext cx="8534149" cy="641350"/>
          </a:xfrm>
          <a:prstGeom prst="rect">
            <a:avLst/>
          </a:prstGeom>
          <a:solidFill>
            <a:srgbClr val="5BFF21">
              <a:alpha val="49000"/>
            </a:srgbClr>
          </a:solidFill>
          <a:ln>
            <a:noFill/>
          </a:ln>
        </p:spPr>
        <p:txBody>
          <a:bodyPr/>
          <a:lstStyle>
            <a:lvl1pPr eaLnBrk="0" hangingPunct="0">
              <a:spcBef>
                <a:spcPct val="20000"/>
              </a:spcBef>
              <a:buFont typeface="Arial" charset="0"/>
              <a:buChar char="•"/>
              <a:tabLst>
                <a:tab pos="0" algn="l"/>
              </a:tabLst>
              <a:defRPr sz="3200">
                <a:solidFill>
                  <a:schemeClr val="tx1"/>
                </a:solidFill>
                <a:latin typeface="Calibri" pitchFamily="34" charset="0"/>
              </a:defRPr>
            </a:lvl1pPr>
            <a:lvl2pPr marL="742950" indent="-285750" eaLnBrk="0" hangingPunct="0">
              <a:spcBef>
                <a:spcPct val="20000"/>
              </a:spcBef>
              <a:buFont typeface="Arial" charset="0"/>
              <a:buChar char="–"/>
              <a:tabLst>
                <a:tab pos="0" algn="l"/>
              </a:tabLst>
              <a:defRPr sz="2800">
                <a:solidFill>
                  <a:schemeClr val="tx1"/>
                </a:solidFill>
                <a:latin typeface="Calibri" pitchFamily="34" charset="0"/>
              </a:defRPr>
            </a:lvl2pPr>
            <a:lvl3pPr marL="1143000" indent="-228600" eaLnBrk="0" hangingPunct="0">
              <a:spcBef>
                <a:spcPct val="20000"/>
              </a:spcBef>
              <a:buFont typeface="Arial" charset="0"/>
              <a:buChar char="•"/>
              <a:tabLst>
                <a:tab pos="0" algn="l"/>
              </a:tabLst>
              <a:defRPr sz="2400">
                <a:solidFill>
                  <a:schemeClr val="tx1"/>
                </a:solidFill>
                <a:latin typeface="Calibri" pitchFamily="34" charset="0"/>
              </a:defRPr>
            </a:lvl3pPr>
            <a:lvl4pPr marL="1600200" indent="-228600" eaLnBrk="0" hangingPunct="0">
              <a:spcBef>
                <a:spcPct val="20000"/>
              </a:spcBef>
              <a:buFont typeface="Arial" charset="0"/>
              <a:buChar char="–"/>
              <a:tabLst>
                <a:tab pos="0" algn="l"/>
              </a:tabLst>
              <a:defRPr sz="2000">
                <a:solidFill>
                  <a:schemeClr val="tx1"/>
                </a:solidFill>
                <a:latin typeface="Calibri" pitchFamily="34" charset="0"/>
              </a:defRPr>
            </a:lvl4pPr>
            <a:lvl5pPr marL="2057400" indent="-228600" eaLnBrk="0" hangingPunct="0">
              <a:spcBef>
                <a:spcPct val="20000"/>
              </a:spcBef>
              <a:buFont typeface="Arial" charset="0"/>
              <a:buChar char="»"/>
              <a:tabLst>
                <a:tab pos="0" algn="l"/>
              </a:tabLst>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tabLst>
                <a:tab pos="0" algn="l"/>
              </a:tabLst>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tabLst>
                <a:tab pos="0" algn="l"/>
              </a:tabLst>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tabLst>
                <a:tab pos="0" algn="l"/>
              </a:tabLst>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tabLst>
                <a:tab pos="0" algn="l"/>
              </a:tabLst>
              <a:defRPr sz="2000">
                <a:solidFill>
                  <a:schemeClr val="tx1"/>
                </a:solidFill>
                <a:latin typeface="Calibri" pitchFamily="34" charset="0"/>
              </a:defRPr>
            </a:lvl9pPr>
          </a:lstStyle>
          <a:p>
            <a:pPr algn="ctr">
              <a:lnSpc>
                <a:spcPct val="90000"/>
              </a:lnSpc>
              <a:buClr>
                <a:schemeClr val="bg2"/>
              </a:buClr>
              <a:buSzPct val="75000"/>
              <a:buFontTx/>
              <a:buNone/>
            </a:pPr>
            <a:r>
              <a:rPr lang="ru-RU" altLang="ru-RU" sz="2000" b="1" dirty="0" smtClean="0">
                <a:latin typeface="Times New Roman" pitchFamily="18" charset="0"/>
              </a:rPr>
              <a:t>Исключение: в строке Отделение скорой медицинской помощи(стационарные)</a:t>
            </a:r>
            <a:endParaRPr lang="ru-RU" altLang="ru-RU" sz="2000" b="1" dirty="0">
              <a:latin typeface="Times New Roman" pitchFamily="18" charset="0"/>
            </a:endParaRPr>
          </a:p>
        </p:txBody>
      </p:sp>
    </p:spTree>
    <p:extLst>
      <p:ext uri="{BB962C8B-B14F-4D97-AF65-F5344CB8AC3E}">
        <p14:creationId xmlns:p14="http://schemas.microsoft.com/office/powerpoint/2010/main" val="30115499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7" presetClass="entr" presetSubtype="4"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 calcmode="lin" valueType="num">
                                      <p:cBhvr additive="base">
                                        <p:cTn id="7" dur="1000" fill="hold"/>
                                        <p:tgtEl>
                                          <p:spTgt spid="7"/>
                                        </p:tgtEl>
                                        <p:attrNameLst>
                                          <p:attrName>ppt_x</p:attrName>
                                        </p:attrNameLst>
                                      </p:cBhvr>
                                      <p:tavLst>
                                        <p:tav tm="0">
                                          <p:val>
                                            <p:strVal val="#ppt_x"/>
                                          </p:val>
                                        </p:tav>
                                        <p:tav tm="100000">
                                          <p:val>
                                            <p:strVal val="#ppt_x"/>
                                          </p:val>
                                        </p:tav>
                                      </p:tavLst>
                                    </p:anim>
                                    <p:anim calcmode="lin" valueType="num">
                                      <p:cBhvr additive="base">
                                        <p:cTn id="8" dur="1000" fill="hold"/>
                                        <p:tgtEl>
                                          <p:spTgt spid="7"/>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Lst>
  </p:timing>
</p:sld>
</file>

<file path=ppt/slides/slide25.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15" name="Прямоугольник 4"/>
          <p:cNvSpPr>
            <a:spLocks noChangeArrowheads="1"/>
          </p:cNvSpPr>
          <p:nvPr/>
        </p:nvSpPr>
        <p:spPr bwMode="auto">
          <a:xfrm>
            <a:off x="896544" y="-26988"/>
            <a:ext cx="1319213" cy="144463"/>
          </a:xfrm>
          <a:prstGeom prst="rect">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ru-RU" dirty="0"/>
          </a:p>
        </p:txBody>
      </p:sp>
      <p:sp>
        <p:nvSpPr>
          <p:cNvPr id="21507" name="Номер слайда 1"/>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950" indent="-285750">
              <a:defRPr>
                <a:solidFill>
                  <a:schemeClr val="tx1"/>
                </a:solidFill>
                <a:latin typeface="Arial" charset="0"/>
                <a:cs typeface="Arial" charset="0"/>
              </a:defRPr>
            </a:lvl2pPr>
            <a:lvl3pPr marL="1143000" indent="-228600">
              <a:defRPr>
                <a:solidFill>
                  <a:schemeClr val="tx1"/>
                </a:solidFill>
                <a:latin typeface="Arial" charset="0"/>
                <a:cs typeface="Arial" charset="0"/>
              </a:defRPr>
            </a:lvl3pPr>
            <a:lvl4pPr marL="1600200" indent="-228600">
              <a:defRPr>
                <a:solidFill>
                  <a:schemeClr val="tx1"/>
                </a:solidFill>
                <a:latin typeface="Arial" charset="0"/>
                <a:cs typeface="Arial" charset="0"/>
              </a:defRPr>
            </a:lvl4pPr>
            <a:lvl5pPr marL="2057400" indent="-22860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fld id="{C60C56B1-1725-42DC-887B-1E0184F13AEA}" type="slidenum">
              <a:rPr lang="ru-RU" altLang="ru-RU" smtClean="0">
                <a:solidFill>
                  <a:srgbClr val="898989"/>
                </a:solidFill>
                <a:latin typeface="Calibri" pitchFamily="34" charset="0"/>
              </a:rPr>
              <a:pPr/>
              <a:t>25</a:t>
            </a:fld>
            <a:endParaRPr lang="ru-RU" altLang="ru-RU" smtClean="0">
              <a:solidFill>
                <a:srgbClr val="898989"/>
              </a:solidFill>
              <a:latin typeface="Calibri" pitchFamily="34" charset="0"/>
            </a:endParaRPr>
          </a:p>
        </p:txBody>
      </p:sp>
      <p:sp>
        <p:nvSpPr>
          <p:cNvPr id="10" name="Rectangle 2"/>
          <p:cNvSpPr txBox="1">
            <a:spLocks noChangeArrowheads="1"/>
          </p:cNvSpPr>
          <p:nvPr/>
        </p:nvSpPr>
        <p:spPr>
          <a:xfrm>
            <a:off x="242891" y="112714"/>
            <a:ext cx="8639175" cy="781051"/>
          </a:xfrm>
          <a:prstGeom prst="rect">
            <a:avLst/>
          </a:prstGeom>
          <a:solidFill>
            <a:srgbClr val="0070C0"/>
          </a:solidFill>
          <a:ln w="25400" cap="flat" cmpd="sng" algn="ctr">
            <a:noFill/>
            <a:prstDash val="solid"/>
          </a:ln>
        </p:spPr>
        <p:style>
          <a:lnRef idx="2">
            <a:schemeClr val="accent1">
              <a:shade val="50000"/>
            </a:schemeClr>
          </a:lnRef>
          <a:fillRef idx="1">
            <a:schemeClr val="accent1"/>
          </a:fillRef>
          <a:effectRef idx="0">
            <a:schemeClr val="accent1"/>
          </a:effectRef>
          <a:fontRef idx="minor">
            <a:schemeClr val="lt1"/>
          </a:fontRef>
        </p:style>
        <p:txBody>
          <a:bodyPr anchor="ctr"/>
          <a:lstStyle>
            <a:lvl1pPr algn="ctr" defTabSz="914400" rtl="0" eaLnBrk="1" latinLnBrk="0" hangingPunct="1">
              <a:spcBef>
                <a:spcPct val="0"/>
              </a:spcBef>
              <a:buNone/>
              <a:defRPr sz="4400" kern="1200">
                <a:solidFill>
                  <a:schemeClr val="lt1"/>
                </a:solidFill>
                <a:latin typeface="+mn-lt"/>
                <a:ea typeface="+mn-ea"/>
                <a:cs typeface="+mn-cs"/>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indent="274638">
              <a:tabLst>
                <a:tab pos="266700" algn="l"/>
              </a:tabLst>
              <a:defRPr/>
            </a:pPr>
            <a:endParaRPr lang="ru-RU" sz="2800" dirty="0">
              <a:solidFill>
                <a:srgbClr val="FF0000"/>
              </a:solidFill>
            </a:endParaRPr>
          </a:p>
        </p:txBody>
      </p:sp>
      <p:sp>
        <p:nvSpPr>
          <p:cNvPr id="5" name="Rectangle 2"/>
          <p:cNvSpPr>
            <a:spLocks noChangeArrowheads="1"/>
          </p:cNvSpPr>
          <p:nvPr/>
        </p:nvSpPr>
        <p:spPr bwMode="auto">
          <a:xfrm>
            <a:off x="168796" y="1447800"/>
            <a:ext cx="8839200" cy="39686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20000"/>
              </a:spcBef>
              <a:buFont typeface="Arial" charset="0"/>
              <a:buChar char="•"/>
              <a:tabLst>
                <a:tab pos="266700" algn="l"/>
              </a:tabLst>
              <a:defRPr sz="3200">
                <a:solidFill>
                  <a:schemeClr val="tx1"/>
                </a:solidFill>
                <a:latin typeface="Calibri" pitchFamily="34" charset="0"/>
              </a:defRPr>
            </a:lvl1pPr>
            <a:lvl2pPr marL="742950" indent="-285750" eaLnBrk="0" hangingPunct="0">
              <a:spcBef>
                <a:spcPct val="20000"/>
              </a:spcBef>
              <a:buFont typeface="Arial" charset="0"/>
              <a:buChar char="–"/>
              <a:tabLst>
                <a:tab pos="266700" algn="l"/>
              </a:tabLst>
              <a:defRPr sz="2800">
                <a:solidFill>
                  <a:schemeClr val="tx1"/>
                </a:solidFill>
                <a:latin typeface="Calibri" pitchFamily="34" charset="0"/>
              </a:defRPr>
            </a:lvl2pPr>
            <a:lvl3pPr marL="1143000" indent="-228600" eaLnBrk="0" hangingPunct="0">
              <a:spcBef>
                <a:spcPct val="20000"/>
              </a:spcBef>
              <a:buFont typeface="Arial" charset="0"/>
              <a:buChar char="•"/>
              <a:tabLst>
                <a:tab pos="266700" algn="l"/>
              </a:tabLst>
              <a:defRPr sz="2400">
                <a:solidFill>
                  <a:schemeClr val="tx1"/>
                </a:solidFill>
                <a:latin typeface="Calibri" pitchFamily="34" charset="0"/>
              </a:defRPr>
            </a:lvl3pPr>
            <a:lvl4pPr marL="1600200" indent="-228600" eaLnBrk="0" hangingPunct="0">
              <a:spcBef>
                <a:spcPct val="20000"/>
              </a:spcBef>
              <a:buFont typeface="Arial" charset="0"/>
              <a:buChar char="–"/>
              <a:tabLst>
                <a:tab pos="266700" algn="l"/>
              </a:tabLst>
              <a:defRPr sz="2000">
                <a:solidFill>
                  <a:schemeClr val="tx1"/>
                </a:solidFill>
                <a:latin typeface="Calibri" pitchFamily="34" charset="0"/>
              </a:defRPr>
            </a:lvl4pPr>
            <a:lvl5pPr marL="2057400" indent="-228600" eaLnBrk="0" hangingPunct="0">
              <a:spcBef>
                <a:spcPct val="20000"/>
              </a:spcBef>
              <a:buFont typeface="Arial" charset="0"/>
              <a:buChar char="»"/>
              <a:tabLst>
                <a:tab pos="266700" algn="l"/>
              </a:tabLst>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tabLst>
                <a:tab pos="266700" algn="l"/>
              </a:tabLst>
              <a:defRPr sz="2000">
                <a:solidFill>
                  <a:schemeClr val="tx1"/>
                </a:solidFill>
                <a:latin typeface="Calibri" pitchFamily="34" charset="0"/>
              </a:defRPr>
            </a:lvl9pPr>
          </a:lstStyle>
          <a:p>
            <a:pPr>
              <a:lnSpc>
                <a:spcPct val="80000"/>
              </a:lnSpc>
              <a:buClr>
                <a:schemeClr val="bg2"/>
              </a:buClr>
              <a:buSzPct val="75000"/>
              <a:buFont typeface="Wingdings" pitchFamily="2" charset="2"/>
              <a:buChar char="n"/>
            </a:pPr>
            <a:r>
              <a:rPr lang="ru-RU" altLang="ru-RU" sz="2000" dirty="0">
                <a:latin typeface="Times New Roman" pitchFamily="18" charset="0"/>
              </a:rPr>
              <a:t>  к клинико-диагностическим лабораториям нужно относить лаборатории, производящие разные виды исследований (общеклинические, гематологические, цитологические, биохимические, </a:t>
            </a:r>
            <a:r>
              <a:rPr lang="ru-RU" altLang="ru-RU" sz="2000" dirty="0" err="1" smtClean="0">
                <a:latin typeface="Times New Roman" pitchFamily="18" charset="0"/>
              </a:rPr>
              <a:t>коагулогические</a:t>
            </a:r>
            <a:r>
              <a:rPr lang="ru-RU" altLang="ru-RU" sz="2000" dirty="0">
                <a:latin typeface="Times New Roman" pitchFamily="18" charset="0"/>
              </a:rPr>
              <a:t>, иммунологические, микробиологические) или только некоторые из этих видов</a:t>
            </a:r>
            <a:r>
              <a:rPr lang="ru-RU" altLang="ru-RU" sz="2000" dirty="0" smtClean="0">
                <a:latin typeface="Times New Roman" pitchFamily="18" charset="0"/>
              </a:rPr>
              <a:t>.</a:t>
            </a:r>
          </a:p>
          <a:p>
            <a:pPr>
              <a:lnSpc>
                <a:spcPct val="80000"/>
              </a:lnSpc>
              <a:buClr>
                <a:schemeClr val="bg2"/>
              </a:buClr>
              <a:buSzPct val="75000"/>
              <a:buFont typeface="Wingdings" pitchFamily="2" charset="2"/>
              <a:buChar char="n"/>
            </a:pPr>
            <a:endParaRPr lang="en-US" altLang="ru-RU" sz="2000" dirty="0" smtClean="0">
              <a:latin typeface="Times New Roman" pitchFamily="18" charset="0"/>
            </a:endParaRPr>
          </a:p>
          <a:p>
            <a:pPr algn="ctr">
              <a:lnSpc>
                <a:spcPct val="80000"/>
              </a:lnSpc>
              <a:buClr>
                <a:schemeClr val="bg2"/>
              </a:buClr>
              <a:buSzPct val="75000"/>
              <a:buFont typeface="Wingdings" pitchFamily="2" charset="2"/>
              <a:buChar char="n"/>
            </a:pPr>
            <a:endParaRPr lang="ru-RU" altLang="ru-RU" sz="2000" b="1" dirty="0">
              <a:latin typeface="Times New Roman" pitchFamily="18" charset="0"/>
            </a:endParaRPr>
          </a:p>
          <a:p>
            <a:pPr>
              <a:lnSpc>
                <a:spcPct val="80000"/>
              </a:lnSpc>
              <a:buSzPct val="75000"/>
              <a:buNone/>
            </a:pPr>
            <a:r>
              <a:rPr lang="ru-RU" altLang="ru-RU" sz="2000" b="1" dirty="0" smtClean="0">
                <a:solidFill>
                  <a:srgbClr val="FF0000"/>
                </a:solidFill>
                <a:latin typeface="Times New Roman" pitchFamily="18" charset="0"/>
              </a:rPr>
              <a:t>централизованные</a:t>
            </a:r>
            <a:r>
              <a:rPr lang="ru-RU" altLang="ru-RU" sz="2000" dirty="0" smtClean="0">
                <a:solidFill>
                  <a:srgbClr val="FF0000"/>
                </a:solidFill>
                <a:latin typeface="Times New Roman" pitchFamily="18" charset="0"/>
              </a:rPr>
              <a:t> </a:t>
            </a:r>
            <a:r>
              <a:rPr lang="ru-RU" altLang="ru-RU" sz="2000" dirty="0">
                <a:latin typeface="Times New Roman" pitchFamily="18" charset="0"/>
              </a:rPr>
              <a:t>лаборатории указывают в том случае, если они созданы </a:t>
            </a:r>
            <a:r>
              <a:rPr lang="ru-RU" altLang="ru-RU" sz="2000" b="1" u="sng" dirty="0">
                <a:latin typeface="Times New Roman" pitchFamily="18" charset="0"/>
              </a:rPr>
              <a:t>приказом</a:t>
            </a:r>
            <a:r>
              <a:rPr lang="ru-RU" altLang="ru-RU" sz="2000" dirty="0">
                <a:latin typeface="Times New Roman" pitchFamily="18" charset="0"/>
              </a:rPr>
              <a:t> вышестоящего органа исполнительной власти в сфере  здравоохранения в качестве централизованных для выполнения определенных видов исследований для нескольких организаций.</a:t>
            </a:r>
          </a:p>
        </p:txBody>
      </p:sp>
      <p:sp>
        <p:nvSpPr>
          <p:cNvPr id="2" name="Прямоугольник 1"/>
          <p:cNvSpPr/>
          <p:nvPr/>
        </p:nvSpPr>
        <p:spPr>
          <a:xfrm>
            <a:off x="395536" y="1556792"/>
            <a:ext cx="216024" cy="7200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3" name="Прямоугольник 2"/>
          <p:cNvSpPr/>
          <p:nvPr/>
        </p:nvSpPr>
        <p:spPr>
          <a:xfrm flipH="1">
            <a:off x="242891" y="3212976"/>
            <a:ext cx="152645" cy="7200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Tree>
    <p:extLst>
      <p:ext uri="{BB962C8B-B14F-4D97-AF65-F5344CB8AC3E}">
        <p14:creationId xmlns:p14="http://schemas.microsoft.com/office/powerpoint/2010/main" val="467362559"/>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15" name="Прямоугольник 4"/>
          <p:cNvSpPr>
            <a:spLocks noChangeArrowheads="1"/>
          </p:cNvSpPr>
          <p:nvPr/>
        </p:nvSpPr>
        <p:spPr bwMode="auto">
          <a:xfrm>
            <a:off x="896544" y="-26988"/>
            <a:ext cx="1319213" cy="144463"/>
          </a:xfrm>
          <a:prstGeom prst="rect">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ru-RU" dirty="0"/>
          </a:p>
        </p:txBody>
      </p:sp>
      <p:sp>
        <p:nvSpPr>
          <p:cNvPr id="21507" name="Номер слайда 1"/>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charset="0"/>
                <a:cs typeface="Arial" charset="0"/>
              </a:defRPr>
            </a:lvl1pPr>
            <a:lvl2pPr marL="742950" indent="-285750">
              <a:defRPr>
                <a:solidFill>
                  <a:schemeClr val="tx1"/>
                </a:solidFill>
                <a:latin typeface="Arial" charset="0"/>
                <a:cs typeface="Arial" charset="0"/>
              </a:defRPr>
            </a:lvl2pPr>
            <a:lvl3pPr marL="1143000" indent="-228600">
              <a:defRPr>
                <a:solidFill>
                  <a:schemeClr val="tx1"/>
                </a:solidFill>
                <a:latin typeface="Arial" charset="0"/>
                <a:cs typeface="Arial" charset="0"/>
              </a:defRPr>
            </a:lvl3pPr>
            <a:lvl4pPr marL="1600200" indent="-228600">
              <a:defRPr>
                <a:solidFill>
                  <a:schemeClr val="tx1"/>
                </a:solidFill>
                <a:latin typeface="Arial" charset="0"/>
                <a:cs typeface="Arial" charset="0"/>
              </a:defRPr>
            </a:lvl4pPr>
            <a:lvl5pPr marL="2057400" indent="-22860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fld id="{C60C56B1-1725-42DC-887B-1E0184F13AEA}" type="slidenum">
              <a:rPr lang="ru-RU" altLang="ru-RU" smtClean="0">
                <a:solidFill>
                  <a:srgbClr val="898989"/>
                </a:solidFill>
                <a:latin typeface="Calibri" pitchFamily="34" charset="0"/>
              </a:rPr>
              <a:pPr/>
              <a:t>26</a:t>
            </a:fld>
            <a:endParaRPr lang="ru-RU" altLang="ru-RU" smtClean="0">
              <a:solidFill>
                <a:srgbClr val="898989"/>
              </a:solidFill>
              <a:latin typeface="Calibri" pitchFamily="34" charset="0"/>
            </a:endParaRPr>
          </a:p>
        </p:txBody>
      </p:sp>
      <p:sp>
        <p:nvSpPr>
          <p:cNvPr id="10" name="Rectangle 2"/>
          <p:cNvSpPr txBox="1">
            <a:spLocks noChangeArrowheads="1"/>
          </p:cNvSpPr>
          <p:nvPr/>
        </p:nvSpPr>
        <p:spPr>
          <a:xfrm>
            <a:off x="242891" y="112714"/>
            <a:ext cx="8639175" cy="781051"/>
          </a:xfrm>
          <a:prstGeom prst="rect">
            <a:avLst/>
          </a:prstGeom>
          <a:solidFill>
            <a:srgbClr val="0070C0"/>
          </a:solidFill>
          <a:ln w="25400" cap="flat" cmpd="sng" algn="ctr">
            <a:noFill/>
            <a:prstDash val="solid"/>
          </a:ln>
        </p:spPr>
        <p:style>
          <a:lnRef idx="2">
            <a:schemeClr val="accent1">
              <a:shade val="50000"/>
            </a:schemeClr>
          </a:lnRef>
          <a:fillRef idx="1">
            <a:schemeClr val="accent1"/>
          </a:fillRef>
          <a:effectRef idx="0">
            <a:schemeClr val="accent1"/>
          </a:effectRef>
          <a:fontRef idx="minor">
            <a:schemeClr val="lt1"/>
          </a:fontRef>
        </p:style>
        <p:txBody>
          <a:bodyPr anchor="ctr"/>
          <a:lstStyle>
            <a:lvl1pPr algn="ctr" defTabSz="914400" rtl="0" eaLnBrk="1" latinLnBrk="0" hangingPunct="1">
              <a:spcBef>
                <a:spcPct val="0"/>
              </a:spcBef>
              <a:buNone/>
              <a:defRPr sz="4400" kern="1200">
                <a:solidFill>
                  <a:schemeClr val="lt1"/>
                </a:solidFill>
                <a:latin typeface="+mn-lt"/>
                <a:ea typeface="+mn-ea"/>
                <a:cs typeface="+mn-cs"/>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indent="274638">
              <a:tabLst>
                <a:tab pos="266700" algn="l"/>
              </a:tabLst>
              <a:defRPr/>
            </a:pPr>
            <a:endParaRPr lang="ru-RU" sz="2800" dirty="0">
              <a:solidFill>
                <a:srgbClr val="FF0000"/>
              </a:solidFill>
            </a:endParaRPr>
          </a:p>
        </p:txBody>
      </p:sp>
      <p:graphicFrame>
        <p:nvGraphicFramePr>
          <p:cNvPr id="5" name="Group 124"/>
          <p:cNvGraphicFramePr>
            <a:graphicFrameLocks/>
          </p:cNvGraphicFramePr>
          <p:nvPr>
            <p:extLst>
              <p:ext uri="{D42A27DB-BD31-4B8C-83A1-F6EECF244321}">
                <p14:modId xmlns:p14="http://schemas.microsoft.com/office/powerpoint/2010/main" val="191366574"/>
              </p:ext>
            </p:extLst>
          </p:nvPr>
        </p:nvGraphicFramePr>
        <p:xfrm>
          <a:off x="152400" y="838200"/>
          <a:ext cx="8839200" cy="5294376"/>
        </p:xfrm>
        <a:graphic>
          <a:graphicData uri="http://schemas.openxmlformats.org/drawingml/2006/table">
            <a:tbl>
              <a:tblPr/>
              <a:tblGrid>
                <a:gridCol w="3581400"/>
                <a:gridCol w="685800"/>
                <a:gridCol w="1524000"/>
                <a:gridCol w="1524000"/>
                <a:gridCol w="1524000"/>
              </a:tblGrid>
              <a:tr h="1371600">
                <a:tc>
                  <a:txBody>
                    <a:bodyPr/>
                    <a:lstStyle/>
                    <a:p>
                      <a:pPr marL="0" marR="0" lvl="0" indent="0" algn="ctr" defTabSz="914400" rtl="0" eaLnBrk="0" fontAlgn="ctr" latinLnBrk="0" hangingPunct="0">
                        <a:lnSpc>
                          <a:spcPct val="100000"/>
                        </a:lnSpc>
                        <a:spcBef>
                          <a:spcPct val="0"/>
                        </a:spcBef>
                        <a:spcAft>
                          <a:spcPct val="0"/>
                        </a:spcAft>
                        <a:buClrTx/>
                        <a:buSzTx/>
                        <a:buFontTx/>
                        <a:buNone/>
                        <a:tabLst/>
                      </a:pPr>
                      <a:r>
                        <a:rPr kumimoji="0" lang="ru-RU" sz="1400" b="0" i="0" u="none" strike="noStrike" cap="none" normalizeH="0" baseline="0" dirty="0" smtClean="0">
                          <a:ln>
                            <a:noFill/>
                          </a:ln>
                          <a:solidFill>
                            <a:schemeClr val="tx1"/>
                          </a:solidFill>
                          <a:effectLst/>
                          <a:latin typeface="Times New Roman" pitchFamily="18" charset="0"/>
                          <a:cs typeface="Times New Roman" pitchFamily="18" charset="0"/>
                        </a:rPr>
                        <a:t>Наименование </a:t>
                      </a:r>
                      <a:endParaRPr kumimoji="0" lang="ru-RU" sz="2400" b="0" i="0" u="none" strike="noStrike" cap="none" normalizeH="0" baseline="0" dirty="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ctr"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 строки</a:t>
                      </a:r>
                      <a:endParaRPr kumimoji="0" lang="ru-RU" sz="2400" b="0" i="0" u="none" strike="noStrike" cap="none" normalizeH="0" baseline="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ctr"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Наличие подразделений, отделов,  отделений, кабинетов                                                               (нет </a:t>
                      </a:r>
                      <a:r>
                        <a:rPr kumimoji="0" lang="ru-RU" sz="1400" b="0" i="0" u="none" strike="noStrike" cap="none" normalizeH="0" baseline="0" smtClean="0">
                          <a:ln>
                            <a:noFill/>
                          </a:ln>
                          <a:solidFill>
                            <a:schemeClr val="tx1"/>
                          </a:solidFill>
                          <a:effectLst/>
                          <a:latin typeface="Arial" charset="0"/>
                          <a:cs typeface="Times New Roman" pitchFamily="18" charset="0"/>
                        </a:rPr>
                        <a:t>–</a:t>
                      </a: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 0, есть - 1)</a:t>
                      </a:r>
                      <a:endParaRPr kumimoji="0" lang="ru-RU" sz="2400" b="0" i="0" u="none" strike="noStrike" cap="none" normalizeH="0" baseline="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ctr"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Число подразделений, отделов, отделений</a:t>
                      </a:r>
                      <a:endParaRPr kumimoji="0" lang="ru-RU" sz="2400" b="0" i="0" u="none" strike="noStrike" cap="none" normalizeH="0" baseline="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ctr"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Число кабинетов</a:t>
                      </a:r>
                      <a:endParaRPr kumimoji="0" lang="ru-RU" sz="2400" b="0" i="0" u="none" strike="noStrike" cap="none" normalizeH="0" baseline="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10896">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1</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2</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3</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4</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5</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1310640">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700" b="0" i="0" u="none" strike="noStrike" cap="none" normalizeH="0" baseline="0" dirty="0" smtClean="0">
                          <a:ln>
                            <a:noFill/>
                          </a:ln>
                          <a:solidFill>
                            <a:schemeClr val="tx1"/>
                          </a:solidFill>
                          <a:effectLst/>
                          <a:latin typeface="Times New Roman" pitchFamily="18" charset="0"/>
                          <a:cs typeface="Times New Roman" pitchFamily="18" charset="0"/>
                        </a:rPr>
                        <a:t>Стоматологические </a:t>
                      </a:r>
                      <a:endParaRPr kumimoji="0" lang="ru-RU" sz="2900" b="0" i="0" u="none" strike="noStrike" cap="none" normalizeH="0" baseline="0" dirty="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endParaRPr kumimoji="0" lang="ru-RU" sz="1700" b="0" i="0" u="none" strike="noStrike" cap="none" normalizeH="0" baseline="0" dirty="0" smtClean="0">
                        <a:ln>
                          <a:noFill/>
                        </a:ln>
                        <a:solidFill>
                          <a:schemeClr val="tx1"/>
                        </a:solidFill>
                        <a:effectLst/>
                        <a:latin typeface="Times New Roman" panose="02020603050405020304" pitchFamily="18" charset="0"/>
                        <a:cs typeface="Times New Roman" panose="02020603050405020304" pitchFamily="18"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700" b="1" i="0" u="none" strike="noStrike" cap="none" normalizeH="0" baseline="0" dirty="0" smtClean="0">
                          <a:ln>
                            <a:noFill/>
                          </a:ln>
                          <a:solidFill>
                            <a:srgbClr val="FF0000"/>
                          </a:solidFill>
                          <a:effectLst/>
                          <a:latin typeface="Times New Roman" pitchFamily="18" charset="0"/>
                          <a:cs typeface="Times New Roman" pitchFamily="18" charset="0"/>
                        </a:rPr>
                        <a:t>Не включаются </a:t>
                      </a:r>
                      <a:r>
                        <a:rPr kumimoji="0" lang="ru-RU" sz="1700" b="1" i="0" u="none" strike="noStrike" cap="none" normalizeH="0" baseline="0" dirty="0" smtClean="0">
                          <a:ln>
                            <a:noFill/>
                          </a:ln>
                          <a:solidFill>
                            <a:schemeClr val="tx1"/>
                          </a:solidFill>
                          <a:effectLst/>
                          <a:latin typeface="Times New Roman" pitchFamily="18" charset="0"/>
                          <a:cs typeface="Times New Roman" pitchFamily="18" charset="0"/>
                        </a:rPr>
                        <a:t>стоматологические кабинеты, развернутые при высших, специальных средних учебных заведениях,  ПТУ, общеобразовательных школах и промышленных предприятиях</a:t>
                      </a:r>
                      <a:endParaRPr kumimoji="0" lang="ru-RU" sz="2900" b="1" i="0" u="none" strike="noStrike" cap="none" normalizeH="0" baseline="0" dirty="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2">
                        <a:lumMod val="50000"/>
                        <a:alpha val="50195"/>
                      </a:schemeClr>
                    </a:solidFill>
                  </a:tcPr>
                </a:tc>
                <a:tc hMerge="1">
                  <a:txBody>
                    <a:bodyPr/>
                    <a:lstStyle/>
                    <a:p>
                      <a:endParaRPr lang="ru-RU"/>
                    </a:p>
                  </a:txBody>
                  <a:tcPr/>
                </a:tc>
                <a:tc hMerge="1">
                  <a:txBody>
                    <a:bodyPr/>
                    <a:lstStyle/>
                    <a:p>
                      <a:endParaRPr lang="ru-RU"/>
                    </a:p>
                  </a:txBody>
                  <a:tcPr/>
                </a:tc>
              </a:tr>
              <a:tr h="347472">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700" b="0" i="0" u="none" strike="noStrike" cap="none" normalizeH="0" baseline="0" dirty="0" smtClean="0">
                          <a:ln>
                            <a:noFill/>
                          </a:ln>
                          <a:solidFill>
                            <a:schemeClr val="tx1"/>
                          </a:solidFill>
                          <a:effectLst/>
                          <a:latin typeface="Times New Roman" pitchFamily="18" charset="0"/>
                          <a:cs typeface="Times New Roman" pitchFamily="18" charset="0"/>
                        </a:rPr>
                        <a:t>Телефон доверия</a:t>
                      </a:r>
                      <a:endParaRPr kumimoji="0" lang="ru-RU" sz="2900" b="0" i="0" u="none" strike="noStrike" cap="none" normalizeH="0" baseline="0" dirty="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endParaRPr kumimoji="0" lang="ru-RU" sz="1700" b="0" i="0" u="none" strike="noStrike" cap="none" normalizeH="0" baseline="0" dirty="0" smtClean="0">
                        <a:ln>
                          <a:noFill/>
                        </a:ln>
                        <a:solidFill>
                          <a:schemeClr val="tx1"/>
                        </a:solidFill>
                        <a:effectLst/>
                        <a:latin typeface="Times New Roman" panose="02020603050405020304" pitchFamily="18" charset="0"/>
                        <a:cs typeface="Times New Roman" panose="02020603050405020304" pitchFamily="18"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700" b="1" i="0" u="none" strike="noStrike" cap="none" normalizeH="0" baseline="0" smtClean="0">
                          <a:ln>
                            <a:noFill/>
                          </a:ln>
                          <a:solidFill>
                            <a:schemeClr val="tx1"/>
                          </a:solidFill>
                          <a:effectLst/>
                          <a:latin typeface="Arial" charset="0"/>
                          <a:cs typeface="Times New Roman" pitchFamily="18" charset="0"/>
                        </a:rPr>
                        <a:t> </a:t>
                      </a:r>
                      <a:endParaRPr kumimoji="0" lang="ru-RU" sz="29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700" b="0" i="0" u="none" strike="noStrike" cap="none" normalizeH="0" baseline="0" dirty="0" smtClean="0">
                          <a:ln>
                            <a:noFill/>
                          </a:ln>
                          <a:solidFill>
                            <a:schemeClr val="tx1"/>
                          </a:solidFill>
                          <a:effectLst/>
                          <a:latin typeface="Times New Roman" pitchFamily="18" charset="0"/>
                          <a:cs typeface="Times New Roman" pitchFamily="18" charset="0"/>
                        </a:rPr>
                        <a:t>не заполнять</a:t>
                      </a: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0000"/>
                    </a:solid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700" b="1" i="0" u="none" strike="noStrike" cap="none" normalizeH="0" baseline="0" dirty="0" smtClean="0">
                          <a:ln>
                            <a:noFill/>
                          </a:ln>
                          <a:solidFill>
                            <a:schemeClr val="tx1"/>
                          </a:solidFill>
                          <a:effectLst/>
                          <a:latin typeface="Arial" charset="0"/>
                          <a:cs typeface="Times New Roman" pitchFamily="18" charset="0"/>
                        </a:rPr>
                        <a:t> </a:t>
                      </a:r>
                      <a:endParaRPr kumimoji="0" lang="ru-RU" sz="2900" b="0" i="0" u="none" strike="noStrike" cap="none" normalizeH="0" baseline="0" dirty="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603504">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700" b="0" i="0" u="none" strike="noStrike" cap="none" normalizeH="0" baseline="0" dirty="0" smtClean="0">
                          <a:ln>
                            <a:noFill/>
                          </a:ln>
                          <a:solidFill>
                            <a:schemeClr val="tx1"/>
                          </a:solidFill>
                          <a:effectLst/>
                          <a:latin typeface="Times New Roman" pitchFamily="18" charset="0"/>
                          <a:cs typeface="Times New Roman" pitchFamily="18" charset="0"/>
                        </a:rPr>
                        <a:t>Участковые больницы в составе медицинской организации</a:t>
                      </a:r>
                      <a:endParaRPr kumimoji="0" lang="ru-RU" sz="2900" b="0" i="0" u="none" strike="noStrike" cap="none" normalizeH="0" baseline="0" dirty="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endParaRPr kumimoji="0" lang="ru-RU" sz="1700" b="0" i="0" u="none" strike="noStrike" cap="none" normalizeH="0" baseline="0" dirty="0" smtClean="0">
                        <a:ln>
                          <a:noFill/>
                        </a:ln>
                        <a:solidFill>
                          <a:schemeClr val="tx1"/>
                        </a:solidFill>
                        <a:effectLst/>
                        <a:latin typeface="Times New Roman" panose="02020603050405020304" pitchFamily="18" charset="0"/>
                        <a:cs typeface="Times New Roman" panose="02020603050405020304" pitchFamily="18"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700" b="1" i="0" u="none" strike="noStrike" cap="none" normalizeH="0" baseline="0" smtClean="0">
                          <a:ln>
                            <a:noFill/>
                          </a:ln>
                          <a:solidFill>
                            <a:schemeClr val="tx1"/>
                          </a:solidFill>
                          <a:effectLst/>
                          <a:latin typeface="Arial" charset="0"/>
                          <a:cs typeface="Times New Roman" pitchFamily="18" charset="0"/>
                        </a:rPr>
                        <a:t> </a:t>
                      </a:r>
                      <a:endParaRPr kumimoji="0" lang="ru-RU" sz="29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700" b="1" i="0" u="none" strike="noStrike" cap="none" normalizeH="0" baseline="0" smtClean="0">
                          <a:ln>
                            <a:noFill/>
                          </a:ln>
                          <a:solidFill>
                            <a:schemeClr val="tx1"/>
                          </a:solidFill>
                          <a:effectLst/>
                          <a:latin typeface="Arial" charset="0"/>
                          <a:cs typeface="Times New Roman" pitchFamily="18" charset="0"/>
                        </a:rPr>
                        <a:t> </a:t>
                      </a:r>
                      <a:endParaRPr kumimoji="0" lang="ru-RU" sz="29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700" b="0" i="0" u="none" strike="noStrike" cap="none" normalizeH="0" baseline="0" dirty="0" smtClean="0">
                          <a:ln>
                            <a:noFill/>
                          </a:ln>
                          <a:solidFill>
                            <a:schemeClr val="tx1"/>
                          </a:solidFill>
                          <a:effectLst/>
                          <a:latin typeface="Times New Roman" pitchFamily="18" charset="0"/>
                          <a:cs typeface="Times New Roman" pitchFamily="18" charset="0"/>
                        </a:rPr>
                        <a:t>не заполнять</a:t>
                      </a: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0000"/>
                    </a:solidFill>
                  </a:tcPr>
                </a:tc>
              </a:tr>
              <a:tr h="603504">
                <a:tc>
                  <a:txBody>
                    <a:body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sz="1700" b="0" i="0" u="none" strike="noStrike" cap="none" normalizeH="0" baseline="0" dirty="0" smtClean="0">
                          <a:ln>
                            <a:noFill/>
                          </a:ln>
                          <a:solidFill>
                            <a:schemeClr val="tx1"/>
                          </a:solidFill>
                          <a:effectLst/>
                          <a:latin typeface="Times New Roman" pitchFamily="18" charset="0"/>
                          <a:cs typeface="Times New Roman" pitchFamily="18" charset="0"/>
                        </a:rPr>
                        <a:t>Фельдшерско-акушерские пункты </a:t>
                      </a:r>
                      <a:r>
                        <a:rPr kumimoji="0" lang="ru-RU" sz="1800" b="1" i="0" u="none" strike="noStrike" cap="none" normalizeH="0" baseline="0" dirty="0" smtClean="0">
                          <a:ln>
                            <a:noFill/>
                          </a:ln>
                          <a:solidFill>
                            <a:schemeClr val="tx1"/>
                          </a:solidFill>
                          <a:effectLst/>
                          <a:latin typeface="Times New Roman" pitchFamily="18" charset="0"/>
                          <a:cs typeface="Times New Roman" pitchFamily="18" charset="0"/>
                        </a:rPr>
                        <a:t>(включая передвижные)</a:t>
                      </a:r>
                      <a:endParaRPr kumimoji="0" lang="ru-RU" sz="2900" b="1" i="0" u="none" strike="noStrike" cap="none" normalizeH="0" baseline="0" dirty="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36F709"/>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endParaRPr kumimoji="0" lang="ru-RU" sz="1700" b="0" i="0" u="none" strike="noStrike" cap="none" normalizeH="0" baseline="0" dirty="0" smtClean="0">
                        <a:ln>
                          <a:noFill/>
                        </a:ln>
                        <a:solidFill>
                          <a:schemeClr val="tx1"/>
                        </a:solidFill>
                        <a:effectLst/>
                        <a:latin typeface="Times New Roman" panose="02020603050405020304" pitchFamily="18" charset="0"/>
                        <a:cs typeface="Times New Roman" panose="02020603050405020304" pitchFamily="18"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700" b="1" i="0" u="none" strike="noStrike" cap="none" normalizeH="0" baseline="0" smtClean="0">
                          <a:ln>
                            <a:noFill/>
                          </a:ln>
                          <a:solidFill>
                            <a:schemeClr val="tx1"/>
                          </a:solidFill>
                          <a:effectLst/>
                          <a:latin typeface="Arial" charset="0"/>
                          <a:cs typeface="Times New Roman" pitchFamily="18" charset="0"/>
                        </a:rPr>
                        <a:t> </a:t>
                      </a:r>
                      <a:endParaRPr kumimoji="0" lang="ru-RU" sz="29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700" b="1" i="0" u="none" strike="noStrike" cap="none" normalizeH="0" baseline="0" dirty="0" smtClean="0">
                          <a:ln>
                            <a:noFill/>
                          </a:ln>
                          <a:solidFill>
                            <a:schemeClr val="tx1"/>
                          </a:solidFill>
                          <a:effectLst/>
                          <a:latin typeface="Arial" charset="0"/>
                          <a:cs typeface="Times New Roman" pitchFamily="18" charset="0"/>
                        </a:rPr>
                        <a:t> </a:t>
                      </a:r>
                      <a:endParaRPr kumimoji="0" lang="ru-RU" sz="2900" b="0" i="0" u="none" strike="noStrike" cap="none" normalizeH="0" baseline="0" dirty="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700" b="0" i="0" u="none" strike="noStrike" cap="none" normalizeH="0" baseline="0" dirty="0" smtClean="0">
                          <a:ln>
                            <a:noFill/>
                          </a:ln>
                          <a:solidFill>
                            <a:schemeClr val="tx1"/>
                          </a:solidFill>
                          <a:effectLst/>
                          <a:latin typeface="Times New Roman" pitchFamily="18" charset="0"/>
                          <a:cs typeface="Times New Roman" pitchFamily="18" charset="0"/>
                        </a:rPr>
                        <a:t>не заполнять</a:t>
                      </a: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0000"/>
                    </a:solidFill>
                  </a:tcPr>
                </a:tc>
              </a:tr>
              <a:tr h="603504">
                <a:tc>
                  <a:txBody>
                    <a:body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sz="1700" b="0" i="0" u="none" strike="noStrike" cap="none" normalizeH="0" baseline="0" dirty="0" smtClean="0">
                          <a:ln>
                            <a:noFill/>
                          </a:ln>
                          <a:solidFill>
                            <a:schemeClr val="tx1"/>
                          </a:solidFill>
                          <a:effectLst/>
                          <a:latin typeface="Times New Roman" pitchFamily="18" charset="0"/>
                          <a:cs typeface="Times New Roman" pitchFamily="18" charset="0"/>
                        </a:rPr>
                        <a:t>Фельдшерские пункты </a:t>
                      </a:r>
                      <a:r>
                        <a:rPr kumimoji="0" lang="ru-RU" sz="1800" b="1" i="0" u="none" strike="noStrike" cap="none" normalizeH="0" baseline="0" dirty="0" smtClean="0">
                          <a:ln>
                            <a:noFill/>
                          </a:ln>
                          <a:solidFill>
                            <a:schemeClr val="tx1"/>
                          </a:solidFill>
                          <a:effectLst/>
                          <a:latin typeface="Times New Roman" pitchFamily="18" charset="0"/>
                          <a:cs typeface="Times New Roman" pitchFamily="18" charset="0"/>
                        </a:rPr>
                        <a:t>(включая передвижные)</a:t>
                      </a:r>
                      <a:endParaRPr kumimoji="0" lang="ru-RU" sz="2900" b="1" i="0" u="none" strike="noStrike" cap="none" normalizeH="0" baseline="0" dirty="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36F709"/>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endParaRPr kumimoji="0" lang="ru-RU" sz="1700" b="0" i="0" u="none" strike="noStrike" cap="none" normalizeH="0" baseline="0" dirty="0" smtClean="0">
                        <a:ln>
                          <a:noFill/>
                        </a:ln>
                        <a:solidFill>
                          <a:schemeClr val="tx1"/>
                        </a:solidFill>
                        <a:effectLst/>
                        <a:latin typeface="Times New Roman" panose="02020603050405020304" pitchFamily="18" charset="0"/>
                        <a:cs typeface="Times New Roman" panose="02020603050405020304" pitchFamily="18"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700" b="0" i="0" u="none" strike="noStrike" cap="none" normalizeH="0" baseline="0" smtClean="0">
                          <a:ln>
                            <a:noFill/>
                          </a:ln>
                          <a:solidFill>
                            <a:schemeClr val="tx1"/>
                          </a:solidFill>
                          <a:effectLst/>
                          <a:latin typeface="Arial" charset="0"/>
                          <a:cs typeface="Times New Roman" pitchFamily="18" charset="0"/>
                        </a:rPr>
                        <a:t> </a:t>
                      </a:r>
                      <a:endParaRPr kumimoji="0" lang="ru-RU" sz="29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700" b="0" i="0" u="none" strike="noStrike" cap="none" normalizeH="0" baseline="0" smtClean="0">
                          <a:ln>
                            <a:noFill/>
                          </a:ln>
                          <a:solidFill>
                            <a:schemeClr val="tx1"/>
                          </a:solidFill>
                          <a:effectLst/>
                          <a:latin typeface="Arial" charset="0"/>
                          <a:cs typeface="Times New Roman" pitchFamily="18" charset="0"/>
                        </a:rPr>
                        <a:t> </a:t>
                      </a:r>
                      <a:endParaRPr kumimoji="0" lang="ru-RU" sz="29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700" b="0" i="0" u="none" strike="noStrike" cap="none" normalizeH="0" baseline="0" dirty="0" smtClean="0">
                          <a:ln>
                            <a:noFill/>
                          </a:ln>
                          <a:solidFill>
                            <a:schemeClr val="tx1"/>
                          </a:solidFill>
                          <a:effectLst/>
                          <a:latin typeface="Times New Roman" pitchFamily="18" charset="0"/>
                          <a:cs typeface="Times New Roman" pitchFamily="18" charset="0"/>
                        </a:rPr>
                        <a:t>не заполнять</a:t>
                      </a: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0000"/>
                    </a:solidFill>
                  </a:tcPr>
                </a:tc>
              </a:tr>
            </a:tbl>
          </a:graphicData>
        </a:graphic>
      </p:graphicFrame>
      <p:sp>
        <p:nvSpPr>
          <p:cNvPr id="6" name="Rectangle 214"/>
          <p:cNvSpPr>
            <a:spLocks noChangeArrowheads="1"/>
          </p:cNvSpPr>
          <p:nvPr/>
        </p:nvSpPr>
        <p:spPr bwMode="auto">
          <a:xfrm>
            <a:off x="395536" y="904150"/>
            <a:ext cx="3419872" cy="2164810"/>
          </a:xfrm>
          <a:prstGeom prst="rect">
            <a:avLst/>
          </a:prstGeom>
          <a:solidFill>
            <a:srgbClr val="5BFF21"/>
          </a:solidFill>
          <a:ln w="9525">
            <a:noFill/>
            <a:miter lim="800000"/>
            <a:headEnd/>
            <a:tailEnd/>
          </a:ln>
        </p:spPr>
        <p:txBody>
          <a:bodyPr/>
          <a:lstStyle/>
          <a:p>
            <a:pPr marL="342900" indent="-342900" algn="ctr">
              <a:defRPr/>
            </a:pPr>
            <a:r>
              <a:rPr lang="ru-RU" sz="1400" b="1" dirty="0" smtClean="0"/>
              <a:t>Стоматологические поликлиники строки «стоматологические» не заполняют</a:t>
            </a:r>
          </a:p>
          <a:p>
            <a:pPr marL="342900" indent="-342900" algn="ctr">
              <a:defRPr/>
            </a:pPr>
            <a:r>
              <a:rPr lang="ru-RU" sz="1400" b="1" dirty="0" smtClean="0"/>
              <a:t>При наличии </a:t>
            </a:r>
          </a:p>
          <a:p>
            <a:pPr marL="342900" indent="-342900" algn="ctr">
              <a:defRPr/>
            </a:pPr>
            <a:r>
              <a:rPr lang="ru-RU" sz="1400" b="1" dirty="0" smtClean="0"/>
              <a:t>в стоматологической поликлинике отделения/кабинета</a:t>
            </a:r>
          </a:p>
          <a:p>
            <a:pPr marL="342900" indent="-342900" algn="ctr">
              <a:defRPr/>
            </a:pPr>
            <a:r>
              <a:rPr lang="ru-RU" sz="1400" b="1" dirty="0" smtClean="0"/>
              <a:t> ортопедической стоматологии заполняется строка «ортопедической стоматологии»</a:t>
            </a:r>
            <a:endParaRPr lang="ru-RU" sz="1400" b="1" dirty="0"/>
          </a:p>
        </p:txBody>
      </p:sp>
    </p:spTree>
    <p:extLst>
      <p:ext uri="{BB962C8B-B14F-4D97-AF65-F5344CB8AC3E}">
        <p14:creationId xmlns:p14="http://schemas.microsoft.com/office/powerpoint/2010/main" val="3411751143"/>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39552" y="548680"/>
            <a:ext cx="7772400" cy="1362075"/>
          </a:xfrm>
        </p:spPr>
        <p:txBody>
          <a:bodyPr/>
          <a:lstStyle/>
          <a:p>
            <a:pPr lvl="0" algn="ctr">
              <a:spcBef>
                <a:spcPct val="20000"/>
              </a:spcBef>
            </a:pPr>
            <a:r>
              <a:rPr lang="ru-RU" sz="2000" cap="none" dirty="0">
                <a:solidFill>
                  <a:prstClr val="black">
                    <a:tint val="75000"/>
                  </a:prstClr>
                </a:solidFill>
                <a:latin typeface="Times New Roman"/>
                <a:ea typeface="Times New Roman"/>
                <a:cs typeface="+mn-cs"/>
              </a:rPr>
              <a:t>Передвижные подразделения и формы работы</a:t>
            </a:r>
            <a:r>
              <a:rPr lang="ru-RU" sz="2000" b="0" cap="none" dirty="0">
                <a:solidFill>
                  <a:prstClr val="black">
                    <a:tint val="75000"/>
                  </a:prstClr>
                </a:solidFill>
                <a:ea typeface="+mn-ea"/>
                <a:cs typeface="+mn-cs"/>
              </a:rPr>
              <a:t/>
            </a:r>
            <a:br>
              <a:rPr lang="ru-RU" sz="2000" b="0" cap="none" dirty="0">
                <a:solidFill>
                  <a:prstClr val="black">
                    <a:tint val="75000"/>
                  </a:prstClr>
                </a:solidFill>
                <a:ea typeface="+mn-ea"/>
                <a:cs typeface="+mn-cs"/>
              </a:rPr>
            </a:br>
            <a:endParaRPr lang="ru-RU" dirty="0"/>
          </a:p>
        </p:txBody>
      </p:sp>
      <p:sp>
        <p:nvSpPr>
          <p:cNvPr id="3" name="Текст 2"/>
          <p:cNvSpPr>
            <a:spLocks noGrp="1"/>
          </p:cNvSpPr>
          <p:nvPr>
            <p:ph type="body" idx="1"/>
          </p:nvPr>
        </p:nvSpPr>
        <p:spPr>
          <a:xfrm>
            <a:off x="899592" y="2492895"/>
            <a:ext cx="7595120" cy="1914005"/>
          </a:xfrm>
        </p:spPr>
        <p:txBody>
          <a:bodyPr/>
          <a:lstStyle/>
          <a:p>
            <a:endParaRPr lang="ru-RU" dirty="0"/>
          </a:p>
        </p:txBody>
      </p:sp>
      <p:graphicFrame>
        <p:nvGraphicFramePr>
          <p:cNvPr id="4" name="Таблица 3"/>
          <p:cNvGraphicFramePr>
            <a:graphicFrameLocks noGrp="1"/>
          </p:cNvGraphicFramePr>
          <p:nvPr>
            <p:extLst>
              <p:ext uri="{D42A27DB-BD31-4B8C-83A1-F6EECF244321}">
                <p14:modId xmlns:p14="http://schemas.microsoft.com/office/powerpoint/2010/main" val="2483049299"/>
              </p:ext>
            </p:extLst>
          </p:nvPr>
        </p:nvGraphicFramePr>
        <p:xfrm>
          <a:off x="827584" y="1124744"/>
          <a:ext cx="7344866" cy="4342826"/>
        </p:xfrm>
        <a:graphic>
          <a:graphicData uri="http://schemas.openxmlformats.org/drawingml/2006/table">
            <a:tbl>
              <a:tblPr firstRow="1" firstCol="1" bandRow="1"/>
              <a:tblGrid>
                <a:gridCol w="2937947"/>
                <a:gridCol w="551189"/>
                <a:gridCol w="1119376"/>
                <a:gridCol w="992111"/>
                <a:gridCol w="826459"/>
                <a:gridCol w="917784"/>
              </a:tblGrid>
              <a:tr h="1381809">
                <a:tc>
                  <a:txBody>
                    <a:bodyPr/>
                    <a:lstStyle/>
                    <a:p>
                      <a:pPr algn="ctr">
                        <a:spcAft>
                          <a:spcPts val="0"/>
                        </a:spcAft>
                      </a:pPr>
                      <a:r>
                        <a:rPr lang="ru-RU" sz="1000" dirty="0">
                          <a:effectLst/>
                          <a:latin typeface="Times New Roman"/>
                          <a:ea typeface="Times New Roman"/>
                        </a:rPr>
                        <a:t>Наименование</a:t>
                      </a:r>
                      <a:endParaRPr lang="ru-RU" sz="1200" dirty="0">
                        <a:effectLst/>
                        <a:latin typeface="Times New Roman"/>
                        <a:ea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 </a:t>
                      </a:r>
                      <a:br>
                        <a:rPr lang="ru-RU" sz="1000">
                          <a:effectLst/>
                          <a:latin typeface="Times New Roman"/>
                          <a:ea typeface="Times New Roman"/>
                        </a:rPr>
                      </a:br>
                      <a:r>
                        <a:rPr lang="ru-RU" sz="1000">
                          <a:effectLst/>
                          <a:latin typeface="Times New Roman"/>
                          <a:ea typeface="Times New Roman"/>
                        </a:rPr>
                        <a:t>строки</a:t>
                      </a:r>
                      <a:endParaRPr lang="ru-RU" sz="1200">
                        <a:effectLst/>
                        <a:latin typeface="Times New Roman"/>
                        <a:ea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Наличие подразделений </a:t>
                      </a:r>
                      <a:endParaRPr lang="ru-RU" sz="1200">
                        <a:effectLst/>
                        <a:latin typeface="Times New Roman"/>
                        <a:ea typeface="Times New Roman"/>
                      </a:endParaRPr>
                    </a:p>
                    <a:p>
                      <a:pPr algn="ctr">
                        <a:spcAft>
                          <a:spcPts val="0"/>
                        </a:spcAft>
                      </a:pPr>
                      <a:r>
                        <a:rPr lang="ru-RU" sz="1000">
                          <a:effectLst/>
                          <a:latin typeface="Times New Roman"/>
                          <a:ea typeface="Times New Roman"/>
                        </a:rPr>
                        <a:t>и форм работы </a:t>
                      </a:r>
                      <a:endParaRPr lang="ru-RU" sz="1200">
                        <a:effectLst/>
                        <a:latin typeface="Times New Roman"/>
                        <a:ea typeface="Times New Roman"/>
                      </a:endParaRPr>
                    </a:p>
                    <a:p>
                      <a:pPr algn="ctr">
                        <a:spcAft>
                          <a:spcPts val="0"/>
                        </a:spcAft>
                      </a:pPr>
                      <a:r>
                        <a:rPr lang="ru-RU" sz="1000">
                          <a:effectLst/>
                          <a:latin typeface="Times New Roman"/>
                          <a:ea typeface="Times New Roman"/>
                        </a:rPr>
                        <a:t>(нет – 0, есть – 1)</a:t>
                      </a:r>
                      <a:endParaRPr lang="ru-RU" sz="1200">
                        <a:effectLst/>
                        <a:latin typeface="Times New Roman"/>
                        <a:ea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Число</a:t>
                      </a:r>
                      <a:br>
                        <a:rPr lang="ru-RU" sz="1000">
                          <a:effectLst/>
                          <a:latin typeface="Times New Roman"/>
                          <a:ea typeface="Times New Roman"/>
                        </a:rPr>
                      </a:br>
                      <a:r>
                        <a:rPr lang="ru-RU" sz="1000">
                          <a:effectLst/>
                          <a:latin typeface="Times New Roman"/>
                          <a:ea typeface="Times New Roman"/>
                        </a:rPr>
                        <a:t>подразделений, установок, бригад, ед</a:t>
                      </a:r>
                      <a:endParaRPr lang="ru-RU" sz="1200">
                        <a:effectLst/>
                        <a:latin typeface="Times New Roman"/>
                        <a:ea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Число выездов, ед</a:t>
                      </a:r>
                      <a:endParaRPr lang="ru-RU" sz="1200">
                        <a:effectLst/>
                        <a:latin typeface="Times New Roman"/>
                        <a:ea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Число пациентов, принятых </a:t>
                      </a:r>
                      <a:br>
                        <a:rPr lang="ru-RU" sz="1000">
                          <a:effectLst/>
                          <a:latin typeface="Times New Roman"/>
                          <a:ea typeface="Times New Roman"/>
                        </a:rPr>
                      </a:br>
                      <a:r>
                        <a:rPr lang="ru-RU" sz="1000">
                          <a:effectLst/>
                          <a:latin typeface="Times New Roman"/>
                          <a:ea typeface="Times New Roman"/>
                        </a:rPr>
                        <a:t>при выездах, чел</a:t>
                      </a:r>
                      <a:endParaRPr lang="ru-RU" sz="1200">
                        <a:effectLst/>
                        <a:latin typeface="Times New Roman"/>
                        <a:ea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lgn="ctr">
                        <a:spcAft>
                          <a:spcPts val="0"/>
                        </a:spcAft>
                      </a:pPr>
                      <a:r>
                        <a:rPr lang="ru-RU" sz="1000">
                          <a:effectLst/>
                          <a:latin typeface="Times New Roman"/>
                          <a:ea typeface="Times New Roman"/>
                        </a:rPr>
                        <a:t>1</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2</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3</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4</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5</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6</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a:effectLst/>
                          <a:latin typeface="Times New Roman"/>
                          <a:ea typeface="Times New Roman"/>
                        </a:rPr>
                        <a:t>Врачебные амбулатории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1</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b="1" dirty="0">
                          <a:solidFill>
                            <a:srgbClr val="FF0000"/>
                          </a:solidFill>
                          <a:effectLst/>
                          <a:latin typeface="Times New Roman"/>
                          <a:ea typeface="Times New Roman"/>
                        </a:rPr>
                        <a:t>Мобильные</a:t>
                      </a:r>
                      <a:r>
                        <a:rPr lang="ru-RU" sz="1000" b="1" dirty="0">
                          <a:effectLst/>
                          <a:latin typeface="Times New Roman"/>
                          <a:ea typeface="Times New Roman"/>
                        </a:rPr>
                        <a:t> стоматологические кабинеты  </a:t>
                      </a:r>
                      <a:endParaRPr lang="ru-RU" sz="1200" b="1" dirty="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2</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a:effectLst/>
                          <a:latin typeface="Times New Roman"/>
                          <a:ea typeface="Times New Roman"/>
                        </a:rPr>
                        <a:t>Флюорографические установки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3</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a:effectLst/>
                          <a:latin typeface="Times New Roman"/>
                          <a:ea typeface="Times New Roman"/>
                        </a:rPr>
                        <a:t>Лаборатории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4</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a:effectLst/>
                          <a:latin typeface="Times New Roman"/>
                          <a:ea typeface="Times New Roman"/>
                        </a:rPr>
                        <a:t>Врачебные бригады</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5</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4803">
                <a:tc>
                  <a:txBody>
                    <a:bodyPr/>
                    <a:lstStyle/>
                    <a:p>
                      <a:r>
                        <a:rPr lang="ru-RU" sz="1000" dirty="0">
                          <a:effectLst/>
                          <a:latin typeface="Times New Roman"/>
                        </a:rPr>
                        <a:t>Отделения  выездной патронажной паллиативной медицинской помощи </a:t>
                      </a:r>
                      <a:r>
                        <a:rPr lang="ru-RU" sz="1000" b="1" dirty="0">
                          <a:solidFill>
                            <a:srgbClr val="FF0000"/>
                          </a:solidFill>
                          <a:effectLst/>
                          <a:latin typeface="Times New Roman"/>
                        </a:rPr>
                        <a:t>взрослым</a:t>
                      </a:r>
                      <a:endParaRPr lang="ru-RU" sz="1000" b="1" dirty="0">
                        <a:effectLst/>
                        <a:latin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effectLst/>
                          <a:latin typeface="Times New Roman"/>
                          <a:ea typeface="Times New Roman"/>
                        </a:rPr>
                        <a:t>6</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4803">
                <a:tc>
                  <a:txBody>
                    <a:bodyPr/>
                    <a:lstStyle/>
                    <a:p>
                      <a:r>
                        <a:rPr lang="ru-RU" sz="1000" b="0" dirty="0">
                          <a:solidFill>
                            <a:srgbClr val="FF0000"/>
                          </a:solidFill>
                          <a:effectLst/>
                          <a:latin typeface="Times New Roman"/>
                        </a:rPr>
                        <a:t>Отделения  выездной патронажной паллиативной медицинской помощи детям</a:t>
                      </a:r>
                      <a:endParaRPr lang="ru-RU" sz="1000" b="0" dirty="0">
                        <a:effectLst/>
                        <a:latin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dirty="0">
                          <a:solidFill>
                            <a:srgbClr val="FF0000"/>
                          </a:solidFill>
                          <a:effectLst/>
                          <a:latin typeface="Times New Roman"/>
                          <a:ea typeface="Times New Roman"/>
                        </a:rPr>
                        <a:t>7</a:t>
                      </a:r>
                      <a:endParaRPr lang="ru-RU" sz="1200" b="1" dirty="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a:effectLst/>
                          <a:latin typeface="Times New Roman"/>
                          <a:ea typeface="Times New Roman"/>
                        </a:rPr>
                        <a:t>Фельдшерско-акушерские пункты</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dirty="0">
                          <a:solidFill>
                            <a:srgbClr val="FF0000"/>
                          </a:solidFill>
                          <a:effectLst/>
                          <a:latin typeface="Times New Roman"/>
                          <a:ea typeface="Times New Roman"/>
                        </a:rPr>
                        <a:t>8</a:t>
                      </a:r>
                      <a:endParaRPr lang="ru-RU" sz="1200" b="1" dirty="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a:effectLst/>
                          <a:latin typeface="Times New Roman"/>
                          <a:ea typeface="Times New Roman"/>
                        </a:rPr>
                        <a:t>Фельдшерские пункты</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dirty="0">
                          <a:solidFill>
                            <a:srgbClr val="FF0000"/>
                          </a:solidFill>
                          <a:effectLst/>
                          <a:latin typeface="Times New Roman"/>
                          <a:ea typeface="Times New Roman"/>
                        </a:rPr>
                        <a:t>9</a:t>
                      </a:r>
                      <a:endParaRPr lang="ru-RU" sz="1200" b="1" dirty="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a:effectLst/>
                          <a:latin typeface="Times New Roman"/>
                          <a:ea typeface="Times New Roman"/>
                        </a:rPr>
                        <a:t>Маммографические установки</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dirty="0">
                          <a:solidFill>
                            <a:srgbClr val="FF0000"/>
                          </a:solidFill>
                          <a:effectLst/>
                          <a:latin typeface="Times New Roman"/>
                          <a:ea typeface="Times New Roman"/>
                        </a:rPr>
                        <a:t>10</a:t>
                      </a:r>
                      <a:endParaRPr lang="ru-RU" sz="1200" b="1" dirty="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a:effectLst/>
                          <a:latin typeface="Times New Roman"/>
                          <a:ea typeface="Times New Roman"/>
                        </a:rPr>
                        <a:t>Мобильные медицинские бригады</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dirty="0">
                          <a:solidFill>
                            <a:srgbClr val="FF0000"/>
                          </a:solidFill>
                          <a:effectLst/>
                          <a:latin typeface="Times New Roman"/>
                          <a:ea typeface="Times New Roman"/>
                        </a:rPr>
                        <a:t>11</a:t>
                      </a:r>
                      <a:endParaRPr lang="ru-RU" sz="1200" b="1" dirty="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7401">
                <a:tc>
                  <a:txBody>
                    <a:bodyPr/>
                    <a:lstStyle/>
                    <a:p>
                      <a:pPr>
                        <a:spcAft>
                          <a:spcPts val="0"/>
                        </a:spcAft>
                      </a:pPr>
                      <a:r>
                        <a:rPr lang="ru-RU" sz="1000">
                          <a:effectLst/>
                          <a:latin typeface="Times New Roman"/>
                          <a:ea typeface="Times New Roman"/>
                        </a:rPr>
                        <a:t>Мобильные медицинские комплексы</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dirty="0">
                          <a:solidFill>
                            <a:srgbClr val="FF0000"/>
                          </a:solidFill>
                          <a:effectLst/>
                          <a:latin typeface="Times New Roman"/>
                          <a:ea typeface="Times New Roman"/>
                        </a:rPr>
                        <a:t>12</a:t>
                      </a:r>
                      <a:endParaRPr lang="ru-RU" sz="1200" b="1" dirty="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1000" b="1">
                          <a:effectLst/>
                          <a:latin typeface="Times New Roman"/>
                          <a:ea typeface="Times New Roman"/>
                        </a:rPr>
                        <a:t> </a:t>
                      </a:r>
                      <a:endParaRPr lang="ru-RU" sz="1200">
                        <a:effectLst/>
                        <a:latin typeface="Times New Roman"/>
                        <a:ea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a:effectLst/>
                          <a:latin typeface="Times New Roman"/>
                          <a:ea typeface="Times New Roman"/>
                        </a:rPr>
                        <a:t> </a:t>
                      </a:r>
                      <a:endParaRPr lang="ru-RU" sz="120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b="1" dirty="0">
                          <a:effectLst/>
                          <a:latin typeface="Times New Roman"/>
                          <a:ea typeface="Times New Roman"/>
                        </a:rPr>
                        <a:t> </a:t>
                      </a:r>
                      <a:endParaRPr lang="ru-RU" sz="1200" dirty="0">
                        <a:effectLst/>
                        <a:latin typeface="Times New Roman"/>
                        <a:ea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60658216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11266" name="Rectangle 2"/>
          <p:cNvSpPr>
            <a:spLocks noChangeArrowheads="1"/>
          </p:cNvSpPr>
          <p:nvPr/>
        </p:nvSpPr>
        <p:spPr bwMode="auto">
          <a:xfrm>
            <a:off x="228600" y="457200"/>
            <a:ext cx="8763000" cy="609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ctr">
              <a:spcBef>
                <a:spcPct val="0"/>
              </a:spcBef>
              <a:buFontTx/>
              <a:buNone/>
            </a:pPr>
            <a:r>
              <a:rPr lang="ru-RU" altLang="ru-RU" sz="1800" dirty="0">
                <a:latin typeface="Times New Roman" panose="02020603050405020304" pitchFamily="18" charset="0"/>
              </a:rPr>
              <a:t> </a:t>
            </a:r>
            <a:r>
              <a:rPr lang="ru-RU" altLang="ru-RU" sz="1800" b="1" dirty="0">
                <a:latin typeface="Times New Roman" panose="02020603050405020304" pitchFamily="18" charset="0"/>
              </a:rPr>
              <a:t>7. Мощность (плановое число посещений в смену)</a:t>
            </a:r>
            <a:r>
              <a:rPr lang="ru-RU" altLang="ru-RU" sz="1800" b="1" dirty="0">
                <a:solidFill>
                  <a:srgbClr val="FF0000"/>
                </a:solidFill>
                <a:latin typeface="Times New Roman" panose="02020603050405020304" pitchFamily="18" charset="0"/>
              </a:rPr>
              <a:t> подразделений, </a:t>
            </a:r>
            <a:r>
              <a:rPr lang="ru-RU" altLang="ru-RU" sz="1800" b="1" dirty="0">
                <a:latin typeface="Times New Roman" panose="02020603050405020304" pitchFamily="18" charset="0"/>
              </a:rPr>
              <a:t>оказывающих медицинскую помощь в амбулаторных условиях</a:t>
            </a:r>
          </a:p>
        </p:txBody>
      </p:sp>
      <p:sp>
        <p:nvSpPr>
          <p:cNvPr id="11267" name="Rectangle 3"/>
          <p:cNvSpPr>
            <a:spLocks noChangeArrowheads="1"/>
          </p:cNvSpPr>
          <p:nvPr/>
        </p:nvSpPr>
        <p:spPr bwMode="auto">
          <a:xfrm>
            <a:off x="228600" y="1066800"/>
            <a:ext cx="20574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spcBef>
                <a:spcPct val="0"/>
              </a:spcBef>
              <a:buFontTx/>
              <a:buNone/>
            </a:pPr>
            <a:r>
              <a:rPr lang="ru-RU" altLang="ru-RU" sz="1800" b="1">
                <a:latin typeface="Times New Roman" panose="02020603050405020304" pitchFamily="18" charset="0"/>
              </a:rPr>
              <a:t>Таблица 1010</a:t>
            </a:r>
          </a:p>
        </p:txBody>
      </p:sp>
      <p:graphicFrame>
        <p:nvGraphicFramePr>
          <p:cNvPr id="189676" name="Group 236"/>
          <p:cNvGraphicFramePr>
            <a:graphicFrameLocks noGrp="1"/>
          </p:cNvGraphicFramePr>
          <p:nvPr>
            <p:ph idx="4294967295"/>
            <p:extLst>
              <p:ext uri="{D42A27DB-BD31-4B8C-83A1-F6EECF244321}">
                <p14:modId xmlns:p14="http://schemas.microsoft.com/office/powerpoint/2010/main" val="2570373245"/>
              </p:ext>
            </p:extLst>
          </p:nvPr>
        </p:nvGraphicFramePr>
        <p:xfrm>
          <a:off x="152400" y="1371600"/>
          <a:ext cx="8534400" cy="3491548"/>
        </p:xfrm>
        <a:graphic>
          <a:graphicData uri="http://schemas.openxmlformats.org/drawingml/2006/table">
            <a:tbl>
              <a:tblPr/>
              <a:tblGrid>
                <a:gridCol w="4037932">
                  <a:extLst>
                    <a:ext uri="{9D8B030D-6E8A-4147-A177-3AD203B41FA5}">
                      <a16:colId xmlns="" xmlns:a16="http://schemas.microsoft.com/office/drawing/2014/main" val="20000"/>
                    </a:ext>
                  </a:extLst>
                </a:gridCol>
                <a:gridCol w="753310">
                  <a:extLst>
                    <a:ext uri="{9D8B030D-6E8A-4147-A177-3AD203B41FA5}">
                      <a16:colId xmlns="" xmlns:a16="http://schemas.microsoft.com/office/drawing/2014/main" val="20001"/>
                    </a:ext>
                  </a:extLst>
                </a:gridCol>
                <a:gridCol w="3743158">
                  <a:extLst>
                    <a:ext uri="{9D8B030D-6E8A-4147-A177-3AD203B41FA5}">
                      <a16:colId xmlns="" xmlns:a16="http://schemas.microsoft.com/office/drawing/2014/main" val="20002"/>
                    </a:ext>
                  </a:extLst>
                </a:gridCol>
              </a:tblGrid>
              <a:tr h="534988">
                <a:tc>
                  <a:txBody>
                    <a:bodyPr/>
                    <a:lstStyle/>
                    <a:p>
                      <a:pPr marL="0" marR="0" lvl="0" indent="0" algn="ctr" defTabSz="914400" rtl="0" eaLnBrk="0" fontAlgn="ctr" latinLnBrk="0" hangingPunct="0">
                        <a:lnSpc>
                          <a:spcPct val="100000"/>
                        </a:lnSpc>
                        <a:spcBef>
                          <a:spcPct val="0"/>
                        </a:spcBef>
                        <a:spcAft>
                          <a:spcPct val="0"/>
                        </a:spcAft>
                        <a:buClrTx/>
                        <a:buSzTx/>
                        <a:buFontTx/>
                        <a:buNone/>
                        <a:tabLst/>
                      </a:pPr>
                      <a:r>
                        <a:rPr kumimoji="0" lang="ru-RU" sz="1400" b="0" i="0" u="none" strike="noStrike" cap="none" normalizeH="0" baseline="0" dirty="0" smtClean="0">
                          <a:ln>
                            <a:noFill/>
                          </a:ln>
                          <a:solidFill>
                            <a:srgbClr val="000000"/>
                          </a:solidFill>
                          <a:effectLst/>
                          <a:latin typeface="Times New Roman" pitchFamily="18" charset="0"/>
                          <a:cs typeface="Times New Roman" pitchFamily="18" charset="0"/>
                        </a:rPr>
                        <a:t>Наименование подразделений </a:t>
                      </a:r>
                      <a:endParaRPr kumimoji="0" lang="ru-RU" sz="2400" b="0" i="0" u="none" strike="noStrike" cap="none" normalizeH="0" baseline="0" dirty="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ctr"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 строки</a:t>
                      </a:r>
                      <a:endParaRPr kumimoji="0" lang="ru-RU" sz="2400" b="0" i="0" u="none" strike="noStrike" cap="none" normalizeH="0" baseline="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ctr" latinLnBrk="0" hangingPunct="0">
                        <a:lnSpc>
                          <a:spcPct val="100000"/>
                        </a:lnSpc>
                        <a:spcBef>
                          <a:spcPct val="0"/>
                        </a:spcBef>
                        <a:spcAft>
                          <a:spcPct val="0"/>
                        </a:spcAft>
                        <a:buClrTx/>
                        <a:buSzTx/>
                        <a:buFontTx/>
                        <a:buNone/>
                        <a:tabLst/>
                      </a:pPr>
                      <a:r>
                        <a:rPr kumimoji="0" lang="ru-RU" sz="1400" b="0" i="0" u="none" strike="noStrike" cap="none" normalizeH="0" baseline="0" dirty="0" smtClean="0">
                          <a:ln>
                            <a:noFill/>
                          </a:ln>
                          <a:solidFill>
                            <a:srgbClr val="000000"/>
                          </a:solidFill>
                          <a:effectLst/>
                          <a:latin typeface="Times New Roman" pitchFamily="18" charset="0"/>
                          <a:cs typeface="Times New Roman" pitchFamily="18" charset="0"/>
                        </a:rPr>
                        <a:t>Число посещений в смену</a:t>
                      </a:r>
                      <a:endParaRPr kumimoji="0" lang="ru-RU" sz="2400" b="0" i="0" u="none" strike="noStrike" cap="none" normalizeH="0" baseline="0" dirty="0" smtClean="0">
                        <a:ln>
                          <a:noFill/>
                        </a:ln>
                        <a:solidFill>
                          <a:schemeClr val="tx1"/>
                        </a:solidFill>
                        <a:effectLst/>
                        <a:latin typeface="Arial" charset="0"/>
                        <a:cs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0"/>
                  </a:ext>
                </a:extLst>
              </a:tr>
              <a:tr h="304800">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1</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2</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3</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304800">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400" b="1" i="0" u="none" strike="noStrike" cap="none" normalizeH="0" baseline="0" dirty="0" smtClean="0">
                          <a:ln>
                            <a:noFill/>
                          </a:ln>
                          <a:solidFill>
                            <a:schemeClr val="tx1"/>
                          </a:solidFill>
                          <a:effectLst/>
                          <a:latin typeface="Times New Roman" pitchFamily="18" charset="0"/>
                          <a:cs typeface="Times New Roman" pitchFamily="18" charset="0"/>
                        </a:rPr>
                        <a:t>Мощность</a:t>
                      </a:r>
                      <a:r>
                        <a:rPr kumimoji="0" lang="ru-RU" sz="1400" b="1" i="0" u="none" strike="noStrike" cap="none" normalizeH="0" baseline="0" dirty="0" smtClean="0">
                          <a:ln>
                            <a:noFill/>
                          </a:ln>
                          <a:solidFill>
                            <a:srgbClr val="000000"/>
                          </a:solidFill>
                          <a:effectLst/>
                          <a:latin typeface="Times New Roman" pitchFamily="18" charset="0"/>
                          <a:cs typeface="Times New Roman" pitchFamily="18" charset="0"/>
                        </a:rPr>
                        <a:t>, всего</a:t>
                      </a:r>
                      <a:endParaRPr kumimoji="0" lang="ru-RU" sz="2400" b="1" i="0" u="none" strike="noStrike" cap="none" normalizeH="0" baseline="0" dirty="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1</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1" i="0" u="none" strike="noStrike" cap="none" normalizeH="0" baseline="0" smtClean="0">
                          <a:ln>
                            <a:noFill/>
                          </a:ln>
                          <a:solidFill>
                            <a:srgbClr val="000000"/>
                          </a:solidFill>
                          <a:effectLst/>
                          <a:latin typeface="Arial" charset="0"/>
                          <a:cs typeface="Times New Roman" pitchFamily="18" charset="0"/>
                        </a:rPr>
                        <a:t> </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304800">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в том числе: поликлиники для взрослых</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2</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sz="1400" b="1" i="0" u="none" strike="noStrike" cap="none" normalizeH="0" baseline="0" smtClean="0">
                          <a:ln>
                            <a:noFill/>
                          </a:ln>
                          <a:solidFill>
                            <a:srgbClr val="000000"/>
                          </a:solidFill>
                          <a:effectLst/>
                          <a:latin typeface="Arial" charset="0"/>
                          <a:cs typeface="Times New Roman" pitchFamily="18" charset="0"/>
                        </a:rPr>
                        <a:t> </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r h="304800">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  детской поликлиники </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3</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sz="1400" b="1" i="0" u="none" strike="noStrike" cap="none" normalizeH="0" baseline="0" smtClean="0">
                          <a:ln>
                            <a:noFill/>
                          </a:ln>
                          <a:solidFill>
                            <a:srgbClr val="000000"/>
                          </a:solidFill>
                          <a:effectLst/>
                          <a:latin typeface="Arial" charset="0"/>
                          <a:cs typeface="Times New Roman" pitchFamily="18" charset="0"/>
                        </a:rPr>
                        <a:t> </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4"/>
                  </a:ext>
                </a:extLst>
              </a:tr>
              <a:tr h="304800">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  женской консультации</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4</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1" i="0" u="none" strike="noStrike" cap="none" normalizeH="0" baseline="0" smtClean="0">
                          <a:ln>
                            <a:noFill/>
                          </a:ln>
                          <a:solidFill>
                            <a:srgbClr val="000000"/>
                          </a:solidFill>
                          <a:effectLst/>
                          <a:latin typeface="Arial" charset="0"/>
                          <a:cs typeface="Times New Roman" pitchFamily="18" charset="0"/>
                        </a:rPr>
                        <a:t> </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5"/>
                  </a:ext>
                </a:extLst>
              </a:tr>
              <a:tr h="304800">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  диспансерного отделения (больницы, диспансера)</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5</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1" i="0" u="none" strike="noStrike" cap="none" normalizeH="0" baseline="0" smtClean="0">
                          <a:ln>
                            <a:noFill/>
                          </a:ln>
                          <a:solidFill>
                            <a:srgbClr val="000000"/>
                          </a:solidFill>
                          <a:effectLst/>
                          <a:latin typeface="Arial" charset="0"/>
                          <a:cs typeface="Times New Roman" pitchFamily="18" charset="0"/>
                        </a:rPr>
                        <a:t> </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6"/>
                  </a:ext>
                </a:extLst>
              </a:tr>
              <a:tr h="304800">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  амбулатории</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6</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1" i="0" u="none" strike="noStrike" cap="none" normalizeH="0" baseline="0" smtClean="0">
                          <a:ln>
                            <a:noFill/>
                          </a:ln>
                          <a:solidFill>
                            <a:srgbClr val="000000"/>
                          </a:solidFill>
                          <a:effectLst/>
                          <a:latin typeface="Arial" charset="0"/>
                          <a:cs typeface="Times New Roman" pitchFamily="18" charset="0"/>
                        </a:rPr>
                        <a:t> </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7"/>
                  </a:ext>
                </a:extLst>
              </a:tr>
              <a:tr h="304800">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   консультативно-диагностического центра</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rgbClr val="000000"/>
                          </a:solidFill>
                          <a:effectLst/>
                          <a:latin typeface="Times New Roman" pitchFamily="18" charset="0"/>
                          <a:cs typeface="Times New Roman" pitchFamily="18" charset="0"/>
                        </a:rPr>
                        <a:t>7</a:t>
                      </a:r>
                      <a:endParaRPr kumimoji="0" lang="ru-RU" sz="2400" b="0" i="0" u="none" strike="noStrike" cap="none" normalizeH="0" baseline="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1" i="0" u="none" strike="noStrike" cap="none" normalizeH="0" baseline="0" smtClean="0">
                          <a:ln>
                            <a:noFill/>
                          </a:ln>
                          <a:solidFill>
                            <a:srgbClr val="000000"/>
                          </a:solidFill>
                          <a:effectLst/>
                          <a:latin typeface="Arial" charset="0"/>
                          <a:cs typeface="Times New Roman" pitchFamily="18" charset="0"/>
                        </a:rPr>
                        <a:t> </a:t>
                      </a:r>
                      <a:endParaRPr kumimoji="0" lang="ru-RU" sz="2400" b="0" i="0" u="none" strike="noStrike" cap="none" normalizeH="0" baseline="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8"/>
                  </a:ext>
                </a:extLst>
              </a:tr>
              <a:tr h="304800">
                <a:tc>
                  <a:txBody>
                    <a:body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sz="1400" b="1" i="0" u="none" strike="noStrike" cap="none" normalizeH="0" baseline="0" dirty="0" smtClean="0">
                          <a:ln>
                            <a:noFill/>
                          </a:ln>
                          <a:solidFill>
                            <a:srgbClr val="000000"/>
                          </a:solidFill>
                          <a:effectLst/>
                          <a:latin typeface="Times New Roman" pitchFamily="18" charset="0"/>
                          <a:cs typeface="Times New Roman" pitchFamily="18" charset="0"/>
                        </a:rPr>
                        <a:t>   центра здоровья</a:t>
                      </a:r>
                      <a:endParaRPr kumimoji="0" lang="ru-RU" sz="2400" b="1" i="0" u="none" strike="noStrike" cap="none" normalizeH="0" baseline="0" dirty="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1" i="0" u="none" strike="noStrike" cap="none" normalizeH="0" baseline="0" dirty="0" smtClean="0">
                          <a:ln>
                            <a:noFill/>
                          </a:ln>
                          <a:solidFill>
                            <a:srgbClr val="000000"/>
                          </a:solidFill>
                          <a:effectLst/>
                          <a:latin typeface="Times New Roman" pitchFamily="18" charset="0"/>
                          <a:cs typeface="Times New Roman" pitchFamily="18" charset="0"/>
                        </a:rPr>
                        <a:t>8</a:t>
                      </a:r>
                      <a:endParaRPr kumimoji="0" lang="ru-RU" sz="2400" b="1" i="0" u="none" strike="noStrike" cap="none" normalizeH="0" baseline="0" dirty="0" smtClean="0">
                        <a:ln>
                          <a:noFill/>
                        </a:ln>
                        <a:solidFill>
                          <a:schemeClr val="tx1"/>
                        </a:solidFill>
                        <a:effectLst/>
                        <a:latin typeface="Arial" charset="0"/>
                        <a:cs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1" i="0" u="none" strike="noStrike" cap="none" normalizeH="0" baseline="0" dirty="0" smtClean="0">
                          <a:ln>
                            <a:noFill/>
                          </a:ln>
                          <a:solidFill>
                            <a:srgbClr val="000000"/>
                          </a:solidFill>
                          <a:effectLst/>
                          <a:latin typeface="Arial" charset="0"/>
                          <a:cs typeface="Times New Roman" pitchFamily="18" charset="0"/>
                        </a:rPr>
                        <a:t> </a:t>
                      </a:r>
                      <a:endParaRPr kumimoji="0" lang="ru-RU" sz="2400" b="0" i="0" u="none" strike="noStrike" cap="none" normalizeH="0" baseline="0" dirty="0" smtClean="0">
                        <a:ln>
                          <a:noFill/>
                        </a:ln>
                        <a:solidFill>
                          <a:schemeClr val="tx1"/>
                        </a:solidFill>
                        <a:effectLst/>
                        <a:latin typeface="Arial" charset="0"/>
                        <a:cs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9"/>
                  </a:ext>
                </a:extLst>
              </a:tr>
            </a:tbl>
          </a:graphicData>
        </a:graphic>
      </p:graphicFrame>
      <p:sp>
        <p:nvSpPr>
          <p:cNvPr id="27698" name="Rectangle 229"/>
          <p:cNvSpPr>
            <a:spLocks noChangeArrowheads="1"/>
          </p:cNvSpPr>
          <p:nvPr/>
        </p:nvSpPr>
        <p:spPr bwMode="auto">
          <a:xfrm>
            <a:off x="4953000" y="3788296"/>
            <a:ext cx="3962400" cy="1166292"/>
          </a:xfrm>
          <a:prstGeom prst="rect">
            <a:avLst/>
          </a:prstGeom>
          <a:solidFill>
            <a:srgbClr val="B9E1FD"/>
          </a:solidFill>
          <a:ln w="9525">
            <a:noFill/>
            <a:miter lim="800000"/>
            <a:headEnd/>
            <a:tailEnd/>
          </a:ln>
        </p:spPr>
        <p:txBody>
          <a:bodyPr/>
          <a:lstStyle/>
          <a:p>
            <a:pPr marL="342900" indent="-342900">
              <a:spcBef>
                <a:spcPct val="20000"/>
              </a:spcBef>
              <a:buClr>
                <a:schemeClr val="bg2"/>
              </a:buClr>
              <a:buSzPct val="75000"/>
              <a:buFont typeface="Wingdings" pitchFamily="2" charset="2"/>
              <a:buNone/>
              <a:defRPr/>
            </a:pPr>
            <a:r>
              <a:rPr lang="ru-RU" sz="1400" b="1" dirty="0">
                <a:cs typeface="Arial" charset="0"/>
              </a:rPr>
              <a:t>При наличии нескольких отдельно стоящих зданий медицинской организации мощности подразделений </a:t>
            </a:r>
            <a:r>
              <a:rPr lang="ru-RU" sz="1400" b="1" dirty="0">
                <a:solidFill>
                  <a:srgbClr val="FF0000"/>
                </a:solidFill>
                <a:cs typeface="Arial" charset="0"/>
              </a:rPr>
              <a:t>суммируют</a:t>
            </a:r>
            <a:r>
              <a:rPr lang="ru-RU" sz="1400" b="1" dirty="0">
                <a:cs typeface="Arial" charset="0"/>
              </a:rPr>
              <a:t> и показывают одним числом </a:t>
            </a:r>
          </a:p>
        </p:txBody>
      </p:sp>
      <p:sp>
        <p:nvSpPr>
          <p:cNvPr id="27699" name="Rectangle 233"/>
          <p:cNvSpPr>
            <a:spLocks noChangeArrowheads="1"/>
          </p:cNvSpPr>
          <p:nvPr/>
        </p:nvSpPr>
        <p:spPr bwMode="auto">
          <a:xfrm>
            <a:off x="4953000" y="2074590"/>
            <a:ext cx="3651448" cy="496094"/>
          </a:xfrm>
          <a:prstGeom prst="rect">
            <a:avLst/>
          </a:prstGeom>
          <a:solidFill>
            <a:srgbClr val="00B0F0"/>
          </a:solidFill>
          <a:ln w="9525">
            <a:noFill/>
            <a:miter lim="800000"/>
            <a:headEnd/>
            <a:tailEnd/>
          </a:ln>
        </p:spPr>
        <p:txBody>
          <a:bodyPr/>
          <a:lstStyle/>
          <a:p>
            <a:pPr marL="342900" indent="-342900" eaLnBrk="1" hangingPunct="1">
              <a:defRPr/>
            </a:pPr>
            <a:r>
              <a:rPr lang="ru-RU" sz="1400" b="1" dirty="0">
                <a:cs typeface="Arial" charset="0"/>
              </a:rPr>
              <a:t>Строка 1 равна  сумме строк со 2 по 8</a:t>
            </a:r>
          </a:p>
        </p:txBody>
      </p:sp>
      <p:sp>
        <p:nvSpPr>
          <p:cNvPr id="11317" name="Rectangle 229"/>
          <p:cNvSpPr>
            <a:spLocks noChangeArrowheads="1"/>
          </p:cNvSpPr>
          <p:nvPr/>
        </p:nvSpPr>
        <p:spPr bwMode="auto">
          <a:xfrm>
            <a:off x="152400" y="4876800"/>
            <a:ext cx="8839200" cy="1295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buClr>
                <a:schemeClr val="bg2"/>
              </a:buClr>
              <a:buSzPct val="75000"/>
              <a:buFont typeface="Wingdings" panose="05000000000000000000" pitchFamily="2" charset="2"/>
              <a:buNone/>
            </a:pPr>
            <a:r>
              <a:rPr lang="ru-RU" altLang="ru-RU" sz="1400" b="1" dirty="0">
                <a:latin typeface="Times New Roman" panose="02020603050405020304" pitchFamily="18" charset="0"/>
              </a:rPr>
              <a:t>Плановая мощность </a:t>
            </a:r>
            <a:r>
              <a:rPr lang="ru-RU" altLang="ru-RU" sz="1400" b="1" dirty="0" smtClean="0">
                <a:solidFill>
                  <a:srgbClr val="FF0000"/>
                </a:solidFill>
                <a:latin typeface="Times New Roman" panose="02020603050405020304" pitchFamily="18" charset="0"/>
              </a:rPr>
              <a:t>не рассчитывается и не </a:t>
            </a:r>
            <a:r>
              <a:rPr lang="ru-RU" altLang="ru-RU" sz="1400" b="1" dirty="0">
                <a:solidFill>
                  <a:srgbClr val="FF0000"/>
                </a:solidFill>
                <a:latin typeface="Times New Roman" panose="02020603050405020304" pitchFamily="18" charset="0"/>
              </a:rPr>
              <a:t>указывается </a:t>
            </a:r>
            <a:r>
              <a:rPr lang="ru-RU" altLang="ru-RU" sz="1400" b="1" dirty="0">
                <a:latin typeface="Times New Roman" panose="02020603050405020304" pitchFamily="18" charset="0"/>
              </a:rPr>
              <a:t>для:</a:t>
            </a:r>
          </a:p>
          <a:p>
            <a:pPr>
              <a:buClr>
                <a:schemeClr val="bg2"/>
              </a:buClr>
              <a:buSzPct val="75000"/>
              <a:buFontTx/>
              <a:buNone/>
            </a:pPr>
            <a:r>
              <a:rPr lang="ru-RU" altLang="ru-RU" sz="1400" b="1" dirty="0">
                <a:latin typeface="Times New Roman" panose="02020603050405020304" pitchFamily="18" charset="0"/>
              </a:rPr>
              <a:t>- стоматологических кабинетов, организованных в специализированных больницах (для нужд пациентов)</a:t>
            </a:r>
          </a:p>
          <a:p>
            <a:pPr>
              <a:buClr>
                <a:schemeClr val="bg2"/>
              </a:buClr>
              <a:buSzPct val="75000"/>
              <a:buFontTx/>
              <a:buNone/>
            </a:pPr>
            <a:r>
              <a:rPr lang="ru-RU" altLang="ru-RU" sz="1400" b="1" dirty="0">
                <a:latin typeface="Times New Roman" panose="02020603050405020304" pitchFamily="18" charset="0"/>
              </a:rPr>
              <a:t>- травмпунктов, </a:t>
            </a:r>
            <a:r>
              <a:rPr lang="ru-RU" altLang="ru-RU" sz="1400" b="1" dirty="0">
                <a:solidFill>
                  <a:srgbClr val="FF0000"/>
                </a:solidFill>
                <a:latin typeface="Times New Roman" panose="02020603050405020304" pitchFamily="18" charset="0"/>
              </a:rPr>
              <a:t>если они организованы в приемном покое </a:t>
            </a:r>
          </a:p>
          <a:p>
            <a:pPr>
              <a:buClr>
                <a:schemeClr val="bg2"/>
              </a:buClr>
              <a:buSzPct val="75000"/>
              <a:buFontTx/>
              <a:buNone/>
            </a:pPr>
            <a:r>
              <a:rPr lang="ru-RU" altLang="ru-RU" sz="1400" b="1" dirty="0">
                <a:latin typeface="Times New Roman" panose="02020603050405020304" pitchFamily="18" charset="0"/>
              </a:rPr>
              <a:t>- санаторно-курортных организаций (для нужд отдыхающих)</a:t>
            </a:r>
          </a:p>
        </p:txBody>
      </p:sp>
      <p:sp>
        <p:nvSpPr>
          <p:cNvPr id="11318" name="TextBox 8"/>
          <p:cNvSpPr txBox="1">
            <a:spLocks noChangeArrowheads="1"/>
          </p:cNvSpPr>
          <p:nvPr/>
        </p:nvSpPr>
        <p:spPr bwMode="auto">
          <a:xfrm>
            <a:off x="7020272" y="5257800"/>
            <a:ext cx="1666528" cy="150810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eaLnBrk="1" hangingPunct="1">
              <a:spcBef>
                <a:spcPct val="0"/>
              </a:spcBef>
              <a:buFontTx/>
              <a:buNone/>
            </a:pPr>
            <a:r>
              <a:rPr lang="ru-RU" altLang="ru-RU" dirty="0">
                <a:solidFill>
                  <a:srgbClr val="FF0000"/>
                </a:solidFill>
                <a:latin typeface="Times New Roman" panose="02020603050405020304" pitchFamily="18" charset="0"/>
              </a:rPr>
              <a:t>!</a:t>
            </a:r>
            <a:r>
              <a:rPr lang="ru-RU" altLang="ru-RU" sz="2000" dirty="0">
                <a:latin typeface="Times New Roman" panose="02020603050405020304" pitchFamily="18" charset="0"/>
              </a:rPr>
              <a:t> </a:t>
            </a:r>
            <a:r>
              <a:rPr lang="ru-RU" altLang="ru-RU" sz="2000" b="1" dirty="0">
                <a:latin typeface="Times New Roman" panose="02020603050405020304" pitchFamily="18" charset="0"/>
              </a:rPr>
              <a:t>Показываем в целых      </a:t>
            </a:r>
          </a:p>
          <a:p>
            <a:pPr eaLnBrk="1" hangingPunct="1">
              <a:spcBef>
                <a:spcPct val="0"/>
              </a:spcBef>
              <a:buFontTx/>
              <a:buNone/>
            </a:pPr>
            <a:r>
              <a:rPr lang="ru-RU" altLang="ru-RU" sz="2000" b="1" dirty="0" smtClean="0">
                <a:latin typeface="Times New Roman" panose="02020603050405020304" pitchFamily="18" charset="0"/>
              </a:rPr>
              <a:t>  </a:t>
            </a:r>
            <a:r>
              <a:rPr lang="ru-RU" altLang="ru-RU" sz="2000" b="1" dirty="0">
                <a:latin typeface="Times New Roman" panose="02020603050405020304" pitchFamily="18" charset="0"/>
              </a:rPr>
              <a:t>числах</a:t>
            </a:r>
          </a:p>
        </p:txBody>
      </p:sp>
    </p:spTree>
    <p:extLst>
      <p:ext uri="{BB962C8B-B14F-4D97-AF65-F5344CB8AC3E}">
        <p14:creationId xmlns:p14="http://schemas.microsoft.com/office/powerpoint/2010/main" val="226816486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7698"/>
                                        </p:tgtEl>
                                        <p:attrNameLst>
                                          <p:attrName>style.visibility</p:attrName>
                                        </p:attrNameLst>
                                      </p:cBhvr>
                                      <p:to>
                                        <p:strVal val="visible"/>
                                      </p:to>
                                    </p:set>
                                    <p:anim calcmode="lin" valueType="num">
                                      <p:cBhvr additive="base">
                                        <p:cTn id="7" dur="500" fill="hold"/>
                                        <p:tgtEl>
                                          <p:spTgt spid="27698"/>
                                        </p:tgtEl>
                                        <p:attrNameLst>
                                          <p:attrName>ppt_x</p:attrName>
                                        </p:attrNameLst>
                                      </p:cBhvr>
                                      <p:tavLst>
                                        <p:tav tm="0">
                                          <p:val>
                                            <p:strVal val="#ppt_x"/>
                                          </p:val>
                                        </p:tav>
                                        <p:tav tm="100000">
                                          <p:val>
                                            <p:strVal val="#ppt_x"/>
                                          </p:val>
                                        </p:tav>
                                      </p:tavLst>
                                    </p:anim>
                                    <p:anim calcmode="lin" valueType="num">
                                      <p:cBhvr additive="base">
                                        <p:cTn id="8" dur="500" fill="hold"/>
                                        <p:tgtEl>
                                          <p:spTgt spid="2769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698" grpId="0" animBg="1"/>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67544" y="274638"/>
            <a:ext cx="8219256" cy="922114"/>
          </a:xfrm>
        </p:spPr>
        <p:txBody>
          <a:bodyPr/>
          <a:lstStyle/>
          <a:p>
            <a:r>
              <a:rPr lang="ru-RU" sz="2400" b="1" dirty="0" smtClean="0">
                <a:latin typeface="Times New Roman" panose="02020603050405020304" pitchFamily="18" charset="0"/>
                <a:cs typeface="Times New Roman" panose="02020603050405020304" pitchFamily="18" charset="0"/>
              </a:rPr>
              <a:t>Оценка деятельности поликлиники</a:t>
            </a:r>
            <a:endParaRPr lang="ru-RU" sz="2400" b="1" dirty="0">
              <a:latin typeface="Times New Roman" panose="02020603050405020304" pitchFamily="18" charset="0"/>
              <a:cs typeface="Times New Roman" panose="02020603050405020304" pitchFamily="18" charset="0"/>
            </a:endParaRPr>
          </a:p>
        </p:txBody>
      </p:sp>
      <p:sp>
        <p:nvSpPr>
          <p:cNvPr id="3" name="Объект 2"/>
          <p:cNvSpPr>
            <a:spLocks noGrp="1"/>
          </p:cNvSpPr>
          <p:nvPr>
            <p:ph idx="1"/>
          </p:nvPr>
        </p:nvSpPr>
        <p:spPr/>
        <p:txBody>
          <a:bodyPr/>
          <a:lstStyle/>
          <a:p>
            <a:r>
              <a:rPr lang="ru-RU" sz="2400" b="1" dirty="0" smtClean="0">
                <a:latin typeface="Times New Roman" panose="02020603050405020304" pitchFamily="18" charset="0"/>
                <a:cs typeface="Times New Roman" panose="02020603050405020304" pitchFamily="18" charset="0"/>
              </a:rPr>
              <a:t>Фактическая мощность поликлиники (М) определяется по формуле</a:t>
            </a:r>
            <a:r>
              <a:rPr lang="ru-RU" sz="2400" dirty="0" smtClean="0">
                <a:latin typeface="Times New Roman" panose="02020603050405020304" pitchFamily="18" charset="0"/>
                <a:cs typeface="Times New Roman" panose="02020603050405020304" pitchFamily="18" charset="0"/>
              </a:rPr>
              <a:t>:</a:t>
            </a:r>
          </a:p>
          <a:p>
            <a:pPr marL="0" indent="0">
              <a:buNone/>
            </a:pPr>
            <a:r>
              <a:rPr lang="ru-RU" sz="2400" dirty="0" smtClean="0">
                <a:latin typeface="Times New Roman" panose="02020603050405020304" pitchFamily="18" charset="0"/>
                <a:cs typeface="Times New Roman" panose="02020603050405020304" pitchFamily="18" charset="0"/>
              </a:rPr>
              <a:t>М = Всего врачебных посещений/512, коэффициент 512 – количество рабочий дней при 1,66 смены (среднее)</a:t>
            </a:r>
          </a:p>
          <a:p>
            <a:pPr lvl="0"/>
            <a:r>
              <a:rPr lang="ru-RU" sz="2400" b="1" dirty="0" smtClean="0">
                <a:solidFill>
                  <a:prstClr val="black"/>
                </a:solidFill>
                <a:latin typeface="Times New Roman" panose="02020603050405020304" pitchFamily="18" charset="0"/>
                <a:cs typeface="Times New Roman" panose="02020603050405020304" pitchFamily="18" charset="0"/>
              </a:rPr>
              <a:t>Плановая (проектная) </a:t>
            </a:r>
            <a:r>
              <a:rPr lang="ru-RU" sz="2400" b="1" dirty="0">
                <a:solidFill>
                  <a:prstClr val="black"/>
                </a:solidFill>
                <a:latin typeface="Times New Roman" panose="02020603050405020304" pitchFamily="18" charset="0"/>
                <a:cs typeface="Times New Roman" panose="02020603050405020304" pitchFamily="18" charset="0"/>
              </a:rPr>
              <a:t>мощность поликлиники (М) определяется по формуле</a:t>
            </a:r>
            <a:r>
              <a:rPr lang="ru-RU" sz="2400" dirty="0" smtClean="0">
                <a:solidFill>
                  <a:prstClr val="black"/>
                </a:solidFill>
                <a:latin typeface="Times New Roman" panose="02020603050405020304" pitchFamily="18" charset="0"/>
                <a:cs typeface="Times New Roman" panose="02020603050405020304" pitchFamily="18" charset="0"/>
              </a:rPr>
              <a:t>:</a:t>
            </a:r>
          </a:p>
          <a:p>
            <a:pPr marL="0" lvl="0" indent="0">
              <a:buNone/>
            </a:pPr>
            <a:r>
              <a:rPr lang="ru-RU" sz="2400" dirty="0" smtClean="0">
                <a:solidFill>
                  <a:prstClr val="black"/>
                </a:solidFill>
                <a:latin typeface="Times New Roman" panose="02020603050405020304" pitchFamily="18" charset="0"/>
                <a:cs typeface="Times New Roman" panose="02020603050405020304" pitchFamily="18" charset="0"/>
              </a:rPr>
              <a:t>М = Плановое число врачебных посещений/512</a:t>
            </a:r>
          </a:p>
          <a:p>
            <a:pPr marL="0" lvl="0" indent="0">
              <a:buNone/>
            </a:pPr>
            <a:r>
              <a:rPr lang="ru-RU" sz="2400" dirty="0" smtClean="0">
                <a:solidFill>
                  <a:prstClr val="black"/>
                </a:solidFill>
                <a:latin typeface="Times New Roman" panose="02020603050405020304" pitchFamily="18" charset="0"/>
                <a:cs typeface="Times New Roman" panose="02020603050405020304" pitchFamily="18" charset="0"/>
              </a:rPr>
              <a:t>При сопоставлении фактической мощности/плановой- </a:t>
            </a:r>
            <a:r>
              <a:rPr lang="ru-RU" sz="2400" b="1" dirty="0" smtClean="0">
                <a:solidFill>
                  <a:prstClr val="black"/>
                </a:solidFill>
                <a:latin typeface="Times New Roman" panose="02020603050405020304" pitchFamily="18" charset="0"/>
                <a:cs typeface="Times New Roman" panose="02020603050405020304" pitchFamily="18" charset="0"/>
              </a:rPr>
              <a:t>меньше 100% </a:t>
            </a:r>
            <a:r>
              <a:rPr lang="ru-RU" sz="2400" dirty="0" smtClean="0">
                <a:solidFill>
                  <a:prstClr val="black"/>
                </a:solidFill>
                <a:latin typeface="Times New Roman" panose="02020603050405020304" pitchFamily="18" charset="0"/>
                <a:cs typeface="Times New Roman" panose="02020603050405020304" pitchFamily="18" charset="0"/>
              </a:rPr>
              <a:t>имеются резервы площадей для амбулаторного приема; </a:t>
            </a:r>
            <a:r>
              <a:rPr lang="ru-RU" sz="2400" b="1" dirty="0" smtClean="0">
                <a:solidFill>
                  <a:prstClr val="black"/>
                </a:solidFill>
                <a:latin typeface="Times New Roman" panose="02020603050405020304" pitchFamily="18" charset="0"/>
                <a:cs typeface="Times New Roman" panose="02020603050405020304" pitchFamily="18" charset="0"/>
              </a:rPr>
              <a:t>больше 100% </a:t>
            </a:r>
            <a:r>
              <a:rPr lang="ru-RU" sz="2400" dirty="0" smtClean="0">
                <a:solidFill>
                  <a:prstClr val="black"/>
                </a:solidFill>
                <a:latin typeface="Times New Roman" panose="02020603050405020304" pitchFamily="18" charset="0"/>
                <a:cs typeface="Times New Roman" panose="02020603050405020304" pitchFamily="18" charset="0"/>
              </a:rPr>
              <a:t>- нехватка площадей</a:t>
            </a:r>
            <a:endParaRPr lang="ru-RU" sz="2400" dirty="0">
              <a:solidFill>
                <a:prstClr val="black"/>
              </a:solidFill>
              <a:latin typeface="Times New Roman" panose="02020603050405020304" pitchFamily="18" charset="0"/>
              <a:cs typeface="Times New Roman" panose="02020603050405020304" pitchFamily="18" charset="0"/>
            </a:endParaRPr>
          </a:p>
          <a:p>
            <a:pPr marL="0" indent="0">
              <a:buNone/>
            </a:pPr>
            <a:endParaRPr lang="ru-RU" sz="2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15672993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a:latin typeface="Times New Roman" panose="02020603050405020304" pitchFamily="18" charset="0"/>
                <a:cs typeface="Times New Roman" panose="02020603050405020304" pitchFamily="18" charset="0"/>
              </a:rPr>
              <a:t>и</a:t>
            </a:r>
            <a:r>
              <a:rPr lang="ru-RU" dirty="0" smtClean="0">
                <a:latin typeface="Times New Roman" panose="02020603050405020304" pitchFamily="18" charset="0"/>
                <a:cs typeface="Times New Roman" panose="02020603050405020304" pitchFamily="18" charset="0"/>
              </a:rPr>
              <a:t>з </a:t>
            </a:r>
            <a:r>
              <a:rPr lang="ru-RU" dirty="0">
                <a:latin typeface="Times New Roman" panose="02020603050405020304" pitchFamily="18" charset="0"/>
                <a:cs typeface="Times New Roman" panose="02020603050405020304" pitchFamily="18" charset="0"/>
              </a:rPr>
              <a:t>п</a:t>
            </a:r>
            <a:r>
              <a:rPr lang="ru-RU" dirty="0" smtClean="0">
                <a:latin typeface="Times New Roman" panose="02020603050405020304" pitchFamily="18" charset="0"/>
                <a:cs typeface="Times New Roman" panose="02020603050405020304" pitchFamily="18" charset="0"/>
              </a:rPr>
              <a:t>роекта </a:t>
            </a:r>
            <a:r>
              <a:rPr lang="ru-RU" dirty="0">
                <a:latin typeface="Times New Roman" panose="02020603050405020304" pitchFamily="18" charset="0"/>
                <a:cs typeface="Times New Roman" panose="02020603050405020304" pitchFamily="18" charset="0"/>
              </a:rPr>
              <a:t>п</a:t>
            </a:r>
            <a:r>
              <a:rPr lang="ru-RU" dirty="0" smtClean="0">
                <a:latin typeface="Times New Roman" panose="02020603050405020304" pitchFamily="18" charset="0"/>
                <a:cs typeface="Times New Roman" panose="02020603050405020304" pitchFamily="18" charset="0"/>
              </a:rPr>
              <a:t>риказа</a:t>
            </a:r>
            <a:endParaRPr lang="ru-RU" dirty="0">
              <a:latin typeface="Times New Roman" panose="02020603050405020304" pitchFamily="18" charset="0"/>
              <a:cs typeface="Times New Roman" panose="02020603050405020304" pitchFamily="18" charset="0"/>
            </a:endParaRPr>
          </a:p>
        </p:txBody>
      </p:sp>
      <p:sp>
        <p:nvSpPr>
          <p:cNvPr id="3" name="Объект 2"/>
          <p:cNvSpPr>
            <a:spLocks noGrp="1"/>
          </p:cNvSpPr>
          <p:nvPr>
            <p:ph idx="1"/>
          </p:nvPr>
        </p:nvSpPr>
        <p:spPr/>
        <p:txBody>
          <a:bodyPr/>
          <a:lstStyle/>
          <a:p>
            <a:pPr marL="342900" lvl="1" indent="-342900" algn="just">
              <a:buFont typeface="Arial" pitchFamily="34" charset="0"/>
              <a:buChar char="•"/>
            </a:pPr>
            <a:r>
              <a:rPr lang="ru-RU" dirty="0">
                <a:latin typeface="Times New Roman" panose="02020603050405020304" pitchFamily="18" charset="0"/>
                <a:cs typeface="Times New Roman" panose="02020603050405020304" pitchFamily="18" charset="0"/>
              </a:rPr>
              <a:t>Предоставить список ответственных за сдачу статистических отчетов по формам до </a:t>
            </a:r>
            <a:r>
              <a:rPr lang="en-US" dirty="0" smtClean="0">
                <a:latin typeface="Times New Roman" panose="02020603050405020304" pitchFamily="18" charset="0"/>
                <a:cs typeface="Times New Roman" panose="02020603050405020304" pitchFamily="18" charset="0"/>
              </a:rPr>
              <a:t>20</a:t>
            </a:r>
            <a:r>
              <a:rPr lang="ru-RU" dirty="0" smtClean="0">
                <a:latin typeface="Times New Roman" panose="02020603050405020304" pitchFamily="18" charset="0"/>
                <a:cs typeface="Times New Roman" panose="02020603050405020304" pitchFamily="18" charset="0"/>
              </a:rPr>
              <a:t>.12.2023 </a:t>
            </a:r>
            <a:r>
              <a:rPr lang="ru-RU" dirty="0">
                <a:latin typeface="Times New Roman" panose="02020603050405020304" pitchFamily="18" charset="0"/>
                <a:cs typeface="Times New Roman" panose="02020603050405020304" pitchFamily="18" charset="0"/>
              </a:rPr>
              <a:t>г. по электронному адресу </a:t>
            </a:r>
            <a:r>
              <a:rPr lang="en-US" dirty="0" err="1" smtClean="0">
                <a:solidFill>
                  <a:srgbClr val="0066FF"/>
                </a:solidFill>
                <a:latin typeface="Times New Roman" panose="02020603050405020304" pitchFamily="18" charset="0"/>
                <a:cs typeface="Times New Roman" panose="02020603050405020304" pitchFamily="18" charset="0"/>
              </a:rPr>
              <a:t>zyv</a:t>
            </a:r>
            <a:r>
              <a:rPr lang="ru-RU" dirty="0" smtClean="0">
                <a:solidFill>
                  <a:srgbClr val="0066FF"/>
                </a:solidFill>
                <a:latin typeface="Times New Roman" panose="02020603050405020304" pitchFamily="18" charset="0"/>
                <a:cs typeface="Times New Roman" panose="02020603050405020304" pitchFamily="18" charset="0"/>
              </a:rPr>
              <a:t>@</a:t>
            </a:r>
            <a:r>
              <a:rPr lang="en-US" dirty="0" err="1">
                <a:solidFill>
                  <a:srgbClr val="0066FF"/>
                </a:solidFill>
                <a:latin typeface="Times New Roman" panose="02020603050405020304" pitchFamily="18" charset="0"/>
                <a:cs typeface="Times New Roman" panose="02020603050405020304" pitchFamily="18" charset="0"/>
              </a:rPr>
              <a:t>kuzdrav</a:t>
            </a:r>
            <a:r>
              <a:rPr lang="ru-RU" dirty="0">
                <a:solidFill>
                  <a:srgbClr val="0066FF"/>
                </a:solidFill>
                <a:latin typeface="Times New Roman" panose="02020603050405020304" pitchFamily="18" charset="0"/>
                <a:cs typeface="Times New Roman" panose="02020603050405020304" pitchFamily="18" charset="0"/>
              </a:rPr>
              <a:t>.</a:t>
            </a:r>
            <a:r>
              <a:rPr lang="en-US" dirty="0" err="1" smtClean="0">
                <a:solidFill>
                  <a:srgbClr val="0066FF"/>
                </a:solidFill>
                <a:latin typeface="Times New Roman" panose="02020603050405020304" pitchFamily="18" charset="0"/>
                <a:cs typeface="Times New Roman" panose="02020603050405020304" pitchFamily="18" charset="0"/>
              </a:rPr>
              <a:t>ru</a:t>
            </a:r>
            <a:r>
              <a:rPr lang="ru-RU" dirty="0" smtClean="0">
                <a:latin typeface="Times New Roman" panose="02020603050405020304" pitchFamily="18" charset="0"/>
                <a:cs typeface="Times New Roman" panose="02020603050405020304" pitchFamily="18" charset="0"/>
              </a:rPr>
              <a:t>, </a:t>
            </a:r>
            <a:r>
              <a:rPr lang="ru-RU" dirty="0">
                <a:latin typeface="Times New Roman" panose="02020603050405020304" pitchFamily="18" charset="0"/>
                <a:cs typeface="Times New Roman" panose="02020603050405020304" pitchFamily="18" charset="0"/>
              </a:rPr>
              <a:t>в соответствии с </a:t>
            </a:r>
            <a:r>
              <a:rPr lang="ru-RU" b="1" dirty="0">
                <a:latin typeface="Times New Roman" panose="02020603050405020304" pitchFamily="18" charset="0"/>
                <a:cs typeface="Times New Roman" panose="02020603050405020304" pitchFamily="18" charset="0"/>
              </a:rPr>
              <a:t>приложением 4.</a:t>
            </a:r>
            <a:r>
              <a:rPr lang="ru-RU" u="sng" dirty="0">
                <a:latin typeface="Times New Roman" panose="02020603050405020304" pitchFamily="18" charset="0"/>
                <a:cs typeface="Times New Roman" panose="02020603050405020304" pitchFamily="18" charset="0"/>
              </a:rPr>
              <a:t> </a:t>
            </a:r>
            <a:endParaRPr lang="ru-RU" u="sng" dirty="0" smtClean="0">
              <a:latin typeface="Times New Roman" panose="02020603050405020304" pitchFamily="18" charset="0"/>
              <a:cs typeface="Times New Roman" panose="02020603050405020304" pitchFamily="18" charset="0"/>
            </a:endParaRPr>
          </a:p>
          <a:p>
            <a:pPr marL="342900" lvl="1" indent="-342900" algn="just">
              <a:buFont typeface="Arial" pitchFamily="34" charset="0"/>
              <a:buChar char="•"/>
            </a:pPr>
            <a:r>
              <a:rPr lang="ru-RU" dirty="0">
                <a:latin typeface="Times New Roman" panose="02020603050405020304" pitchFamily="18" charset="0"/>
                <a:cs typeface="Times New Roman" panose="02020603050405020304" pitchFamily="18" charset="0"/>
              </a:rPr>
              <a:t>Обеспечить получение программного продукта по обработке форм статистической отчетности, размещенного на сайте </a:t>
            </a:r>
            <a:r>
              <a:rPr lang="ru-RU" dirty="0" smtClean="0">
                <a:latin typeface="Times New Roman" panose="02020603050405020304" pitchFamily="18" charset="0"/>
                <a:cs typeface="Times New Roman" panose="02020603050405020304" pitchFamily="18" charset="0"/>
              </a:rPr>
              <a:t> КОМИАЦ </a:t>
            </a:r>
            <a:r>
              <a:rPr lang="en-US" dirty="0">
                <a:latin typeface="Times New Roman" panose="02020603050405020304" pitchFamily="18" charset="0"/>
                <a:cs typeface="Times New Roman" panose="02020603050405020304" pitchFamily="18" charset="0"/>
              </a:rPr>
              <a:t>http</a:t>
            </a:r>
            <a:r>
              <a:rPr lang="ru-RU" dirty="0">
                <a:latin typeface="Times New Roman" panose="02020603050405020304" pitchFamily="18" charset="0"/>
                <a:cs typeface="Times New Roman" panose="02020603050405020304" pitchFamily="18" charset="0"/>
              </a:rPr>
              <a:t>://</a:t>
            </a:r>
            <a:r>
              <a:rPr lang="en-US" dirty="0" err="1">
                <a:latin typeface="Times New Roman" panose="02020603050405020304" pitchFamily="18" charset="0"/>
                <a:cs typeface="Times New Roman" panose="02020603050405020304" pitchFamily="18" charset="0"/>
              </a:rPr>
              <a:t>komiac</a:t>
            </a:r>
            <a:r>
              <a:rPr lang="ru-RU" dirty="0">
                <a:latin typeface="Times New Roman" panose="02020603050405020304" pitchFamily="18" charset="0"/>
                <a:cs typeface="Times New Roman" panose="02020603050405020304" pitchFamily="18" charset="0"/>
              </a:rPr>
              <a:t>.</a:t>
            </a:r>
            <a:r>
              <a:rPr lang="en-US" dirty="0" err="1">
                <a:latin typeface="Times New Roman" panose="02020603050405020304" pitchFamily="18" charset="0"/>
                <a:cs typeface="Times New Roman" panose="02020603050405020304" pitchFamily="18" charset="0"/>
              </a:rPr>
              <a:t>ru</a:t>
            </a:r>
            <a:r>
              <a:rPr lang="en-US" dirty="0">
                <a:latin typeface="Times New Roman" panose="02020603050405020304" pitchFamily="18" charset="0"/>
                <a:cs typeface="Times New Roman" panose="02020603050405020304" pitchFamily="18" charset="0"/>
              </a:rPr>
              <a:t> </a:t>
            </a:r>
            <a:r>
              <a:rPr lang="ru-RU" dirty="0">
                <a:latin typeface="Times New Roman" panose="02020603050405020304" pitchFamily="18" charset="0"/>
                <a:cs typeface="Times New Roman" panose="02020603050405020304" pitchFamily="18" charset="0"/>
              </a:rPr>
              <a:t>(</a:t>
            </a:r>
            <a:r>
              <a:rPr lang="ru-RU" dirty="0" smtClean="0">
                <a:latin typeface="Times New Roman" panose="02020603050405020304" pitchFamily="18" charset="0"/>
                <a:cs typeface="Times New Roman" panose="02020603050405020304" pitchFamily="18" charset="0"/>
              </a:rPr>
              <a:t>раздел</a:t>
            </a:r>
            <a:r>
              <a:rPr lang="en-US" dirty="0" smtClean="0">
                <a:latin typeface="Times New Roman" panose="02020603050405020304" pitchFamily="18" charset="0"/>
                <a:cs typeface="Times New Roman" panose="02020603050405020304" pitchFamily="18" charset="0"/>
              </a:rPr>
              <a:t> </a:t>
            </a:r>
            <a:r>
              <a:rPr lang="ru-RU" dirty="0" smtClean="0">
                <a:latin typeface="Times New Roman" panose="02020603050405020304" pitchFamily="18" charset="0"/>
                <a:cs typeface="Times New Roman" panose="02020603050405020304" pitchFamily="18" charset="0"/>
              </a:rPr>
              <a:t>Специалистам, </a:t>
            </a:r>
            <a:r>
              <a:rPr lang="ru-RU" dirty="0">
                <a:latin typeface="Times New Roman" panose="02020603050405020304" pitchFamily="18" charset="0"/>
                <a:cs typeface="Times New Roman" panose="02020603050405020304" pitchFamily="18" charset="0"/>
              </a:rPr>
              <a:t>вкладка «Медицинская статистика</a:t>
            </a:r>
            <a:r>
              <a:rPr lang="ru-RU" dirty="0" smtClean="0">
                <a:latin typeface="Times New Roman" panose="02020603050405020304" pitchFamily="18" charset="0"/>
                <a:cs typeface="Times New Roman" panose="02020603050405020304" pitchFamily="18" charset="0"/>
              </a:rPr>
              <a:t>» - </a:t>
            </a:r>
            <a:r>
              <a:rPr lang="ru-RU" dirty="0">
                <a:latin typeface="Times New Roman" panose="02020603050405020304" pitchFamily="18" charset="0"/>
                <a:cs typeface="Times New Roman" panose="02020603050405020304" pitchFamily="18" charset="0"/>
              </a:rPr>
              <a:t>«Годовой </a:t>
            </a:r>
            <a:r>
              <a:rPr lang="ru-RU" dirty="0" smtClean="0">
                <a:latin typeface="Times New Roman" panose="02020603050405020304" pitchFamily="18" charset="0"/>
                <a:cs typeface="Times New Roman" panose="02020603050405020304" pitchFamily="18" charset="0"/>
              </a:rPr>
              <a:t>отчет 202</a:t>
            </a:r>
            <a:r>
              <a:rPr lang="en-US" dirty="0" smtClean="0">
                <a:latin typeface="Times New Roman" panose="02020603050405020304" pitchFamily="18" charset="0"/>
                <a:cs typeface="Times New Roman" panose="02020603050405020304" pitchFamily="18" charset="0"/>
              </a:rPr>
              <a:t>3</a:t>
            </a:r>
            <a:r>
              <a:rPr lang="ru-RU" dirty="0" smtClean="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a:p>
            <a:pPr marL="342900" lvl="1" indent="-342900">
              <a:buFont typeface="Arial" pitchFamily="34" charset="0"/>
              <a:buChar char="•"/>
            </a:pPr>
            <a:endParaRPr lang="ru-RU" dirty="0"/>
          </a:p>
        </p:txBody>
      </p:sp>
    </p:spTree>
    <p:extLst>
      <p:ext uri="{BB962C8B-B14F-4D97-AF65-F5344CB8AC3E}">
        <p14:creationId xmlns:p14="http://schemas.microsoft.com/office/powerpoint/2010/main" val="2563300796"/>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611560" y="1563105"/>
            <a:ext cx="7920880" cy="4932119"/>
          </a:xfrm>
          <a:prstGeom prst="rect">
            <a:avLst/>
          </a:prstGeom>
        </p:spPr>
        <p:txBody>
          <a:bodyPr wrap="square">
            <a:spAutoFit/>
          </a:bodyPr>
          <a:lstStyle/>
          <a:p>
            <a:pPr marL="342900" lvl="0" indent="-342900">
              <a:spcBef>
                <a:spcPts val="300"/>
              </a:spcBef>
              <a:spcAft>
                <a:spcPts val="300"/>
              </a:spcAft>
              <a:buFont typeface="+mj-lt"/>
              <a:buAutoNum type="arabicParenBoth" startAt="1090"/>
              <a:tabLst>
                <a:tab pos="2637155" algn="ctr"/>
                <a:tab pos="2743200" algn="l"/>
                <a:tab pos="5274310" algn="r"/>
              </a:tabLst>
            </a:pPr>
            <a:r>
              <a:rPr lang="en-US" sz="2400" dirty="0">
                <a:latin typeface="Times New Roman" panose="02020603050405020304" pitchFamily="18" charset="0"/>
                <a:ea typeface="Times New Roman" panose="02020603050405020304" pitchFamily="18" charset="0"/>
              </a:rPr>
              <a:t> </a:t>
            </a:r>
            <a:r>
              <a:rPr lang="ru-RU" sz="2400" dirty="0">
                <a:latin typeface="Times New Roman" panose="02020603050405020304" pitchFamily="18" charset="0"/>
                <a:ea typeface="Times New Roman" panose="02020603050405020304" pitchFamily="18" charset="0"/>
              </a:rPr>
              <a:t>Код по ОКЕИ: человек – 792</a:t>
            </a:r>
          </a:p>
          <a:p>
            <a:pPr marL="590550">
              <a:spcAft>
                <a:spcPts val="0"/>
              </a:spcAft>
            </a:pPr>
            <a:r>
              <a:rPr lang="ru-RU" sz="2400" dirty="0">
                <a:latin typeface="Times New Roman" panose="02020603050405020304" pitchFamily="18" charset="0"/>
                <a:ea typeface="Times New Roman" panose="02020603050405020304" pitchFamily="18" charset="0"/>
              </a:rPr>
              <a:t>Санаторно-курортное лечение по всем профилям: направлено на санаторно-курортное лечение, всего 1 _____________, из них</a:t>
            </a:r>
          </a:p>
          <a:p>
            <a:pPr marL="590550">
              <a:spcAft>
                <a:spcPts val="0"/>
              </a:spcAft>
            </a:pPr>
            <a:r>
              <a:rPr lang="ru-RU" sz="2400" dirty="0">
                <a:latin typeface="Times New Roman" panose="02020603050405020304" pitchFamily="18" charset="0"/>
                <a:ea typeface="Times New Roman" panose="02020603050405020304" pitchFamily="18" charset="0"/>
              </a:rPr>
              <a:t>детей 0–17 лет  2 _____________ , получили санаторно-курортное лечение, всего  3 _____________, из них дети 0–17 лет  4 __________ , </a:t>
            </a:r>
          </a:p>
          <a:p>
            <a:pPr marL="590550">
              <a:spcAft>
                <a:spcPts val="0"/>
              </a:spcAft>
            </a:pPr>
            <a:r>
              <a:rPr lang="ru-RU" sz="2400" dirty="0">
                <a:latin typeface="Times New Roman" panose="02020603050405020304" pitchFamily="18" charset="0"/>
                <a:ea typeface="Times New Roman" panose="02020603050405020304" pitchFamily="18" charset="0"/>
              </a:rPr>
              <a:t>из общего числа получивших санаторно-курортное лечение – иностранные граждане, 5 ________, из них дети 6 </a:t>
            </a:r>
            <a:r>
              <a:rPr lang="ru-RU" sz="2400" dirty="0" smtClean="0">
                <a:latin typeface="Times New Roman" panose="02020603050405020304" pitchFamily="18" charset="0"/>
                <a:ea typeface="Times New Roman" panose="02020603050405020304" pitchFamily="18" charset="0"/>
              </a:rPr>
              <a:t>__________.  </a:t>
            </a:r>
          </a:p>
          <a:p>
            <a:pPr marL="590550">
              <a:spcAft>
                <a:spcPts val="0"/>
              </a:spcAft>
            </a:pPr>
            <a:r>
              <a:rPr lang="ru-RU" sz="2400" dirty="0" smtClean="0">
                <a:solidFill>
                  <a:srgbClr val="FF0000"/>
                </a:solidFill>
                <a:latin typeface="Times New Roman" panose="02020603050405020304" pitchFamily="18" charset="0"/>
                <a:ea typeface="Times New Roman" panose="02020603050405020304" pitchFamily="18" charset="0"/>
              </a:rPr>
              <a:t>Таблица заполняется  медицинскими организациями, направляющих пациентов на санаторно-курортное </a:t>
            </a:r>
            <a:r>
              <a:rPr lang="ru-RU" sz="2400" dirty="0">
                <a:solidFill>
                  <a:srgbClr val="FF0000"/>
                </a:solidFill>
                <a:latin typeface="Times New Roman" panose="02020603050405020304" pitchFamily="18" charset="0"/>
                <a:ea typeface="Times New Roman" panose="02020603050405020304" pitchFamily="18" charset="0"/>
              </a:rPr>
              <a:t>л</a:t>
            </a:r>
            <a:r>
              <a:rPr lang="ru-RU" sz="2400" dirty="0" smtClean="0">
                <a:solidFill>
                  <a:srgbClr val="FF0000"/>
                </a:solidFill>
                <a:latin typeface="Times New Roman" panose="02020603050405020304" pitchFamily="18" charset="0"/>
                <a:ea typeface="Times New Roman" panose="02020603050405020304" pitchFamily="18" charset="0"/>
              </a:rPr>
              <a:t>ечение </a:t>
            </a:r>
            <a:endParaRPr lang="ru-RU" sz="2400" dirty="0">
              <a:solidFill>
                <a:srgbClr val="FF0000"/>
              </a:solidFill>
            </a:endParaRPr>
          </a:p>
        </p:txBody>
      </p:sp>
    </p:spTree>
    <p:extLst>
      <p:ext uri="{BB962C8B-B14F-4D97-AF65-F5344CB8AC3E}">
        <p14:creationId xmlns:p14="http://schemas.microsoft.com/office/powerpoint/2010/main" val="137761721"/>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11266" name="Text Box 2"/>
          <p:cNvSpPr txBox="1">
            <a:spLocks noChangeArrowheads="1"/>
          </p:cNvSpPr>
          <p:nvPr/>
        </p:nvSpPr>
        <p:spPr bwMode="auto">
          <a:xfrm>
            <a:off x="457200" y="381000"/>
            <a:ext cx="83820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marL="342900" indent="-342900" eaLnBrk="0" hangingPunct="0">
              <a:spcBef>
                <a:spcPct val="20000"/>
              </a:spcBef>
              <a:buClr>
                <a:srgbClr val="0BD0D9"/>
              </a:buClr>
              <a:buSzPct val="95000"/>
              <a:buFont typeface="Wingdings 2" panose="05020102010507070707" pitchFamily="18" charset="2"/>
              <a:buChar char=""/>
              <a:defRPr sz="2600">
                <a:solidFill>
                  <a:schemeClr val="tx1"/>
                </a:solidFill>
                <a:latin typeface="Constantia" panose="02030602050306030303" pitchFamily="18" charset="0"/>
              </a:defRPr>
            </a:lvl1pPr>
            <a:lvl2pPr marL="742950" indent="-285750" eaLnBrk="0" hangingPunct="0">
              <a:spcBef>
                <a:spcPct val="20000"/>
              </a:spcBef>
              <a:buClr>
                <a:schemeClr val="accent1"/>
              </a:buClr>
              <a:buSzPct val="85000"/>
              <a:buFont typeface="Wingdings 2" panose="05020102010507070707" pitchFamily="18" charset="2"/>
              <a:buChar char=""/>
              <a:defRPr sz="2400">
                <a:solidFill>
                  <a:schemeClr val="tx1"/>
                </a:solidFill>
                <a:latin typeface="Constantia" panose="02030602050306030303" pitchFamily="18" charset="0"/>
              </a:defRPr>
            </a:lvl2pPr>
            <a:lvl3pPr marL="1143000" indent="-228600" eaLnBrk="0" hangingPunct="0">
              <a:spcBef>
                <a:spcPct val="20000"/>
              </a:spcBef>
              <a:buClr>
                <a:schemeClr val="accent2"/>
              </a:buClr>
              <a:buSzPct val="70000"/>
              <a:buFont typeface="Wingdings 2" panose="05020102010507070707" pitchFamily="18" charset="2"/>
              <a:buChar char=""/>
              <a:defRPr sz="2100">
                <a:solidFill>
                  <a:schemeClr val="tx1"/>
                </a:solidFill>
                <a:latin typeface="Constantia" panose="02030602050306030303" pitchFamily="18" charset="0"/>
              </a:defRPr>
            </a:lvl3pPr>
            <a:lvl4pPr marL="1600200" indent="-228600" eaLnBrk="0" hangingPunct="0">
              <a:spcBef>
                <a:spcPct val="20000"/>
              </a:spcBef>
              <a:buClr>
                <a:srgbClr val="0BD0D9"/>
              </a:buClr>
              <a:buSzPct val="65000"/>
              <a:buFont typeface="Wingdings 2" panose="05020102010507070707" pitchFamily="18" charset="2"/>
              <a:buChar char=""/>
              <a:defRPr sz="2000">
                <a:solidFill>
                  <a:schemeClr val="tx1"/>
                </a:solidFill>
                <a:latin typeface="Constantia" panose="02030602050306030303" pitchFamily="18" charset="0"/>
              </a:defRPr>
            </a:lvl4pPr>
            <a:lvl5pPr marL="2057400" indent="-228600" eaLnBrk="0" hangingPunct="0">
              <a:spcBef>
                <a:spcPct val="20000"/>
              </a:spcBef>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5pPr>
            <a:lvl6pPr marL="25146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6pPr>
            <a:lvl7pPr marL="29718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7pPr>
            <a:lvl8pPr marL="34290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8pPr>
            <a:lvl9pPr marL="38862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9pPr>
          </a:lstStyle>
          <a:p>
            <a:pPr eaLnBrk="1" hangingPunct="1">
              <a:spcBef>
                <a:spcPct val="0"/>
              </a:spcBef>
              <a:buClrTx/>
              <a:buSzTx/>
              <a:buFontTx/>
              <a:buNone/>
            </a:pPr>
            <a:r>
              <a:rPr lang="ru-RU" altLang="ru-RU" sz="2000" b="1">
                <a:latin typeface="Times New Roman" panose="02020603050405020304" pitchFamily="18" charset="0"/>
              </a:rPr>
              <a:t>Таблица 1107</a:t>
            </a:r>
            <a:endParaRPr lang="ru-RU" altLang="ru-RU" sz="2000">
              <a:latin typeface="Times New Roman" panose="02020603050405020304" pitchFamily="18" charset="0"/>
            </a:endParaRPr>
          </a:p>
        </p:txBody>
      </p:sp>
      <p:graphicFrame>
        <p:nvGraphicFramePr>
          <p:cNvPr id="197859" name="Group 227"/>
          <p:cNvGraphicFramePr>
            <a:graphicFrameLocks noGrp="1"/>
          </p:cNvGraphicFramePr>
          <p:nvPr>
            <p:ph type="tbl" idx="4294967295"/>
            <p:extLst>
              <p:ext uri="{D42A27DB-BD31-4B8C-83A1-F6EECF244321}">
                <p14:modId xmlns:p14="http://schemas.microsoft.com/office/powerpoint/2010/main" val="515811243"/>
              </p:ext>
            </p:extLst>
          </p:nvPr>
        </p:nvGraphicFramePr>
        <p:xfrm>
          <a:off x="152400" y="762000"/>
          <a:ext cx="8763000" cy="3475302"/>
        </p:xfrm>
        <a:graphic>
          <a:graphicData uri="http://schemas.openxmlformats.org/drawingml/2006/table">
            <a:tbl>
              <a:tblPr/>
              <a:tblGrid>
                <a:gridCol w="5715000"/>
                <a:gridCol w="990600"/>
                <a:gridCol w="2057400"/>
              </a:tblGrid>
              <a:tr h="335351">
                <a:tc rowSpan="2">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1" i="0" u="none" strike="noStrike" cap="none" normalizeH="0" baseline="0" dirty="0" smtClean="0">
                          <a:ln>
                            <a:noFill/>
                          </a:ln>
                          <a:solidFill>
                            <a:srgbClr val="990033"/>
                          </a:solidFill>
                          <a:effectLst/>
                          <a:latin typeface="Times New Roman" pitchFamily="18" charset="0"/>
                          <a:cs typeface="Times New Roman" pitchFamily="18" charset="0"/>
                        </a:rPr>
                        <a:t>Участки медицинских организаций, оказывающих медицинскую помощь в амбулаторных условиях</a:t>
                      </a:r>
                      <a:endParaRPr kumimoji="0" lang="ru-RU" sz="2800" b="1" i="0" u="none" strike="noStrike" cap="none" normalizeH="0" baseline="0" dirty="0" smtClean="0">
                        <a:ln>
                          <a:noFill/>
                        </a:ln>
                        <a:solidFill>
                          <a:srgbClr val="990033"/>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lnTlToBr>
                      <a:noFill/>
                    </a:lnTlToBr>
                    <a:lnBlToTr>
                      <a:noFill/>
                    </a:lnBlToTr>
                    <a:noFill/>
                  </a:tcPr>
                </a:tc>
                <a:tc rowSpan="2">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rgbClr val="000000"/>
                          </a:solidFill>
                          <a:effectLst/>
                          <a:latin typeface="Times New Roman" pitchFamily="18" charset="0"/>
                          <a:cs typeface="Times New Roman" pitchFamily="18" charset="0"/>
                        </a:rPr>
                        <a:t>Число</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35351">
                <a:tc vMerge="1">
                  <a:txBody>
                    <a:bodyPr/>
                    <a:lstStyle/>
                    <a:p>
                      <a:endParaRPr lang="ru-RU"/>
                    </a:p>
                  </a:txBody>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строки</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lnTlToBr>
                      <a:noFill/>
                    </a:lnTlToBr>
                    <a:lnBlToTr>
                      <a:noFill/>
                    </a:lnBlToTr>
                    <a:noFill/>
                  </a:tcPr>
                </a:tc>
                <a:tc vMerge="1">
                  <a:txBody>
                    <a:bodyPr/>
                    <a:lstStyle/>
                    <a:p>
                      <a:endParaRPr lang="ru-RU"/>
                    </a:p>
                  </a:txBody>
                  <a:tcPr/>
                </a:tc>
              </a:tr>
              <a:tr h="304865">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1</a:t>
                      </a:r>
                      <a:endParaRPr kumimoji="0" lang="ru-RU" sz="2400" b="0" i="0" u="none" strike="noStrike" cap="none" normalizeH="0" baseline="0" smtClean="0">
                        <a:ln>
                          <a:noFill/>
                        </a:ln>
                        <a:solidFill>
                          <a:schemeClr val="tx1"/>
                        </a:solidFill>
                        <a:effectLst/>
                        <a:latin typeface="Arial" pitchFamily="34" charset="0"/>
                        <a:cs typeface="Arial" pitchFamily="34" charset="0"/>
                      </a:endParaRPr>
                    </a:p>
                  </a:txBody>
                  <a:tcPr marT="45730" marB="4573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2</a:t>
                      </a:r>
                      <a:endParaRPr kumimoji="0" lang="ru-RU" sz="24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400" b="0" i="0" u="none" strike="noStrike" cap="none" normalizeH="0" baseline="0" smtClean="0">
                          <a:ln>
                            <a:noFill/>
                          </a:ln>
                          <a:solidFill>
                            <a:schemeClr val="tx1"/>
                          </a:solidFill>
                          <a:effectLst/>
                          <a:latin typeface="Times New Roman" pitchFamily="18" charset="0"/>
                          <a:cs typeface="Times New Roman" pitchFamily="18" charset="0"/>
                        </a:rPr>
                        <a:t>3</a:t>
                      </a:r>
                      <a:endParaRPr kumimoji="0" lang="ru-RU" sz="24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35351">
                <a:tc>
                  <a:txBody>
                    <a:body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Врачебных терапевтических участков, всего</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1.</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1" i="0" u="none" strike="noStrike" cap="none" normalizeH="0" baseline="0" smtClean="0">
                          <a:ln>
                            <a:noFill/>
                          </a:ln>
                          <a:solidFill>
                            <a:schemeClr val="tx1"/>
                          </a:solidFill>
                          <a:effectLst/>
                          <a:latin typeface="Arial"/>
                          <a:cs typeface="Times New Roman" pitchFamily="18" charset="0"/>
                        </a:rPr>
                        <a:t> </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35351">
                <a:tc>
                  <a:txBody>
                    <a:body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sz="1600" b="0" i="0" u="none" strike="noStrike" cap="none" normalizeH="0" baseline="0" dirty="0" smtClean="0">
                          <a:ln>
                            <a:noFill/>
                          </a:ln>
                          <a:solidFill>
                            <a:schemeClr val="tx1"/>
                          </a:solidFill>
                          <a:effectLst/>
                          <a:latin typeface="Times New Roman" pitchFamily="18" charset="0"/>
                          <a:cs typeface="Times New Roman" pitchFamily="18" charset="0"/>
                        </a:rPr>
                        <a:t>из них:  </a:t>
                      </a:r>
                      <a:r>
                        <a:rPr kumimoji="0" lang="ru-RU" sz="1600" b="1" i="0" u="none" strike="noStrike" cap="none" normalizeH="0" baseline="0" dirty="0" smtClean="0">
                          <a:ln>
                            <a:noFill/>
                          </a:ln>
                          <a:solidFill>
                            <a:srgbClr val="990033"/>
                          </a:solidFill>
                          <a:effectLst/>
                          <a:latin typeface="Times New Roman" pitchFamily="18" charset="0"/>
                          <a:cs typeface="Times New Roman" pitchFamily="18" charset="0"/>
                        </a:rPr>
                        <a:t>комплексные участки</a:t>
                      </a:r>
                      <a:endParaRPr kumimoji="0" lang="ru-RU" sz="2800" b="1" i="0" u="none" strike="noStrike" cap="none" normalizeH="0" baseline="0" dirty="0" smtClean="0">
                        <a:ln>
                          <a:noFill/>
                        </a:ln>
                        <a:solidFill>
                          <a:srgbClr val="990033"/>
                        </a:solidFill>
                        <a:effectLst/>
                        <a:latin typeface="Arial" pitchFamily="34" charset="0"/>
                        <a:cs typeface="Arial" pitchFamily="34" charset="0"/>
                      </a:endParaRPr>
                    </a:p>
                  </a:txBody>
                  <a:tcPr marT="45730" marB="4573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2.</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1" i="0" u="none" strike="noStrike" cap="none" normalizeH="0" baseline="0" smtClean="0">
                          <a:ln>
                            <a:noFill/>
                          </a:ln>
                          <a:solidFill>
                            <a:schemeClr val="tx1"/>
                          </a:solidFill>
                          <a:effectLst/>
                          <a:latin typeface="Arial"/>
                          <a:cs typeface="Times New Roman" pitchFamily="18" charset="0"/>
                        </a:rPr>
                        <a:t> </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35351">
                <a:tc>
                  <a:txBody>
                    <a:body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              малокомплектные участки</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3.</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1" i="0" u="none" strike="noStrike" cap="none" normalizeH="0" baseline="0" smtClean="0">
                          <a:ln>
                            <a:noFill/>
                          </a:ln>
                          <a:solidFill>
                            <a:schemeClr val="tx1"/>
                          </a:solidFill>
                          <a:effectLst/>
                          <a:latin typeface="Arial"/>
                          <a:cs typeface="Times New Roman" pitchFamily="18" charset="0"/>
                        </a:rPr>
                        <a:t> </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35351">
                <a:tc>
                  <a:txBody>
                    <a:body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Участки врача общей практики  </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4.</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1" i="0" u="none" strike="noStrike" cap="none" normalizeH="0" baseline="0" smtClean="0">
                          <a:ln>
                            <a:noFill/>
                          </a:ln>
                          <a:solidFill>
                            <a:schemeClr val="tx1"/>
                          </a:solidFill>
                          <a:effectLst/>
                          <a:latin typeface="Arial"/>
                          <a:cs typeface="Times New Roman" pitchFamily="18" charset="0"/>
                        </a:rPr>
                        <a:t> </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35351">
                <a:tc>
                  <a:txBody>
                    <a:body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Педиатрические участки</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5.</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1" i="0" u="none" strike="noStrike" cap="none" normalizeH="0" baseline="0" smtClean="0">
                          <a:ln>
                            <a:noFill/>
                          </a:ln>
                          <a:solidFill>
                            <a:schemeClr val="tx1"/>
                          </a:solidFill>
                          <a:effectLst/>
                          <a:latin typeface="Arial"/>
                          <a:cs typeface="Times New Roman" pitchFamily="18" charset="0"/>
                        </a:rPr>
                        <a:t> </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35351">
                <a:tc>
                  <a:txBody>
                    <a:body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sz="1600" b="0" i="0" u="none" strike="noStrike" cap="none" normalizeH="0" baseline="0" dirty="0" smtClean="0">
                          <a:ln>
                            <a:noFill/>
                          </a:ln>
                          <a:solidFill>
                            <a:schemeClr val="tx1"/>
                          </a:solidFill>
                          <a:effectLst/>
                          <a:latin typeface="Times New Roman" pitchFamily="18" charset="0"/>
                          <a:cs typeface="Times New Roman" pitchFamily="18" charset="0"/>
                        </a:rPr>
                        <a:t>из них малокомплектные участки</a:t>
                      </a:r>
                      <a:endParaRPr kumimoji="0" lang="ru-RU" sz="1600" b="0" i="0" u="none" strike="noStrike" cap="none" normalizeH="0" baseline="0" dirty="0" smtClean="0">
                        <a:ln>
                          <a:noFill/>
                        </a:ln>
                        <a:solidFill>
                          <a:srgbClr val="CC0000"/>
                        </a:solidFill>
                        <a:effectLst/>
                        <a:latin typeface="Arial" pitchFamily="34" charset="0"/>
                        <a:cs typeface="Arial" pitchFamily="34" charset="0"/>
                      </a:endParaRPr>
                    </a:p>
                    <a:p>
                      <a:pPr marL="0" marR="0" lvl="0" indent="0" algn="ctr" defTabSz="914400" rtl="0" eaLnBrk="0" fontAlgn="t" latinLnBrk="0" hangingPunct="0">
                        <a:lnSpc>
                          <a:spcPct val="100000"/>
                        </a:lnSpc>
                        <a:spcBef>
                          <a:spcPct val="0"/>
                        </a:spcBef>
                        <a:spcAft>
                          <a:spcPct val="0"/>
                        </a:spcAft>
                        <a:buClrTx/>
                        <a:buSzTx/>
                        <a:buFontTx/>
                        <a:buNone/>
                        <a:tabLst/>
                      </a:pPr>
                      <a:endParaRPr kumimoji="0" lang="ru-RU" sz="1600" b="0" i="0" u="none" strike="noStrike" cap="none" normalizeH="0" baseline="0" dirty="0" smtClean="0">
                        <a:ln>
                          <a:noFill/>
                        </a:ln>
                        <a:solidFill>
                          <a:srgbClr val="CC0000"/>
                        </a:solidFill>
                        <a:effectLst/>
                        <a:latin typeface="Arial" pitchFamily="34" charset="0"/>
                        <a:cs typeface="Arial" pitchFamily="34" charset="0"/>
                      </a:endParaRPr>
                    </a:p>
                    <a:p>
                      <a:pPr marL="0" marR="0" lvl="0" indent="0" algn="ctr" defTabSz="914400" rtl="0" eaLnBrk="0" fontAlgn="t" latinLnBrk="0" hangingPunct="0">
                        <a:lnSpc>
                          <a:spcPct val="100000"/>
                        </a:lnSpc>
                        <a:spcBef>
                          <a:spcPct val="0"/>
                        </a:spcBef>
                        <a:spcAft>
                          <a:spcPct val="0"/>
                        </a:spcAft>
                        <a:buClrTx/>
                        <a:buSzTx/>
                        <a:buFontTx/>
                        <a:buNone/>
                        <a:tabLst/>
                      </a:pPr>
                      <a:r>
                        <a:rPr kumimoji="0" lang="ru-RU" sz="1600" b="0" i="0" u="none" strike="noStrike" cap="none" normalizeH="0" baseline="0" dirty="0" smtClean="0">
                          <a:ln>
                            <a:noFill/>
                          </a:ln>
                          <a:solidFill>
                            <a:srgbClr val="CC0000"/>
                          </a:solidFill>
                          <a:effectLst/>
                          <a:latin typeface="Times New Roman" pitchFamily="18" charset="0"/>
                          <a:cs typeface="Times New Roman" pitchFamily="18" charset="0"/>
                        </a:rPr>
                        <a:t>Фельдшерские    участки</a:t>
                      </a:r>
                    </a:p>
                  </a:txBody>
                  <a:tcPr marT="45730" marB="4573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0" i="0" u="none" strike="noStrike" cap="none" normalizeH="0" baseline="0" smtClean="0">
                          <a:ln>
                            <a:noFill/>
                          </a:ln>
                          <a:solidFill>
                            <a:schemeClr val="tx1"/>
                          </a:solidFill>
                          <a:effectLst/>
                          <a:latin typeface="Times New Roman" pitchFamily="18" charset="0"/>
                          <a:cs typeface="Times New Roman" pitchFamily="18" charset="0"/>
                        </a:rPr>
                        <a:t>6.</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sz="1600" b="1" i="0" u="none" strike="noStrike" cap="none" normalizeH="0" baseline="0" smtClean="0">
                          <a:ln>
                            <a:noFill/>
                          </a:ln>
                          <a:solidFill>
                            <a:schemeClr val="tx1"/>
                          </a:solidFill>
                          <a:effectLst/>
                          <a:latin typeface="Arial"/>
                          <a:cs typeface="Times New Roman" pitchFamily="18" charset="0"/>
                        </a:rPr>
                        <a:t> </a:t>
                      </a:r>
                      <a:endParaRPr kumimoji="0" lang="ru-RU" sz="2800" b="0" i="0" u="none" strike="noStrike" cap="none" normalizeH="0" baseline="0" smtClean="0">
                        <a:ln>
                          <a:noFill/>
                        </a:ln>
                        <a:solidFill>
                          <a:schemeClr val="tx1"/>
                        </a:solidFill>
                        <a:effectLst/>
                        <a:latin typeface="Arial" pitchFamily="34" charset="0"/>
                        <a:cs typeface="Arial" pitchFamily="34" charset="0"/>
                      </a:endParaRPr>
                    </a:p>
                  </a:txBody>
                  <a:tcPr marT="45730" marB="4573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11306" name="Rectangle 228"/>
          <p:cNvSpPr>
            <a:spLocks noChangeArrowheads="1"/>
          </p:cNvSpPr>
          <p:nvPr/>
        </p:nvSpPr>
        <p:spPr bwMode="auto">
          <a:xfrm>
            <a:off x="5004048" y="2420888"/>
            <a:ext cx="3888432" cy="1800200"/>
          </a:xfrm>
          <a:prstGeom prst="rect">
            <a:avLst/>
          </a:prstGeom>
          <a:solidFill>
            <a:schemeClr val="accent1">
              <a:lumMod val="40000"/>
              <a:lumOff val="60000"/>
            </a:schemeClr>
          </a:solidFill>
          <a:ln>
            <a:noFill/>
          </a:ln>
        </p:spPr>
        <p:txBody>
          <a:bodyPr/>
          <a:lstStyle>
            <a:lvl1pPr marL="342900" indent="-342900" eaLnBrk="0" hangingPunct="0">
              <a:spcBef>
                <a:spcPct val="20000"/>
              </a:spcBef>
              <a:buClr>
                <a:srgbClr val="0BD0D9"/>
              </a:buClr>
              <a:buSzPct val="95000"/>
              <a:buFont typeface="Wingdings 2" panose="05020102010507070707" pitchFamily="18" charset="2"/>
              <a:buChar char=""/>
              <a:defRPr sz="2600">
                <a:solidFill>
                  <a:schemeClr val="tx1"/>
                </a:solidFill>
                <a:latin typeface="Constantia" panose="02030602050306030303" pitchFamily="18" charset="0"/>
              </a:defRPr>
            </a:lvl1pPr>
            <a:lvl2pPr marL="742950" indent="-285750" eaLnBrk="0" hangingPunct="0">
              <a:spcBef>
                <a:spcPct val="20000"/>
              </a:spcBef>
              <a:buClr>
                <a:schemeClr val="accent1"/>
              </a:buClr>
              <a:buSzPct val="85000"/>
              <a:buFont typeface="Wingdings 2" panose="05020102010507070707" pitchFamily="18" charset="2"/>
              <a:buChar char=""/>
              <a:defRPr sz="2400">
                <a:solidFill>
                  <a:schemeClr val="tx1"/>
                </a:solidFill>
                <a:latin typeface="Constantia" panose="02030602050306030303" pitchFamily="18" charset="0"/>
              </a:defRPr>
            </a:lvl2pPr>
            <a:lvl3pPr marL="1143000" indent="-228600" eaLnBrk="0" hangingPunct="0">
              <a:spcBef>
                <a:spcPct val="20000"/>
              </a:spcBef>
              <a:buClr>
                <a:schemeClr val="accent2"/>
              </a:buClr>
              <a:buSzPct val="70000"/>
              <a:buFont typeface="Wingdings 2" panose="05020102010507070707" pitchFamily="18" charset="2"/>
              <a:buChar char=""/>
              <a:defRPr sz="2100">
                <a:solidFill>
                  <a:schemeClr val="tx1"/>
                </a:solidFill>
                <a:latin typeface="Constantia" panose="02030602050306030303" pitchFamily="18" charset="0"/>
              </a:defRPr>
            </a:lvl3pPr>
            <a:lvl4pPr marL="1600200" indent="-228600" eaLnBrk="0" hangingPunct="0">
              <a:spcBef>
                <a:spcPct val="20000"/>
              </a:spcBef>
              <a:buClr>
                <a:srgbClr val="0BD0D9"/>
              </a:buClr>
              <a:buSzPct val="65000"/>
              <a:buFont typeface="Wingdings 2" panose="05020102010507070707" pitchFamily="18" charset="2"/>
              <a:buChar char=""/>
              <a:defRPr sz="2000">
                <a:solidFill>
                  <a:schemeClr val="tx1"/>
                </a:solidFill>
                <a:latin typeface="Constantia" panose="02030602050306030303" pitchFamily="18" charset="0"/>
              </a:defRPr>
            </a:lvl4pPr>
            <a:lvl5pPr marL="2057400" indent="-228600" eaLnBrk="0" hangingPunct="0">
              <a:spcBef>
                <a:spcPct val="20000"/>
              </a:spcBef>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5pPr>
            <a:lvl6pPr marL="25146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6pPr>
            <a:lvl7pPr marL="29718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7pPr>
            <a:lvl8pPr marL="34290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8pPr>
            <a:lvl9pPr marL="38862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9pPr>
          </a:lstStyle>
          <a:p>
            <a:pPr eaLnBrk="1" hangingPunct="1">
              <a:spcBef>
                <a:spcPct val="0"/>
              </a:spcBef>
              <a:buClrTx/>
              <a:buSzTx/>
              <a:buFontTx/>
              <a:buNone/>
            </a:pPr>
            <a:r>
              <a:rPr lang="ru-RU" altLang="ru-RU" sz="1600" b="1" dirty="0">
                <a:latin typeface="Times New Roman" panose="02020603050405020304" pitchFamily="18" charset="0"/>
              </a:rPr>
              <a:t>Проверка доступности первичной медико-санитарной помощи:</a:t>
            </a:r>
          </a:p>
          <a:p>
            <a:pPr eaLnBrk="1" hangingPunct="1">
              <a:spcBef>
                <a:spcPct val="0"/>
              </a:spcBef>
              <a:buClrTx/>
              <a:buSzTx/>
              <a:buFontTx/>
              <a:buNone/>
            </a:pPr>
            <a:r>
              <a:rPr lang="ru-RU" altLang="ru-RU" sz="1600" b="1" dirty="0">
                <a:latin typeface="Times New Roman" panose="02020603050405020304" pitchFamily="18" charset="0"/>
              </a:rPr>
              <a:t>(численность населения) : (норматив </a:t>
            </a:r>
          </a:p>
          <a:p>
            <a:pPr eaLnBrk="1" hangingPunct="1">
              <a:spcBef>
                <a:spcPct val="0"/>
              </a:spcBef>
              <a:buClrTx/>
              <a:buSzTx/>
              <a:buFontTx/>
              <a:buNone/>
            </a:pPr>
            <a:r>
              <a:rPr lang="ru-RU" altLang="ru-RU" sz="1600" b="1" dirty="0">
                <a:latin typeface="Times New Roman" panose="02020603050405020304" pitchFamily="18" charset="0"/>
              </a:rPr>
              <a:t>численности населения на участке) = </a:t>
            </a:r>
          </a:p>
          <a:p>
            <a:pPr algn="ctr" eaLnBrk="1" hangingPunct="1">
              <a:spcBef>
                <a:spcPct val="0"/>
              </a:spcBef>
              <a:buClrTx/>
              <a:buSzTx/>
              <a:buFontTx/>
              <a:buNone/>
            </a:pPr>
            <a:r>
              <a:rPr lang="ru-RU" altLang="ru-RU" sz="1600" b="1" dirty="0">
                <a:latin typeface="Times New Roman" panose="02020603050405020304" pitchFamily="18" charset="0"/>
              </a:rPr>
              <a:t>численность штатных должностей участковых врачей</a:t>
            </a:r>
          </a:p>
          <a:p>
            <a:pPr algn="ctr" eaLnBrk="1" hangingPunct="1">
              <a:spcBef>
                <a:spcPct val="0"/>
              </a:spcBef>
              <a:buClrTx/>
              <a:buSzTx/>
              <a:buFontTx/>
              <a:buNone/>
            </a:pPr>
            <a:r>
              <a:rPr lang="ru-RU" altLang="ru-RU" sz="1600" b="1" dirty="0">
                <a:latin typeface="Times New Roman" panose="02020603050405020304" pitchFamily="18" charset="0"/>
              </a:rPr>
              <a:t>При этом могут быть отклонения</a:t>
            </a:r>
          </a:p>
        </p:txBody>
      </p:sp>
      <p:sp>
        <p:nvSpPr>
          <p:cNvPr id="11307" name="AutoShape 229"/>
          <p:cNvSpPr>
            <a:spLocks noChangeArrowheads="1"/>
          </p:cNvSpPr>
          <p:nvPr/>
        </p:nvSpPr>
        <p:spPr bwMode="auto">
          <a:xfrm>
            <a:off x="4114800" y="6172200"/>
            <a:ext cx="990600" cy="457200"/>
          </a:xfrm>
          <a:prstGeom prst="downArrow">
            <a:avLst>
              <a:gd name="adj1" fmla="val 50000"/>
              <a:gd name="adj2" fmla="val 25000"/>
            </a:avLst>
          </a:prstGeom>
          <a:solidFill>
            <a:schemeClr val="bg2">
              <a:alpha val="58823"/>
            </a:schemeClr>
          </a:solidFill>
          <a:ln w="9525">
            <a:solidFill>
              <a:schemeClr val="tx1"/>
            </a:solidFill>
            <a:miter lim="800000"/>
            <a:headEnd/>
            <a:tailEnd/>
          </a:ln>
        </p:spPr>
        <p:txBody>
          <a:bodyPr wrap="none" anchor="ctr"/>
          <a:lstStyle>
            <a:lvl1pPr eaLnBrk="0" hangingPunct="0">
              <a:spcBef>
                <a:spcPct val="20000"/>
              </a:spcBef>
              <a:buClr>
                <a:srgbClr val="0BD0D9"/>
              </a:buClr>
              <a:buSzPct val="95000"/>
              <a:buFont typeface="Wingdings 2" panose="05020102010507070707" pitchFamily="18" charset="2"/>
              <a:buChar char=""/>
              <a:defRPr sz="2600">
                <a:solidFill>
                  <a:schemeClr val="tx1"/>
                </a:solidFill>
                <a:latin typeface="Constantia" panose="02030602050306030303" pitchFamily="18" charset="0"/>
              </a:defRPr>
            </a:lvl1pPr>
            <a:lvl2pPr marL="742950" indent="-285750" eaLnBrk="0" hangingPunct="0">
              <a:spcBef>
                <a:spcPct val="20000"/>
              </a:spcBef>
              <a:buClr>
                <a:schemeClr val="accent1"/>
              </a:buClr>
              <a:buSzPct val="85000"/>
              <a:buFont typeface="Wingdings 2" panose="05020102010507070707" pitchFamily="18" charset="2"/>
              <a:buChar char=""/>
              <a:defRPr sz="2400">
                <a:solidFill>
                  <a:schemeClr val="tx1"/>
                </a:solidFill>
                <a:latin typeface="Constantia" panose="02030602050306030303" pitchFamily="18" charset="0"/>
              </a:defRPr>
            </a:lvl2pPr>
            <a:lvl3pPr marL="1143000" indent="-228600" eaLnBrk="0" hangingPunct="0">
              <a:spcBef>
                <a:spcPct val="20000"/>
              </a:spcBef>
              <a:buClr>
                <a:schemeClr val="accent2"/>
              </a:buClr>
              <a:buSzPct val="70000"/>
              <a:buFont typeface="Wingdings 2" panose="05020102010507070707" pitchFamily="18" charset="2"/>
              <a:buChar char=""/>
              <a:defRPr sz="2100">
                <a:solidFill>
                  <a:schemeClr val="tx1"/>
                </a:solidFill>
                <a:latin typeface="Constantia" panose="02030602050306030303" pitchFamily="18" charset="0"/>
              </a:defRPr>
            </a:lvl3pPr>
            <a:lvl4pPr marL="1600200" indent="-228600" eaLnBrk="0" hangingPunct="0">
              <a:spcBef>
                <a:spcPct val="20000"/>
              </a:spcBef>
              <a:buClr>
                <a:srgbClr val="0BD0D9"/>
              </a:buClr>
              <a:buSzPct val="65000"/>
              <a:buFont typeface="Wingdings 2" panose="05020102010507070707" pitchFamily="18" charset="2"/>
              <a:buChar char=""/>
              <a:defRPr sz="2000">
                <a:solidFill>
                  <a:schemeClr val="tx1"/>
                </a:solidFill>
                <a:latin typeface="Constantia" panose="02030602050306030303" pitchFamily="18" charset="0"/>
              </a:defRPr>
            </a:lvl4pPr>
            <a:lvl5pPr marL="2057400" indent="-228600" eaLnBrk="0" hangingPunct="0">
              <a:spcBef>
                <a:spcPct val="20000"/>
              </a:spcBef>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5pPr>
            <a:lvl6pPr marL="25146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6pPr>
            <a:lvl7pPr marL="29718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7pPr>
            <a:lvl8pPr marL="34290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8pPr>
            <a:lvl9pPr marL="38862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9pPr>
          </a:lstStyle>
          <a:p>
            <a:pPr eaLnBrk="1" hangingPunct="1">
              <a:spcBef>
                <a:spcPct val="0"/>
              </a:spcBef>
              <a:buClrTx/>
              <a:buSzTx/>
              <a:buFontTx/>
              <a:buNone/>
            </a:pPr>
            <a:endParaRPr lang="ru-RU" altLang="ru-RU" sz="2000">
              <a:latin typeface="Times New Roman" panose="02020603050405020304" pitchFamily="18" charset="0"/>
            </a:endParaRPr>
          </a:p>
        </p:txBody>
      </p:sp>
      <p:sp>
        <p:nvSpPr>
          <p:cNvPr id="11308" name="Rectangle 228"/>
          <p:cNvSpPr>
            <a:spLocks noChangeArrowheads="1"/>
          </p:cNvSpPr>
          <p:nvPr/>
        </p:nvSpPr>
        <p:spPr bwMode="auto">
          <a:xfrm>
            <a:off x="381000" y="4437112"/>
            <a:ext cx="8229600" cy="1872208"/>
          </a:xfrm>
          <a:prstGeom prst="rect">
            <a:avLst/>
          </a:prstGeom>
          <a:solidFill>
            <a:schemeClr val="accent1">
              <a:lumMod val="40000"/>
              <a:lumOff val="60000"/>
            </a:schemeClr>
          </a:solidFill>
          <a:ln>
            <a:noFill/>
          </a:ln>
        </p:spPr>
        <p:txBody>
          <a:bodyPr/>
          <a:lstStyle>
            <a:lvl1pPr marL="342900" indent="-342900" eaLnBrk="0" hangingPunct="0">
              <a:spcBef>
                <a:spcPct val="20000"/>
              </a:spcBef>
              <a:buClr>
                <a:srgbClr val="0BD0D9"/>
              </a:buClr>
              <a:buSzPct val="95000"/>
              <a:buFont typeface="Wingdings 2" panose="05020102010507070707" pitchFamily="18" charset="2"/>
              <a:buChar char=""/>
              <a:defRPr sz="2600">
                <a:solidFill>
                  <a:schemeClr val="tx1"/>
                </a:solidFill>
                <a:latin typeface="Constantia" panose="02030602050306030303" pitchFamily="18" charset="0"/>
              </a:defRPr>
            </a:lvl1pPr>
            <a:lvl2pPr marL="742950" indent="-285750" eaLnBrk="0" hangingPunct="0">
              <a:spcBef>
                <a:spcPct val="20000"/>
              </a:spcBef>
              <a:buClr>
                <a:schemeClr val="accent1"/>
              </a:buClr>
              <a:buSzPct val="85000"/>
              <a:buFont typeface="Wingdings 2" panose="05020102010507070707" pitchFamily="18" charset="2"/>
              <a:buChar char=""/>
              <a:defRPr sz="2400">
                <a:solidFill>
                  <a:schemeClr val="tx1"/>
                </a:solidFill>
                <a:latin typeface="Constantia" panose="02030602050306030303" pitchFamily="18" charset="0"/>
              </a:defRPr>
            </a:lvl2pPr>
            <a:lvl3pPr marL="1143000" indent="-228600" eaLnBrk="0" hangingPunct="0">
              <a:spcBef>
                <a:spcPct val="20000"/>
              </a:spcBef>
              <a:buClr>
                <a:schemeClr val="accent2"/>
              </a:buClr>
              <a:buSzPct val="70000"/>
              <a:buFont typeface="Wingdings 2" panose="05020102010507070707" pitchFamily="18" charset="2"/>
              <a:buChar char=""/>
              <a:defRPr sz="2100">
                <a:solidFill>
                  <a:schemeClr val="tx1"/>
                </a:solidFill>
                <a:latin typeface="Constantia" panose="02030602050306030303" pitchFamily="18" charset="0"/>
              </a:defRPr>
            </a:lvl3pPr>
            <a:lvl4pPr marL="1600200" indent="-228600" eaLnBrk="0" hangingPunct="0">
              <a:spcBef>
                <a:spcPct val="20000"/>
              </a:spcBef>
              <a:buClr>
                <a:srgbClr val="0BD0D9"/>
              </a:buClr>
              <a:buSzPct val="65000"/>
              <a:buFont typeface="Wingdings 2" panose="05020102010507070707" pitchFamily="18" charset="2"/>
              <a:buChar char=""/>
              <a:defRPr sz="2000">
                <a:solidFill>
                  <a:schemeClr val="tx1"/>
                </a:solidFill>
                <a:latin typeface="Constantia" panose="02030602050306030303" pitchFamily="18" charset="0"/>
              </a:defRPr>
            </a:lvl4pPr>
            <a:lvl5pPr marL="2057400" indent="-228600" eaLnBrk="0" hangingPunct="0">
              <a:spcBef>
                <a:spcPct val="20000"/>
              </a:spcBef>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5pPr>
            <a:lvl6pPr marL="25146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6pPr>
            <a:lvl7pPr marL="29718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7pPr>
            <a:lvl8pPr marL="34290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8pPr>
            <a:lvl9pPr marL="38862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9pPr>
          </a:lstStyle>
          <a:p>
            <a:pPr algn="just" eaLnBrk="1" hangingPunct="1">
              <a:spcBef>
                <a:spcPct val="0"/>
              </a:spcBef>
              <a:buClrTx/>
              <a:buSzTx/>
              <a:buFontTx/>
              <a:buNone/>
            </a:pPr>
            <a:r>
              <a:rPr lang="ru-RU" sz="1600" dirty="0">
                <a:solidFill>
                  <a:srgbClr val="000000"/>
                </a:solidFill>
                <a:latin typeface="Times New Roman"/>
              </a:rPr>
              <a:t>В строке 7 указывать участки по состоянию на конец отчетного года и созданные по причине </a:t>
            </a:r>
            <a:r>
              <a:rPr lang="ru-RU" sz="1600" dirty="0" err="1">
                <a:solidFill>
                  <a:srgbClr val="000000"/>
                </a:solidFill>
                <a:latin typeface="Times New Roman"/>
              </a:rPr>
              <a:t>неукомплектованности</a:t>
            </a:r>
            <a:r>
              <a:rPr lang="ru-RU" sz="1600" dirty="0">
                <a:solidFill>
                  <a:srgbClr val="000000"/>
                </a:solidFill>
                <a:latin typeface="Times New Roman"/>
              </a:rPr>
              <a:t> либо недостаточной укомплектованности медицинской организации, оказывающей первичную врачебную медико-санитарную помощь, или </a:t>
            </a:r>
            <a:r>
              <a:rPr lang="ru-RU" sz="1600" dirty="0" smtClean="0">
                <a:solidFill>
                  <a:srgbClr val="000000"/>
                </a:solidFill>
                <a:latin typeface="Times New Roman"/>
              </a:rPr>
              <a:t>ее подразделений </a:t>
            </a:r>
            <a:r>
              <a:rPr lang="ru-RU" sz="1600" dirty="0">
                <a:solidFill>
                  <a:srgbClr val="000000"/>
                </a:solidFill>
                <a:latin typeface="Times New Roman"/>
              </a:rPr>
              <a:t>медицинскими работниками из числа врачей-терапевтов, врачей терапевтов-участковых, врачей-педиатров, врачей-педиатров участковых, врачей общей практики (семейных врачей), а также в случае их временного отсутствия и возложении на фельдшера отдельных врачебных функций </a:t>
            </a:r>
            <a:endParaRPr lang="ru-RU" altLang="ru-RU" sz="1600" b="1" dirty="0">
              <a:solidFill>
                <a:srgbClr val="FF0000"/>
              </a:solidFill>
              <a:latin typeface="Times New Roman" panose="02020603050405020304" pitchFamily="18" charset="0"/>
            </a:endParaRPr>
          </a:p>
        </p:txBody>
      </p:sp>
    </p:spTree>
    <p:extLst>
      <p:ext uri="{BB962C8B-B14F-4D97-AF65-F5344CB8AC3E}">
        <p14:creationId xmlns:p14="http://schemas.microsoft.com/office/powerpoint/2010/main" val="3001130152"/>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12290" name="Rectangle 10"/>
          <p:cNvSpPr>
            <a:spLocks noChangeArrowheads="1"/>
          </p:cNvSpPr>
          <p:nvPr/>
        </p:nvSpPr>
        <p:spPr bwMode="auto">
          <a:xfrm>
            <a:off x="0" y="2895600"/>
            <a:ext cx="8915400" cy="3810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eaLnBrk="0" hangingPunct="0">
              <a:spcBef>
                <a:spcPct val="20000"/>
              </a:spcBef>
              <a:buClr>
                <a:srgbClr val="0BD0D9"/>
              </a:buClr>
              <a:buSzPct val="95000"/>
              <a:buFont typeface="Wingdings 2" panose="05020102010507070707" pitchFamily="18" charset="2"/>
              <a:buChar char=""/>
              <a:defRPr sz="2600">
                <a:solidFill>
                  <a:schemeClr val="tx1"/>
                </a:solidFill>
                <a:latin typeface="Constantia" panose="02030602050306030303" pitchFamily="18" charset="0"/>
              </a:defRPr>
            </a:lvl1pPr>
            <a:lvl2pPr marL="742950" indent="-285750" eaLnBrk="0" hangingPunct="0">
              <a:spcBef>
                <a:spcPct val="20000"/>
              </a:spcBef>
              <a:buClr>
                <a:schemeClr val="accent1"/>
              </a:buClr>
              <a:buSzPct val="85000"/>
              <a:buFont typeface="Wingdings 2" panose="05020102010507070707" pitchFamily="18" charset="2"/>
              <a:buChar char=""/>
              <a:defRPr sz="2400">
                <a:solidFill>
                  <a:schemeClr val="tx1"/>
                </a:solidFill>
                <a:latin typeface="Constantia" panose="02030602050306030303" pitchFamily="18" charset="0"/>
              </a:defRPr>
            </a:lvl2pPr>
            <a:lvl3pPr marL="1143000" indent="-228600" eaLnBrk="0" hangingPunct="0">
              <a:spcBef>
                <a:spcPct val="20000"/>
              </a:spcBef>
              <a:buClr>
                <a:schemeClr val="accent2"/>
              </a:buClr>
              <a:buSzPct val="70000"/>
              <a:buFont typeface="Wingdings 2" panose="05020102010507070707" pitchFamily="18" charset="2"/>
              <a:buChar char=""/>
              <a:defRPr sz="2100">
                <a:solidFill>
                  <a:schemeClr val="tx1"/>
                </a:solidFill>
                <a:latin typeface="Constantia" panose="02030602050306030303" pitchFamily="18" charset="0"/>
              </a:defRPr>
            </a:lvl3pPr>
            <a:lvl4pPr marL="1600200" indent="-228600" eaLnBrk="0" hangingPunct="0">
              <a:spcBef>
                <a:spcPct val="20000"/>
              </a:spcBef>
              <a:buClr>
                <a:srgbClr val="0BD0D9"/>
              </a:buClr>
              <a:buSzPct val="65000"/>
              <a:buFont typeface="Wingdings 2" panose="05020102010507070707" pitchFamily="18" charset="2"/>
              <a:buChar char=""/>
              <a:defRPr sz="2000">
                <a:solidFill>
                  <a:schemeClr val="tx1"/>
                </a:solidFill>
                <a:latin typeface="Constantia" panose="02030602050306030303" pitchFamily="18" charset="0"/>
              </a:defRPr>
            </a:lvl4pPr>
            <a:lvl5pPr marL="2057400" indent="-228600" eaLnBrk="0" hangingPunct="0">
              <a:spcBef>
                <a:spcPct val="20000"/>
              </a:spcBef>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5pPr>
            <a:lvl6pPr marL="25146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6pPr>
            <a:lvl7pPr marL="29718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7pPr>
            <a:lvl8pPr marL="34290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8pPr>
            <a:lvl9pPr marL="38862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9pPr>
          </a:lstStyle>
          <a:p>
            <a:pPr>
              <a:buClr>
                <a:schemeClr val="bg2"/>
              </a:buClr>
              <a:buSzPct val="75000"/>
              <a:buFont typeface="Wingdings" panose="05000000000000000000" pitchFamily="2" charset="2"/>
              <a:buChar char="n"/>
            </a:pPr>
            <a:r>
              <a:rPr lang="ru-RU" altLang="ru-RU" sz="1600" b="1">
                <a:latin typeface="Times New Roman" panose="02020603050405020304" pitchFamily="18" charset="0"/>
              </a:rPr>
              <a:t>В соответствии с приказом Минздравсоцразвития России от 15.05.2012 </a:t>
            </a:r>
            <a:r>
              <a:rPr lang="ru-RU" altLang="ru-RU" sz="1600" b="1">
                <a:solidFill>
                  <a:srgbClr val="990033"/>
                </a:solidFill>
                <a:latin typeface="Times New Roman" panose="02020603050405020304" pitchFamily="18" charset="0"/>
              </a:rPr>
              <a:t>№ 543н </a:t>
            </a:r>
            <a:r>
              <a:rPr lang="ru-RU" altLang="ru-RU" sz="1600" b="1">
                <a:latin typeface="Times New Roman" panose="02020603050405020304" pitchFamily="18" charset="0"/>
              </a:rPr>
              <a:t>“Об утверждении Положения об организации оказания первичной медико-санитарной помощи взрослому населению” могут быть организованы следующие участки: </a:t>
            </a:r>
          </a:p>
          <a:p>
            <a:pPr>
              <a:buClr>
                <a:schemeClr val="bg2"/>
              </a:buClr>
              <a:buSzPct val="75000"/>
              <a:buFont typeface="Wingdings" panose="05000000000000000000" pitchFamily="2" charset="2"/>
              <a:buNone/>
            </a:pPr>
            <a:r>
              <a:rPr lang="ru-RU" altLang="ru-RU" sz="1600" b="1">
                <a:latin typeface="Times New Roman" panose="02020603050405020304" pitchFamily="18" charset="0"/>
              </a:rPr>
              <a:t>•   терапевтический, с численностью прикрепленного взрослого населения (18 лет и старше) в количестве 1700 чел.;</a:t>
            </a:r>
          </a:p>
          <a:p>
            <a:pPr>
              <a:buClr>
                <a:schemeClr val="bg2"/>
              </a:buClr>
              <a:buSzPct val="75000"/>
              <a:buFont typeface="Wingdings" panose="05000000000000000000" pitchFamily="2" charset="2"/>
              <a:buNone/>
            </a:pPr>
            <a:r>
              <a:rPr lang="ru-RU" altLang="ru-RU" sz="1600" b="1">
                <a:latin typeface="Times New Roman" panose="02020603050405020304" pitchFamily="18" charset="0"/>
              </a:rPr>
              <a:t>•   врача общей практики, с численностью прикрепленного взрослого на- селения (18 лет и старше) в количестве 1200 чел.;</a:t>
            </a:r>
          </a:p>
          <a:p>
            <a:pPr>
              <a:buClr>
                <a:schemeClr val="bg2"/>
              </a:buClr>
              <a:buSzPct val="75000"/>
              <a:buFont typeface="Wingdings" panose="05000000000000000000" pitchFamily="2" charset="2"/>
              <a:buNone/>
            </a:pPr>
            <a:r>
              <a:rPr lang="ru-RU" altLang="ru-RU" sz="1600" b="1">
                <a:latin typeface="Times New Roman" panose="02020603050405020304" pitchFamily="18" charset="0"/>
              </a:rPr>
              <a:t>•   семейного врача, с численностью прикрепленного взрослого и детского населения в количестве 1500 чел.;</a:t>
            </a:r>
          </a:p>
          <a:p>
            <a:pPr>
              <a:buClr>
                <a:schemeClr val="bg2"/>
              </a:buClr>
              <a:buSzPct val="75000"/>
              <a:buFont typeface="Wingdings" panose="05000000000000000000" pitchFamily="2" charset="2"/>
              <a:buNone/>
            </a:pPr>
            <a:r>
              <a:rPr lang="ru-RU" altLang="ru-RU" sz="1600" b="1">
                <a:latin typeface="Times New Roman" panose="02020603050405020304" pitchFamily="18" charset="0"/>
              </a:rPr>
              <a:t>•   комплексный терапевтический, с численностью прикрепленного населения (взрослого и детского) в количестве 2000 чел.</a:t>
            </a:r>
          </a:p>
          <a:p>
            <a:pPr>
              <a:buClr>
                <a:schemeClr val="bg2"/>
              </a:buClr>
              <a:buSzPct val="75000"/>
              <a:buFont typeface="Wingdings" panose="05000000000000000000" pitchFamily="2" charset="2"/>
              <a:buChar char="n"/>
            </a:pPr>
            <a:r>
              <a:rPr lang="ru-RU" altLang="ru-RU" sz="1600" b="1">
                <a:latin typeface="Times New Roman" panose="02020603050405020304" pitchFamily="18" charset="0"/>
              </a:rPr>
              <a:t>В соответствии с приказом Минздравсоцразвития России  от 16.04.2012 №</a:t>
            </a:r>
            <a:r>
              <a:rPr lang="ru-RU" altLang="ru-RU" sz="1600" b="1">
                <a:solidFill>
                  <a:srgbClr val="990033"/>
                </a:solidFill>
                <a:latin typeface="Times New Roman" panose="02020603050405020304" pitchFamily="18" charset="0"/>
              </a:rPr>
              <a:t>366н "</a:t>
            </a:r>
            <a:r>
              <a:rPr lang="ru-RU" altLang="ru-RU" sz="1600" b="1">
                <a:latin typeface="Times New Roman" panose="02020603050405020304" pitchFamily="18" charset="0"/>
              </a:rPr>
              <a:t>Об утверждении Порядка оказания педиатрической помощи" рекомендовано на 1 врача-педиатра участкового 800 прикрепленного детского населения</a:t>
            </a:r>
          </a:p>
        </p:txBody>
      </p:sp>
      <p:sp>
        <p:nvSpPr>
          <p:cNvPr id="12291" name="AutoShape 11"/>
          <p:cNvSpPr>
            <a:spLocks noChangeArrowheads="1"/>
          </p:cNvSpPr>
          <p:nvPr/>
        </p:nvSpPr>
        <p:spPr bwMode="auto">
          <a:xfrm>
            <a:off x="3962400" y="0"/>
            <a:ext cx="838200" cy="457200"/>
          </a:xfrm>
          <a:prstGeom prst="downArrow">
            <a:avLst>
              <a:gd name="adj1" fmla="val 50000"/>
              <a:gd name="adj2" fmla="val 25000"/>
            </a:avLst>
          </a:prstGeom>
          <a:solidFill>
            <a:schemeClr val="bg2">
              <a:alpha val="58823"/>
            </a:schemeClr>
          </a:solidFill>
          <a:ln w="9525">
            <a:solidFill>
              <a:schemeClr val="tx1"/>
            </a:solidFill>
            <a:miter lim="800000"/>
            <a:headEnd/>
            <a:tailEnd/>
          </a:ln>
        </p:spPr>
        <p:txBody>
          <a:bodyPr wrap="none" anchor="ctr"/>
          <a:lstStyle>
            <a:lvl1pPr eaLnBrk="0" hangingPunct="0">
              <a:spcBef>
                <a:spcPct val="20000"/>
              </a:spcBef>
              <a:buClr>
                <a:srgbClr val="0BD0D9"/>
              </a:buClr>
              <a:buSzPct val="95000"/>
              <a:buFont typeface="Wingdings 2" panose="05020102010507070707" pitchFamily="18" charset="2"/>
              <a:buChar char=""/>
              <a:defRPr sz="2600">
                <a:solidFill>
                  <a:schemeClr val="tx1"/>
                </a:solidFill>
                <a:latin typeface="Constantia" panose="02030602050306030303" pitchFamily="18" charset="0"/>
              </a:defRPr>
            </a:lvl1pPr>
            <a:lvl2pPr marL="742950" indent="-285750" eaLnBrk="0" hangingPunct="0">
              <a:spcBef>
                <a:spcPct val="20000"/>
              </a:spcBef>
              <a:buClr>
                <a:schemeClr val="accent1"/>
              </a:buClr>
              <a:buSzPct val="85000"/>
              <a:buFont typeface="Wingdings 2" panose="05020102010507070707" pitchFamily="18" charset="2"/>
              <a:buChar char=""/>
              <a:defRPr sz="2400">
                <a:solidFill>
                  <a:schemeClr val="tx1"/>
                </a:solidFill>
                <a:latin typeface="Constantia" panose="02030602050306030303" pitchFamily="18" charset="0"/>
              </a:defRPr>
            </a:lvl2pPr>
            <a:lvl3pPr marL="1143000" indent="-228600" eaLnBrk="0" hangingPunct="0">
              <a:spcBef>
                <a:spcPct val="20000"/>
              </a:spcBef>
              <a:buClr>
                <a:schemeClr val="accent2"/>
              </a:buClr>
              <a:buSzPct val="70000"/>
              <a:buFont typeface="Wingdings 2" panose="05020102010507070707" pitchFamily="18" charset="2"/>
              <a:buChar char=""/>
              <a:defRPr sz="2100">
                <a:solidFill>
                  <a:schemeClr val="tx1"/>
                </a:solidFill>
                <a:latin typeface="Constantia" panose="02030602050306030303" pitchFamily="18" charset="0"/>
              </a:defRPr>
            </a:lvl3pPr>
            <a:lvl4pPr marL="1600200" indent="-228600" eaLnBrk="0" hangingPunct="0">
              <a:spcBef>
                <a:spcPct val="20000"/>
              </a:spcBef>
              <a:buClr>
                <a:srgbClr val="0BD0D9"/>
              </a:buClr>
              <a:buSzPct val="65000"/>
              <a:buFont typeface="Wingdings 2" panose="05020102010507070707" pitchFamily="18" charset="2"/>
              <a:buChar char=""/>
              <a:defRPr sz="2000">
                <a:solidFill>
                  <a:schemeClr val="tx1"/>
                </a:solidFill>
                <a:latin typeface="Constantia" panose="02030602050306030303" pitchFamily="18" charset="0"/>
              </a:defRPr>
            </a:lvl4pPr>
            <a:lvl5pPr marL="2057400" indent="-228600" eaLnBrk="0" hangingPunct="0">
              <a:spcBef>
                <a:spcPct val="20000"/>
              </a:spcBef>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5pPr>
            <a:lvl6pPr marL="25146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6pPr>
            <a:lvl7pPr marL="29718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7pPr>
            <a:lvl8pPr marL="34290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8pPr>
            <a:lvl9pPr marL="38862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9pPr>
          </a:lstStyle>
          <a:p>
            <a:pPr eaLnBrk="1" hangingPunct="1">
              <a:spcBef>
                <a:spcPct val="0"/>
              </a:spcBef>
              <a:buClrTx/>
              <a:buSzTx/>
              <a:buFontTx/>
              <a:buNone/>
            </a:pPr>
            <a:endParaRPr lang="ru-RU" altLang="ru-RU" sz="2000">
              <a:latin typeface="Times New Roman" panose="02020603050405020304" pitchFamily="18" charset="0"/>
            </a:endParaRPr>
          </a:p>
        </p:txBody>
      </p:sp>
      <p:sp>
        <p:nvSpPr>
          <p:cNvPr id="12292" name="Rectangle 3"/>
          <p:cNvSpPr>
            <a:spLocks noChangeArrowheads="1"/>
          </p:cNvSpPr>
          <p:nvPr/>
        </p:nvSpPr>
        <p:spPr bwMode="auto">
          <a:xfrm>
            <a:off x="0" y="533400"/>
            <a:ext cx="9144000" cy="1905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eaLnBrk="0" hangingPunct="0">
              <a:spcBef>
                <a:spcPct val="20000"/>
              </a:spcBef>
              <a:buClr>
                <a:srgbClr val="0BD0D9"/>
              </a:buClr>
              <a:buSzPct val="95000"/>
              <a:buFont typeface="Wingdings 2" panose="05020102010507070707" pitchFamily="18" charset="2"/>
              <a:buChar char=""/>
              <a:defRPr sz="2600">
                <a:solidFill>
                  <a:schemeClr val="tx1"/>
                </a:solidFill>
                <a:latin typeface="Constantia" panose="02030602050306030303" pitchFamily="18" charset="0"/>
              </a:defRPr>
            </a:lvl1pPr>
            <a:lvl2pPr marL="742950" indent="-285750" eaLnBrk="0" hangingPunct="0">
              <a:spcBef>
                <a:spcPct val="20000"/>
              </a:spcBef>
              <a:buClr>
                <a:schemeClr val="accent1"/>
              </a:buClr>
              <a:buSzPct val="85000"/>
              <a:buFont typeface="Wingdings 2" panose="05020102010507070707" pitchFamily="18" charset="2"/>
              <a:buChar char=""/>
              <a:defRPr sz="2400">
                <a:solidFill>
                  <a:schemeClr val="tx1"/>
                </a:solidFill>
                <a:latin typeface="Constantia" panose="02030602050306030303" pitchFamily="18" charset="0"/>
              </a:defRPr>
            </a:lvl2pPr>
            <a:lvl3pPr marL="1143000" indent="-228600" eaLnBrk="0" hangingPunct="0">
              <a:spcBef>
                <a:spcPct val="20000"/>
              </a:spcBef>
              <a:buClr>
                <a:schemeClr val="accent2"/>
              </a:buClr>
              <a:buSzPct val="70000"/>
              <a:buFont typeface="Wingdings 2" panose="05020102010507070707" pitchFamily="18" charset="2"/>
              <a:buChar char=""/>
              <a:defRPr sz="2100">
                <a:solidFill>
                  <a:schemeClr val="tx1"/>
                </a:solidFill>
                <a:latin typeface="Constantia" panose="02030602050306030303" pitchFamily="18" charset="0"/>
              </a:defRPr>
            </a:lvl3pPr>
            <a:lvl4pPr marL="1600200" indent="-228600" eaLnBrk="0" hangingPunct="0">
              <a:spcBef>
                <a:spcPct val="20000"/>
              </a:spcBef>
              <a:buClr>
                <a:srgbClr val="0BD0D9"/>
              </a:buClr>
              <a:buSzPct val="65000"/>
              <a:buFont typeface="Wingdings 2" panose="05020102010507070707" pitchFamily="18" charset="2"/>
              <a:buChar char=""/>
              <a:defRPr sz="2000">
                <a:solidFill>
                  <a:schemeClr val="tx1"/>
                </a:solidFill>
                <a:latin typeface="Constantia" panose="02030602050306030303" pitchFamily="18" charset="0"/>
              </a:defRPr>
            </a:lvl4pPr>
            <a:lvl5pPr marL="2057400" indent="-228600" eaLnBrk="0" hangingPunct="0">
              <a:spcBef>
                <a:spcPct val="20000"/>
              </a:spcBef>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5pPr>
            <a:lvl6pPr marL="25146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6pPr>
            <a:lvl7pPr marL="29718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7pPr>
            <a:lvl8pPr marL="34290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8pPr>
            <a:lvl9pPr marL="3886200" indent="-228600" eaLnBrk="0" fontAlgn="base" hangingPunct="0">
              <a:spcBef>
                <a:spcPct val="20000"/>
              </a:spcBef>
              <a:spcAft>
                <a:spcPct val="0"/>
              </a:spcAft>
              <a:buClr>
                <a:srgbClr val="10CF9B"/>
              </a:buClr>
              <a:buSzPct val="65000"/>
              <a:buFont typeface="Wingdings 2" panose="05020102010507070707" pitchFamily="18" charset="2"/>
              <a:buChar char=""/>
              <a:defRPr sz="2000">
                <a:solidFill>
                  <a:schemeClr val="tx1"/>
                </a:solidFill>
                <a:latin typeface="Constantia" panose="02030602050306030303" pitchFamily="18" charset="0"/>
              </a:defRPr>
            </a:lvl9pPr>
          </a:lstStyle>
          <a:p>
            <a:pPr>
              <a:buClr>
                <a:schemeClr val="bg2"/>
              </a:buClr>
              <a:buSzPct val="75000"/>
              <a:buFont typeface="Wingdings" panose="05000000000000000000" pitchFamily="2" charset="2"/>
              <a:buChar char="n"/>
            </a:pPr>
            <a:r>
              <a:rPr lang="ru-RU" altLang="ru-RU" sz="1600" b="1">
                <a:solidFill>
                  <a:srgbClr val="990033"/>
                </a:solidFill>
                <a:latin typeface="Times New Roman" panose="02020603050405020304" pitchFamily="18" charset="0"/>
              </a:rPr>
              <a:t>Комплексный терапевтический участок </a:t>
            </a:r>
            <a:r>
              <a:rPr lang="ru-RU" altLang="ru-RU" sz="1600" b="1">
                <a:latin typeface="Times New Roman" panose="02020603050405020304" pitchFamily="18" charset="0"/>
              </a:rPr>
              <a:t>– обслуживается врачом терапевтом участковым, медсестрой и фельдшером (акушеркой), ФАП, ФП</a:t>
            </a:r>
          </a:p>
          <a:p>
            <a:pPr>
              <a:buClr>
                <a:schemeClr val="bg2"/>
              </a:buClr>
              <a:buSzPct val="75000"/>
              <a:buFont typeface="Wingdings" panose="05000000000000000000" pitchFamily="2" charset="2"/>
              <a:buChar char="n"/>
            </a:pPr>
            <a:r>
              <a:rPr lang="ru-RU" altLang="ru-RU" sz="1600" b="1">
                <a:solidFill>
                  <a:srgbClr val="C00000"/>
                </a:solidFill>
                <a:latin typeface="Times New Roman" panose="02020603050405020304" pitchFamily="18" charset="0"/>
              </a:rPr>
              <a:t>Комплексный терапевтический участок </a:t>
            </a:r>
            <a:r>
              <a:rPr lang="ru-RU" altLang="ru-RU" sz="1600" b="1">
                <a:latin typeface="Times New Roman" panose="02020603050405020304" pitchFamily="18" charset="0"/>
              </a:rPr>
              <a:t>формируется из населения врачебного участка с недостаточной численностью прикрепленного населения (малокомплектный участок) или населения, обслуживаемого врачом-терапевтом амбулатории и населения, обслуживаемого фельдшерско-акушерскими пунктами (фельдшерскими пунктами)</a:t>
            </a:r>
          </a:p>
          <a:p>
            <a:pPr>
              <a:buClr>
                <a:schemeClr val="bg2"/>
              </a:buClr>
              <a:buSzPct val="75000"/>
              <a:buFont typeface="Wingdings" panose="05000000000000000000" pitchFamily="2" charset="2"/>
              <a:buChar char="n"/>
            </a:pPr>
            <a:r>
              <a:rPr lang="ru-RU" altLang="ru-RU" sz="1600" b="1">
                <a:latin typeface="Times New Roman" panose="02020603050405020304" pitchFamily="18" charset="0"/>
              </a:rPr>
              <a:t>К малокомплектным участкам относят участки,  численность прикрепленного населения на которых на 200 человек ниже установленных нормативов</a:t>
            </a:r>
          </a:p>
        </p:txBody>
      </p:sp>
    </p:spTree>
    <p:extLst>
      <p:ext uri="{BB962C8B-B14F-4D97-AF65-F5344CB8AC3E}">
        <p14:creationId xmlns:p14="http://schemas.microsoft.com/office/powerpoint/2010/main" val="2705069707"/>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357379" name="Прямоугольник 4"/>
          <p:cNvSpPr>
            <a:spLocks noChangeArrowheads="1"/>
          </p:cNvSpPr>
          <p:nvPr/>
        </p:nvSpPr>
        <p:spPr bwMode="auto">
          <a:xfrm>
            <a:off x="6715125" y="6215063"/>
            <a:ext cx="1428750" cy="142875"/>
          </a:xfrm>
          <a:prstGeom prst="rect">
            <a:avLst/>
          </a:prstGeom>
          <a:solidFill>
            <a:srgbClr val="FF0000"/>
          </a:solidFill>
          <a:ln w="25400" algn="ctr">
            <a:noFill/>
            <a:miter lim="800000"/>
            <a:headEnd/>
            <a:tailEnd/>
          </a:ln>
        </p:spPr>
        <p:txBody>
          <a:bodyPr lIns="95782" tIns="47891" rIns="95782" bIns="47891" anchor="ctr"/>
          <a:lstStyle/>
          <a:p>
            <a:pPr defTabSz="957263"/>
            <a:endParaRPr lang="en-US" sz="1900">
              <a:solidFill>
                <a:srgbClr val="FFFFFF"/>
              </a:solidFill>
              <a:latin typeface="Calibri" pitchFamily="34" charset="0"/>
              <a:cs typeface="Arial" pitchFamily="34" charset="0"/>
            </a:endParaRPr>
          </a:p>
        </p:txBody>
      </p:sp>
      <p:cxnSp>
        <p:nvCxnSpPr>
          <p:cNvPr id="8" name="Прямая соединительная линия 7"/>
          <p:cNvCxnSpPr/>
          <p:nvPr/>
        </p:nvCxnSpPr>
        <p:spPr>
          <a:xfrm rot="5400000">
            <a:off x="-927893" y="4177506"/>
            <a:ext cx="3225800" cy="1587"/>
          </a:xfrm>
          <a:prstGeom prst="line">
            <a:avLst/>
          </a:prstGeom>
          <a:ln>
            <a:solidFill>
              <a:srgbClr val="FF0000"/>
            </a:solidFill>
          </a:ln>
        </p:spPr>
        <p:style>
          <a:lnRef idx="1">
            <a:schemeClr val="accent1"/>
          </a:lnRef>
          <a:fillRef idx="0">
            <a:schemeClr val="accent1"/>
          </a:fillRef>
          <a:effectRef idx="0">
            <a:schemeClr val="accent1"/>
          </a:effectRef>
          <a:fontRef idx="minor">
            <a:schemeClr val="tx1"/>
          </a:fontRef>
        </p:style>
      </p:cxnSp>
      <p:sp>
        <p:nvSpPr>
          <p:cNvPr id="16" name="Прямоугольник 13"/>
          <p:cNvSpPr txBox="1">
            <a:spLocks noChangeArrowheads="1"/>
          </p:cNvSpPr>
          <p:nvPr/>
        </p:nvSpPr>
        <p:spPr bwMode="auto">
          <a:xfrm>
            <a:off x="395288" y="115888"/>
            <a:ext cx="8374062" cy="649287"/>
          </a:xfrm>
          <a:prstGeom prst="rect">
            <a:avLst/>
          </a:prstGeom>
          <a:solidFill>
            <a:srgbClr val="0070C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r>
              <a:rPr lang="ru-RU" sz="1600" b="1">
                <a:solidFill>
                  <a:schemeClr val="bg1"/>
                </a:solidFill>
                <a:latin typeface="Arial" pitchFamily="34" charset="0"/>
              </a:rPr>
              <a:t>ИЗМЕНЕНИЯ, ВНОСИМЫЕ В ФОРМУ ФЕДЕРАЛЬНОГО  </a:t>
            </a:r>
          </a:p>
          <a:p>
            <a:r>
              <a:rPr lang="ru-RU" sz="1600" b="1">
                <a:solidFill>
                  <a:schemeClr val="bg1"/>
                </a:solidFill>
                <a:latin typeface="Arial" pitchFamily="34" charset="0"/>
              </a:rPr>
              <a:t>СТАТИСТИЧЕСКОГО   НАБЛЮДЕНИЯ № 30</a:t>
            </a:r>
          </a:p>
        </p:txBody>
      </p:sp>
      <p:sp>
        <p:nvSpPr>
          <p:cNvPr id="357382" name="Rectangle 6"/>
          <p:cNvSpPr>
            <a:spLocks noChangeArrowheads="1"/>
          </p:cNvSpPr>
          <p:nvPr/>
        </p:nvSpPr>
        <p:spPr bwMode="auto">
          <a:xfrm>
            <a:off x="539750" y="871538"/>
            <a:ext cx="8208963" cy="304800"/>
          </a:xfrm>
          <a:prstGeom prst="rect">
            <a:avLst/>
          </a:prstGeom>
          <a:noFill/>
          <a:ln w="9525">
            <a:noFill/>
            <a:miter lim="800000"/>
            <a:headEnd/>
            <a:tailEnd/>
          </a:ln>
          <a:effectLst/>
        </p:spPr>
        <p:txBody>
          <a:bodyPr anchor="ctr">
            <a:spAutoFit/>
          </a:bodyPr>
          <a:lstStyle/>
          <a:p>
            <a:pPr algn="r"/>
            <a:r>
              <a:rPr lang="ru-RU" sz="1400"/>
              <a:t>			</a:t>
            </a:r>
          </a:p>
        </p:txBody>
      </p:sp>
      <p:sp>
        <p:nvSpPr>
          <p:cNvPr id="357383" name="Rectangle 7"/>
          <p:cNvSpPr>
            <a:spLocks noChangeArrowheads="1"/>
          </p:cNvSpPr>
          <p:nvPr/>
        </p:nvSpPr>
        <p:spPr bwMode="auto">
          <a:xfrm>
            <a:off x="684213" y="3765550"/>
            <a:ext cx="7777162" cy="274638"/>
          </a:xfrm>
          <a:prstGeom prst="rect">
            <a:avLst/>
          </a:prstGeom>
          <a:noFill/>
          <a:ln w="9525">
            <a:noFill/>
            <a:miter lim="800000"/>
            <a:headEnd/>
            <a:tailEnd/>
          </a:ln>
          <a:effectLst/>
        </p:spPr>
        <p:txBody>
          <a:bodyPr anchor="ctr">
            <a:spAutoFit/>
          </a:bodyPr>
          <a:lstStyle/>
          <a:p>
            <a:pPr indent="90488" algn="l"/>
            <a:r>
              <a:rPr lang="ru-RU" sz="1200" b="1" dirty="0" smtClean="0">
                <a:solidFill>
                  <a:srgbClr val="CC0000"/>
                </a:solidFill>
              </a:rPr>
              <a:t>               </a:t>
            </a:r>
            <a:endParaRPr lang="ru-RU" sz="1200" b="1" dirty="0">
              <a:solidFill>
                <a:srgbClr val="CC0000"/>
              </a:solidFill>
            </a:endParaRPr>
          </a:p>
        </p:txBody>
      </p:sp>
      <p:sp>
        <p:nvSpPr>
          <p:cNvPr id="69" name="Rectangle 9"/>
          <p:cNvSpPr>
            <a:spLocks noChangeArrowheads="1"/>
          </p:cNvSpPr>
          <p:nvPr/>
        </p:nvSpPr>
        <p:spPr bwMode="auto">
          <a:xfrm>
            <a:off x="467544" y="836712"/>
            <a:ext cx="8568952" cy="288925"/>
          </a:xfrm>
          <a:prstGeom prst="rect">
            <a:avLst/>
          </a:prstGeom>
          <a:noFill/>
          <a:ln w="9525">
            <a:noFill/>
            <a:miter lim="800000"/>
            <a:headEnd/>
            <a:tailEnd/>
          </a:ln>
          <a:effectLst/>
        </p:spPr>
        <p:txBody>
          <a:bodyPr wrap="none" anchor="ctr"/>
          <a:lstStyle/>
          <a:p>
            <a:endParaRPr lang="ru-RU" b="1" dirty="0"/>
          </a:p>
          <a:p>
            <a:r>
              <a:rPr lang="ru-RU" sz="1600" b="1" dirty="0">
                <a:latin typeface="Times New Roman" pitchFamily="18" charset="0"/>
                <a:cs typeface="Times New Roman" pitchFamily="18" charset="0"/>
              </a:rPr>
              <a:t>Внесены изменения в таблицу  </a:t>
            </a:r>
            <a:r>
              <a:rPr lang="ru-RU" sz="1600" b="1" dirty="0" smtClean="0">
                <a:latin typeface="Times New Roman" pitchFamily="18" charset="0"/>
                <a:cs typeface="Times New Roman" pitchFamily="18" charset="0"/>
              </a:rPr>
              <a:t>2850 «Результаты проведения медицинской реабилитации»</a:t>
            </a:r>
            <a:endParaRPr lang="ru-RU" sz="1600" b="1" dirty="0">
              <a:latin typeface="Times New Roman" pitchFamily="18" charset="0"/>
              <a:cs typeface="Times New Roman" pitchFamily="18" charset="0"/>
            </a:endParaRPr>
          </a:p>
          <a:p>
            <a:endParaRPr lang="ru-RU" sz="1600" b="1" dirty="0"/>
          </a:p>
        </p:txBody>
      </p:sp>
      <p:graphicFrame>
        <p:nvGraphicFramePr>
          <p:cNvPr id="15" name="Таблица 14"/>
          <p:cNvGraphicFramePr>
            <a:graphicFrameLocks noGrp="1"/>
          </p:cNvGraphicFramePr>
          <p:nvPr>
            <p:extLst>
              <p:ext uri="{D42A27DB-BD31-4B8C-83A1-F6EECF244321}">
                <p14:modId xmlns:p14="http://schemas.microsoft.com/office/powerpoint/2010/main" val="44213319"/>
              </p:ext>
            </p:extLst>
          </p:nvPr>
        </p:nvGraphicFramePr>
        <p:xfrm>
          <a:off x="467544" y="1268760"/>
          <a:ext cx="8568952" cy="4366240"/>
        </p:xfrm>
        <a:graphic>
          <a:graphicData uri="http://schemas.openxmlformats.org/drawingml/2006/table">
            <a:tbl>
              <a:tblPr/>
              <a:tblGrid>
                <a:gridCol w="1296143"/>
                <a:gridCol w="360040"/>
                <a:gridCol w="828393"/>
                <a:gridCol w="645976"/>
                <a:gridCol w="893963"/>
                <a:gridCol w="693882"/>
                <a:gridCol w="763270"/>
                <a:gridCol w="624493"/>
                <a:gridCol w="1040823"/>
                <a:gridCol w="1421969"/>
              </a:tblGrid>
              <a:tr h="1440160">
                <a:tc>
                  <a:txBody>
                    <a:bodyPr/>
                    <a:lstStyle/>
                    <a:p>
                      <a:pPr algn="ctr">
                        <a:spcAft>
                          <a:spcPts val="0"/>
                        </a:spcAft>
                      </a:pPr>
                      <a:r>
                        <a:rPr lang="ru-RU" sz="1200" dirty="0">
                          <a:latin typeface="Times New Roman"/>
                          <a:ea typeface="Times New Roman"/>
                          <a:cs typeface="Times New Roman"/>
                        </a:rPr>
                        <a:t>Наименование</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latin typeface="Times New Roman"/>
                          <a:ea typeface="Times New Roman"/>
                          <a:cs typeface="Times New Roman"/>
                        </a:rPr>
                        <a:t>№ </a:t>
                      </a:r>
                    </a:p>
                    <a:p>
                      <a:pPr algn="ctr">
                        <a:spcAft>
                          <a:spcPts val="0"/>
                        </a:spcAft>
                      </a:pPr>
                      <a:r>
                        <a:rPr lang="ru-RU" sz="1200">
                          <a:latin typeface="Times New Roman"/>
                          <a:ea typeface="Times New Roman"/>
                          <a:cs typeface="Times New Roman"/>
                        </a:rPr>
                        <a:t>п/п</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latin typeface="Times New Roman"/>
                          <a:ea typeface="Times New Roman"/>
                          <a:cs typeface="Times New Roman"/>
                        </a:rPr>
                        <a:t>Число </a:t>
                      </a:r>
                      <a:r>
                        <a:rPr lang="ru-RU" sz="1200" dirty="0">
                          <a:solidFill>
                            <a:schemeClr val="tx1"/>
                          </a:solidFill>
                          <a:latin typeface="Times New Roman"/>
                          <a:ea typeface="Times New Roman"/>
                          <a:cs typeface="Times New Roman"/>
                        </a:rPr>
                        <a:t>лиц,</a:t>
                      </a:r>
                    </a:p>
                    <a:p>
                      <a:pPr algn="ctr">
                        <a:spcAft>
                          <a:spcPts val="0"/>
                        </a:spcAft>
                      </a:pPr>
                      <a:r>
                        <a:rPr lang="ru-RU" sz="1200" dirty="0">
                          <a:latin typeface="Times New Roman"/>
                          <a:ea typeface="Times New Roman"/>
                          <a:cs typeface="Times New Roman"/>
                        </a:rPr>
                        <a:t>нуждающихся</a:t>
                      </a:r>
                    </a:p>
                    <a:p>
                      <a:pPr algn="ctr">
                        <a:spcAft>
                          <a:spcPts val="0"/>
                        </a:spcAft>
                      </a:pPr>
                      <a:r>
                        <a:rPr lang="ru-RU" sz="1200" dirty="0">
                          <a:latin typeface="Times New Roman"/>
                          <a:ea typeface="Times New Roman"/>
                          <a:cs typeface="Times New Roman"/>
                        </a:rPr>
                        <a:t>в медицинской</a:t>
                      </a:r>
                    </a:p>
                    <a:p>
                      <a:pPr algn="ctr">
                        <a:spcAft>
                          <a:spcPts val="0"/>
                        </a:spcAft>
                      </a:pPr>
                      <a:r>
                        <a:rPr lang="ru-RU" sz="1200" dirty="0">
                          <a:latin typeface="Times New Roman"/>
                          <a:ea typeface="Times New Roman"/>
                          <a:cs typeface="Times New Roman"/>
                        </a:rPr>
                        <a:t>реабилитации</a:t>
                      </a:r>
                    </a:p>
                  </a:txBody>
                  <a:tcPr marL="46822" marR="46822" marT="0" marB="0" vert="vert27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latin typeface="Times New Roman"/>
                          <a:ea typeface="Times New Roman"/>
                          <a:cs typeface="Times New Roman"/>
                        </a:rPr>
                        <a:t>из них:</a:t>
                      </a:r>
                    </a:p>
                    <a:p>
                      <a:pPr algn="ctr">
                        <a:spcAft>
                          <a:spcPts val="0"/>
                        </a:spcAft>
                      </a:pPr>
                      <a:r>
                        <a:rPr lang="ru-RU" sz="1200" dirty="0">
                          <a:latin typeface="Times New Roman"/>
                          <a:ea typeface="Times New Roman"/>
                          <a:cs typeface="Times New Roman"/>
                        </a:rPr>
                        <a:t>в рамках</a:t>
                      </a:r>
                    </a:p>
                    <a:p>
                      <a:pPr algn="ctr">
                        <a:spcAft>
                          <a:spcPts val="0"/>
                        </a:spcAft>
                      </a:pPr>
                      <a:r>
                        <a:rPr lang="ru-RU" sz="1200" dirty="0">
                          <a:latin typeface="Times New Roman"/>
                          <a:ea typeface="Times New Roman"/>
                          <a:cs typeface="Times New Roman"/>
                        </a:rPr>
                        <a:t>ИПРА</a:t>
                      </a:r>
                    </a:p>
                  </a:txBody>
                  <a:tcPr marL="46822" marR="46822" marT="0" marB="0" vert="vert27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latin typeface="Times New Roman"/>
                          <a:ea typeface="Times New Roman"/>
                          <a:cs typeface="Times New Roman"/>
                        </a:rPr>
                        <a:t>Число </a:t>
                      </a:r>
                      <a:r>
                        <a:rPr lang="ru-RU" sz="1200" dirty="0">
                          <a:solidFill>
                            <a:schemeClr val="tx1"/>
                          </a:solidFill>
                          <a:latin typeface="Times New Roman"/>
                          <a:ea typeface="Times New Roman"/>
                          <a:cs typeface="Times New Roman"/>
                        </a:rPr>
                        <a:t>лиц</a:t>
                      </a:r>
                      <a:r>
                        <a:rPr lang="ru-RU" sz="1200" dirty="0">
                          <a:latin typeface="Times New Roman"/>
                          <a:ea typeface="Times New Roman"/>
                          <a:cs typeface="Times New Roman"/>
                        </a:rPr>
                        <a:t>,</a:t>
                      </a:r>
                    </a:p>
                    <a:p>
                      <a:pPr algn="ctr">
                        <a:spcAft>
                          <a:spcPts val="0"/>
                        </a:spcAft>
                      </a:pPr>
                      <a:r>
                        <a:rPr lang="ru-RU" sz="1200" dirty="0">
                          <a:latin typeface="Times New Roman"/>
                          <a:ea typeface="Times New Roman"/>
                          <a:cs typeface="Times New Roman"/>
                        </a:rPr>
                        <a:t>направленных </a:t>
                      </a:r>
                      <a:br>
                        <a:rPr lang="ru-RU" sz="1200" dirty="0">
                          <a:latin typeface="Times New Roman"/>
                          <a:ea typeface="Times New Roman"/>
                          <a:cs typeface="Times New Roman"/>
                        </a:rPr>
                      </a:br>
                      <a:r>
                        <a:rPr lang="ru-RU" sz="1200" dirty="0" smtClean="0">
                          <a:latin typeface="Times New Roman"/>
                          <a:ea typeface="Times New Roman"/>
                          <a:cs typeface="Times New Roman"/>
                        </a:rPr>
                        <a:t>на медицинскую </a:t>
                      </a:r>
                      <a:r>
                        <a:rPr lang="ru-RU" sz="1200" dirty="0">
                          <a:latin typeface="Times New Roman"/>
                          <a:ea typeface="Times New Roman"/>
                          <a:cs typeface="Times New Roman"/>
                        </a:rPr>
                        <a:t>реабилитацию</a:t>
                      </a:r>
                    </a:p>
                  </a:txBody>
                  <a:tcPr marL="46822" marR="46822" marT="0" marB="0" vert="vert27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latin typeface="Times New Roman"/>
                          <a:ea typeface="Times New Roman"/>
                          <a:cs typeface="Times New Roman"/>
                        </a:rPr>
                        <a:t>из них</a:t>
                      </a:r>
                    </a:p>
                    <a:p>
                      <a:pPr algn="ctr">
                        <a:spcAft>
                          <a:spcPts val="0"/>
                        </a:spcAft>
                      </a:pPr>
                      <a:r>
                        <a:rPr lang="ru-RU" sz="1200" dirty="0">
                          <a:latin typeface="Times New Roman"/>
                          <a:ea typeface="Times New Roman"/>
                          <a:cs typeface="Times New Roman"/>
                        </a:rPr>
                        <a:t>в рамках</a:t>
                      </a:r>
                    </a:p>
                    <a:p>
                      <a:pPr algn="ctr">
                        <a:spcAft>
                          <a:spcPts val="0"/>
                        </a:spcAft>
                      </a:pPr>
                      <a:r>
                        <a:rPr lang="ru-RU" sz="1200" dirty="0">
                          <a:latin typeface="Times New Roman"/>
                          <a:ea typeface="Times New Roman"/>
                          <a:cs typeface="Times New Roman"/>
                        </a:rPr>
                        <a:t>ИПРА</a:t>
                      </a:r>
                    </a:p>
                  </a:txBody>
                  <a:tcPr marL="46822" marR="46822" marT="0" marB="0" vert="vert27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latin typeface="Times New Roman"/>
                          <a:ea typeface="Times New Roman"/>
                          <a:cs typeface="Times New Roman"/>
                        </a:rPr>
                        <a:t>Число </a:t>
                      </a:r>
                      <a:r>
                        <a:rPr lang="ru-RU" sz="1200" dirty="0">
                          <a:solidFill>
                            <a:schemeClr val="tx1"/>
                          </a:solidFill>
                          <a:latin typeface="Times New Roman"/>
                          <a:ea typeface="Times New Roman"/>
                          <a:cs typeface="Times New Roman"/>
                        </a:rPr>
                        <a:t>лиц</a:t>
                      </a:r>
                      <a:r>
                        <a:rPr lang="ru-RU" sz="1200" dirty="0">
                          <a:latin typeface="Times New Roman"/>
                          <a:ea typeface="Times New Roman"/>
                          <a:cs typeface="Times New Roman"/>
                        </a:rPr>
                        <a:t>,</a:t>
                      </a:r>
                    </a:p>
                    <a:p>
                      <a:pPr algn="ctr">
                        <a:spcAft>
                          <a:spcPts val="0"/>
                        </a:spcAft>
                      </a:pPr>
                      <a:r>
                        <a:rPr lang="ru-RU" sz="1200" dirty="0">
                          <a:latin typeface="Times New Roman"/>
                          <a:ea typeface="Times New Roman"/>
                          <a:cs typeface="Times New Roman"/>
                        </a:rPr>
                        <a:t>закончивших</a:t>
                      </a:r>
                    </a:p>
                    <a:p>
                      <a:pPr algn="ctr">
                        <a:spcAft>
                          <a:spcPts val="0"/>
                        </a:spcAft>
                      </a:pPr>
                      <a:r>
                        <a:rPr lang="ru-RU" sz="1200" dirty="0">
                          <a:latin typeface="Times New Roman"/>
                          <a:ea typeface="Times New Roman"/>
                          <a:cs typeface="Times New Roman"/>
                        </a:rPr>
                        <a:t>медицинскую</a:t>
                      </a:r>
                      <a:br>
                        <a:rPr lang="ru-RU" sz="1200" dirty="0">
                          <a:latin typeface="Times New Roman"/>
                          <a:ea typeface="Times New Roman"/>
                          <a:cs typeface="Times New Roman"/>
                        </a:rPr>
                      </a:br>
                      <a:r>
                        <a:rPr lang="ru-RU" sz="1200" dirty="0">
                          <a:latin typeface="Times New Roman"/>
                          <a:ea typeface="Times New Roman"/>
                          <a:cs typeface="Times New Roman"/>
                        </a:rPr>
                        <a:t>реабилитацию</a:t>
                      </a:r>
                    </a:p>
                  </a:txBody>
                  <a:tcPr marL="46822" marR="46822" marT="0" marB="0" vert="vert27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latin typeface="Times New Roman"/>
                          <a:ea typeface="Times New Roman"/>
                          <a:cs typeface="Times New Roman"/>
                        </a:rPr>
                        <a:t>из них</a:t>
                      </a:r>
                    </a:p>
                    <a:p>
                      <a:pPr algn="ctr">
                        <a:spcAft>
                          <a:spcPts val="0"/>
                        </a:spcAft>
                      </a:pPr>
                      <a:r>
                        <a:rPr lang="ru-RU" sz="1200" dirty="0">
                          <a:latin typeface="Times New Roman"/>
                          <a:ea typeface="Times New Roman"/>
                          <a:cs typeface="Times New Roman"/>
                        </a:rPr>
                        <a:t>в рамках</a:t>
                      </a:r>
                    </a:p>
                    <a:p>
                      <a:pPr algn="ctr">
                        <a:spcAft>
                          <a:spcPts val="0"/>
                        </a:spcAft>
                      </a:pPr>
                      <a:r>
                        <a:rPr lang="ru-RU" sz="1200" dirty="0">
                          <a:latin typeface="Times New Roman"/>
                          <a:ea typeface="Times New Roman"/>
                          <a:cs typeface="Times New Roman"/>
                        </a:rPr>
                        <a:t>ИПРА</a:t>
                      </a:r>
                    </a:p>
                  </a:txBody>
                  <a:tcPr marL="46822" marR="46822" marT="0" marB="0" vert="vert27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latin typeface="Times New Roman"/>
                          <a:ea typeface="Times New Roman"/>
                          <a:cs typeface="Times New Roman"/>
                        </a:rPr>
                        <a:t>Число </a:t>
                      </a:r>
                      <a:r>
                        <a:rPr lang="ru-RU" sz="1200" dirty="0">
                          <a:solidFill>
                            <a:schemeClr val="tx1"/>
                          </a:solidFill>
                          <a:latin typeface="Times New Roman"/>
                          <a:ea typeface="Times New Roman"/>
                          <a:cs typeface="Times New Roman"/>
                        </a:rPr>
                        <a:t>лиц</a:t>
                      </a:r>
                      <a:r>
                        <a:rPr lang="ru-RU" sz="1200" dirty="0">
                          <a:latin typeface="Times New Roman"/>
                          <a:ea typeface="Times New Roman"/>
                          <a:cs typeface="Times New Roman"/>
                        </a:rPr>
                        <a:t>,</a:t>
                      </a:r>
                    </a:p>
                    <a:p>
                      <a:pPr algn="ctr">
                        <a:spcAft>
                          <a:spcPts val="0"/>
                        </a:spcAft>
                      </a:pPr>
                      <a:r>
                        <a:rPr lang="ru-RU" sz="1200" dirty="0">
                          <a:latin typeface="Times New Roman"/>
                          <a:ea typeface="Times New Roman"/>
                          <a:cs typeface="Times New Roman"/>
                        </a:rPr>
                        <a:t>прошедших</a:t>
                      </a:r>
                    </a:p>
                    <a:p>
                      <a:pPr algn="ctr">
                        <a:spcAft>
                          <a:spcPts val="0"/>
                        </a:spcAft>
                      </a:pPr>
                      <a:r>
                        <a:rPr lang="ru-RU" sz="1200" dirty="0">
                          <a:latin typeface="Times New Roman"/>
                          <a:ea typeface="Times New Roman"/>
                          <a:cs typeface="Times New Roman"/>
                        </a:rPr>
                        <a:t>медицинскую реабилитацию</a:t>
                      </a:r>
                    </a:p>
                    <a:p>
                      <a:pPr algn="ctr">
                        <a:spcAft>
                          <a:spcPts val="0"/>
                        </a:spcAft>
                      </a:pPr>
                      <a:r>
                        <a:rPr lang="ru-RU" sz="1200" dirty="0">
                          <a:latin typeface="Times New Roman"/>
                          <a:ea typeface="Times New Roman"/>
                          <a:cs typeface="Times New Roman"/>
                        </a:rPr>
                        <a:t>повторно</a:t>
                      </a:r>
                    </a:p>
                  </a:txBody>
                  <a:tcPr marL="46822" marR="46822" marT="0" marB="0" vert="vert27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latin typeface="Times New Roman"/>
                          <a:ea typeface="Times New Roman"/>
                          <a:cs typeface="Times New Roman"/>
                        </a:rPr>
                        <a:t>Число </a:t>
                      </a:r>
                      <a:r>
                        <a:rPr lang="ru-RU" sz="1200" dirty="0">
                          <a:solidFill>
                            <a:schemeClr val="tx1"/>
                          </a:solidFill>
                          <a:latin typeface="Times New Roman"/>
                          <a:ea typeface="Times New Roman"/>
                          <a:cs typeface="Times New Roman"/>
                        </a:rPr>
                        <a:t>лиц</a:t>
                      </a:r>
                      <a:r>
                        <a:rPr lang="ru-RU" sz="1200" dirty="0">
                          <a:latin typeface="Times New Roman"/>
                          <a:ea typeface="Times New Roman"/>
                          <a:cs typeface="Times New Roman"/>
                        </a:rPr>
                        <a:t>,</a:t>
                      </a:r>
                    </a:p>
                    <a:p>
                      <a:pPr algn="ctr">
                        <a:spcAft>
                          <a:spcPts val="0"/>
                        </a:spcAft>
                      </a:pPr>
                      <a:r>
                        <a:rPr lang="ru-RU" sz="1200" dirty="0">
                          <a:latin typeface="Times New Roman"/>
                          <a:ea typeface="Times New Roman"/>
                          <a:cs typeface="Times New Roman"/>
                        </a:rPr>
                        <a:t>направленных на МСЭ после</a:t>
                      </a:r>
                    </a:p>
                    <a:p>
                      <a:pPr algn="ctr">
                        <a:spcAft>
                          <a:spcPts val="0"/>
                        </a:spcAft>
                      </a:pPr>
                      <a:r>
                        <a:rPr lang="ru-RU" sz="1200" dirty="0">
                          <a:latin typeface="Times New Roman"/>
                          <a:ea typeface="Times New Roman"/>
                          <a:cs typeface="Times New Roman"/>
                        </a:rPr>
                        <a:t>проведения</a:t>
                      </a:r>
                    </a:p>
                    <a:p>
                      <a:pPr algn="ctr">
                        <a:spcAft>
                          <a:spcPts val="0"/>
                        </a:spcAft>
                      </a:pPr>
                      <a:r>
                        <a:rPr lang="ru-RU" sz="1200" dirty="0">
                          <a:latin typeface="Times New Roman"/>
                          <a:ea typeface="Times New Roman"/>
                          <a:cs typeface="Times New Roman"/>
                        </a:rPr>
                        <a:t>медицинской реабилитации</a:t>
                      </a:r>
                    </a:p>
                  </a:txBody>
                  <a:tcPr marL="46822" marR="46822" marT="0" marB="0" vert="vert27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4049">
                <a:tc>
                  <a:txBody>
                    <a:bodyPr/>
                    <a:lstStyle/>
                    <a:p>
                      <a:pPr algn="ctr">
                        <a:spcAft>
                          <a:spcPts val="0"/>
                        </a:spcAft>
                      </a:pPr>
                      <a:r>
                        <a:rPr lang="ru-RU" sz="1200">
                          <a:latin typeface="Times New Roman"/>
                          <a:ea typeface="Times New Roman"/>
                          <a:cs typeface="Times New Roman"/>
                        </a:rPr>
                        <a:t>1</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latin typeface="Times New Roman"/>
                          <a:ea typeface="Times New Roman"/>
                          <a:cs typeface="Times New Roman"/>
                        </a:rPr>
                        <a:t>2</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latin typeface="Times New Roman"/>
                          <a:ea typeface="Times New Roman"/>
                          <a:cs typeface="Times New Roman"/>
                        </a:rPr>
                        <a:t>3</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latin typeface="Times New Roman"/>
                          <a:ea typeface="Times New Roman"/>
                          <a:cs typeface="Times New Roman"/>
                        </a:rPr>
                        <a:t>4</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latin typeface="Times New Roman"/>
                          <a:ea typeface="Times New Roman"/>
                          <a:cs typeface="Times New Roman"/>
                        </a:rPr>
                        <a:t>5</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latin typeface="Times New Roman"/>
                          <a:ea typeface="Times New Roman"/>
                          <a:cs typeface="Times New Roman"/>
                        </a:rPr>
                        <a:t>6</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latin typeface="Times New Roman"/>
                          <a:ea typeface="Times New Roman"/>
                          <a:cs typeface="Times New Roman"/>
                        </a:rPr>
                        <a:t>7</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latin typeface="Times New Roman"/>
                          <a:ea typeface="Times New Roman"/>
                          <a:cs typeface="Times New Roman"/>
                        </a:rPr>
                        <a:t>8</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latin typeface="Times New Roman"/>
                          <a:ea typeface="Times New Roman"/>
                          <a:cs typeface="Times New Roman"/>
                        </a:rPr>
                        <a:t>9</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latin typeface="Times New Roman"/>
                          <a:ea typeface="Times New Roman"/>
                          <a:cs typeface="Times New Roman"/>
                        </a:rPr>
                        <a:t>10</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4049">
                <a:tc>
                  <a:txBody>
                    <a:bodyPr/>
                    <a:lstStyle/>
                    <a:p>
                      <a:pPr>
                        <a:spcAft>
                          <a:spcPts val="0"/>
                        </a:spcAft>
                      </a:pPr>
                      <a:r>
                        <a:rPr lang="ru-RU" sz="1200" dirty="0">
                          <a:solidFill>
                            <a:schemeClr val="tx1"/>
                          </a:solidFill>
                          <a:latin typeface="Times New Roman"/>
                          <a:ea typeface="Times New Roman"/>
                          <a:cs typeface="Times New Roman"/>
                        </a:rPr>
                        <a:t>Число лиц, всего</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a:solidFill>
                            <a:schemeClr val="tx1"/>
                          </a:solidFill>
                          <a:latin typeface="Times New Roman"/>
                          <a:ea typeface="Times New Roman"/>
                          <a:cs typeface="Times New Roman"/>
                        </a:rPr>
                        <a:t>1</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dirty="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08099">
                <a:tc>
                  <a:txBody>
                    <a:bodyPr/>
                    <a:lstStyle/>
                    <a:p>
                      <a:pPr>
                        <a:spcAft>
                          <a:spcPts val="0"/>
                        </a:spcAft>
                      </a:pPr>
                      <a:r>
                        <a:rPr lang="ru-RU" sz="1200" dirty="0">
                          <a:solidFill>
                            <a:schemeClr val="tx1"/>
                          </a:solidFill>
                          <a:latin typeface="Times New Roman"/>
                          <a:ea typeface="Times New Roman"/>
                          <a:cs typeface="Times New Roman"/>
                        </a:rPr>
                        <a:t>в том числе: </a:t>
                      </a:r>
                    </a:p>
                    <a:p>
                      <a:pPr>
                        <a:spcAft>
                          <a:spcPts val="0"/>
                        </a:spcAft>
                      </a:pPr>
                      <a:r>
                        <a:rPr lang="ru-RU" sz="1200" dirty="0">
                          <a:solidFill>
                            <a:schemeClr val="tx1"/>
                          </a:solidFill>
                          <a:latin typeface="Times New Roman"/>
                          <a:ea typeface="Times New Roman"/>
                          <a:cs typeface="Times New Roman"/>
                        </a:rPr>
                        <a:t>     взрослых</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solidFill>
                            <a:schemeClr val="tx1"/>
                          </a:solidFill>
                          <a:latin typeface="Times New Roman"/>
                          <a:ea typeface="Times New Roman"/>
                          <a:cs typeface="Times New Roman"/>
                        </a:rPr>
                        <a:t>1.1</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dirty="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4049">
                <a:tc>
                  <a:txBody>
                    <a:bodyPr/>
                    <a:lstStyle/>
                    <a:p>
                      <a:pPr>
                        <a:spcAft>
                          <a:spcPts val="0"/>
                        </a:spcAft>
                      </a:pPr>
                      <a:r>
                        <a:rPr lang="ru-RU" sz="1200">
                          <a:solidFill>
                            <a:schemeClr val="tx1"/>
                          </a:solidFill>
                          <a:latin typeface="Times New Roman"/>
                          <a:ea typeface="Times New Roman"/>
                          <a:cs typeface="Times New Roman"/>
                        </a:rPr>
                        <a:t>     детей</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solidFill>
                            <a:schemeClr val="tx1"/>
                          </a:solidFill>
                          <a:latin typeface="Times New Roman"/>
                          <a:ea typeface="Times New Roman"/>
                          <a:cs typeface="Times New Roman"/>
                        </a:rPr>
                        <a:t>1.2</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dirty="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12148">
                <a:tc>
                  <a:txBody>
                    <a:bodyPr/>
                    <a:lstStyle/>
                    <a:p>
                      <a:pPr>
                        <a:spcAft>
                          <a:spcPts val="0"/>
                        </a:spcAft>
                      </a:pPr>
                      <a:r>
                        <a:rPr lang="ru-RU" sz="1200">
                          <a:solidFill>
                            <a:schemeClr val="tx1"/>
                          </a:solidFill>
                          <a:latin typeface="Times New Roman"/>
                          <a:ea typeface="Times New Roman"/>
                          <a:cs typeface="Times New Roman"/>
                        </a:rPr>
                        <a:t>    из стр. 1.2:</a:t>
                      </a:r>
                    </a:p>
                    <a:p>
                      <a:pPr>
                        <a:spcAft>
                          <a:spcPts val="0"/>
                        </a:spcAft>
                      </a:pPr>
                      <a:r>
                        <a:rPr lang="ru-RU" sz="1200">
                          <a:solidFill>
                            <a:schemeClr val="tx1"/>
                          </a:solidFill>
                          <a:latin typeface="Times New Roman"/>
                          <a:ea typeface="Times New Roman"/>
                          <a:cs typeface="Times New Roman"/>
                        </a:rPr>
                        <a:t>    детей 0-2 лет</a:t>
                      </a:r>
                    </a:p>
                    <a:p>
                      <a:pPr>
                        <a:spcAft>
                          <a:spcPts val="0"/>
                        </a:spcAft>
                      </a:pPr>
                      <a:r>
                        <a:rPr lang="ru-RU" sz="1200">
                          <a:solidFill>
                            <a:schemeClr val="tx1"/>
                          </a:solidFill>
                          <a:latin typeface="Times New Roman"/>
                          <a:ea typeface="Times New Roman"/>
                          <a:cs typeface="Times New Roman"/>
                        </a:rPr>
                        <a:t>   включительно</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solidFill>
                            <a:schemeClr val="tx1"/>
                          </a:solidFill>
                          <a:latin typeface="Times New Roman"/>
                          <a:ea typeface="Times New Roman"/>
                          <a:cs typeface="Times New Roman"/>
                        </a:rPr>
                        <a:t>1.2.1</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dirty="0">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08099">
                <a:tc>
                  <a:txBody>
                    <a:bodyPr/>
                    <a:lstStyle/>
                    <a:p>
                      <a:pPr>
                        <a:spcAft>
                          <a:spcPts val="0"/>
                        </a:spcAft>
                      </a:pPr>
                      <a:r>
                        <a:rPr lang="ru-RU" sz="1200">
                          <a:solidFill>
                            <a:schemeClr val="tx1"/>
                          </a:solidFill>
                          <a:latin typeface="Times New Roman"/>
                          <a:ea typeface="Times New Roman"/>
                          <a:cs typeface="Times New Roman"/>
                        </a:rPr>
                        <a:t>Из стр. 1:</a:t>
                      </a:r>
                    </a:p>
                    <a:p>
                      <a:pPr>
                        <a:spcAft>
                          <a:spcPts val="0"/>
                        </a:spcAft>
                      </a:pPr>
                      <a:r>
                        <a:rPr lang="ru-RU" sz="1200">
                          <a:solidFill>
                            <a:schemeClr val="tx1"/>
                          </a:solidFill>
                          <a:latin typeface="Times New Roman"/>
                          <a:ea typeface="Times New Roman"/>
                          <a:cs typeface="Times New Roman"/>
                        </a:rPr>
                        <a:t>     инвалидов</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solidFill>
                            <a:schemeClr val="tx1"/>
                          </a:solidFill>
                          <a:latin typeface="Times New Roman"/>
                          <a:ea typeface="Times New Roman"/>
                          <a:cs typeface="Times New Roman"/>
                        </a:rPr>
                        <a:t>2</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dirty="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08099">
                <a:tc>
                  <a:txBody>
                    <a:bodyPr/>
                    <a:lstStyle/>
                    <a:p>
                      <a:pPr>
                        <a:spcAft>
                          <a:spcPts val="0"/>
                        </a:spcAft>
                      </a:pPr>
                      <a:r>
                        <a:rPr lang="ru-RU" sz="1200">
                          <a:solidFill>
                            <a:schemeClr val="tx1"/>
                          </a:solidFill>
                          <a:latin typeface="Times New Roman"/>
                          <a:ea typeface="Times New Roman"/>
                          <a:cs typeface="Times New Roman"/>
                        </a:rPr>
                        <a:t>в том числе: </a:t>
                      </a:r>
                    </a:p>
                    <a:p>
                      <a:pPr>
                        <a:spcAft>
                          <a:spcPts val="0"/>
                        </a:spcAft>
                      </a:pPr>
                      <a:r>
                        <a:rPr lang="ru-RU" sz="1200">
                          <a:solidFill>
                            <a:schemeClr val="tx1"/>
                          </a:solidFill>
                          <a:latin typeface="Times New Roman"/>
                          <a:ea typeface="Times New Roman"/>
                          <a:cs typeface="Times New Roman"/>
                        </a:rPr>
                        <a:t>     взрослых</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solidFill>
                            <a:schemeClr val="tx1"/>
                          </a:solidFill>
                          <a:latin typeface="Times New Roman"/>
                          <a:ea typeface="Times New Roman"/>
                          <a:cs typeface="Times New Roman"/>
                        </a:rPr>
                        <a:t>2.1</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dirty="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4049">
                <a:tc>
                  <a:txBody>
                    <a:bodyPr/>
                    <a:lstStyle/>
                    <a:p>
                      <a:pPr>
                        <a:spcAft>
                          <a:spcPts val="0"/>
                        </a:spcAft>
                      </a:pPr>
                      <a:r>
                        <a:rPr lang="ru-RU" sz="1200">
                          <a:solidFill>
                            <a:schemeClr val="tx1"/>
                          </a:solidFill>
                          <a:latin typeface="Times New Roman"/>
                          <a:ea typeface="Times New Roman"/>
                          <a:cs typeface="Times New Roman"/>
                        </a:rPr>
                        <a:t>     детей</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solidFill>
                            <a:schemeClr val="tx1"/>
                          </a:solidFill>
                          <a:latin typeface="Times New Roman"/>
                          <a:ea typeface="Times New Roman"/>
                          <a:cs typeface="Times New Roman"/>
                        </a:rPr>
                        <a:t>2.2</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dirty="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12148">
                <a:tc>
                  <a:txBody>
                    <a:bodyPr/>
                    <a:lstStyle/>
                    <a:p>
                      <a:pPr>
                        <a:spcAft>
                          <a:spcPts val="0"/>
                        </a:spcAft>
                      </a:pPr>
                      <a:r>
                        <a:rPr lang="ru-RU" sz="1200">
                          <a:solidFill>
                            <a:schemeClr val="tx1"/>
                          </a:solidFill>
                          <a:latin typeface="Times New Roman"/>
                          <a:ea typeface="Times New Roman"/>
                          <a:cs typeface="Times New Roman"/>
                        </a:rPr>
                        <a:t>    из стр. 2.2:</a:t>
                      </a:r>
                    </a:p>
                    <a:p>
                      <a:pPr>
                        <a:spcAft>
                          <a:spcPts val="0"/>
                        </a:spcAft>
                      </a:pPr>
                      <a:r>
                        <a:rPr lang="ru-RU" sz="1200">
                          <a:solidFill>
                            <a:schemeClr val="tx1"/>
                          </a:solidFill>
                          <a:latin typeface="Times New Roman"/>
                          <a:ea typeface="Times New Roman"/>
                          <a:cs typeface="Times New Roman"/>
                        </a:rPr>
                        <a:t>    детей 0-2 лет</a:t>
                      </a:r>
                    </a:p>
                    <a:p>
                      <a:pPr>
                        <a:spcAft>
                          <a:spcPts val="0"/>
                        </a:spcAft>
                      </a:pPr>
                      <a:r>
                        <a:rPr lang="ru-RU" sz="1200">
                          <a:solidFill>
                            <a:schemeClr val="tx1"/>
                          </a:solidFill>
                          <a:latin typeface="Times New Roman"/>
                          <a:ea typeface="Times New Roman"/>
                          <a:cs typeface="Times New Roman"/>
                        </a:rPr>
                        <a:t>   включительно</a:t>
                      </a:r>
                    </a:p>
                  </a:txBody>
                  <a:tcPr marL="46822" marR="46822"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200" dirty="0">
                          <a:solidFill>
                            <a:schemeClr val="tx1"/>
                          </a:solidFill>
                          <a:latin typeface="Times New Roman"/>
                          <a:ea typeface="Times New Roman"/>
                          <a:cs typeface="Times New Roman"/>
                        </a:rPr>
                        <a:t>2.2.1</a:t>
                      </a: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dirty="0">
                        <a:solidFill>
                          <a:srgbClr val="FF0000"/>
                        </a:solidFill>
                        <a:latin typeface="Times New Roman"/>
                        <a:ea typeface="Times New Roman"/>
                        <a:cs typeface="Times New Roman"/>
                      </a:endParaRPr>
                    </a:p>
                  </a:txBody>
                  <a:tcPr marL="46822" marR="46822"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3350147007"/>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Прямоугольник 1"/>
          <p:cNvSpPr/>
          <p:nvPr/>
        </p:nvSpPr>
        <p:spPr>
          <a:xfrm>
            <a:off x="395536" y="908720"/>
            <a:ext cx="8208912" cy="5078313"/>
          </a:xfrm>
          <a:prstGeom prst="rect">
            <a:avLst/>
          </a:prstGeom>
        </p:spPr>
        <p:txBody>
          <a:bodyPr wrap="square">
            <a:spAutoFit/>
          </a:bodyPr>
          <a:lstStyle/>
          <a:p>
            <a:pPr algn="just"/>
            <a:r>
              <a:rPr lang="ru-RU" dirty="0">
                <a:latin typeface="Times New Roman" panose="02020603050405020304" pitchFamily="18" charset="0"/>
                <a:cs typeface="Times New Roman" panose="02020603050405020304" pitchFamily="18" charset="0"/>
              </a:rPr>
              <a:t>В </a:t>
            </a:r>
            <a:r>
              <a:rPr lang="ru-RU" dirty="0" smtClean="0">
                <a:latin typeface="Times New Roman" panose="02020603050405020304" pitchFamily="18" charset="0"/>
                <a:cs typeface="Times New Roman" panose="02020603050405020304" pitchFamily="18" charset="0"/>
              </a:rPr>
              <a:t>таблицу</a:t>
            </a:r>
            <a:r>
              <a:rPr lang="en-US" dirty="0" smtClean="0">
                <a:latin typeface="Times New Roman" panose="02020603050405020304" pitchFamily="18" charset="0"/>
                <a:cs typeface="Times New Roman" panose="02020603050405020304" pitchFamily="18" charset="0"/>
              </a:rPr>
              <a:t> (2850)</a:t>
            </a:r>
            <a:r>
              <a:rPr lang="ru-RU" dirty="0" smtClean="0">
                <a:latin typeface="Times New Roman" panose="02020603050405020304" pitchFamily="18" charset="0"/>
                <a:cs typeface="Times New Roman" panose="02020603050405020304" pitchFamily="18" charset="0"/>
              </a:rPr>
              <a:t> </a:t>
            </a:r>
            <a:r>
              <a:rPr lang="ru-RU" dirty="0">
                <a:latin typeface="Times New Roman" panose="02020603050405020304" pitchFamily="18" charset="0"/>
                <a:cs typeface="Times New Roman" panose="02020603050405020304" pitchFamily="18" charset="0"/>
              </a:rPr>
              <a:t>включаются сведения о результатах медицинской реабилитации. </a:t>
            </a:r>
            <a:r>
              <a:rPr lang="ru-RU" dirty="0">
                <a:solidFill>
                  <a:srgbClr val="000000"/>
                </a:solidFill>
                <a:latin typeface="Times New Roman" panose="02020603050405020304" pitchFamily="18" charset="0"/>
                <a:cs typeface="Times New Roman" panose="02020603050405020304" pitchFamily="18" charset="0"/>
              </a:rPr>
              <a:t>Таблица заполняется медицинскими организациями, осуществляющими обслуживание населения по территориальному принципу (оказывающими первичную медико-санитарную помощь). </a:t>
            </a:r>
            <a:endParaRPr lang="ru-RU" dirty="0">
              <a:latin typeface="Times New Roman" panose="02020603050405020304" pitchFamily="18" charset="0"/>
              <a:cs typeface="Times New Roman" panose="02020603050405020304" pitchFamily="18" charset="0"/>
            </a:endParaRPr>
          </a:p>
          <a:p>
            <a:pPr algn="just"/>
            <a:r>
              <a:rPr lang="ru-RU" dirty="0" smtClean="0">
                <a:latin typeface="Times New Roman" panose="02020603050405020304" pitchFamily="18" charset="0"/>
                <a:cs typeface="Times New Roman" panose="02020603050405020304" pitchFamily="18" charset="0"/>
              </a:rPr>
              <a:t>Специализированные </a:t>
            </a:r>
            <a:r>
              <a:rPr lang="ru-RU" dirty="0">
                <a:latin typeface="Times New Roman" panose="02020603050405020304" pitchFamily="18" charset="0"/>
                <a:cs typeface="Times New Roman" panose="02020603050405020304" pitchFamily="18" charset="0"/>
              </a:rPr>
              <a:t>медицинские организации (стационары, диспансеры и т.д.), в которых специалисты назначают (рекомендуют) проведение реабилитационных мероприятий пациенту, в рамках </a:t>
            </a:r>
            <a:r>
              <a:rPr lang="ru-RU" dirty="0" smtClean="0">
                <a:latin typeface="Times New Roman" panose="02020603050405020304" pitchFamily="18" charset="0"/>
                <a:cs typeface="Times New Roman" panose="02020603050405020304" pitchFamily="18" charset="0"/>
              </a:rPr>
              <a:t>осуществления — </a:t>
            </a:r>
            <a:r>
              <a:rPr lang="ru-RU" dirty="0">
                <a:latin typeface="Times New Roman" panose="02020603050405020304" pitchFamily="18" charset="0"/>
                <a:cs typeface="Times New Roman" panose="02020603050405020304" pitchFamily="18" charset="0"/>
              </a:rPr>
              <a:t>преемственности с первичным звеном осуществляют процесс передачи сведений по пациенту. Пациент показывается в таблице один раз, вне зависимости от количества проведенных курсов реабилитации в течении года. Таблица формируется за отчетный период. Если этот же пациент будет нуждаться в медицинской реабилитации на следующий год, то он еще раз покажется в отчетном периоде следующего года. Если пациенту назначены реабилитационные мероприятия в предыдущем отчетном году, а проведен курс реабилитации в отчетном году, то следует показывать его, как нуждающегося в отчетном периоде. В графу 3 включаются пациенты, нуждающиеся в медицинской реабилитации, в том числе после перенесенной новой </a:t>
            </a:r>
            <a:r>
              <a:rPr lang="ru-RU" dirty="0" err="1" smtClean="0">
                <a:latin typeface="Times New Roman" panose="02020603050405020304" pitchFamily="18" charset="0"/>
                <a:cs typeface="Times New Roman" panose="02020603050405020304" pitchFamily="18" charset="0"/>
              </a:rPr>
              <a:t>корон</a:t>
            </a:r>
            <a:r>
              <a:rPr lang="ru-RU" dirty="0" err="1">
                <a:latin typeface="Times New Roman" panose="02020603050405020304" pitchFamily="18" charset="0"/>
                <a:cs typeface="Times New Roman" panose="02020603050405020304" pitchFamily="18" charset="0"/>
              </a:rPr>
              <a:t>а</a:t>
            </a:r>
            <a:r>
              <a:rPr lang="ru-RU" dirty="0" err="1" smtClean="0">
                <a:latin typeface="Times New Roman" panose="02020603050405020304" pitchFamily="18" charset="0"/>
                <a:cs typeface="Times New Roman" panose="02020603050405020304" pitchFamily="18" charset="0"/>
              </a:rPr>
              <a:t>вирусной</a:t>
            </a:r>
            <a:r>
              <a:rPr lang="ru-RU" dirty="0" smtClean="0">
                <a:latin typeface="Times New Roman" panose="02020603050405020304" pitchFamily="18" charset="0"/>
                <a:cs typeface="Times New Roman" panose="02020603050405020304" pitchFamily="18" charset="0"/>
              </a:rPr>
              <a:t> </a:t>
            </a:r>
            <a:r>
              <a:rPr lang="ru-RU" dirty="0">
                <a:latin typeface="Times New Roman" panose="02020603050405020304" pitchFamily="18" charset="0"/>
                <a:cs typeface="Times New Roman" panose="02020603050405020304" pitchFamily="18" charset="0"/>
              </a:rPr>
              <a:t>инфекции COVID-19, а также пациентов с соматическими заболеваниями. </a:t>
            </a:r>
          </a:p>
        </p:txBody>
      </p:sp>
    </p:spTree>
    <p:extLst>
      <p:ext uri="{BB962C8B-B14F-4D97-AF65-F5344CB8AC3E}">
        <p14:creationId xmlns:p14="http://schemas.microsoft.com/office/powerpoint/2010/main" val="1843336787"/>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691680" y="3861048"/>
            <a:ext cx="5486400" cy="2880320"/>
          </a:xfrm>
        </p:spPr>
        <p:txBody>
          <a:bodyPr/>
          <a:lstStyle/>
          <a:p>
            <a:pPr algn="ctr"/>
            <a:r>
              <a:rPr lang="ru-RU" altLang="ru-RU" sz="1400" b="1" dirty="0" smtClean="0">
                <a:solidFill>
                  <a:srgbClr val="CC0000"/>
                </a:solidFill>
                <a:latin typeface="Times New Roman" pitchFamily="18" charset="0"/>
              </a:rPr>
              <a:t/>
            </a:r>
            <a:br>
              <a:rPr lang="ru-RU" altLang="ru-RU" sz="1400" b="1" dirty="0" smtClean="0">
                <a:solidFill>
                  <a:srgbClr val="CC0000"/>
                </a:solidFill>
                <a:latin typeface="Times New Roman" pitchFamily="18" charset="0"/>
              </a:rPr>
            </a:br>
            <a:r>
              <a:rPr lang="ru-RU" altLang="ru-RU" sz="1400" dirty="0">
                <a:solidFill>
                  <a:srgbClr val="CC0000"/>
                </a:solidFill>
                <a:latin typeface="Times New Roman" pitchFamily="18" charset="0"/>
              </a:rPr>
              <a:t/>
            </a:r>
            <a:br>
              <a:rPr lang="ru-RU" altLang="ru-RU" sz="1400" dirty="0">
                <a:solidFill>
                  <a:srgbClr val="CC0000"/>
                </a:solidFill>
                <a:latin typeface="Times New Roman" pitchFamily="18" charset="0"/>
              </a:rPr>
            </a:br>
            <a:r>
              <a:rPr lang="ru-RU" altLang="ru-RU" sz="1400" b="1" dirty="0" smtClean="0">
                <a:solidFill>
                  <a:srgbClr val="CC0000"/>
                </a:solidFill>
                <a:latin typeface="Times New Roman" pitchFamily="18" charset="0"/>
              </a:rPr>
              <a:t>ВАЖНО</a:t>
            </a:r>
            <a:r>
              <a:rPr lang="ru-RU" altLang="ru-RU" sz="1400" b="1" dirty="0" smtClean="0">
                <a:solidFill>
                  <a:srgbClr val="CC0000"/>
                </a:solidFill>
                <a:latin typeface="Times New Roman" pitchFamily="18" charset="0"/>
              </a:rPr>
              <a:t>!</a:t>
            </a:r>
            <a:br>
              <a:rPr lang="ru-RU" altLang="ru-RU" sz="1400" b="1" dirty="0" smtClean="0">
                <a:solidFill>
                  <a:srgbClr val="CC0000"/>
                </a:solidFill>
                <a:latin typeface="Times New Roman" pitchFamily="18" charset="0"/>
              </a:rPr>
            </a:br>
            <a:r>
              <a:rPr lang="ru-RU" altLang="ru-RU" sz="1400" dirty="0">
                <a:solidFill>
                  <a:srgbClr val="CC0000"/>
                </a:solidFill>
                <a:latin typeface="Times New Roman" pitchFamily="18" charset="0"/>
              </a:rPr>
              <a:t/>
            </a:r>
            <a:br>
              <a:rPr lang="ru-RU" altLang="ru-RU" sz="1400" dirty="0">
                <a:solidFill>
                  <a:srgbClr val="CC0000"/>
                </a:solidFill>
                <a:latin typeface="Times New Roman" pitchFamily="18" charset="0"/>
              </a:rPr>
            </a:br>
            <a:r>
              <a:rPr lang="ru-RU" altLang="ru-RU" sz="1400" b="1" dirty="0" smtClean="0">
                <a:latin typeface="Times New Roman" pitchFamily="18" charset="0"/>
              </a:rPr>
              <a:t>ОБЪЕМ ТРАНСФУЗИОННЫХ СРЕДСТВ УКАЗЫВАЕТСЯ В </a:t>
            </a:r>
            <a:r>
              <a:rPr lang="ru-RU" altLang="ru-RU" sz="1400" b="1" dirty="0" smtClean="0">
                <a:solidFill>
                  <a:srgbClr val="FF0000"/>
                </a:solidFill>
                <a:latin typeface="Times New Roman" pitchFamily="18" charset="0"/>
              </a:rPr>
              <a:t>ЛИТРАХ</a:t>
            </a:r>
            <a:br>
              <a:rPr lang="ru-RU" altLang="ru-RU" sz="1400" b="1" dirty="0" smtClean="0">
                <a:solidFill>
                  <a:srgbClr val="FF0000"/>
                </a:solidFill>
                <a:latin typeface="Times New Roman" pitchFamily="18" charset="0"/>
              </a:rPr>
            </a:br>
            <a:r>
              <a:rPr lang="ru-RU" altLang="ru-RU" sz="1400" b="1" dirty="0" smtClean="0">
                <a:solidFill>
                  <a:srgbClr val="FF0000"/>
                </a:solidFill>
                <a:latin typeface="Times New Roman" pitchFamily="18" charset="0"/>
              </a:rPr>
              <a:t>НЕ ПУТАТЬ С ДОЗАМИ</a:t>
            </a:r>
            <a:br>
              <a:rPr lang="ru-RU" altLang="ru-RU" sz="1400" b="1" dirty="0" smtClean="0">
                <a:solidFill>
                  <a:srgbClr val="FF0000"/>
                </a:solidFill>
                <a:latin typeface="Times New Roman" pitchFamily="18" charset="0"/>
              </a:rPr>
            </a:br>
            <a:r>
              <a:rPr lang="ru-RU" altLang="ru-RU" sz="1400" b="1" dirty="0" smtClean="0">
                <a:latin typeface="Times New Roman" pitchFamily="18" charset="0"/>
              </a:rPr>
              <a:t>Обратить внимание на показатели  -  </a:t>
            </a:r>
            <a:br>
              <a:rPr lang="ru-RU" altLang="ru-RU" sz="1400" b="1" dirty="0" smtClean="0">
                <a:latin typeface="Times New Roman" pitchFamily="18" charset="0"/>
              </a:rPr>
            </a:br>
            <a:r>
              <a:rPr lang="ru-RU" altLang="ru-RU" sz="1400" b="1" dirty="0" smtClean="0">
                <a:latin typeface="Times New Roman" pitchFamily="18" charset="0"/>
              </a:rPr>
              <a:t>объем на одно переливание и на одного пациента,</a:t>
            </a:r>
            <a:br>
              <a:rPr lang="ru-RU" altLang="ru-RU" sz="1400" b="1" dirty="0" smtClean="0">
                <a:latin typeface="Times New Roman" pitchFamily="18" charset="0"/>
              </a:rPr>
            </a:br>
            <a:r>
              <a:rPr lang="ru-RU" altLang="ru-RU" sz="1400" b="1" dirty="0" smtClean="0">
                <a:latin typeface="Times New Roman" pitchFamily="18" charset="0"/>
              </a:rPr>
              <a:t> а также число переливаний на одного пациента</a:t>
            </a:r>
            <a:br>
              <a:rPr lang="ru-RU" altLang="ru-RU" sz="1400" b="1" dirty="0" smtClean="0">
                <a:latin typeface="Times New Roman" pitchFamily="18" charset="0"/>
              </a:rPr>
            </a:br>
            <a:r>
              <a:rPr lang="ru-RU" altLang="ru-RU" sz="1400" dirty="0">
                <a:latin typeface="Times New Roman" pitchFamily="18" charset="0"/>
              </a:rPr>
              <a:t/>
            </a:r>
            <a:br>
              <a:rPr lang="ru-RU" altLang="ru-RU" sz="1400" dirty="0">
                <a:latin typeface="Times New Roman" pitchFamily="18" charset="0"/>
              </a:rPr>
            </a:br>
            <a:r>
              <a:rPr lang="ru-RU" altLang="ru-RU" u="sng" dirty="0" smtClean="0">
                <a:solidFill>
                  <a:srgbClr val="CC0000"/>
                </a:solidFill>
                <a:latin typeface="Times New Roman" pitchFamily="18" charset="0"/>
              </a:rPr>
              <a:t>т. 3200 ф. 30 должна сверяться с т. 6.1, раздел 6 ф. 64</a:t>
            </a:r>
            <a:r>
              <a:rPr lang="ru-RU" altLang="ru-RU" b="1" u="sng" dirty="0" smtClean="0">
                <a:solidFill>
                  <a:srgbClr val="CC0000"/>
                </a:solidFill>
                <a:latin typeface="Times New Roman" pitchFamily="18" charset="0"/>
              </a:rPr>
              <a:t/>
            </a:r>
            <a:br>
              <a:rPr lang="ru-RU" altLang="ru-RU" b="1" u="sng" dirty="0" smtClean="0">
                <a:solidFill>
                  <a:srgbClr val="CC0000"/>
                </a:solidFill>
                <a:latin typeface="Times New Roman" pitchFamily="18" charset="0"/>
              </a:rPr>
            </a:br>
            <a:endParaRPr lang="ru-RU" b="1" u="sng" dirty="0">
              <a:solidFill>
                <a:srgbClr val="CC0000"/>
              </a:solidFill>
            </a:endParaRPr>
          </a:p>
        </p:txBody>
      </p:sp>
      <p:graphicFrame>
        <p:nvGraphicFramePr>
          <p:cNvPr id="4" name="Рисунок 3"/>
          <p:cNvGraphicFramePr>
            <a:graphicFrameLocks noGrp="1"/>
          </p:cNvGraphicFramePr>
          <p:nvPr>
            <p:ph type="pic" idx="1"/>
            <p:extLst>
              <p:ext uri="{D42A27DB-BD31-4B8C-83A1-F6EECF244321}">
                <p14:modId xmlns:p14="http://schemas.microsoft.com/office/powerpoint/2010/main" val="1961603152"/>
              </p:ext>
            </p:extLst>
          </p:nvPr>
        </p:nvGraphicFramePr>
        <p:xfrm>
          <a:off x="467545" y="620688"/>
          <a:ext cx="8136903" cy="3051510"/>
        </p:xfrm>
        <a:graphic>
          <a:graphicData uri="http://schemas.openxmlformats.org/drawingml/2006/table">
            <a:tbl>
              <a:tblPr firstRow="1" firstCol="1" lastRow="1" lastCol="1" bandRow="1" bandCol="1">
                <a:tableStyleId>{5C22544A-7EE6-4342-B048-85BDC9FD1C3A}</a:tableStyleId>
              </a:tblPr>
              <a:tblGrid>
                <a:gridCol w="2192636"/>
                <a:gridCol w="759692"/>
                <a:gridCol w="1088459"/>
                <a:gridCol w="1287804"/>
                <a:gridCol w="1509316"/>
                <a:gridCol w="1298996"/>
              </a:tblGrid>
              <a:tr h="778768">
                <a:tc>
                  <a:txBody>
                    <a:bodyPr/>
                    <a:lstStyle/>
                    <a:p>
                      <a:pPr algn="ctr">
                        <a:spcAft>
                          <a:spcPts val="0"/>
                        </a:spcAft>
                      </a:pPr>
                      <a:r>
                        <a:rPr lang="ru-RU" sz="1400" dirty="0" err="1">
                          <a:solidFill>
                            <a:schemeClr val="tx1"/>
                          </a:solidFill>
                          <a:effectLst/>
                          <a:latin typeface="Times New Roman" panose="02020603050405020304" pitchFamily="18" charset="0"/>
                          <a:cs typeface="Times New Roman" panose="02020603050405020304" pitchFamily="18" charset="0"/>
                        </a:rPr>
                        <a:t>Транфузионные</a:t>
                      </a:r>
                      <a:r>
                        <a:rPr lang="ru-RU" sz="1400" dirty="0">
                          <a:solidFill>
                            <a:schemeClr val="tx1"/>
                          </a:solidFill>
                          <a:effectLst/>
                          <a:latin typeface="Times New Roman" panose="02020603050405020304" pitchFamily="18" charset="0"/>
                          <a:cs typeface="Times New Roman" panose="02020603050405020304" pitchFamily="18" charset="0"/>
                        </a:rPr>
                        <a:t> средства</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r>
                        <a:rPr lang="ru-RU" sz="1400" dirty="0" err="1">
                          <a:solidFill>
                            <a:schemeClr val="tx1"/>
                          </a:solidFill>
                          <a:effectLst/>
                          <a:latin typeface="Times New Roman" panose="02020603050405020304" pitchFamily="18" charset="0"/>
                          <a:cs typeface="Times New Roman" panose="02020603050405020304" pitchFamily="18" charset="0"/>
                        </a:rPr>
                        <a:t>стро-ки</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Число пациентов, чел</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Число переливаний, </a:t>
                      </a:r>
                      <a:r>
                        <a:rPr lang="ru-RU" sz="1400" dirty="0" err="1">
                          <a:solidFill>
                            <a:schemeClr val="tx1"/>
                          </a:solidFill>
                          <a:effectLst/>
                          <a:latin typeface="Times New Roman" panose="02020603050405020304" pitchFamily="18" charset="0"/>
                          <a:cs typeface="Times New Roman" panose="02020603050405020304" pitchFamily="18" charset="0"/>
                        </a:rPr>
                        <a:t>ед</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Перелито </a:t>
                      </a:r>
                      <a:r>
                        <a:rPr lang="ru-RU" sz="1400" dirty="0" err="1">
                          <a:solidFill>
                            <a:schemeClr val="tx1"/>
                          </a:solidFill>
                          <a:effectLst/>
                          <a:latin typeface="Times New Roman" panose="02020603050405020304" pitchFamily="18" charset="0"/>
                          <a:cs typeface="Times New Roman" panose="02020603050405020304" pitchFamily="18" charset="0"/>
                        </a:rPr>
                        <a:t>трансфузионных</a:t>
                      </a:r>
                      <a:r>
                        <a:rPr lang="ru-RU" sz="1400" dirty="0">
                          <a:solidFill>
                            <a:schemeClr val="tx1"/>
                          </a:solidFill>
                          <a:effectLst/>
                          <a:latin typeface="Times New Roman" panose="02020603050405020304" pitchFamily="18" charset="0"/>
                          <a:cs typeface="Times New Roman" panose="02020603050405020304" pitchFamily="18" charset="0"/>
                        </a:rPr>
                        <a:t> </a:t>
                      </a:r>
                    </a:p>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средств, л.</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Число</a:t>
                      </a:r>
                    </a:p>
                    <a:p>
                      <a:pPr algn="ctr">
                        <a:spcAft>
                          <a:spcPts val="0"/>
                        </a:spcAft>
                      </a:pPr>
                      <a:r>
                        <a:rPr lang="ru-RU" sz="1400" dirty="0" err="1">
                          <a:solidFill>
                            <a:schemeClr val="tx1"/>
                          </a:solidFill>
                          <a:effectLst/>
                          <a:latin typeface="Times New Roman" panose="02020603050405020304" pitchFamily="18" charset="0"/>
                          <a:cs typeface="Times New Roman" panose="02020603050405020304" pitchFamily="18" charset="0"/>
                        </a:rPr>
                        <a:t>посттранс</a:t>
                      </a:r>
                      <a:r>
                        <a:rPr lang="ru-RU" sz="1400" dirty="0">
                          <a:solidFill>
                            <a:schemeClr val="tx1"/>
                          </a:solidFill>
                          <a:effectLst/>
                          <a:latin typeface="Times New Roman" panose="02020603050405020304" pitchFamily="18" charset="0"/>
                          <a:cs typeface="Times New Roman" panose="02020603050405020304" pitchFamily="18" charset="0"/>
                        </a:rPr>
                        <a:t>-</a:t>
                      </a:r>
                    </a:p>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фузионных осложнений, </a:t>
                      </a:r>
                      <a:r>
                        <a:rPr lang="ru-RU" sz="1400" dirty="0" err="1">
                          <a:solidFill>
                            <a:schemeClr val="tx1"/>
                          </a:solidFill>
                          <a:effectLst/>
                          <a:latin typeface="Times New Roman" panose="02020603050405020304" pitchFamily="18" charset="0"/>
                          <a:cs typeface="Times New Roman" panose="02020603050405020304" pitchFamily="18" charset="0"/>
                        </a:rPr>
                        <a:t>ед</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r>
              <a:tr h="314097">
                <a:tc>
                  <a:txBody>
                    <a:bodyPr/>
                    <a:lstStyle/>
                    <a:p>
                      <a:pPr algn="ctr">
                        <a:lnSpc>
                          <a:spcPts val="1000"/>
                        </a:lnSpc>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1</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ru-RU" sz="1400">
                          <a:solidFill>
                            <a:schemeClr val="tx1"/>
                          </a:solidFill>
                          <a:effectLst/>
                          <a:latin typeface="Times New Roman" panose="02020603050405020304" pitchFamily="18" charset="0"/>
                          <a:cs typeface="Times New Roman" panose="02020603050405020304" pitchFamily="18" charset="0"/>
                        </a:rPr>
                        <a:t>2</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3</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en-US" sz="1400" dirty="0">
                          <a:solidFill>
                            <a:schemeClr val="tx1"/>
                          </a:solidFill>
                          <a:effectLst/>
                          <a:latin typeface="Times New Roman" panose="02020603050405020304" pitchFamily="18" charset="0"/>
                          <a:cs typeface="Times New Roman" panose="02020603050405020304" pitchFamily="18" charset="0"/>
                        </a:rPr>
                        <a:t>4</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en-US" sz="1400" dirty="0">
                          <a:solidFill>
                            <a:schemeClr val="tx1"/>
                          </a:solidFill>
                          <a:effectLst/>
                          <a:latin typeface="Times New Roman" panose="02020603050405020304" pitchFamily="18" charset="0"/>
                          <a:cs typeface="Times New Roman" panose="02020603050405020304" pitchFamily="18" charset="0"/>
                        </a:rPr>
                        <a:t>5</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en-US" sz="1400" dirty="0">
                          <a:solidFill>
                            <a:schemeClr val="tx1"/>
                          </a:solidFill>
                          <a:effectLst/>
                          <a:latin typeface="Times New Roman" panose="02020603050405020304" pitchFamily="18" charset="0"/>
                          <a:cs typeface="Times New Roman" panose="02020603050405020304" pitchFamily="18" charset="0"/>
                        </a:rPr>
                        <a:t>6</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r>
              <a:tr h="403523">
                <a:tc>
                  <a:txBody>
                    <a:bodyPr/>
                    <a:lstStyle/>
                    <a:p>
                      <a:pPr>
                        <a:spcAft>
                          <a:spcPts val="0"/>
                        </a:spcAft>
                      </a:pPr>
                      <a:r>
                        <a:rPr lang="ru-RU" sz="1400">
                          <a:solidFill>
                            <a:schemeClr val="tx1"/>
                          </a:solidFill>
                          <a:effectLst/>
                          <a:latin typeface="Times New Roman" panose="02020603050405020304" pitchFamily="18" charset="0"/>
                          <a:cs typeface="Times New Roman" panose="02020603050405020304" pitchFamily="18" charset="0"/>
                        </a:rPr>
                        <a:t>Консервированная кровь</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1</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a:solidFill>
                            <a:schemeClr val="tx1"/>
                          </a:solidFill>
                          <a:effectLst/>
                          <a:latin typeface="Times New Roman" panose="02020603050405020304" pitchFamily="18" charset="0"/>
                          <a:cs typeface="Times New Roman" panose="02020603050405020304" pitchFamily="18" charset="0"/>
                        </a:rPr>
                        <a:t> </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r>
              <a:tr h="403523">
                <a:tc>
                  <a:txBody>
                    <a:bodyPr/>
                    <a:lstStyle/>
                    <a:p>
                      <a:pPr>
                        <a:spcAft>
                          <a:spcPts val="0"/>
                        </a:spcAft>
                      </a:pPr>
                      <a:r>
                        <a:rPr lang="ru-RU" sz="1400">
                          <a:solidFill>
                            <a:schemeClr val="tx1"/>
                          </a:solidFill>
                          <a:effectLst/>
                          <a:latin typeface="Times New Roman" panose="02020603050405020304" pitchFamily="18" charset="0"/>
                          <a:cs typeface="Times New Roman" panose="02020603050405020304" pitchFamily="18" charset="0"/>
                        </a:rPr>
                        <a:t>Эритроцитсодержащие среды</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2</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a:solidFill>
                            <a:schemeClr val="tx1"/>
                          </a:solidFill>
                          <a:effectLst/>
                          <a:latin typeface="Times New Roman" panose="02020603050405020304" pitchFamily="18" charset="0"/>
                          <a:cs typeface="Times New Roman" panose="02020603050405020304" pitchFamily="18" charset="0"/>
                        </a:rPr>
                        <a:t> </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r>
              <a:tr h="209396">
                <a:tc>
                  <a:txBody>
                    <a:bodyPr/>
                    <a:lstStyle/>
                    <a:p>
                      <a:pPr>
                        <a:spcAft>
                          <a:spcPts val="0"/>
                        </a:spcAft>
                      </a:pPr>
                      <a:r>
                        <a:rPr lang="ru-RU" sz="1400">
                          <a:solidFill>
                            <a:schemeClr val="tx1"/>
                          </a:solidFill>
                          <a:effectLst/>
                          <a:latin typeface="Times New Roman" panose="02020603050405020304" pitchFamily="18" charset="0"/>
                          <a:cs typeface="Times New Roman" panose="02020603050405020304" pitchFamily="18" charset="0"/>
                        </a:rPr>
                        <a:t>Плазма всех видов</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3</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a:solidFill>
                            <a:schemeClr val="tx1"/>
                          </a:solidFill>
                          <a:effectLst/>
                          <a:latin typeface="Times New Roman" panose="02020603050405020304" pitchFamily="18" charset="0"/>
                          <a:cs typeface="Times New Roman" panose="02020603050405020304" pitchFamily="18" charset="0"/>
                        </a:rPr>
                        <a:t> </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a:solidFill>
                            <a:schemeClr val="tx1"/>
                          </a:solidFill>
                          <a:effectLst/>
                          <a:latin typeface="Times New Roman" panose="02020603050405020304" pitchFamily="18" charset="0"/>
                          <a:cs typeface="Times New Roman" panose="02020603050405020304" pitchFamily="18" charset="0"/>
                        </a:rPr>
                        <a:t> </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r>
              <a:tr h="403523">
                <a:tc>
                  <a:txBody>
                    <a:bodyPr/>
                    <a:lstStyle/>
                    <a:p>
                      <a:pPr>
                        <a:spcAft>
                          <a:spcPts val="0"/>
                        </a:spcAft>
                      </a:pPr>
                      <a:r>
                        <a:rPr lang="ru-RU" sz="1400">
                          <a:solidFill>
                            <a:schemeClr val="tx1"/>
                          </a:solidFill>
                          <a:effectLst/>
                          <a:latin typeface="Times New Roman" panose="02020603050405020304" pitchFamily="18" charset="0"/>
                          <a:cs typeface="Times New Roman" panose="02020603050405020304" pitchFamily="18" charset="0"/>
                        </a:rPr>
                        <a:t>Концентрат тромбоцитов</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4</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a:solidFill>
                            <a:schemeClr val="tx1"/>
                          </a:solidFill>
                          <a:effectLst/>
                          <a:latin typeface="Times New Roman" panose="02020603050405020304" pitchFamily="18" charset="0"/>
                          <a:cs typeface="Times New Roman" panose="02020603050405020304" pitchFamily="18" charset="0"/>
                        </a:rPr>
                        <a:t> </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a:solidFill>
                            <a:schemeClr val="tx1"/>
                          </a:solidFill>
                          <a:effectLst/>
                          <a:latin typeface="Times New Roman" panose="02020603050405020304" pitchFamily="18" charset="0"/>
                          <a:cs typeface="Times New Roman" panose="02020603050405020304" pitchFamily="18" charset="0"/>
                        </a:rPr>
                        <a:t> </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a:solidFill>
                            <a:schemeClr val="tx1"/>
                          </a:solidFill>
                          <a:effectLst/>
                          <a:latin typeface="Times New Roman" panose="02020603050405020304" pitchFamily="18" charset="0"/>
                          <a:cs typeface="Times New Roman" panose="02020603050405020304" pitchFamily="18" charset="0"/>
                        </a:rPr>
                        <a:t> </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r>
              <a:tr h="223487">
                <a:tc>
                  <a:txBody>
                    <a:bodyPr/>
                    <a:lstStyle/>
                    <a:p>
                      <a:pPr>
                        <a:spcAft>
                          <a:spcPts val="0"/>
                        </a:spcAft>
                      </a:pPr>
                      <a:r>
                        <a:rPr lang="ru-RU" sz="1400" dirty="0" err="1">
                          <a:solidFill>
                            <a:schemeClr val="tx1"/>
                          </a:solidFill>
                          <a:effectLst/>
                          <a:latin typeface="Times New Roman" panose="02020603050405020304" pitchFamily="18" charset="0"/>
                          <a:cs typeface="Times New Roman" panose="02020603050405020304" pitchFamily="18" charset="0"/>
                        </a:rPr>
                        <a:t>Аутогемотрансфузии</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lnSpc>
                          <a:spcPts val="1000"/>
                        </a:lnSpc>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5</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a:solidFill>
                            <a:schemeClr val="tx1"/>
                          </a:solidFill>
                          <a:effectLst/>
                          <a:latin typeface="Times New Roman" panose="02020603050405020304" pitchFamily="18" charset="0"/>
                          <a:cs typeface="Times New Roman" panose="02020603050405020304" pitchFamily="18" charset="0"/>
                        </a:rPr>
                        <a:t> </a:t>
                      </a:r>
                      <a:endParaRPr lang="ru-RU" sz="140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spcAft>
                          <a:spcPts val="0"/>
                        </a:spcAft>
                      </a:pPr>
                      <a:r>
                        <a:rPr lang="ru-RU" sz="1400" dirty="0">
                          <a:solidFill>
                            <a:schemeClr val="tx1"/>
                          </a:solidFill>
                          <a:effectLst/>
                          <a:latin typeface="Times New Roman" panose="02020603050405020304" pitchFamily="18" charset="0"/>
                          <a:cs typeface="Times New Roman" panose="02020603050405020304" pitchFamily="18" charset="0"/>
                        </a:rPr>
                        <a:t> </a:t>
                      </a:r>
                      <a:endParaRPr lang="ru-RU" sz="1400" dirty="0">
                        <a:solidFill>
                          <a:schemeClr val="tx1"/>
                        </a:solidFill>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46592" marR="4659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r>
            </a:tbl>
          </a:graphicData>
        </a:graphic>
      </p:graphicFrame>
      <p:sp>
        <p:nvSpPr>
          <p:cNvPr id="5" name="Текст 4"/>
          <p:cNvSpPr>
            <a:spLocks noGrp="1"/>
          </p:cNvSpPr>
          <p:nvPr>
            <p:ph type="body" sz="half" idx="2"/>
          </p:nvPr>
        </p:nvSpPr>
        <p:spPr>
          <a:xfrm>
            <a:off x="1792288" y="116632"/>
            <a:ext cx="5486400" cy="432048"/>
          </a:xfrm>
        </p:spPr>
        <p:txBody>
          <a:bodyPr/>
          <a:lstStyle/>
          <a:p>
            <a:r>
              <a:rPr lang="ru-RU" b="1" dirty="0" smtClean="0"/>
              <a:t>Т. 3200</a:t>
            </a:r>
            <a:endParaRPr lang="ru-RU" b="1" dirty="0"/>
          </a:p>
        </p:txBody>
      </p:sp>
    </p:spTree>
    <p:extLst>
      <p:ext uri="{BB962C8B-B14F-4D97-AF65-F5344CB8AC3E}">
        <p14:creationId xmlns:p14="http://schemas.microsoft.com/office/powerpoint/2010/main" val="111287383"/>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467544" y="620687"/>
            <a:ext cx="8208912" cy="4770537"/>
          </a:xfrm>
          <a:prstGeom prst="rect">
            <a:avLst/>
          </a:prstGeom>
        </p:spPr>
        <p:txBody>
          <a:bodyPr wrap="square">
            <a:spAutoFit/>
          </a:bodyPr>
          <a:lstStyle/>
          <a:p>
            <a:pPr>
              <a:spcAft>
                <a:spcPts val="0"/>
              </a:spcAft>
            </a:pPr>
            <a:r>
              <a:rPr lang="ru-RU" sz="2800" b="1" dirty="0" smtClean="0">
                <a:ea typeface="Times New Roman" panose="02020603050405020304" pitchFamily="18" charset="0"/>
              </a:rPr>
              <a:t>Деятельность лаборатории (т. 5300, т.</a:t>
            </a:r>
            <a:r>
              <a:rPr lang="en-US" sz="2800" b="1" dirty="0" smtClean="0">
                <a:ea typeface="Times New Roman" panose="02020603050405020304" pitchFamily="18" charset="0"/>
              </a:rPr>
              <a:t> 5301</a:t>
            </a:r>
            <a:r>
              <a:rPr lang="ru-RU" sz="2800" b="1" dirty="0" smtClean="0">
                <a:ea typeface="Times New Roman" panose="02020603050405020304" pitchFamily="18" charset="0"/>
              </a:rPr>
              <a:t>  т. 5302)</a:t>
            </a:r>
          </a:p>
          <a:p>
            <a:pPr>
              <a:spcAft>
                <a:spcPts val="0"/>
              </a:spcAft>
            </a:pPr>
            <a:endParaRPr lang="ru-RU" sz="2800" b="1" dirty="0">
              <a:ea typeface="Times New Roman" panose="02020603050405020304" pitchFamily="18" charset="0"/>
            </a:endParaRPr>
          </a:p>
          <a:p>
            <a:pPr>
              <a:spcAft>
                <a:spcPts val="0"/>
              </a:spcAft>
            </a:pPr>
            <a:r>
              <a:rPr lang="ru-RU" sz="2800" b="1" dirty="0" smtClean="0">
                <a:ea typeface="Times New Roman" panose="02020603050405020304" pitchFamily="18" charset="0"/>
              </a:rPr>
              <a:t>Таблицы заполняются полностью в соответствии</a:t>
            </a:r>
          </a:p>
          <a:p>
            <a:pPr>
              <a:spcAft>
                <a:spcPts val="0"/>
              </a:spcAft>
            </a:pPr>
            <a:r>
              <a:rPr lang="ru-RU" sz="2800" b="1" dirty="0">
                <a:ea typeface="Times New Roman" panose="02020603050405020304" pitchFamily="18" charset="0"/>
              </a:rPr>
              <a:t>с</a:t>
            </a:r>
            <a:r>
              <a:rPr lang="ru-RU" sz="2800" b="1" dirty="0" smtClean="0">
                <a:ea typeface="Times New Roman" panose="02020603050405020304" pitchFamily="18" charset="0"/>
              </a:rPr>
              <a:t> методическими указаниями</a:t>
            </a:r>
          </a:p>
          <a:p>
            <a:pPr>
              <a:spcAft>
                <a:spcPts val="0"/>
              </a:spcAft>
            </a:pPr>
            <a:endParaRPr lang="ru-RU" sz="2800" b="1" dirty="0" smtClean="0">
              <a:ea typeface="Times New Roman" panose="02020603050405020304" pitchFamily="18" charset="0"/>
            </a:endParaRPr>
          </a:p>
          <a:p>
            <a:pPr>
              <a:spcAft>
                <a:spcPts val="0"/>
              </a:spcAft>
            </a:pPr>
            <a:endParaRPr lang="ru-RU" sz="2400" b="1" dirty="0">
              <a:ea typeface="Times New Roman" panose="02020603050405020304" pitchFamily="18" charset="0"/>
            </a:endParaRPr>
          </a:p>
          <a:p>
            <a:pPr lvl="0" fontAlgn="auto">
              <a:spcBef>
                <a:spcPts val="0"/>
              </a:spcBef>
              <a:spcAft>
                <a:spcPts val="0"/>
              </a:spcAft>
            </a:pPr>
            <a:r>
              <a:rPr lang="ru-RU" sz="2000" b="1" dirty="0">
                <a:solidFill>
                  <a:srgbClr val="FF0000"/>
                </a:solidFill>
                <a:latin typeface="Times New Roman" panose="02020603050405020304" pitchFamily="18" charset="0"/>
                <a:ea typeface="Times New Roman"/>
                <a:cs typeface="Times New Roman" panose="02020603050405020304" pitchFamily="18" charset="0"/>
              </a:rPr>
              <a:t>Изменены наименования </a:t>
            </a:r>
            <a:r>
              <a:rPr lang="ru-RU" sz="2000" b="1" dirty="0" smtClean="0">
                <a:solidFill>
                  <a:srgbClr val="FF0000"/>
                </a:solidFill>
                <a:latin typeface="Times New Roman" panose="02020603050405020304" pitchFamily="18" charset="0"/>
                <a:ea typeface="Times New Roman"/>
                <a:cs typeface="Times New Roman" panose="02020603050405020304" pitchFamily="18" charset="0"/>
              </a:rPr>
              <a:t>строк</a:t>
            </a:r>
            <a:endParaRPr lang="ru-RU" sz="2000" b="1" dirty="0">
              <a:solidFill>
                <a:srgbClr val="FF0000"/>
              </a:solidFill>
              <a:latin typeface="Times New Roman" panose="02020603050405020304" pitchFamily="18" charset="0"/>
              <a:ea typeface="Times New Roman"/>
              <a:cs typeface="Times New Roman" panose="02020603050405020304" pitchFamily="18" charset="0"/>
            </a:endParaRPr>
          </a:p>
          <a:p>
            <a:pPr>
              <a:spcAft>
                <a:spcPts val="0"/>
              </a:spcAft>
            </a:pPr>
            <a:endParaRPr lang="ru-RU" sz="2000" b="1" dirty="0" smtClean="0">
              <a:latin typeface="Times New Roman" panose="02020603050405020304" pitchFamily="18" charset="0"/>
              <a:ea typeface="Times New Roman" panose="02020603050405020304" pitchFamily="18" charset="0"/>
              <a:cs typeface="Times New Roman" panose="02020603050405020304" pitchFamily="18" charset="0"/>
            </a:endParaRPr>
          </a:p>
          <a:p>
            <a:pPr marL="561340" lvl="0" fontAlgn="auto">
              <a:spcBef>
                <a:spcPts val="0"/>
              </a:spcBef>
              <a:spcAft>
                <a:spcPts val="0"/>
              </a:spcAft>
            </a:pPr>
            <a:r>
              <a:rPr lang="ru-RU" sz="2000" b="1" dirty="0">
                <a:solidFill>
                  <a:srgbClr val="FF0000"/>
                </a:solidFill>
                <a:latin typeface="Times New Roman" panose="02020603050405020304" pitchFamily="18" charset="0"/>
                <a:ea typeface="Times New Roman"/>
                <a:cs typeface="Times New Roman" panose="02020603050405020304" pitchFamily="18" charset="0"/>
              </a:rPr>
              <a:t>Добавлены новые </a:t>
            </a:r>
            <a:r>
              <a:rPr lang="ru-RU" sz="2000" b="1" dirty="0" smtClean="0">
                <a:solidFill>
                  <a:srgbClr val="FF0000"/>
                </a:solidFill>
                <a:latin typeface="Times New Roman" panose="02020603050405020304" pitchFamily="18" charset="0"/>
                <a:ea typeface="Times New Roman"/>
                <a:cs typeface="Times New Roman" panose="02020603050405020304" pitchFamily="18" charset="0"/>
              </a:rPr>
              <a:t>строки</a:t>
            </a:r>
            <a:endParaRPr lang="ru-RU" sz="2000" b="1" dirty="0">
              <a:solidFill>
                <a:srgbClr val="FF0000"/>
              </a:solidFill>
              <a:latin typeface="Times New Roman" panose="02020603050405020304" pitchFamily="18" charset="0"/>
              <a:ea typeface="Times New Roman"/>
              <a:cs typeface="Times New Roman" panose="02020603050405020304" pitchFamily="18" charset="0"/>
            </a:endParaRPr>
          </a:p>
          <a:p>
            <a:pPr>
              <a:spcAft>
                <a:spcPts val="0"/>
              </a:spcAft>
            </a:pPr>
            <a:endParaRPr lang="ru-RU" sz="2400" b="1" dirty="0">
              <a:solidFill>
                <a:srgbClr val="FF0000"/>
              </a:solidFill>
              <a:ea typeface="Times New Roman" panose="02020603050405020304" pitchFamily="18" charset="0"/>
            </a:endParaRPr>
          </a:p>
        </p:txBody>
      </p:sp>
    </p:spTree>
    <p:extLst>
      <p:ext uri="{BB962C8B-B14F-4D97-AF65-F5344CB8AC3E}">
        <p14:creationId xmlns:p14="http://schemas.microsoft.com/office/powerpoint/2010/main" val="949639543"/>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467544" y="620687"/>
            <a:ext cx="8208912" cy="5816977"/>
          </a:xfrm>
          <a:prstGeom prst="rect">
            <a:avLst/>
          </a:prstGeom>
        </p:spPr>
        <p:txBody>
          <a:bodyPr wrap="square">
            <a:spAutoFit/>
          </a:bodyPr>
          <a:lstStyle/>
          <a:p>
            <a:pPr>
              <a:spcAft>
                <a:spcPts val="0"/>
              </a:spcAft>
            </a:pPr>
            <a:r>
              <a:rPr lang="ru-RU" sz="2400" b="1" dirty="0" smtClean="0">
                <a:ea typeface="Times New Roman" panose="02020603050405020304" pitchFamily="18" charset="0"/>
              </a:rPr>
              <a:t>Патологоанатомическая служба заполняет разделы по таблицам </a:t>
            </a:r>
          </a:p>
          <a:p>
            <a:pPr>
              <a:spcAft>
                <a:spcPts val="0"/>
              </a:spcAft>
            </a:pPr>
            <a:r>
              <a:rPr lang="ru-RU" b="1" dirty="0" smtClean="0">
                <a:ea typeface="Times New Roman" panose="02020603050405020304" pitchFamily="18" charset="0"/>
              </a:rPr>
              <a:t>5460,  5461, 5500, 5502, 5503, 5505</a:t>
            </a:r>
          </a:p>
          <a:p>
            <a:pPr>
              <a:spcAft>
                <a:spcPts val="0"/>
              </a:spcAft>
            </a:pPr>
            <a:endParaRPr lang="ru-RU" b="1" dirty="0">
              <a:ea typeface="Times New Roman" panose="02020603050405020304" pitchFamily="18" charset="0"/>
            </a:endParaRPr>
          </a:p>
          <a:p>
            <a:pPr algn="just">
              <a:spcAft>
                <a:spcPts val="0"/>
              </a:spcAft>
            </a:pPr>
            <a:r>
              <a:rPr lang="ru-RU" b="1" dirty="0" smtClean="0">
                <a:ea typeface="Times New Roman" panose="02020603050405020304" pitchFamily="18" charset="0"/>
              </a:rPr>
              <a:t>Таблица 5460 – </a:t>
            </a:r>
            <a:r>
              <a:rPr lang="ru-RU" dirty="0" smtClean="0">
                <a:ea typeface="Times New Roman" panose="02020603050405020304" pitchFamily="18" charset="0"/>
              </a:rPr>
              <a:t>учитывается основное оборудование, состоящее на балансе патолого-анатомического бюро (отделения)</a:t>
            </a:r>
          </a:p>
          <a:p>
            <a:pPr algn="just">
              <a:spcAft>
                <a:spcPts val="0"/>
              </a:spcAft>
            </a:pPr>
            <a:endParaRPr lang="ru-RU" dirty="0" smtClean="0">
              <a:ea typeface="Times New Roman" panose="02020603050405020304" pitchFamily="18" charset="0"/>
            </a:endParaRPr>
          </a:p>
          <a:p>
            <a:pPr algn="just">
              <a:spcAft>
                <a:spcPts val="0"/>
              </a:spcAft>
            </a:pPr>
            <a:r>
              <a:rPr lang="ru-RU" b="1" dirty="0" smtClean="0">
                <a:ea typeface="Times New Roman" panose="02020603050405020304" pitchFamily="18" charset="0"/>
              </a:rPr>
              <a:t>Таблица 5461 – </a:t>
            </a:r>
            <a:r>
              <a:rPr lang="ru-RU" dirty="0" smtClean="0">
                <a:ea typeface="Times New Roman" panose="02020603050405020304" pitchFamily="18" charset="0"/>
              </a:rPr>
              <a:t>указывается наличие лабораторной информационной системы (ЛИС – это компьютерные системы, созданные специально для медицинских лабораторий и обеспечивающие накопление, обработку и хранение информации, автоматизацию технологических процессов управления и коммуникации)</a:t>
            </a:r>
          </a:p>
          <a:p>
            <a:pPr algn="just">
              <a:spcAft>
                <a:spcPts val="0"/>
              </a:spcAft>
            </a:pPr>
            <a:endParaRPr lang="ru-RU" dirty="0">
              <a:ea typeface="Times New Roman" panose="02020603050405020304" pitchFamily="18" charset="0"/>
            </a:endParaRPr>
          </a:p>
          <a:p>
            <a:pPr algn="just">
              <a:spcAft>
                <a:spcPts val="0"/>
              </a:spcAft>
            </a:pPr>
            <a:r>
              <a:rPr lang="ru-RU" b="1" dirty="0" smtClean="0">
                <a:ea typeface="Times New Roman" panose="02020603050405020304" pitchFamily="18" charset="0"/>
              </a:rPr>
              <a:t>Таблица 5500 </a:t>
            </a:r>
            <a:r>
              <a:rPr lang="ru-RU" dirty="0" smtClean="0">
                <a:ea typeface="Times New Roman" panose="02020603050405020304" pitchFamily="18" charset="0"/>
              </a:rPr>
              <a:t>– сведения о числе пациентов, которым </a:t>
            </a:r>
            <a:r>
              <a:rPr lang="ru-RU" dirty="0" err="1" smtClean="0">
                <a:ea typeface="Times New Roman" panose="02020603050405020304" pitchFamily="18" charset="0"/>
              </a:rPr>
              <a:t>выпиолнены</a:t>
            </a:r>
            <a:r>
              <a:rPr lang="ru-RU" dirty="0" smtClean="0">
                <a:ea typeface="Times New Roman" panose="02020603050405020304" pitchFamily="18" charset="0"/>
              </a:rPr>
              <a:t> прижизненные патолого-анатомические исследования и цитологические исследования.</a:t>
            </a:r>
          </a:p>
          <a:p>
            <a:pPr algn="just">
              <a:spcAft>
                <a:spcPts val="0"/>
              </a:spcAft>
            </a:pPr>
            <a:endParaRPr lang="ru-RU" dirty="0">
              <a:ea typeface="Times New Roman" panose="02020603050405020304" pitchFamily="18" charset="0"/>
            </a:endParaRPr>
          </a:p>
          <a:p>
            <a:pPr algn="just">
              <a:spcAft>
                <a:spcPts val="0"/>
              </a:spcAft>
            </a:pPr>
            <a:r>
              <a:rPr lang="ru-RU" b="1" dirty="0" smtClean="0">
                <a:ea typeface="Times New Roman" panose="02020603050405020304" pitchFamily="18" charset="0"/>
              </a:rPr>
              <a:t>Таблица 5502 </a:t>
            </a:r>
            <a:r>
              <a:rPr lang="ru-RU" dirty="0" smtClean="0">
                <a:ea typeface="Times New Roman" panose="02020603050405020304" pitchFamily="18" charset="0"/>
              </a:rPr>
              <a:t>–учитываются обслуживаемые медицинские организации, являющиеся самостоятельными юридическими лицами</a:t>
            </a:r>
          </a:p>
          <a:p>
            <a:pPr>
              <a:spcAft>
                <a:spcPts val="0"/>
              </a:spcAft>
            </a:pPr>
            <a:endParaRPr lang="ru-RU" b="1" dirty="0">
              <a:ea typeface="Times New Roman" panose="02020603050405020304" pitchFamily="18" charset="0"/>
            </a:endParaRPr>
          </a:p>
        </p:txBody>
      </p:sp>
    </p:spTree>
    <p:extLst>
      <p:ext uri="{BB962C8B-B14F-4D97-AF65-F5344CB8AC3E}">
        <p14:creationId xmlns:p14="http://schemas.microsoft.com/office/powerpoint/2010/main" val="3931662894"/>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539552" y="476672"/>
            <a:ext cx="8208912" cy="5078313"/>
          </a:xfrm>
          <a:prstGeom prst="rect">
            <a:avLst/>
          </a:prstGeom>
        </p:spPr>
        <p:txBody>
          <a:bodyPr wrap="square">
            <a:spAutoFit/>
          </a:bodyPr>
          <a:lstStyle/>
          <a:p>
            <a:pPr>
              <a:spcAft>
                <a:spcPts val="0"/>
              </a:spcAft>
            </a:pPr>
            <a:r>
              <a:rPr lang="ru-RU" b="1" dirty="0">
                <a:ea typeface="Times New Roman" panose="02020603050405020304" pitchFamily="18" charset="0"/>
              </a:rPr>
              <a:t>МИНИСТЕРСТВО ЗДРАВООХРАНЕНИЯ РОССИЙСКОЙ ФЕДЕРАЦИИ</a:t>
            </a:r>
          </a:p>
          <a:p>
            <a:pPr>
              <a:spcAft>
                <a:spcPts val="0"/>
              </a:spcAft>
            </a:pPr>
            <a:r>
              <a:rPr lang="ru-RU" b="1" dirty="0">
                <a:ea typeface="Times New Roman" panose="02020603050405020304" pitchFamily="18" charset="0"/>
              </a:rPr>
              <a:t> </a:t>
            </a:r>
          </a:p>
          <a:p>
            <a:pPr>
              <a:spcAft>
                <a:spcPts val="0"/>
              </a:spcAft>
            </a:pPr>
            <a:r>
              <a:rPr lang="ru-RU" b="1" dirty="0">
                <a:solidFill>
                  <a:srgbClr val="FF0000"/>
                </a:solidFill>
                <a:ea typeface="Times New Roman" panose="02020603050405020304" pitchFamily="18" charset="0"/>
              </a:rPr>
              <a:t>ПРИКАЗ</a:t>
            </a:r>
          </a:p>
          <a:p>
            <a:pPr>
              <a:spcAft>
                <a:spcPts val="0"/>
              </a:spcAft>
            </a:pPr>
            <a:r>
              <a:rPr lang="ru-RU" b="1" dirty="0">
                <a:solidFill>
                  <a:srgbClr val="FF0000"/>
                </a:solidFill>
                <a:ea typeface="Times New Roman" panose="02020603050405020304" pitchFamily="18" charset="0"/>
              </a:rPr>
              <a:t>от 24 марта 2016 г. N 179н</a:t>
            </a:r>
          </a:p>
          <a:p>
            <a:pPr>
              <a:spcAft>
                <a:spcPts val="0"/>
              </a:spcAft>
            </a:pPr>
            <a:r>
              <a:rPr lang="ru-RU" b="1" dirty="0">
                <a:solidFill>
                  <a:srgbClr val="FF0000"/>
                </a:solidFill>
                <a:ea typeface="Times New Roman" panose="02020603050405020304" pitchFamily="18" charset="0"/>
              </a:rPr>
              <a:t> </a:t>
            </a:r>
          </a:p>
          <a:p>
            <a:pPr>
              <a:spcAft>
                <a:spcPts val="0"/>
              </a:spcAft>
            </a:pPr>
            <a:r>
              <a:rPr lang="ru-RU" b="1" dirty="0">
                <a:ea typeface="Times New Roman" panose="02020603050405020304" pitchFamily="18" charset="0"/>
              </a:rPr>
              <a:t>О ПРАВИЛАХ ПРОВЕДЕНИЯ ПАТОЛОГО-АНАТОМИЧЕСКИХ </a:t>
            </a:r>
            <a:r>
              <a:rPr lang="ru-RU" b="1" dirty="0" smtClean="0">
                <a:ea typeface="Times New Roman" panose="02020603050405020304" pitchFamily="18" charset="0"/>
              </a:rPr>
              <a:t>ИССЛЕДОВАНИЙ</a:t>
            </a:r>
          </a:p>
          <a:p>
            <a:pPr>
              <a:spcAft>
                <a:spcPts val="0"/>
              </a:spcAft>
            </a:pPr>
            <a:endParaRPr lang="ru-RU" b="1" dirty="0">
              <a:ea typeface="Times New Roman" panose="02020603050405020304" pitchFamily="18" charset="0"/>
            </a:endParaRPr>
          </a:p>
          <a:p>
            <a:r>
              <a:rPr lang="ru-RU" dirty="0" smtClean="0">
                <a:hlinkClick r:id="rId2" action="ppaction://hlinkfile"/>
              </a:rPr>
              <a:t>форма </a:t>
            </a:r>
            <a:r>
              <a:rPr lang="ru-RU" dirty="0">
                <a:hlinkClick r:id="rId2" action="ppaction://hlinkfile"/>
              </a:rPr>
              <a:t>N 014/у</a:t>
            </a:r>
            <a:r>
              <a:rPr lang="ru-RU" dirty="0"/>
              <a:t> "Направление на прижизненное патолого-анатомическое исследование </a:t>
            </a:r>
            <a:r>
              <a:rPr lang="ru-RU" dirty="0" err="1"/>
              <a:t>биопсийного</a:t>
            </a:r>
            <a:r>
              <a:rPr lang="ru-RU" dirty="0"/>
              <a:t> (операционного) материала" </a:t>
            </a:r>
          </a:p>
          <a:p>
            <a:endParaRPr lang="ru-RU" dirty="0"/>
          </a:p>
          <a:p>
            <a:r>
              <a:rPr lang="ru-RU" dirty="0" smtClean="0">
                <a:hlinkClick r:id="rId3" action="ppaction://hlinkfile"/>
              </a:rPr>
              <a:t>форма </a:t>
            </a:r>
            <a:r>
              <a:rPr lang="ru-RU" dirty="0">
                <a:hlinkClick r:id="rId3" action="ppaction://hlinkfile"/>
              </a:rPr>
              <a:t>N 014-1/у</a:t>
            </a:r>
            <a:r>
              <a:rPr lang="ru-RU" dirty="0"/>
              <a:t> "Протокол прижизненного патолого-анатомического исследования </a:t>
            </a:r>
            <a:r>
              <a:rPr lang="ru-RU" dirty="0" err="1"/>
              <a:t>биопсийного</a:t>
            </a:r>
            <a:r>
              <a:rPr lang="ru-RU" dirty="0"/>
              <a:t> (операционного) </a:t>
            </a:r>
            <a:r>
              <a:rPr lang="ru-RU" dirty="0" smtClean="0"/>
              <a:t>материала" </a:t>
            </a:r>
          </a:p>
          <a:p>
            <a:endParaRPr lang="ru-RU" dirty="0"/>
          </a:p>
          <a:p>
            <a:r>
              <a:rPr lang="ru-RU" dirty="0" smtClean="0">
                <a:hlinkClick r:id="rId4" action="ppaction://hlinkfile"/>
              </a:rPr>
              <a:t>форма </a:t>
            </a:r>
            <a:r>
              <a:rPr lang="ru-RU" dirty="0">
                <a:hlinkClick r:id="rId4" action="ppaction://hlinkfile"/>
              </a:rPr>
              <a:t>N 014-2/у</a:t>
            </a:r>
            <a:r>
              <a:rPr lang="ru-RU" dirty="0"/>
              <a:t> "Журнал регистрации поступления </a:t>
            </a:r>
            <a:r>
              <a:rPr lang="ru-RU" dirty="0" err="1"/>
              <a:t>биопсийного</a:t>
            </a:r>
            <a:r>
              <a:rPr lang="ru-RU" dirty="0"/>
              <a:t> (операционного) материала и выдачи результатов прижизненных патолого-анатомических исследований</a:t>
            </a:r>
            <a:r>
              <a:rPr lang="ru-RU" dirty="0" smtClean="0"/>
              <a:t>"</a:t>
            </a:r>
            <a:endParaRPr lang="ru-RU" dirty="0"/>
          </a:p>
          <a:p>
            <a:pPr>
              <a:spcAft>
                <a:spcPts val="0"/>
              </a:spcAft>
            </a:pPr>
            <a:endParaRPr lang="ru-RU" b="1" dirty="0">
              <a:ea typeface="Times New Roman" panose="02020603050405020304" pitchFamily="18" charset="0"/>
            </a:endParaRPr>
          </a:p>
        </p:txBody>
      </p:sp>
    </p:spTree>
    <p:extLst>
      <p:ext uri="{BB962C8B-B14F-4D97-AF65-F5344CB8AC3E}">
        <p14:creationId xmlns:p14="http://schemas.microsoft.com/office/powerpoint/2010/main" val="2847483008"/>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467544" y="620687"/>
            <a:ext cx="8208912" cy="5165517"/>
          </a:xfrm>
          <a:prstGeom prst="rect">
            <a:avLst/>
          </a:prstGeom>
        </p:spPr>
        <p:txBody>
          <a:bodyPr wrap="square">
            <a:spAutoFit/>
          </a:bodyPr>
          <a:lstStyle/>
          <a:p>
            <a:pPr>
              <a:spcAft>
                <a:spcPts val="0"/>
              </a:spcAft>
            </a:pPr>
            <a:r>
              <a:rPr lang="ru-RU" b="1" dirty="0">
                <a:ea typeface="Times New Roman" panose="02020603050405020304" pitchFamily="18" charset="0"/>
              </a:rPr>
              <a:t>МИНИСТЕРСТВО ЗДРАВООХРАНЕНИЯ РОССИЙСКОЙ ФЕДЕРАЦИИ</a:t>
            </a:r>
          </a:p>
          <a:p>
            <a:pPr>
              <a:spcAft>
                <a:spcPts val="0"/>
              </a:spcAft>
            </a:pPr>
            <a:r>
              <a:rPr lang="ru-RU" b="1" dirty="0">
                <a:ea typeface="Times New Roman" panose="02020603050405020304" pitchFamily="18" charset="0"/>
              </a:rPr>
              <a:t> </a:t>
            </a:r>
          </a:p>
          <a:p>
            <a:pPr>
              <a:spcAft>
                <a:spcPts val="0"/>
              </a:spcAft>
            </a:pPr>
            <a:r>
              <a:rPr lang="ru-RU" b="1" dirty="0">
                <a:solidFill>
                  <a:srgbClr val="FF0000"/>
                </a:solidFill>
                <a:ea typeface="Times New Roman" panose="02020603050405020304" pitchFamily="18" charset="0"/>
              </a:rPr>
              <a:t>ПРИКАЗ</a:t>
            </a:r>
          </a:p>
          <a:p>
            <a:pPr>
              <a:spcAft>
                <a:spcPts val="0"/>
              </a:spcAft>
            </a:pPr>
            <a:r>
              <a:rPr lang="ru-RU" b="1" dirty="0">
                <a:solidFill>
                  <a:srgbClr val="FF0000"/>
                </a:solidFill>
                <a:ea typeface="Times New Roman" panose="02020603050405020304" pitchFamily="18" charset="0"/>
              </a:rPr>
              <a:t>от 6 июня 2013 г. N 354н</a:t>
            </a:r>
          </a:p>
          <a:p>
            <a:pPr>
              <a:spcAft>
                <a:spcPts val="0"/>
              </a:spcAft>
            </a:pPr>
            <a:r>
              <a:rPr lang="ru-RU" b="1" dirty="0">
                <a:ea typeface="Times New Roman" panose="02020603050405020304" pitchFamily="18" charset="0"/>
              </a:rPr>
              <a:t> </a:t>
            </a:r>
          </a:p>
          <a:p>
            <a:pPr>
              <a:spcAft>
                <a:spcPts val="0"/>
              </a:spcAft>
            </a:pPr>
            <a:r>
              <a:rPr lang="ru-RU" b="1" dirty="0">
                <a:ea typeface="Times New Roman" panose="02020603050405020304" pitchFamily="18" charset="0"/>
              </a:rPr>
              <a:t>О ПОРЯДКЕ ПРОВЕДЕНИЯ ПАТОЛОГО-АНАТОМИЧЕСКИХ ВСКРЫТИЙ</a:t>
            </a:r>
          </a:p>
          <a:p>
            <a:pPr>
              <a:spcAft>
                <a:spcPts val="0"/>
              </a:spcAft>
            </a:pPr>
            <a:r>
              <a:rPr lang="ru-RU" dirty="0">
                <a:ea typeface="Times New Roman" panose="02020603050405020304" pitchFamily="18" charset="0"/>
              </a:rPr>
              <a:t> </a:t>
            </a:r>
          </a:p>
          <a:p>
            <a:pPr marL="285750" indent="-285750" algn="just">
              <a:spcBef>
                <a:spcPts val="1000"/>
              </a:spcBef>
              <a:spcAft>
                <a:spcPts val="0"/>
              </a:spcAft>
              <a:buFont typeface="Arial" panose="020B0604020202020204" pitchFamily="34" charset="0"/>
              <a:buChar char="•"/>
            </a:pPr>
            <a:r>
              <a:rPr lang="ru-RU" dirty="0" smtClean="0">
                <a:ea typeface="Times New Roman" panose="02020603050405020304" pitchFamily="18" charset="0"/>
              </a:rPr>
              <a:t>форма </a:t>
            </a:r>
            <a:r>
              <a:rPr lang="ru-RU" dirty="0">
                <a:ea typeface="Times New Roman" panose="02020603050405020304" pitchFamily="18" charset="0"/>
              </a:rPr>
              <a:t>учетной медицинской документации </a:t>
            </a:r>
            <a:r>
              <a:rPr lang="ru-RU" dirty="0">
                <a:solidFill>
                  <a:srgbClr val="0066FF"/>
                </a:solidFill>
                <a:ea typeface="Times New Roman" panose="02020603050405020304" pitchFamily="18" charset="0"/>
              </a:rPr>
              <a:t>N 013/у </a:t>
            </a:r>
            <a:r>
              <a:rPr lang="ru-RU" dirty="0">
                <a:ea typeface="Times New Roman" panose="02020603050405020304" pitchFamily="18" charset="0"/>
              </a:rPr>
              <a:t>"Протокол патолого-анатомического вскрытия" </a:t>
            </a:r>
            <a:endParaRPr lang="ru-RU" dirty="0" smtClean="0">
              <a:ea typeface="Times New Roman" panose="02020603050405020304" pitchFamily="18" charset="0"/>
            </a:endParaRPr>
          </a:p>
          <a:p>
            <a:pPr marL="285750" indent="-285750" algn="just">
              <a:spcBef>
                <a:spcPts val="1000"/>
              </a:spcBef>
              <a:spcAft>
                <a:spcPts val="0"/>
              </a:spcAft>
              <a:buFont typeface="Arial" panose="020B0604020202020204" pitchFamily="34" charset="0"/>
              <a:buChar char="•"/>
            </a:pPr>
            <a:endParaRPr lang="ru-RU" dirty="0" smtClean="0">
              <a:ea typeface="Times New Roman" panose="02020603050405020304" pitchFamily="18" charset="0"/>
            </a:endParaRPr>
          </a:p>
          <a:p>
            <a:pPr marL="285750" indent="-285750" algn="just">
              <a:spcBef>
                <a:spcPts val="1000"/>
              </a:spcBef>
              <a:spcAft>
                <a:spcPts val="0"/>
              </a:spcAft>
              <a:buFont typeface="Arial" panose="020B0604020202020204" pitchFamily="34" charset="0"/>
              <a:buChar char="•"/>
            </a:pPr>
            <a:r>
              <a:rPr lang="ru-RU" dirty="0" smtClean="0">
                <a:ea typeface="Times New Roman" panose="02020603050405020304" pitchFamily="18" charset="0"/>
              </a:rPr>
              <a:t>форма </a:t>
            </a:r>
            <a:r>
              <a:rPr lang="ru-RU" dirty="0">
                <a:ea typeface="Times New Roman" panose="02020603050405020304" pitchFamily="18" charset="0"/>
              </a:rPr>
              <a:t>учетной медицинской документации N </a:t>
            </a:r>
            <a:r>
              <a:rPr lang="ru-RU" dirty="0">
                <a:solidFill>
                  <a:srgbClr val="0066FF"/>
                </a:solidFill>
                <a:ea typeface="Times New Roman" panose="02020603050405020304" pitchFamily="18" charset="0"/>
              </a:rPr>
              <a:t>013-1/у</a:t>
            </a:r>
            <a:r>
              <a:rPr lang="ru-RU" dirty="0">
                <a:ea typeface="Times New Roman" panose="02020603050405020304" pitchFamily="18" charset="0"/>
              </a:rPr>
              <a:t> "Протокол патолого-анатомического вскрытия плода, мертворожденного или новорожденного" </a:t>
            </a:r>
            <a:endParaRPr lang="ru-RU" dirty="0" smtClean="0">
              <a:ea typeface="Times New Roman" panose="02020603050405020304" pitchFamily="18" charset="0"/>
            </a:endParaRPr>
          </a:p>
          <a:p>
            <a:pPr marL="285750" indent="-285750" algn="just">
              <a:spcBef>
                <a:spcPts val="1000"/>
              </a:spcBef>
              <a:spcAft>
                <a:spcPts val="0"/>
              </a:spcAft>
              <a:buFont typeface="Arial" panose="020B0604020202020204" pitchFamily="34" charset="0"/>
              <a:buChar char="•"/>
            </a:pPr>
            <a:endParaRPr lang="ru-RU" dirty="0">
              <a:ea typeface="Times New Roman" panose="02020603050405020304" pitchFamily="18" charset="0"/>
            </a:endParaRPr>
          </a:p>
          <a:p>
            <a:pPr marL="285750" indent="-285750" algn="just">
              <a:spcBef>
                <a:spcPts val="1000"/>
              </a:spcBef>
              <a:spcAft>
                <a:spcPts val="0"/>
              </a:spcAft>
              <a:buFont typeface="Arial" panose="020B0604020202020204" pitchFamily="34" charset="0"/>
              <a:buChar char="•"/>
            </a:pPr>
            <a:r>
              <a:rPr lang="ru-RU" dirty="0" smtClean="0">
                <a:ea typeface="Times New Roman" panose="02020603050405020304" pitchFamily="18" charset="0"/>
              </a:rPr>
              <a:t>форма </a:t>
            </a:r>
            <a:r>
              <a:rPr lang="ru-RU" dirty="0">
                <a:ea typeface="Times New Roman" panose="02020603050405020304" pitchFamily="18" charset="0"/>
              </a:rPr>
              <a:t>учетной медицинской документации N </a:t>
            </a:r>
            <a:r>
              <a:rPr lang="ru-RU" dirty="0">
                <a:solidFill>
                  <a:srgbClr val="0066FF"/>
                </a:solidFill>
                <a:ea typeface="Times New Roman" panose="02020603050405020304" pitchFamily="18" charset="0"/>
              </a:rPr>
              <a:t>015/у</a:t>
            </a:r>
            <a:r>
              <a:rPr lang="ru-RU" dirty="0">
                <a:ea typeface="Times New Roman" panose="02020603050405020304" pitchFamily="18" charset="0"/>
              </a:rPr>
              <a:t> "Журнал регистрации поступления и выдачи тел умерших" </a:t>
            </a:r>
          </a:p>
        </p:txBody>
      </p:sp>
    </p:spTree>
    <p:extLst>
      <p:ext uri="{BB962C8B-B14F-4D97-AF65-F5344CB8AC3E}">
        <p14:creationId xmlns:p14="http://schemas.microsoft.com/office/powerpoint/2010/main" val="212465357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3" name="Объект 2"/>
          <p:cNvSpPr>
            <a:spLocks noGrp="1"/>
          </p:cNvSpPr>
          <p:nvPr>
            <p:ph idx="4294967295"/>
          </p:nvPr>
        </p:nvSpPr>
        <p:spPr>
          <a:xfrm>
            <a:off x="35496" y="44624"/>
            <a:ext cx="8194104" cy="6081539"/>
          </a:xfrm>
        </p:spPr>
        <p:txBody>
          <a:bodyPr/>
          <a:lstStyle/>
          <a:p>
            <a:pPr marL="342900" lvl="1" indent="-342900" algn="just">
              <a:buFont typeface="Arial" pitchFamily="34" charset="0"/>
              <a:buChar char="•"/>
            </a:pPr>
            <a:r>
              <a:rPr lang="ru-RU" dirty="0">
                <a:latin typeface="Times New Roman" panose="02020603050405020304" pitchFamily="18" charset="0"/>
                <a:cs typeface="Times New Roman" panose="02020603050405020304" pitchFamily="18" charset="0"/>
              </a:rPr>
              <a:t>Предоставить копии актов обследования зданий на необходимость капитального ремонта, реконструкции зданий, актов об аварийном состоянии зданий (документы, составляемые организацией, уполномоченной на проведение экспертизы технического состояния зданий, выполнявшей обследования по заказу медицинской организации или органа исполнительной власти субъекта) в отдел медицинской статистики и анализа </a:t>
            </a:r>
            <a:r>
              <a:rPr lang="ru-RU" dirty="0" smtClean="0">
                <a:latin typeface="Times New Roman" panose="02020603050405020304" pitchFamily="18" charset="0"/>
                <a:cs typeface="Times New Roman" panose="02020603050405020304" pitchFamily="18" charset="0"/>
              </a:rPr>
              <a:t>  </a:t>
            </a:r>
            <a:r>
              <a:rPr lang="ru-RU" dirty="0">
                <a:latin typeface="Times New Roman" panose="02020603050405020304" pitchFamily="18" charset="0"/>
                <a:cs typeface="Times New Roman" panose="02020603050405020304" pitchFamily="18" charset="0"/>
              </a:rPr>
              <a:t>«</a:t>
            </a:r>
            <a:r>
              <a:rPr lang="ru-RU" dirty="0" smtClean="0">
                <a:latin typeface="Times New Roman" panose="02020603050405020304" pitchFamily="18" charset="0"/>
                <a:cs typeface="Times New Roman" panose="02020603050405020304" pitchFamily="18" charset="0"/>
              </a:rPr>
              <a:t>КОМИАЦ</a:t>
            </a:r>
            <a:r>
              <a:rPr lang="ru-RU" dirty="0">
                <a:latin typeface="Times New Roman" panose="02020603050405020304" pitchFamily="18" charset="0"/>
                <a:cs typeface="Times New Roman" panose="02020603050405020304" pitchFamily="18" charset="0"/>
              </a:rPr>
              <a:t>» по электронному </a:t>
            </a:r>
            <a:r>
              <a:rPr lang="ru-RU" dirty="0" smtClean="0">
                <a:latin typeface="Times New Roman" panose="02020603050405020304" pitchFamily="18" charset="0"/>
                <a:cs typeface="Times New Roman" panose="02020603050405020304" pitchFamily="18" charset="0"/>
              </a:rPr>
              <a:t>адресу</a:t>
            </a:r>
            <a:r>
              <a:rPr lang="en-US" dirty="0" smtClean="0">
                <a:latin typeface="Times New Roman" panose="02020603050405020304" pitchFamily="18" charset="0"/>
                <a:cs typeface="Times New Roman" panose="02020603050405020304" pitchFamily="18" charset="0"/>
              </a:rPr>
              <a:t> </a:t>
            </a:r>
            <a:r>
              <a:rPr lang="en-US" dirty="0" err="1" smtClean="0">
                <a:solidFill>
                  <a:srgbClr val="0000FF"/>
                </a:solidFill>
                <a:latin typeface="Times New Roman" panose="02020603050405020304" pitchFamily="18" charset="0"/>
                <a:ea typeface="Times New Roman"/>
                <a:cs typeface="Times New Roman" panose="02020603050405020304" pitchFamily="18" charset="0"/>
                <a:hlinkClick r:id="rId2"/>
              </a:rPr>
              <a:t>rla</a:t>
            </a:r>
            <a:r>
              <a:rPr lang="ru-RU" dirty="0">
                <a:solidFill>
                  <a:srgbClr val="0000FF"/>
                </a:solidFill>
                <a:latin typeface="Times New Roman" panose="02020603050405020304" pitchFamily="18" charset="0"/>
                <a:ea typeface="Times New Roman"/>
                <a:cs typeface="Times New Roman" panose="02020603050405020304" pitchFamily="18" charset="0"/>
                <a:hlinkClick r:id="rId2"/>
              </a:rPr>
              <a:t>@</a:t>
            </a:r>
            <a:r>
              <a:rPr lang="en-US" dirty="0" err="1">
                <a:solidFill>
                  <a:srgbClr val="0000FF"/>
                </a:solidFill>
                <a:latin typeface="Times New Roman" panose="02020603050405020304" pitchFamily="18" charset="0"/>
                <a:ea typeface="Times New Roman"/>
                <a:cs typeface="Times New Roman" panose="02020603050405020304" pitchFamily="18" charset="0"/>
                <a:hlinkClick r:id="rId2"/>
              </a:rPr>
              <a:t>kuzdrav</a:t>
            </a:r>
            <a:r>
              <a:rPr lang="ru-RU" dirty="0">
                <a:solidFill>
                  <a:srgbClr val="0000FF"/>
                </a:solidFill>
                <a:latin typeface="Times New Roman" panose="02020603050405020304" pitchFamily="18" charset="0"/>
                <a:ea typeface="Times New Roman"/>
                <a:cs typeface="Times New Roman" panose="02020603050405020304" pitchFamily="18" charset="0"/>
                <a:hlinkClick r:id="rId2"/>
              </a:rPr>
              <a:t>.</a:t>
            </a:r>
            <a:r>
              <a:rPr lang="en-US" dirty="0" err="1">
                <a:solidFill>
                  <a:srgbClr val="0000FF"/>
                </a:solidFill>
                <a:latin typeface="Times New Roman" panose="02020603050405020304" pitchFamily="18" charset="0"/>
                <a:ea typeface="Times New Roman"/>
                <a:cs typeface="Times New Roman" panose="02020603050405020304" pitchFamily="18" charset="0"/>
                <a:hlinkClick r:id="rId2"/>
              </a:rPr>
              <a:t>ru</a:t>
            </a:r>
            <a:r>
              <a:rPr lang="ru-RU" dirty="0" smtClean="0">
                <a:latin typeface="Times New Roman" panose="02020603050405020304" pitchFamily="18" charset="0"/>
                <a:cs typeface="Times New Roman" panose="02020603050405020304" pitchFamily="18" charset="0"/>
              </a:rPr>
              <a:t>до 2</a:t>
            </a:r>
            <a:r>
              <a:rPr lang="en-US" dirty="0" smtClean="0">
                <a:latin typeface="Times New Roman" panose="02020603050405020304" pitchFamily="18" charset="0"/>
                <a:cs typeface="Times New Roman" panose="02020603050405020304" pitchFamily="18" charset="0"/>
              </a:rPr>
              <a:t>6</a:t>
            </a:r>
            <a:r>
              <a:rPr lang="ru-RU" dirty="0" smtClean="0">
                <a:latin typeface="Times New Roman" panose="02020603050405020304" pitchFamily="18" charset="0"/>
                <a:cs typeface="Times New Roman" panose="02020603050405020304" pitchFamily="18" charset="0"/>
              </a:rPr>
              <a:t>.12.2023 </a:t>
            </a:r>
            <a:r>
              <a:rPr lang="ru-RU" dirty="0">
                <a:latin typeface="Times New Roman" panose="02020603050405020304" pitchFamily="18" charset="0"/>
                <a:cs typeface="Times New Roman" panose="02020603050405020304" pitchFamily="18" charset="0"/>
              </a:rPr>
              <a:t>г</a:t>
            </a:r>
            <a:r>
              <a:rPr lang="ru-RU" dirty="0" smtClean="0">
                <a:latin typeface="Times New Roman" panose="02020603050405020304" pitchFamily="18" charset="0"/>
                <a:cs typeface="Times New Roman" panose="02020603050405020304" pitchFamily="18" charset="0"/>
              </a:rPr>
              <a:t>., предварительно согласовать в МЗК все з</a:t>
            </a:r>
            <a:r>
              <a:rPr lang="ru-RU" dirty="0">
                <a:latin typeface="Times New Roman" panose="02020603050405020304" pitchFamily="18" charset="0"/>
                <a:cs typeface="Times New Roman" panose="02020603050405020304" pitchFamily="18" charset="0"/>
              </a:rPr>
              <a:t>д</a:t>
            </a:r>
            <a:r>
              <a:rPr lang="ru-RU" dirty="0" smtClean="0">
                <a:latin typeface="Times New Roman" panose="02020603050405020304" pitchFamily="18" charset="0"/>
                <a:cs typeface="Times New Roman" panose="02020603050405020304" pitchFamily="18" charset="0"/>
              </a:rPr>
              <a:t>ания, находящиеся в аварийном состоянии, требуют сноса или требуют капитального ремонта и только потом заполнить т. 8000 в 30 форме</a:t>
            </a:r>
            <a:endParaRPr lang="ru-RU" sz="2400" dirty="0">
              <a:latin typeface="Times New Roman" panose="02020603050405020304" pitchFamily="18" charset="0"/>
              <a:cs typeface="Times New Roman" panose="02020603050405020304" pitchFamily="18" charset="0"/>
            </a:endParaRPr>
          </a:p>
          <a:p>
            <a:endParaRPr lang="ru-RU" dirty="0"/>
          </a:p>
        </p:txBody>
      </p:sp>
    </p:spTree>
    <p:extLst>
      <p:ext uri="{BB962C8B-B14F-4D97-AF65-F5344CB8AC3E}">
        <p14:creationId xmlns:p14="http://schemas.microsoft.com/office/powerpoint/2010/main" val="3024205355"/>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533400"/>
            <a:ext cx="9036496" cy="381000"/>
          </a:xfrm>
        </p:spPr>
        <p:txBody>
          <a:bodyPr/>
          <a:lstStyle/>
          <a:p>
            <a:pPr marL="838200" indent="-838200"/>
            <a:r>
              <a:rPr lang="ru-RU" altLang="ru-RU" sz="2000" b="1" dirty="0" smtClean="0">
                <a:latin typeface="Times New Roman" panose="02020603050405020304" pitchFamily="18" charset="0"/>
              </a:rPr>
              <a:t>Таблица 5600 (</a:t>
            </a:r>
            <a:r>
              <a:rPr lang="ru-RU" sz="2000" dirty="0" smtClean="0">
                <a:solidFill>
                  <a:srgbClr val="FF0000"/>
                </a:solidFill>
                <a:ea typeface="Times New Roman" panose="02020603050405020304" pitchFamily="18" charset="0"/>
              </a:rPr>
              <a:t>учитывается аппараты и </a:t>
            </a:r>
            <a:r>
              <a:rPr lang="ru-RU" sz="2000" dirty="0">
                <a:solidFill>
                  <a:srgbClr val="FF0000"/>
                </a:solidFill>
                <a:ea typeface="Times New Roman" panose="02020603050405020304" pitchFamily="18" charset="0"/>
              </a:rPr>
              <a:t>оборудование, состоящее на балансе </a:t>
            </a:r>
            <a:r>
              <a:rPr lang="ru-RU" sz="2000" dirty="0" smtClean="0">
                <a:solidFill>
                  <a:srgbClr val="FF0000"/>
                </a:solidFill>
                <a:ea typeface="Times New Roman" panose="02020603050405020304" pitchFamily="18" charset="0"/>
              </a:rPr>
              <a:t>на конец года)</a:t>
            </a:r>
            <a:r>
              <a:rPr lang="ru-RU" sz="2000" dirty="0">
                <a:solidFill>
                  <a:srgbClr val="FF0000"/>
                </a:solidFill>
                <a:ea typeface="Times New Roman" panose="02020603050405020304" pitchFamily="18" charset="0"/>
              </a:rPr>
              <a:t/>
            </a:r>
            <a:br>
              <a:rPr lang="ru-RU" sz="2000" dirty="0">
                <a:solidFill>
                  <a:srgbClr val="FF0000"/>
                </a:solidFill>
                <a:ea typeface="Times New Roman" panose="02020603050405020304" pitchFamily="18" charset="0"/>
              </a:rPr>
            </a:br>
            <a:r>
              <a:rPr lang="ru-RU" altLang="ru-RU" sz="2000" dirty="0" smtClean="0">
                <a:latin typeface="Times New Roman" panose="02020603050405020304" pitchFamily="18" charset="0"/>
              </a:rPr>
              <a:t> </a:t>
            </a:r>
          </a:p>
        </p:txBody>
      </p:sp>
      <p:sp>
        <p:nvSpPr>
          <p:cNvPr id="40963" name="Line 3"/>
          <p:cNvSpPr>
            <a:spLocks noChangeShapeType="1"/>
          </p:cNvSpPr>
          <p:nvPr/>
        </p:nvSpPr>
        <p:spPr bwMode="auto">
          <a:xfrm>
            <a:off x="3721100" y="1587500"/>
            <a:ext cx="0" cy="0"/>
          </a:xfrm>
          <a:prstGeom prst="line">
            <a:avLst/>
          </a:prstGeom>
          <a:noFill/>
          <a:ln w="12700"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ru-RU"/>
          </a:p>
        </p:txBody>
      </p:sp>
      <p:sp>
        <p:nvSpPr>
          <p:cNvPr id="40964" name="Rectangle 605"/>
          <p:cNvSpPr>
            <a:spLocks noChangeArrowheads="1"/>
          </p:cNvSpPr>
          <p:nvPr/>
        </p:nvSpPr>
        <p:spPr bwMode="auto">
          <a:xfrm>
            <a:off x="251520" y="-27384"/>
            <a:ext cx="8663880" cy="36004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marL="838200" indent="-838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ctr">
              <a:spcBef>
                <a:spcPct val="0"/>
              </a:spcBef>
              <a:buFontTx/>
              <a:buNone/>
            </a:pPr>
            <a:r>
              <a:rPr lang="ru-RU" altLang="ru-RU" sz="2000" b="1" dirty="0" smtClean="0">
                <a:latin typeface="Times New Roman" panose="02020603050405020304" pitchFamily="18" charset="0"/>
              </a:rPr>
              <a:t>Аппараты </a:t>
            </a:r>
            <a:r>
              <a:rPr lang="ru-RU" altLang="ru-RU" sz="2000" b="1" dirty="0">
                <a:latin typeface="Times New Roman" panose="02020603050405020304" pitchFamily="18" charset="0"/>
              </a:rPr>
              <a:t>и оборудование отделений </a:t>
            </a:r>
            <a:r>
              <a:rPr lang="ru-RU" altLang="ru-RU" sz="2000" b="1" dirty="0" smtClean="0">
                <a:latin typeface="Times New Roman" panose="02020603050405020304" pitchFamily="18" charset="0"/>
              </a:rPr>
              <a:t>службы переливания крови</a:t>
            </a:r>
            <a:endParaRPr lang="ru-RU" altLang="ru-RU" sz="2000" b="1" dirty="0">
              <a:latin typeface="Times New Roman" panose="02020603050405020304" pitchFamily="18" charset="0"/>
            </a:endParaRPr>
          </a:p>
        </p:txBody>
      </p:sp>
      <p:graphicFrame>
        <p:nvGraphicFramePr>
          <p:cNvPr id="59062" name="Group 694"/>
          <p:cNvGraphicFramePr>
            <a:graphicFrameLocks noGrp="1"/>
          </p:cNvGraphicFramePr>
          <p:nvPr>
            <p:extLst/>
          </p:nvPr>
        </p:nvGraphicFramePr>
        <p:xfrm>
          <a:off x="0" y="914400"/>
          <a:ext cx="8991600" cy="6126863"/>
        </p:xfrm>
        <a:graphic>
          <a:graphicData uri="http://schemas.openxmlformats.org/drawingml/2006/table">
            <a:tbl>
              <a:tblPr/>
              <a:tblGrid>
                <a:gridCol w="3795713">
                  <a:extLst>
                    <a:ext uri="{9D8B030D-6E8A-4147-A177-3AD203B41FA5}">
                      <a16:colId xmlns="" xmlns:a16="http://schemas.microsoft.com/office/drawing/2014/main" val="20000"/>
                    </a:ext>
                  </a:extLst>
                </a:gridCol>
                <a:gridCol w="555625">
                  <a:extLst>
                    <a:ext uri="{9D8B030D-6E8A-4147-A177-3AD203B41FA5}">
                      <a16:colId xmlns="" xmlns:a16="http://schemas.microsoft.com/office/drawing/2014/main" val="20001"/>
                    </a:ext>
                  </a:extLst>
                </a:gridCol>
                <a:gridCol w="1077912">
                  <a:extLst>
                    <a:ext uri="{9D8B030D-6E8A-4147-A177-3AD203B41FA5}">
                      <a16:colId xmlns="" xmlns:a16="http://schemas.microsoft.com/office/drawing/2014/main" val="20002"/>
                    </a:ext>
                  </a:extLst>
                </a:gridCol>
                <a:gridCol w="1741488">
                  <a:extLst>
                    <a:ext uri="{9D8B030D-6E8A-4147-A177-3AD203B41FA5}">
                      <a16:colId xmlns="" xmlns:a16="http://schemas.microsoft.com/office/drawing/2014/main" val="20003"/>
                    </a:ext>
                  </a:extLst>
                </a:gridCol>
                <a:gridCol w="609600">
                  <a:extLst>
                    <a:ext uri="{9D8B030D-6E8A-4147-A177-3AD203B41FA5}">
                      <a16:colId xmlns="" xmlns:a16="http://schemas.microsoft.com/office/drawing/2014/main" val="20004"/>
                    </a:ext>
                  </a:extLst>
                </a:gridCol>
                <a:gridCol w="1211262">
                  <a:extLst>
                    <a:ext uri="{9D8B030D-6E8A-4147-A177-3AD203B41FA5}">
                      <a16:colId xmlns="" xmlns:a16="http://schemas.microsoft.com/office/drawing/2014/main" val="20005"/>
                    </a:ext>
                  </a:extLst>
                </a:gridCol>
              </a:tblGrid>
              <a:tr h="274351">
                <a:tc rowSpan="2">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altLang="ru-RU" sz="1200" b="0" i="0" u="none" strike="noStrike" cap="none" normalizeH="0" baseline="0" dirty="0" smtClean="0">
                          <a:ln>
                            <a:noFill/>
                          </a:ln>
                          <a:solidFill>
                            <a:schemeClr val="tx1"/>
                          </a:solidFill>
                          <a:effectLst/>
                          <a:latin typeface="Times New Roman" pitchFamily="18" charset="0"/>
                          <a:cs typeface="Times New Roman" pitchFamily="18" charset="0"/>
                        </a:rPr>
                        <a:t>Наименование </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rowSpan="2">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 строки</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rowSpan="2">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Число аппаратов и оборудования всего</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gridSpan="3">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из них:</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ru-RU"/>
                    </a:p>
                  </a:txBody>
                  <a:tcPr/>
                </a:tc>
                <a:tc hMerge="1">
                  <a:txBody>
                    <a:bodyPr/>
                    <a:lstStyle/>
                    <a:p>
                      <a:endParaRPr lang="ru-RU"/>
                    </a:p>
                  </a:txBody>
                  <a:tcPr/>
                </a:tc>
                <a:extLst>
                  <a:ext uri="{0D108BD9-81ED-4DB2-BD59-A6C34878D82A}">
                    <a16:rowId xmlns="" xmlns:a16="http://schemas.microsoft.com/office/drawing/2014/main" val="10000"/>
                  </a:ext>
                </a:extLst>
              </a:tr>
              <a:tr h="1005955">
                <a:tc vMerge="1">
                  <a:txBody>
                    <a:bodyPr/>
                    <a:lstStyle/>
                    <a:p>
                      <a:endParaRPr lang="ru-RU"/>
                    </a:p>
                  </a:txBody>
                  <a:tcPr/>
                </a:tc>
                <a:tc vMerge="1">
                  <a:txBody>
                    <a:bodyPr/>
                    <a:lstStyle/>
                    <a:p>
                      <a:endParaRPr lang="ru-RU"/>
                    </a:p>
                  </a:txBody>
                  <a:tcPr/>
                </a:tc>
                <a:tc vMerge="1">
                  <a:txBody>
                    <a:bodyPr/>
                    <a:lstStyle/>
                    <a:p>
                      <a:endParaRPr lang="ru-RU"/>
                    </a:p>
                  </a:txBody>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altLang="ru-RU" sz="1200" b="0" i="0" u="none" strike="noStrike" cap="none" normalizeH="0" baseline="0" dirty="0" smtClean="0">
                          <a:ln>
                            <a:noFill/>
                          </a:ln>
                          <a:solidFill>
                            <a:schemeClr val="tx1"/>
                          </a:solidFill>
                          <a:effectLst/>
                          <a:latin typeface="Times New Roman" pitchFamily="18" charset="0"/>
                          <a:cs typeface="Times New Roman" pitchFamily="18" charset="0"/>
                        </a:rPr>
                        <a:t>в подразделениях, оказывающих медицинскую помощь в амбулаторных условиях</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действующих</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dirty="0" smtClean="0">
                          <a:ln>
                            <a:noFill/>
                          </a:ln>
                          <a:solidFill>
                            <a:schemeClr val="tx1"/>
                          </a:solidFill>
                          <a:effectLst/>
                          <a:latin typeface="Times New Roman" pitchFamily="18" charset="0"/>
                          <a:cs typeface="Times New Roman" pitchFamily="18" charset="0"/>
                        </a:rPr>
                        <a:t>со сроком эксплуатации свыше 5 лет</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274351">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1</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2</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3</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4</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5</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itchFamily="18" charset="0"/>
                          <a:cs typeface="Times New Roman" pitchFamily="18" charset="0"/>
                        </a:rPr>
                        <a:t>6</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274351">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dirty="0" smtClean="0">
                          <a:ln>
                            <a:noFill/>
                          </a:ln>
                          <a:solidFill>
                            <a:schemeClr val="tx1"/>
                          </a:solidFill>
                          <a:effectLst/>
                          <a:latin typeface="Times New Roman" pitchFamily="18" charset="0"/>
                          <a:cs typeface="Times New Roman" pitchFamily="18" charset="0"/>
                        </a:rPr>
                        <a:t>Автоматический/ автоматизированный комплекс для генотестирования донорской крови</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altLang="ru-RU" sz="1200" b="0" i="0" u="none" strike="noStrike" cap="none" normalizeH="0" baseline="0" dirty="0" smtClean="0">
                          <a:ln>
                            <a:noFill/>
                          </a:ln>
                          <a:solidFill>
                            <a:schemeClr val="tx1"/>
                          </a:solidFill>
                          <a:effectLst/>
                          <a:latin typeface="Times New Roman" pitchFamily="18" charset="0"/>
                          <a:cs typeface="Times New Roman" pitchFamily="18" charset="0"/>
                        </a:rPr>
                        <a:t>1</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r h="274351">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l"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smtClean="0">
                          <a:ln>
                            <a:noFill/>
                          </a:ln>
                          <a:solidFill>
                            <a:schemeClr val="tx1"/>
                          </a:solidFill>
                          <a:effectLst/>
                          <a:latin typeface="Times New Roman" panose="02020603050405020304" pitchFamily="18" charset="0"/>
                          <a:cs typeface="Times New Roman" panose="02020603050405020304" pitchFamily="18" charset="0"/>
                        </a:rPr>
                        <a:t>Автоматический иммуногематологический </a:t>
                      </a:r>
                      <a:r>
                        <a:rPr lang="ru-RU" sz="1200" kern="1200" smtClean="0">
                          <a:solidFill>
                            <a:schemeClr val="tx1"/>
                          </a:solidFill>
                          <a:effectLst/>
                          <a:latin typeface="Times New Roman" panose="02020603050405020304" pitchFamily="18" charset="0"/>
                          <a:ea typeface="+mn-ea"/>
                          <a:cs typeface="Times New Roman" panose="02020603050405020304" pitchFamily="18" charset="0"/>
                        </a:rPr>
                        <a:t>анализатор для проведения иммуногематологических исследований</a:t>
                      </a:r>
                      <a:endParaRPr kumimoji="0" lang="ru-RU" altLang="ru-RU" sz="1200" b="0" i="0" u="none" strike="noStrike" cap="none" normalizeH="0" baseline="0" dirty="0" smtClean="0">
                        <a:ln>
                          <a:noFill/>
                        </a:ln>
                        <a:solidFill>
                          <a:schemeClr val="tx1"/>
                        </a:solidFill>
                        <a:effectLst/>
                        <a:latin typeface="Times New Roman" panose="02020603050405020304" pitchFamily="18" charset="0"/>
                        <a:cs typeface="Times New Roman" panose="02020603050405020304" pitchFamily="18"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200" dirty="0">
                          <a:effectLst/>
                          <a:latin typeface="Times New Roman" panose="02020603050405020304" pitchFamily="18" charset="0"/>
                          <a:ea typeface="Times New Roman" panose="02020603050405020304" pitchFamily="18" charset="0"/>
                        </a:rPr>
                        <a:t>2</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4"/>
                  </a:ext>
                </a:extLst>
              </a:tr>
              <a:tr h="274351">
                <a:tc>
                  <a:txBody>
                    <a:bodyPr/>
                    <a:lstStyle/>
                    <a:p>
                      <a:pPr algn="just">
                        <a:spcAft>
                          <a:spcPts val="0"/>
                        </a:spcAft>
                      </a:pPr>
                      <a:r>
                        <a:rPr lang="ru-RU" sz="1200" smtClean="0">
                          <a:effectLst/>
                          <a:latin typeface="Times New Roman" panose="02020603050405020304" pitchFamily="18" charset="0"/>
                          <a:ea typeface="Times New Roman" panose="02020603050405020304" pitchFamily="18" charset="0"/>
                          <a:cs typeface="Times New Roman" panose="02020603050405020304" pitchFamily="18" charset="0"/>
                        </a:rPr>
                        <a:t>Анализатор для контроля стерильности компонентов крови</a:t>
                      </a:r>
                      <a:endParaRPr lang="ru-RU" sz="1200" dirty="0">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200" dirty="0">
                          <a:effectLst/>
                          <a:latin typeface="Times New Roman" panose="02020603050405020304" pitchFamily="18" charset="0"/>
                          <a:ea typeface="Times New Roman" panose="02020603050405020304" pitchFamily="18" charset="0"/>
                        </a:rPr>
                        <a:t>3</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5"/>
                  </a:ext>
                </a:extLst>
              </a:tr>
              <a:tr h="236364">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l" defTabSz="914400" rtl="0" eaLnBrk="0" fontAlgn="t" latinLnBrk="0" hangingPunct="0">
                        <a:lnSpc>
                          <a:spcPct val="100000"/>
                        </a:lnSpc>
                        <a:spcBef>
                          <a:spcPct val="0"/>
                        </a:spcBef>
                        <a:spcAft>
                          <a:spcPct val="0"/>
                        </a:spcAft>
                        <a:buClrTx/>
                        <a:buSzTx/>
                        <a:buFontTx/>
                        <a:buNone/>
                        <a:tabLst/>
                      </a:pPr>
                      <a:r>
                        <a:rPr lang="ru-RU" sz="1200" kern="1200" smtClean="0">
                          <a:solidFill>
                            <a:schemeClr val="tx1"/>
                          </a:solidFill>
                          <a:effectLst/>
                          <a:latin typeface="Times New Roman" panose="02020603050405020304" pitchFamily="18" charset="0"/>
                          <a:ea typeface="+mn-ea"/>
                          <a:cs typeface="Times New Roman" panose="02020603050405020304" pitchFamily="18" charset="0"/>
                        </a:rPr>
                        <a:t>Аппарат для плазмафереза</a:t>
                      </a:r>
                      <a:endParaRPr kumimoji="0" lang="ru-RU" altLang="ru-RU" sz="1200" b="0" i="0" u="none" strike="noStrike" cap="none" normalizeH="0" baseline="0" dirty="0" smtClean="0">
                        <a:ln>
                          <a:noFill/>
                        </a:ln>
                        <a:solidFill>
                          <a:schemeClr val="tx1"/>
                        </a:solidFill>
                        <a:effectLst/>
                        <a:latin typeface="Times New Roman" panose="02020603050405020304" pitchFamily="18" charset="0"/>
                        <a:cs typeface="Times New Roman" panose="02020603050405020304" pitchFamily="18" charset="0"/>
                      </a:endParaRP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lnSpc>
                          <a:spcPts val="1100"/>
                        </a:lnSpc>
                        <a:spcAft>
                          <a:spcPts val="0"/>
                        </a:spcAft>
                      </a:pPr>
                      <a:r>
                        <a:rPr lang="ru-RU" sz="1200" dirty="0">
                          <a:effectLst/>
                          <a:latin typeface="Times New Roman" panose="02020603050405020304" pitchFamily="18" charset="0"/>
                          <a:ea typeface="Times New Roman" panose="02020603050405020304" pitchFamily="18" charset="0"/>
                        </a:rPr>
                        <a:t>4</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6"/>
                  </a:ext>
                </a:extLst>
              </a:tr>
              <a:tr h="250066">
                <a:tc>
                  <a:txBody>
                    <a:bodyPr/>
                    <a:lstStyle/>
                    <a:p>
                      <a:pPr algn="just">
                        <a:spcAft>
                          <a:spcPts val="0"/>
                        </a:spcAft>
                      </a:pPr>
                      <a:r>
                        <a:rPr lang="ru-RU" sz="1200" smtClean="0">
                          <a:effectLst/>
                          <a:latin typeface="Times New Roman" panose="02020603050405020304" pitchFamily="18" charset="0"/>
                          <a:ea typeface="Times New Roman" panose="02020603050405020304" pitchFamily="18" charset="0"/>
                          <a:cs typeface="Times New Roman" panose="02020603050405020304" pitchFamily="18" charset="0"/>
                        </a:rPr>
                        <a:t>Аппарат для цитафереза</a:t>
                      </a:r>
                      <a:endParaRPr lang="ru-RU" sz="1200" dirty="0">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lnSpc>
                          <a:spcPts val="1000"/>
                        </a:lnSpc>
                        <a:spcAft>
                          <a:spcPts val="0"/>
                        </a:spcAft>
                      </a:pPr>
                      <a:r>
                        <a:rPr lang="ru-RU" sz="1200" dirty="0">
                          <a:effectLst/>
                          <a:latin typeface="Times New Roman" panose="02020603050405020304" pitchFamily="18" charset="0"/>
                          <a:ea typeface="Times New Roman" panose="02020603050405020304" pitchFamily="18" charset="0"/>
                        </a:rPr>
                        <a:t>5</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7"/>
                  </a:ext>
                </a:extLst>
              </a:tr>
              <a:tr h="274351">
                <a:tc>
                  <a:txBody>
                    <a:bodyPr/>
                    <a:lstStyle/>
                    <a:p>
                      <a:pPr algn="just">
                        <a:spcAft>
                          <a:spcPts val="0"/>
                        </a:spcAft>
                      </a:pPr>
                      <a:r>
                        <a:rPr lang="ru-RU" sz="1200" smtClean="0">
                          <a:effectLst/>
                          <a:latin typeface="Times New Roman" panose="02020603050405020304" pitchFamily="18" charset="0"/>
                          <a:ea typeface="Times New Roman" panose="02020603050405020304" pitchFamily="18" charset="0"/>
                          <a:cs typeface="Times New Roman" panose="02020603050405020304" pitchFamily="18" charset="0"/>
                        </a:rPr>
                        <a:t>Быстрозамораживатель для плазмы крови</a:t>
                      </a:r>
                      <a:endParaRPr lang="ru-RU" sz="1200" dirty="0">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200" dirty="0">
                          <a:effectLst/>
                          <a:latin typeface="Times New Roman" panose="02020603050405020304" pitchFamily="18" charset="0"/>
                          <a:ea typeface="Times New Roman" panose="02020603050405020304" pitchFamily="18" charset="0"/>
                        </a:rPr>
                        <a:t>6</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8"/>
                  </a:ext>
                </a:extLst>
              </a:tr>
              <a:tr h="274351">
                <a:tc>
                  <a:txBody>
                    <a:bodyPr/>
                    <a:lstStyle/>
                    <a:p>
                      <a:pPr algn="just">
                        <a:spcAft>
                          <a:spcPts val="0"/>
                        </a:spcAft>
                      </a:pPr>
                      <a:r>
                        <a:rPr lang="ru-RU" sz="1200" smtClean="0">
                          <a:effectLst/>
                          <a:latin typeface="Times New Roman" panose="02020603050405020304" pitchFamily="18" charset="0"/>
                          <a:ea typeface="Times New Roman" panose="02020603050405020304" pitchFamily="18" charset="0"/>
                          <a:cs typeface="Times New Roman" panose="02020603050405020304" pitchFamily="18" charset="0"/>
                        </a:rPr>
                        <a:t>Комплект оборудования для глицеринизации и деглицеринизации эритроцитов</a:t>
                      </a:r>
                      <a:endParaRPr lang="ru-RU" sz="1200" dirty="0">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200" dirty="0">
                          <a:effectLst/>
                          <a:latin typeface="Times New Roman" panose="02020603050405020304" pitchFamily="18" charset="0"/>
                          <a:ea typeface="Times New Roman" panose="02020603050405020304" pitchFamily="18" charset="0"/>
                        </a:rPr>
                        <a:t>7</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9"/>
                  </a:ext>
                </a:extLst>
              </a:tr>
              <a:tr h="274351">
                <a:tc>
                  <a:txBody>
                    <a:bodyPr/>
                    <a:lstStyle/>
                    <a:p>
                      <a:pPr algn="just">
                        <a:spcAft>
                          <a:spcPts val="0"/>
                        </a:spcAft>
                      </a:pPr>
                      <a:r>
                        <a:rPr lang="ru-RU" sz="1200" smtClean="0">
                          <a:effectLst/>
                          <a:latin typeface="Times New Roman" panose="02020603050405020304" pitchFamily="18" charset="0"/>
                          <a:ea typeface="Times New Roman" panose="02020603050405020304" pitchFamily="18" charset="0"/>
                          <a:cs typeface="Times New Roman" panose="02020603050405020304" pitchFamily="18" charset="0"/>
                        </a:rPr>
                        <a:t>Комплект оборудования для проведения фотогемотерапии</a:t>
                      </a:r>
                      <a:endParaRPr lang="ru-RU" sz="1200" dirty="0">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200" dirty="0">
                          <a:effectLst/>
                          <a:latin typeface="Times New Roman" panose="02020603050405020304" pitchFamily="18" charset="0"/>
                          <a:ea typeface="Times New Roman" panose="02020603050405020304" pitchFamily="18" charset="0"/>
                        </a:rPr>
                        <a:t>8</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10"/>
                  </a:ext>
                </a:extLst>
              </a:tr>
              <a:tr h="274351">
                <a:tc>
                  <a:txBody>
                    <a:bodyPr/>
                    <a:lstStyle/>
                    <a:p>
                      <a:pPr algn="just">
                        <a:spcAft>
                          <a:spcPts val="0"/>
                        </a:spcAft>
                      </a:pPr>
                      <a:r>
                        <a:rPr lang="ru-RU" sz="1200" spc="-5" smtClean="0">
                          <a:effectLst/>
                          <a:latin typeface="Times New Roman" panose="02020603050405020304" pitchFamily="18" charset="0"/>
                          <a:ea typeface="Times New Roman" panose="02020603050405020304" pitchFamily="18" charset="0"/>
                          <a:cs typeface="Times New Roman" panose="02020603050405020304" pitchFamily="18" charset="0"/>
                        </a:rPr>
                        <a:t>Камера теплоизоляционная низкотемпературная для хранения свежезамороженной плазмы</a:t>
                      </a:r>
                      <a:endParaRPr lang="ru-RU" sz="1200" dirty="0">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200" dirty="0">
                          <a:effectLst/>
                          <a:latin typeface="Times New Roman" panose="02020603050405020304" pitchFamily="18" charset="0"/>
                          <a:ea typeface="Times New Roman" panose="02020603050405020304" pitchFamily="18" charset="0"/>
                        </a:rPr>
                        <a:t>9</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11"/>
                  </a:ext>
                </a:extLst>
              </a:tr>
              <a:tr h="457252">
                <a:tc>
                  <a:txBody>
                    <a:bodyPr/>
                    <a:lstStyle/>
                    <a:p>
                      <a:pPr algn="just">
                        <a:spcAft>
                          <a:spcPts val="0"/>
                        </a:spcAft>
                      </a:pPr>
                      <a:r>
                        <a:rPr lang="ru-RU" sz="1200" spc="-5" smtClean="0">
                          <a:effectLst/>
                          <a:latin typeface="Times New Roman" panose="02020603050405020304" pitchFamily="18" charset="0"/>
                          <a:ea typeface="Times New Roman" panose="02020603050405020304" pitchFamily="18" charset="0"/>
                          <a:cs typeface="Times New Roman" panose="02020603050405020304" pitchFamily="18" charset="0"/>
                        </a:rPr>
                        <a:t>Комплект оборудования для замораживания и хранения клеток крови при сверхнизкой температуре</a:t>
                      </a:r>
                      <a:endParaRPr lang="ru-RU" sz="1200" dirty="0">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200" dirty="0">
                          <a:effectLst/>
                          <a:latin typeface="Times New Roman" panose="02020603050405020304" pitchFamily="18" charset="0"/>
                          <a:ea typeface="Times New Roman" panose="02020603050405020304" pitchFamily="18" charset="0"/>
                        </a:rPr>
                        <a:t>10</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12"/>
                  </a:ext>
                </a:extLst>
              </a:tr>
              <a:tr h="457252">
                <a:tc>
                  <a:txBody>
                    <a:bodyPr/>
                    <a:lstStyle/>
                    <a:p>
                      <a:pPr algn="just">
                        <a:spcAft>
                          <a:spcPts val="0"/>
                        </a:spcAft>
                      </a:pPr>
                      <a:r>
                        <a:rPr lang="ru-RU" sz="1200" dirty="0" smtClean="0">
                          <a:effectLst/>
                          <a:latin typeface="Times New Roman" panose="02020603050405020304" pitchFamily="18" charset="0"/>
                          <a:ea typeface="Times New Roman" panose="02020603050405020304" pitchFamily="18" charset="0"/>
                          <a:cs typeface="Times New Roman" panose="02020603050405020304" pitchFamily="18" charset="0"/>
                        </a:rPr>
                        <a:t>Мобильный комплекс заготовки крови</a:t>
                      </a:r>
                      <a:endParaRPr lang="ru-RU" sz="1200" dirty="0">
                        <a:effectLst/>
                        <a:latin typeface="Times New Roman" panose="02020603050405020304" pitchFamily="18" charset="0"/>
                        <a:ea typeface="Times New Roman" panose="02020603050405020304" pitchFamily="18"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200" dirty="0">
                          <a:effectLst/>
                          <a:latin typeface="Times New Roman" panose="02020603050405020304" pitchFamily="18" charset="0"/>
                          <a:ea typeface="Times New Roman" panose="02020603050405020304" pitchFamily="18" charset="0"/>
                        </a:rPr>
                        <a:t>11</a:t>
                      </a: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13"/>
                  </a:ext>
                </a:extLst>
              </a:tr>
              <a:tr h="274351">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t" latinLnBrk="0" hangingPunct="0">
                        <a:lnSpc>
                          <a:spcPct val="100000"/>
                        </a:lnSpc>
                        <a:spcBef>
                          <a:spcPct val="0"/>
                        </a:spcBef>
                        <a:spcAft>
                          <a:spcPct val="0"/>
                        </a:spcAft>
                        <a:buClrTx/>
                        <a:buSzTx/>
                        <a:buFontTx/>
                        <a:buNone/>
                        <a:tabLst/>
                      </a:pPr>
                      <a:r>
                        <a:rPr kumimoji="0" lang="ru-RU" altLang="ru-RU" sz="1200" b="0" i="0" u="none" strike="noStrike" cap="none" normalizeH="0" baseline="0" dirty="0" smtClean="0">
                          <a:ln>
                            <a:noFill/>
                          </a:ln>
                          <a:solidFill>
                            <a:schemeClr val="tx1"/>
                          </a:solidFill>
                          <a:effectLst/>
                          <a:latin typeface="Times New Roman" panose="02020603050405020304" pitchFamily="18" charset="0"/>
                          <a:cs typeface="Times New Roman" panose="02020603050405020304" pitchFamily="18" charset="0"/>
                        </a:rPr>
                        <a:t>…</a:t>
                      </a:r>
                    </a:p>
                  </a:txBody>
                  <a:tcPr marT="45725" marB="4572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ctr" defTabSz="914400" rtl="0" eaLnBrk="0" fontAlgn="b" latinLnBrk="0" hangingPunct="0">
                        <a:lnSpc>
                          <a:spcPct val="100000"/>
                        </a:lnSpc>
                        <a:spcBef>
                          <a:spcPct val="0"/>
                        </a:spcBef>
                        <a:spcAft>
                          <a:spcPct val="0"/>
                        </a:spcAft>
                        <a:buClrTx/>
                        <a:buSzTx/>
                        <a:buFontTx/>
                        <a:buNone/>
                        <a:tabLst/>
                      </a:pPr>
                      <a:r>
                        <a:rPr kumimoji="0" lang="ru-RU" altLang="ru-RU" sz="1200" b="0" i="0" u="none" strike="noStrike" cap="none" normalizeH="0" baseline="0" dirty="0" smtClean="0">
                          <a:ln>
                            <a:noFill/>
                          </a:ln>
                          <a:solidFill>
                            <a:schemeClr val="tx1"/>
                          </a:solidFill>
                          <a:effectLst/>
                          <a:latin typeface="Times New Roman" pitchFamily="18" charset="0"/>
                          <a:cs typeface="Times New Roman" pitchFamily="18" charset="0"/>
                        </a:rPr>
                        <a:t>…</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l"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eaLnBrk="0" hangingPunct="0">
                        <a:spcBef>
                          <a:spcPct val="20000"/>
                        </a:spcBef>
                        <a:buClr>
                          <a:schemeClr val="bg2"/>
                        </a:buClr>
                        <a:buSzPct val="75000"/>
                        <a:buFont typeface="Wingdings" pitchFamily="2" charset="2"/>
                        <a:defRPr sz="2800">
                          <a:solidFill>
                            <a:schemeClr val="tx1"/>
                          </a:solidFill>
                          <a:latin typeface="Arial" charset="0"/>
                        </a:defRPr>
                      </a:lvl1pPr>
                      <a:lvl2pPr eaLnBrk="0" hangingPunct="0">
                        <a:spcBef>
                          <a:spcPct val="20000"/>
                        </a:spcBef>
                        <a:buClr>
                          <a:schemeClr val="accent2"/>
                        </a:buClr>
                        <a:buSzPct val="80000"/>
                        <a:buFont typeface="Wingdings" pitchFamily="2" charset="2"/>
                        <a:defRPr sz="2400">
                          <a:solidFill>
                            <a:schemeClr val="tx1"/>
                          </a:solidFill>
                          <a:latin typeface="Arial" charset="0"/>
                        </a:defRPr>
                      </a:lvl2pPr>
                      <a:lvl3pPr eaLnBrk="0" hangingPunct="0">
                        <a:spcBef>
                          <a:spcPct val="20000"/>
                        </a:spcBef>
                        <a:buClr>
                          <a:schemeClr val="bg2"/>
                        </a:buClr>
                        <a:buSzPct val="65000"/>
                        <a:buFont typeface="Wingdings" pitchFamily="2" charset="2"/>
                        <a:defRPr sz="2000">
                          <a:solidFill>
                            <a:schemeClr val="tx1"/>
                          </a:solidFill>
                          <a:latin typeface="Arial" charset="0"/>
                        </a:defRPr>
                      </a:lvl3pPr>
                      <a:lvl4pPr eaLnBrk="0" hangingPunct="0">
                        <a:spcBef>
                          <a:spcPct val="20000"/>
                        </a:spcBef>
                        <a:buClr>
                          <a:schemeClr val="accent2"/>
                        </a:buClr>
                        <a:buSzPct val="70000"/>
                        <a:buFont typeface="Wingdings" pitchFamily="2" charset="2"/>
                        <a:defRPr>
                          <a:solidFill>
                            <a:schemeClr val="tx1"/>
                          </a:solidFill>
                          <a:latin typeface="Arial" charset="0"/>
                        </a:defRPr>
                      </a:lvl4pPr>
                      <a:lvl5pPr eaLnBrk="0" hangingPunct="0">
                        <a:spcBef>
                          <a:spcPct val="20000"/>
                        </a:spcBef>
                        <a:buClr>
                          <a:schemeClr val="bg2"/>
                        </a:buClr>
                        <a:buFont typeface="Wingdings" pitchFamily="2" charset="2"/>
                        <a:defRPr>
                          <a:solidFill>
                            <a:schemeClr val="tx1"/>
                          </a:solidFill>
                          <a:latin typeface="Arial" charset="0"/>
                        </a:defRPr>
                      </a:lvl5pPr>
                      <a:lvl6pPr eaLnBrk="0" fontAlgn="base" hangingPunct="0">
                        <a:spcBef>
                          <a:spcPct val="20000"/>
                        </a:spcBef>
                        <a:spcAft>
                          <a:spcPct val="0"/>
                        </a:spcAft>
                        <a:buClr>
                          <a:schemeClr val="bg2"/>
                        </a:buClr>
                        <a:buFont typeface="Wingdings" pitchFamily="2" charset="2"/>
                        <a:defRPr>
                          <a:solidFill>
                            <a:schemeClr val="tx1"/>
                          </a:solidFill>
                          <a:latin typeface="Arial" charset="0"/>
                        </a:defRPr>
                      </a:lvl6pPr>
                      <a:lvl7pPr eaLnBrk="0" fontAlgn="base" hangingPunct="0">
                        <a:spcBef>
                          <a:spcPct val="20000"/>
                        </a:spcBef>
                        <a:spcAft>
                          <a:spcPct val="0"/>
                        </a:spcAft>
                        <a:buClr>
                          <a:schemeClr val="bg2"/>
                        </a:buClr>
                        <a:buFont typeface="Wingdings" pitchFamily="2" charset="2"/>
                        <a:defRPr>
                          <a:solidFill>
                            <a:schemeClr val="tx1"/>
                          </a:solidFill>
                          <a:latin typeface="Arial" charset="0"/>
                        </a:defRPr>
                      </a:lvl7pPr>
                      <a:lvl8pPr eaLnBrk="0" fontAlgn="base" hangingPunct="0">
                        <a:spcBef>
                          <a:spcPct val="20000"/>
                        </a:spcBef>
                        <a:spcAft>
                          <a:spcPct val="0"/>
                        </a:spcAft>
                        <a:buClr>
                          <a:schemeClr val="bg2"/>
                        </a:buClr>
                        <a:buFont typeface="Wingdings" pitchFamily="2" charset="2"/>
                        <a:defRPr>
                          <a:solidFill>
                            <a:schemeClr val="tx1"/>
                          </a:solidFill>
                          <a:latin typeface="Arial" charset="0"/>
                        </a:defRPr>
                      </a:lvl8pPr>
                      <a:lvl9pPr eaLnBrk="0" fontAlgn="base" hangingPunct="0">
                        <a:spcBef>
                          <a:spcPct val="20000"/>
                        </a:spcBef>
                        <a:spcAft>
                          <a:spcPct val="0"/>
                        </a:spcAft>
                        <a:buClr>
                          <a:schemeClr val="bg2"/>
                        </a:buClr>
                        <a:buFont typeface="Wingdings" pitchFamily="2" charset="2"/>
                        <a:defRPr>
                          <a:solidFill>
                            <a:schemeClr val="tx1"/>
                          </a:solidFill>
                          <a:latin typeface="Arial" charset="0"/>
                        </a:defRPr>
                      </a:lvl9pPr>
                    </a:lstStyle>
                    <a:p>
                      <a:pPr marL="0" marR="0" lvl="0" indent="0" algn="r" defTabSz="914400" rtl="0" eaLnBrk="0" fontAlgn="b" latinLnBrk="0" hangingPunct="0">
                        <a:lnSpc>
                          <a:spcPct val="100000"/>
                        </a:lnSpc>
                        <a:spcBef>
                          <a:spcPct val="0"/>
                        </a:spcBef>
                        <a:spcAft>
                          <a:spcPct val="0"/>
                        </a:spcAft>
                        <a:buClrTx/>
                        <a:buSzTx/>
                        <a:buFontTx/>
                        <a:buNone/>
                        <a:tabLst/>
                      </a:pPr>
                      <a:r>
                        <a:rPr kumimoji="0" lang="ru-RU" alt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altLang="ru-RU" sz="2800" b="0" i="0" u="none" strike="noStrike" cap="none" normalizeH="0" baseline="0" dirty="0" smtClean="0">
                        <a:ln>
                          <a:noFill/>
                        </a:ln>
                        <a:solidFill>
                          <a:schemeClr val="tx1"/>
                        </a:solidFill>
                        <a:effectLst/>
                        <a:latin typeface="Times New Roman" pitchFamily="18" charset="0"/>
                        <a:cs typeface="Arial" charset="0"/>
                      </a:endParaRPr>
                    </a:p>
                  </a:txBody>
                  <a:tcPr marT="45725" marB="45725"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14"/>
                  </a:ext>
                </a:extLst>
              </a:tr>
            </a:tbl>
          </a:graphicData>
        </a:graphic>
      </p:graphicFrame>
    </p:spTree>
    <p:extLst>
      <p:ext uri="{BB962C8B-B14F-4D97-AF65-F5344CB8AC3E}">
        <p14:creationId xmlns:p14="http://schemas.microsoft.com/office/powerpoint/2010/main" val="987187968"/>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107504" y="404664"/>
            <a:ext cx="1752600" cy="216024"/>
          </a:xfrm>
        </p:spPr>
        <p:txBody>
          <a:bodyPr/>
          <a:lstStyle/>
          <a:p>
            <a:pPr marL="838200" indent="-838200">
              <a:defRPr/>
            </a:pPr>
            <a:r>
              <a:rPr lang="ru-RU" sz="2000" b="1" dirty="0">
                <a:solidFill>
                  <a:srgbClr val="000000"/>
                </a:solidFill>
                <a:latin typeface="Times New Roman" pitchFamily="18" charset="0"/>
                <a:cs typeface="Arial" charset="0"/>
              </a:rPr>
              <a:t>Табл.7000</a:t>
            </a:r>
          </a:p>
        </p:txBody>
      </p:sp>
      <p:sp>
        <p:nvSpPr>
          <p:cNvPr id="40963" name="Line 3"/>
          <p:cNvSpPr>
            <a:spLocks noChangeShapeType="1"/>
          </p:cNvSpPr>
          <p:nvPr/>
        </p:nvSpPr>
        <p:spPr bwMode="auto">
          <a:xfrm>
            <a:off x="3721100" y="1587500"/>
            <a:ext cx="0" cy="0"/>
          </a:xfrm>
          <a:prstGeom prst="line">
            <a:avLst/>
          </a:prstGeom>
          <a:noFill/>
          <a:ln w="12700"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ru-RU"/>
          </a:p>
        </p:txBody>
      </p:sp>
      <p:sp>
        <p:nvSpPr>
          <p:cNvPr id="40964" name="Rectangle 605"/>
          <p:cNvSpPr>
            <a:spLocks noChangeArrowheads="1"/>
          </p:cNvSpPr>
          <p:nvPr/>
        </p:nvSpPr>
        <p:spPr bwMode="auto">
          <a:xfrm>
            <a:off x="228600" y="152400"/>
            <a:ext cx="8686800" cy="252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marL="838200" indent="-838200">
              <a:spcBef>
                <a:spcPct val="20000"/>
              </a:spcBef>
              <a:buFont typeface="Arial" panose="020B0604020202020204" pitchFamily="34" charset="0"/>
              <a:buChar char="•"/>
              <a:defRPr sz="3200">
                <a:solidFill>
                  <a:schemeClr val="tx1"/>
                </a:solidFill>
                <a:latin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defRPr>
            </a:lvl9pPr>
          </a:lstStyle>
          <a:p>
            <a:pPr algn="ctr">
              <a:spcBef>
                <a:spcPct val="0"/>
              </a:spcBef>
              <a:buFontTx/>
              <a:buNone/>
            </a:pPr>
            <a:r>
              <a:rPr lang="ru-RU" altLang="ru-RU" sz="2000" b="1" dirty="0" smtClean="0">
                <a:latin typeface="Times New Roman" panose="02020603050405020304" pitchFamily="18" charset="0"/>
              </a:rPr>
              <a:t> </a:t>
            </a:r>
            <a:r>
              <a:rPr lang="ru-RU" sz="2000" b="1" dirty="0">
                <a:latin typeface="Times New Roman" pitchFamily="18" charset="0"/>
              </a:rPr>
              <a:t>Оснащенность компьютерным оборудованием</a:t>
            </a:r>
            <a:endParaRPr lang="ru-RU" altLang="ru-RU" sz="2000" b="1" dirty="0">
              <a:latin typeface="Times New Roman" panose="02020603050405020304" pitchFamily="18" charset="0"/>
            </a:endParaRPr>
          </a:p>
        </p:txBody>
      </p:sp>
      <p:graphicFrame>
        <p:nvGraphicFramePr>
          <p:cNvPr id="10" name="Объект 3"/>
          <p:cNvGraphicFramePr>
            <a:graphicFrameLocks/>
          </p:cNvGraphicFramePr>
          <p:nvPr>
            <p:extLst>
              <p:ext uri="{D42A27DB-BD31-4B8C-83A1-F6EECF244321}">
                <p14:modId xmlns:p14="http://schemas.microsoft.com/office/powerpoint/2010/main" val="2795524874"/>
              </p:ext>
            </p:extLst>
          </p:nvPr>
        </p:nvGraphicFramePr>
        <p:xfrm>
          <a:off x="152400" y="656929"/>
          <a:ext cx="8896351" cy="5505450"/>
        </p:xfrm>
        <a:graphic>
          <a:graphicData uri="http://schemas.openxmlformats.org/drawingml/2006/table">
            <a:tbl>
              <a:tblPr/>
              <a:tblGrid>
                <a:gridCol w="3699520">
                  <a:extLst>
                    <a:ext uri="{9D8B030D-6E8A-4147-A177-3AD203B41FA5}">
                      <a16:colId xmlns="" xmlns:a16="http://schemas.microsoft.com/office/drawing/2014/main" val="20000"/>
                    </a:ext>
                  </a:extLst>
                </a:gridCol>
                <a:gridCol w="501075">
                  <a:extLst>
                    <a:ext uri="{9D8B030D-6E8A-4147-A177-3AD203B41FA5}">
                      <a16:colId xmlns="" xmlns:a16="http://schemas.microsoft.com/office/drawing/2014/main" val="20001"/>
                    </a:ext>
                  </a:extLst>
                </a:gridCol>
                <a:gridCol w="457208">
                  <a:extLst>
                    <a:ext uri="{9D8B030D-6E8A-4147-A177-3AD203B41FA5}">
                      <a16:colId xmlns="" xmlns:a16="http://schemas.microsoft.com/office/drawing/2014/main" val="20002"/>
                    </a:ext>
                  </a:extLst>
                </a:gridCol>
                <a:gridCol w="914416">
                  <a:extLst>
                    <a:ext uri="{9D8B030D-6E8A-4147-A177-3AD203B41FA5}">
                      <a16:colId xmlns="" xmlns:a16="http://schemas.microsoft.com/office/drawing/2014/main" val="20003"/>
                    </a:ext>
                  </a:extLst>
                </a:gridCol>
                <a:gridCol w="914416">
                  <a:extLst>
                    <a:ext uri="{9D8B030D-6E8A-4147-A177-3AD203B41FA5}">
                      <a16:colId xmlns="" xmlns:a16="http://schemas.microsoft.com/office/drawing/2014/main" val="20004"/>
                    </a:ext>
                  </a:extLst>
                </a:gridCol>
                <a:gridCol w="914416">
                  <a:extLst>
                    <a:ext uri="{9D8B030D-6E8A-4147-A177-3AD203B41FA5}">
                      <a16:colId xmlns="" xmlns:a16="http://schemas.microsoft.com/office/drawing/2014/main" val="20005"/>
                    </a:ext>
                  </a:extLst>
                </a:gridCol>
                <a:gridCol w="906981">
                  <a:extLst>
                    <a:ext uri="{9D8B030D-6E8A-4147-A177-3AD203B41FA5}">
                      <a16:colId xmlns="" xmlns:a16="http://schemas.microsoft.com/office/drawing/2014/main" val="20006"/>
                    </a:ext>
                  </a:extLst>
                </a:gridCol>
                <a:gridCol w="588319">
                  <a:extLst>
                    <a:ext uri="{9D8B030D-6E8A-4147-A177-3AD203B41FA5}">
                      <a16:colId xmlns="" xmlns:a16="http://schemas.microsoft.com/office/drawing/2014/main" val="20007"/>
                    </a:ext>
                  </a:extLst>
                </a:gridCol>
              </a:tblGrid>
              <a:tr h="168892">
                <a:tc rowSpan="3">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200" b="0" i="0" u="none" strike="noStrike" cap="none" normalizeH="0" baseline="0" dirty="0" smtClean="0">
                          <a:ln>
                            <a:noFill/>
                          </a:ln>
                          <a:solidFill>
                            <a:schemeClr val="tx1"/>
                          </a:solidFill>
                          <a:effectLst/>
                          <a:latin typeface="Times New Roman" pitchFamily="18" charset="0"/>
                          <a:cs typeface="Times New Roman" pitchFamily="18" charset="0"/>
                        </a:rPr>
                        <a:t>Наименование устройств</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rowSpan="3">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 </a:t>
                      </a:r>
                    </a:p>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стр</a:t>
                      </a:r>
                      <a:r>
                        <a:rPr kumimoji="0" lang="ru-RU" sz="1200" b="0" i="0" u="none" strike="noStrike" cap="none" normalizeH="0" baseline="0" dirty="0" smtClean="0">
                          <a:ln>
                            <a:noFill/>
                          </a:ln>
                          <a:solidFill>
                            <a:schemeClr val="tx1"/>
                          </a:solidFill>
                          <a:effectLst/>
                          <a:latin typeface="Times New Roman" pitchFamily="18" charset="0"/>
                          <a:cs typeface="Times New Roman" pitchFamily="18" charset="0"/>
                        </a:rPr>
                        <a:t>.</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rowSpan="3">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Всего</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gridSpan="5">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в том числе(из гр.3):</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extLst>
                  <a:ext uri="{0D108BD9-81ED-4DB2-BD59-A6C34878D82A}">
                    <a16:rowId xmlns="" xmlns:a16="http://schemas.microsoft.com/office/drawing/2014/main" val="10000"/>
                  </a:ext>
                </a:extLst>
              </a:tr>
              <a:tr h="536064">
                <a:tc vMerge="1">
                  <a:txBody>
                    <a:bodyPr/>
                    <a:lstStyle/>
                    <a:p>
                      <a:endParaRPr lang="ru-RU"/>
                    </a:p>
                  </a:txBody>
                  <a:tcPr/>
                </a:tc>
                <a:tc vMerge="1">
                  <a:txBody>
                    <a:bodyPr/>
                    <a:lstStyle/>
                    <a:p>
                      <a:endParaRPr lang="ru-RU"/>
                    </a:p>
                  </a:txBody>
                  <a:tcPr/>
                </a:tc>
                <a:tc vMerge="1">
                  <a:txBody>
                    <a:bodyPr/>
                    <a:lstStyle/>
                    <a:p>
                      <a:endParaRPr lang="ru-RU"/>
                    </a:p>
                  </a:txBody>
                  <a:tcPr/>
                </a:tc>
                <a:tc gridSpan="2">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для административно-хозяйственной деятельности организации</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ru-RU" dirty="0"/>
                    </a:p>
                  </a:txBody>
                  <a:tcPr marL="45885" marR="45885"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gridSpan="2">
                  <a:txBody>
                    <a:bodyPr/>
                    <a:lstStyle/>
                    <a:p>
                      <a:pPr algn="ctr"/>
                      <a:r>
                        <a:rPr lang="ru-RU" sz="1100" dirty="0" smtClean="0">
                          <a:latin typeface="Times New Roman" panose="02020603050405020304" pitchFamily="18" charset="0"/>
                          <a:cs typeface="Times New Roman" panose="02020603050405020304" pitchFamily="18" charset="0"/>
                        </a:rPr>
                        <a:t>для медицинского персонала (для автоматизации лечебного процесса)</a:t>
                      </a:r>
                      <a:endParaRPr lang="ru-RU" sz="1100" dirty="0">
                        <a:latin typeface="Times New Roman" panose="02020603050405020304" pitchFamily="18" charset="0"/>
                        <a:cs typeface="Times New Roman" panose="02020603050405020304" pitchFamily="18" charset="0"/>
                      </a:endParaRP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ru-RU" dirty="0"/>
                    </a:p>
                  </a:txBody>
                  <a:tcPr marL="45885" marR="45885"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прочие</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2308787496"/>
                  </a:ext>
                </a:extLst>
              </a:tr>
              <a:tr h="1189619">
                <a:tc vMerge="1">
                  <a:txBody>
                    <a:bodyPr/>
                    <a:lstStyle/>
                    <a:p>
                      <a:endParaRPr lang="ru-RU"/>
                    </a:p>
                  </a:txBody>
                  <a:tcPr/>
                </a:tc>
                <a:tc vMerge="1">
                  <a:txBody>
                    <a:bodyPr/>
                    <a:lstStyle/>
                    <a:p>
                      <a:endParaRPr lang="ru-RU"/>
                    </a:p>
                  </a:txBody>
                  <a:tcPr/>
                </a:tc>
                <a:tc vMerge="1">
                  <a:txBody>
                    <a:bodyPr/>
                    <a:lstStyle/>
                    <a:p>
                      <a:endParaRPr lang="ru-RU"/>
                    </a:p>
                  </a:txBody>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в подразделениях, оказывающих медицинскую помощь в амбулаторных условиях</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defRPr/>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в подразделениях, оказывающих медицинскую помощь в стационарных условиях</a:t>
                      </a:r>
                    </a:p>
                    <a:p>
                      <a:pPr marL="0" marR="0" lvl="0" indent="0" algn="ctr" defTabSz="914400" rtl="0" eaLnBrk="1" fontAlgn="base" latinLnBrk="0" hangingPunct="1">
                        <a:lnSpc>
                          <a:spcPct val="115000"/>
                        </a:lnSpc>
                        <a:spcBef>
                          <a:spcPct val="0"/>
                        </a:spcBef>
                        <a:spcAft>
                          <a:spcPct val="0"/>
                        </a:spcAft>
                        <a:buClrTx/>
                        <a:buSzTx/>
                        <a:buFontTx/>
                        <a:buNone/>
                        <a:tabLst/>
                      </a:pPr>
                      <a:endParaRPr kumimoji="0" lang="ru-RU" sz="9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в подразделениях, оказывающих медицинскую помощь в амбулаторных условиях</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defRPr/>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в подразделениях, оказывающих медицинскую помощь в стационарных условиях</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vMerge="1">
                  <a:txBody>
                    <a:bodyPr/>
                    <a:lstStyle/>
                    <a:p>
                      <a:pPr marL="0" marR="0" lvl="0" indent="0" algn="ctr" defTabSz="914400" rtl="0" eaLnBrk="1" fontAlgn="base" latinLnBrk="0" hangingPunct="1">
                        <a:lnSpc>
                          <a:spcPct val="115000"/>
                        </a:lnSpc>
                        <a:spcBef>
                          <a:spcPct val="0"/>
                        </a:spcBef>
                        <a:spcAft>
                          <a:spcPct val="0"/>
                        </a:spcAft>
                        <a:buClrTx/>
                        <a:buSzTx/>
                        <a:buFontTx/>
                        <a:buNone/>
                        <a:tabLst/>
                      </a:pP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5" marR="45885"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138174">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1</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2</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3</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4</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5</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6</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smtClean="0">
                          <a:ln>
                            <a:noFill/>
                          </a:ln>
                          <a:solidFill>
                            <a:schemeClr val="tx1"/>
                          </a:solidFill>
                          <a:effectLst/>
                          <a:latin typeface="Times New Roman" pitchFamily="18" charset="0"/>
                          <a:cs typeface="Times New Roman" pitchFamily="18" charset="0"/>
                        </a:rPr>
                        <a:t>7</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900" b="0" i="0" u="none" strike="noStrike" cap="none" normalizeH="0" baseline="0" dirty="0" smtClean="0">
                          <a:ln>
                            <a:noFill/>
                          </a:ln>
                          <a:solidFill>
                            <a:schemeClr val="tx1"/>
                          </a:solidFill>
                          <a:effectLst/>
                          <a:latin typeface="Times New Roman" pitchFamily="18" charset="0"/>
                          <a:cs typeface="Times New Roman" pitchFamily="18" charset="0"/>
                        </a:rPr>
                        <a:t>8</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352478">
                <a:tc>
                  <a:txBody>
                    <a:bodyPr/>
                    <a:lstStyle/>
                    <a:p>
                      <a:pPr marL="0" marR="0" lvl="0" indent="0" algn="l"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Персональные компьютеры (моноблоки, системные блоки, терминалы, ноутбуки)</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smtClean="0">
                          <a:ln>
                            <a:noFill/>
                          </a:ln>
                          <a:solidFill>
                            <a:schemeClr val="tx1"/>
                          </a:solidFill>
                          <a:effectLst/>
                          <a:latin typeface="Times New Roman" pitchFamily="18" charset="0"/>
                          <a:cs typeface="Times New Roman" pitchFamily="18" charset="0"/>
                        </a:rPr>
                        <a:t>1</a:t>
                      </a: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r h="184190">
                <a:tc>
                  <a:txBody>
                    <a:bodyPr/>
                    <a:lstStyle/>
                    <a:p>
                      <a:pPr marL="0" marR="0" lvl="0" indent="20638" algn="l"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  из них: со сроком эксплуатации более 5 лет</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smtClean="0">
                          <a:ln>
                            <a:noFill/>
                          </a:ln>
                          <a:solidFill>
                            <a:schemeClr val="tx1"/>
                          </a:solidFill>
                          <a:effectLst/>
                          <a:latin typeface="Times New Roman" pitchFamily="18" charset="0"/>
                          <a:cs typeface="Times New Roman" pitchFamily="18" charset="0"/>
                        </a:rPr>
                        <a:t>1.1</a:t>
                      </a: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4"/>
                  </a:ext>
                </a:extLst>
              </a:tr>
              <a:tr h="184190">
                <a:tc>
                  <a:txBody>
                    <a:bodyPr/>
                    <a:lstStyle/>
                    <a:p>
                      <a:pPr marL="0" marR="0" lvl="0" indent="179388"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endParaRPr kumimoji="0" lang="ru-RU" sz="11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5"/>
                  </a:ext>
                </a:extLst>
              </a:tr>
              <a:tr h="296921">
                <a:tc>
                  <a:txBody>
                    <a:bodyPr/>
                    <a:lstStyle/>
                    <a:p>
                      <a:pPr marL="20638" marR="0" lvl="0" indent="0" algn="l"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Автоматизированные рабочие места, подключенные к медицинской информационной системе медицинской организации или государственной информационной системе в сфере здравоохранения субъекта Российской Федерации</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4</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6"/>
                  </a:ext>
                </a:extLst>
              </a:tr>
              <a:tr h="184190">
                <a:tc>
                  <a:txBody>
                    <a:bodyPr/>
                    <a:lstStyle/>
                    <a:p>
                      <a:pPr marL="20638" marR="0" lvl="0" indent="0" algn="l"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из них: автоматизированные рабочие места, подключенные к защищенной сети передачи данных субъекта Российской Федерации</a:t>
                      </a:r>
                    </a:p>
                  </a:txBody>
                  <a:tcPr marL="45886" marR="458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15000"/>
                        </a:lnSpc>
                        <a:spcBef>
                          <a:spcPct val="0"/>
                        </a:spcBef>
                        <a:spcAft>
                          <a:spcPct val="0"/>
                        </a:spcAft>
                        <a:buClrTx/>
                        <a:buSzTx/>
                        <a:buFontTx/>
                        <a:buNone/>
                        <a:tabLst/>
                      </a:pPr>
                      <a:r>
                        <a:rPr kumimoji="0" lang="ru-RU" sz="1100" b="0" i="0" u="none" strike="noStrike" cap="none" normalizeH="0" baseline="0" dirty="0" smtClean="0">
                          <a:ln>
                            <a:noFill/>
                          </a:ln>
                          <a:solidFill>
                            <a:schemeClr val="tx1"/>
                          </a:solidFill>
                          <a:effectLst/>
                          <a:latin typeface="Times New Roman" pitchFamily="18" charset="0"/>
                          <a:cs typeface="Times New Roman" pitchFamily="18" charset="0"/>
                        </a:rPr>
                        <a:t>4.1</a:t>
                      </a:r>
                    </a:p>
                  </a:txBody>
                  <a:tcPr marL="45886" marR="45886"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endParaRPr kumimoji="0" lang="ru-RU" sz="11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7"/>
                  </a:ext>
                </a:extLst>
              </a:tr>
              <a:tr h="177053">
                <a:tc>
                  <a:txBody>
                    <a:bodyPr/>
                    <a:lstStyle/>
                    <a:p>
                      <a:pPr>
                        <a:spcAft>
                          <a:spcPts val="0"/>
                        </a:spcAft>
                      </a:pPr>
                      <a:r>
                        <a:rPr lang="ru-RU" sz="1100" kern="1200" dirty="0">
                          <a:solidFill>
                            <a:schemeClr val="tx1"/>
                          </a:solidFill>
                          <a:effectLst/>
                          <a:latin typeface="Times New Roman" panose="02020603050405020304" pitchFamily="18" charset="0"/>
                          <a:ea typeface="Times New Roman" panose="02020603050405020304" pitchFamily="18" charset="0"/>
                          <a:cs typeface="+mn-cs"/>
                        </a:rPr>
                        <a:t>      в сельской местности</a:t>
                      </a: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100" kern="1200" dirty="0">
                          <a:solidFill>
                            <a:schemeClr val="tx1"/>
                          </a:solidFill>
                          <a:effectLst/>
                          <a:latin typeface="Times New Roman" panose="02020603050405020304" pitchFamily="18" charset="0"/>
                          <a:ea typeface="Times New Roman" panose="02020603050405020304" pitchFamily="18" charset="0"/>
                          <a:cs typeface="+mn-cs"/>
                        </a:rPr>
                        <a:t>4.2</a:t>
                      </a: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8"/>
                  </a:ext>
                </a:extLst>
              </a:tr>
              <a:tr h="199656">
                <a:tc>
                  <a:txBody>
                    <a:bodyPr/>
                    <a:lstStyle/>
                    <a:p>
                      <a:pPr indent="228600">
                        <a:spcAft>
                          <a:spcPts val="0"/>
                        </a:spcAft>
                      </a:pPr>
                      <a:r>
                        <a:rPr lang="ru-RU" sz="1100" kern="1200" dirty="0">
                          <a:solidFill>
                            <a:schemeClr val="tx1"/>
                          </a:solidFill>
                          <a:effectLst/>
                          <a:latin typeface="Times New Roman" panose="02020603050405020304" pitchFamily="18" charset="0"/>
                          <a:ea typeface="Times New Roman" panose="02020603050405020304" pitchFamily="18" charset="0"/>
                          <a:cs typeface="+mn-cs"/>
                        </a:rPr>
                        <a:t>из них в ФАП и ФП</a:t>
                      </a: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100" kern="1200" dirty="0">
                          <a:solidFill>
                            <a:schemeClr val="tx1"/>
                          </a:solidFill>
                          <a:effectLst/>
                          <a:latin typeface="Times New Roman" panose="02020603050405020304" pitchFamily="18" charset="0"/>
                          <a:ea typeface="Times New Roman" panose="02020603050405020304" pitchFamily="18" charset="0"/>
                          <a:cs typeface="+mn-cs"/>
                        </a:rPr>
                        <a:t>4.2.1</a:t>
                      </a: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endParaRPr kumimoji="0" lang="ru-RU" sz="11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9"/>
                  </a:ext>
                </a:extLst>
              </a:tr>
              <a:tr h="184190">
                <a:tc>
                  <a:txBody>
                    <a:bodyPr/>
                    <a:lstStyle/>
                    <a:p>
                      <a:pPr>
                        <a:spcAft>
                          <a:spcPts val="0"/>
                        </a:spcAft>
                      </a:pPr>
                      <a:r>
                        <a:rPr lang="ru-RU" sz="1100">
                          <a:effectLst/>
                          <a:latin typeface="Times New Roman" panose="02020603050405020304" pitchFamily="18" charset="0"/>
                          <a:ea typeface="Times New Roman" panose="02020603050405020304" pitchFamily="18" charset="0"/>
                        </a:rPr>
                        <a:t>Количество точек подключения к сети Интернет по типам подключения</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algn="ctr">
                        <a:spcAft>
                          <a:spcPts val="0"/>
                        </a:spcAft>
                      </a:pPr>
                      <a:r>
                        <a:rPr lang="ru-RU" sz="1100" dirty="0">
                          <a:effectLst/>
                          <a:latin typeface="Times New Roman" panose="02020603050405020304" pitchFamily="18" charset="0"/>
                          <a:ea typeface="Times New Roman" panose="02020603050405020304" pitchFamily="18" charset="0"/>
                        </a:rPr>
                        <a:t>5</a:t>
                      </a: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10"/>
                  </a:ext>
                </a:extLst>
              </a:tr>
              <a:tr h="184190">
                <a:tc>
                  <a:txBody>
                    <a:bodyPr/>
                    <a:lstStyle/>
                    <a:p>
                      <a:pPr marL="0" algn="ctr" defTabSz="914400" rtl="0" eaLnBrk="1" latinLnBrk="0" hangingPunct="1">
                        <a:spcAft>
                          <a:spcPts val="0"/>
                        </a:spcAft>
                      </a:pPr>
                      <a:r>
                        <a:rPr lang="ru-RU" sz="1100" kern="1200" dirty="0">
                          <a:solidFill>
                            <a:schemeClr val="tx1"/>
                          </a:solidFill>
                          <a:effectLst/>
                          <a:latin typeface="Times New Roman" panose="02020603050405020304" pitchFamily="18" charset="0"/>
                          <a:ea typeface="Times New Roman" panose="02020603050405020304" pitchFamily="18" charset="0"/>
                          <a:cs typeface="+mn-cs"/>
                        </a:rPr>
                        <a:t>Число ФАП и ФП, подключенных к сети Интернет</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algn="ctr" defTabSz="914400" rtl="0" eaLnBrk="1" latinLnBrk="0" hangingPunct="1">
                        <a:spcAft>
                          <a:spcPts val="0"/>
                        </a:spcAft>
                      </a:pPr>
                      <a:r>
                        <a:rPr lang="ru-RU" sz="1100" kern="1200" dirty="0">
                          <a:solidFill>
                            <a:schemeClr val="tx1"/>
                          </a:solidFill>
                          <a:effectLst/>
                          <a:latin typeface="Times New Roman" panose="02020603050405020304" pitchFamily="18" charset="0"/>
                          <a:ea typeface="Times New Roman" panose="02020603050405020304" pitchFamily="18" charset="0"/>
                          <a:cs typeface="+mn-cs"/>
                        </a:rPr>
                        <a:t>6</a:t>
                      </a: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1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1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r" defTabSz="914400" rtl="0" eaLnBrk="1" fontAlgn="base" latinLnBrk="0" hangingPunct="1">
                        <a:lnSpc>
                          <a:spcPct val="115000"/>
                        </a:lnSpc>
                        <a:spcBef>
                          <a:spcPct val="0"/>
                        </a:spcBef>
                        <a:spcAft>
                          <a:spcPct val="0"/>
                        </a:spcAft>
                        <a:buClrTx/>
                        <a:buSzTx/>
                        <a:buFontTx/>
                        <a:buNone/>
                        <a:tabLst/>
                      </a:pPr>
                      <a:r>
                        <a:rPr kumimoji="0" lang="ru-RU" sz="1200" b="1" i="0" u="none" strike="noStrike" cap="none" normalizeH="0" baseline="0" dirty="0" smtClean="0">
                          <a:ln>
                            <a:noFill/>
                          </a:ln>
                          <a:solidFill>
                            <a:schemeClr val="tx1"/>
                          </a:solidFill>
                          <a:effectLst/>
                          <a:latin typeface="Times New Roman" pitchFamily="18" charset="0"/>
                          <a:cs typeface="Times New Roman" pitchFamily="18" charset="0"/>
                        </a:rPr>
                        <a:t> </a:t>
                      </a:r>
                      <a:endParaRPr kumimoji="0" lang="ru-RU" sz="1200" b="0" i="0" u="none" strike="noStrike" cap="none" normalizeH="0" baseline="0" dirty="0" smtClean="0">
                        <a:ln>
                          <a:noFill/>
                        </a:ln>
                        <a:solidFill>
                          <a:schemeClr val="tx1"/>
                        </a:solidFill>
                        <a:effectLst/>
                        <a:latin typeface="Times New Roman" pitchFamily="18" charset="0"/>
                        <a:cs typeface="Times New Roman" pitchFamily="18" charset="0"/>
                      </a:endParaRPr>
                    </a:p>
                  </a:txBody>
                  <a:tcPr marL="45886" marR="45886" marT="0" marB="0"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11"/>
                  </a:ext>
                </a:extLst>
              </a:tr>
            </a:tbl>
          </a:graphicData>
        </a:graphic>
      </p:graphicFrame>
      <p:sp>
        <p:nvSpPr>
          <p:cNvPr id="2" name="Прямоугольник 1"/>
          <p:cNvSpPr/>
          <p:nvPr/>
        </p:nvSpPr>
        <p:spPr>
          <a:xfrm>
            <a:off x="4499991" y="3284984"/>
            <a:ext cx="4548759" cy="648072"/>
          </a:xfrm>
          <a:prstGeom prst="rect">
            <a:avLst/>
          </a:prstGeom>
          <a:solidFill>
            <a:srgbClr val="00B0F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altLang="ru-RU" b="1" dirty="0" smtClean="0">
                <a:solidFill>
                  <a:srgbClr val="000000"/>
                </a:solidFill>
                <a:cs typeface="Times New Roman" pitchFamily="18" charset="0"/>
              </a:rPr>
              <a:t>Графа </a:t>
            </a:r>
            <a:r>
              <a:rPr lang="ru-RU" altLang="ru-RU" b="1" dirty="0">
                <a:solidFill>
                  <a:srgbClr val="000000"/>
                </a:solidFill>
                <a:cs typeface="Times New Roman" pitchFamily="18" charset="0"/>
              </a:rPr>
              <a:t>3 равна сумме граф с 4 по 8 по всем </a:t>
            </a:r>
            <a:r>
              <a:rPr lang="ru-RU" altLang="ru-RU" b="1" dirty="0" smtClean="0">
                <a:solidFill>
                  <a:srgbClr val="000000"/>
                </a:solidFill>
                <a:cs typeface="Times New Roman" pitchFamily="18" charset="0"/>
              </a:rPr>
              <a:t>строкам</a:t>
            </a:r>
            <a:endParaRPr lang="ru-RU" altLang="ru-RU" b="1" dirty="0">
              <a:solidFill>
                <a:srgbClr val="000000"/>
              </a:solidFill>
              <a:latin typeface="Arial" charset="0"/>
            </a:endParaRPr>
          </a:p>
        </p:txBody>
      </p:sp>
    </p:spTree>
    <p:extLst>
      <p:ext uri="{BB962C8B-B14F-4D97-AF65-F5344CB8AC3E}">
        <p14:creationId xmlns:p14="http://schemas.microsoft.com/office/powerpoint/2010/main" val="1791153830"/>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44034" name="Rectangle 2"/>
          <p:cNvSpPr>
            <a:spLocks noGrp="1" noChangeArrowheads="1"/>
          </p:cNvSpPr>
          <p:nvPr>
            <p:ph type="title" idx="4294967295"/>
          </p:nvPr>
        </p:nvSpPr>
        <p:spPr>
          <a:xfrm>
            <a:off x="381000" y="609600"/>
            <a:ext cx="2819400" cy="320675"/>
          </a:xfrm>
        </p:spPr>
        <p:txBody>
          <a:bodyPr/>
          <a:lstStyle/>
          <a:p>
            <a:pPr marL="838200" indent="-838200"/>
            <a:r>
              <a:rPr lang="ru-RU" altLang="ru-RU" sz="2000" b="1" dirty="0" smtClean="0">
                <a:latin typeface="Times New Roman" panose="02020603050405020304" pitchFamily="18" charset="0"/>
              </a:rPr>
              <a:t>Таблица 7001</a:t>
            </a:r>
            <a:endParaRPr lang="ru-RU" altLang="ru-RU" sz="1400" dirty="0" smtClean="0">
              <a:latin typeface="Times New Roman" panose="02020603050405020304" pitchFamily="18" charset="0"/>
            </a:endParaRPr>
          </a:p>
        </p:txBody>
      </p:sp>
      <p:sp>
        <p:nvSpPr>
          <p:cNvPr id="44035" name="Line 3"/>
          <p:cNvSpPr>
            <a:spLocks noChangeShapeType="1"/>
          </p:cNvSpPr>
          <p:nvPr/>
        </p:nvSpPr>
        <p:spPr bwMode="auto">
          <a:xfrm>
            <a:off x="3721100" y="1587500"/>
            <a:ext cx="0" cy="0"/>
          </a:xfrm>
          <a:prstGeom prst="line">
            <a:avLst/>
          </a:prstGeom>
          <a:noFill/>
          <a:ln w="12700"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ru-RU"/>
          </a:p>
        </p:txBody>
      </p:sp>
      <p:sp>
        <p:nvSpPr>
          <p:cNvPr id="2" name="Прямоугольник 1"/>
          <p:cNvSpPr/>
          <p:nvPr/>
        </p:nvSpPr>
        <p:spPr>
          <a:xfrm>
            <a:off x="533400" y="1052736"/>
            <a:ext cx="7772400" cy="1512168"/>
          </a:xfrm>
          <a:prstGeom prst="rect">
            <a:avLst/>
          </a:prstGeom>
          <a:solidFill>
            <a:srgbClr val="00B0F0"/>
          </a:solidFill>
          <a:ln>
            <a:solidFill>
              <a:schemeClr val="bg2">
                <a:lumMod val="9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eaLnBrk="1" hangingPunct="1">
              <a:defRPr/>
            </a:pPr>
            <a:r>
              <a:rPr lang="ru-RU" altLang="ru-RU" sz="1600" dirty="0">
                <a:ln w="0"/>
                <a:solidFill>
                  <a:schemeClr val="tx1"/>
                </a:solidFill>
                <a:latin typeface="Times New Roman" panose="02020603050405020304" pitchFamily="18" charset="0"/>
              </a:rPr>
              <a:t>Число </a:t>
            </a:r>
            <a:r>
              <a:rPr lang="ru-RU" dirty="0">
                <a:solidFill>
                  <a:schemeClr val="tx1"/>
                </a:solidFill>
                <a:latin typeface="Times New Roman" panose="02020603050405020304" pitchFamily="18" charset="0"/>
                <a:cs typeface="Times New Roman" panose="02020603050405020304" pitchFamily="18" charset="0"/>
              </a:rPr>
              <a:t>кабинетов  медицинской статистики, имеющих доступ к высокоскоростным каналам передачи данных </a:t>
            </a:r>
            <a:r>
              <a:rPr lang="ru-RU" altLang="ru-RU" sz="1600" dirty="0" smtClean="0">
                <a:ln w="0"/>
                <a:solidFill>
                  <a:schemeClr val="tx1"/>
                </a:solidFill>
                <a:latin typeface="Times New Roman" panose="02020603050405020304" pitchFamily="18" charset="0"/>
                <a:cs typeface="Times New Roman" panose="02020603050405020304" pitchFamily="18" charset="0"/>
              </a:rPr>
              <a:t> </a:t>
            </a:r>
            <a:r>
              <a:rPr lang="ru-RU" altLang="ru-RU" sz="1600" dirty="0">
                <a:ln w="0"/>
                <a:solidFill>
                  <a:schemeClr val="tx1"/>
                </a:solidFill>
                <a:latin typeface="Times New Roman" panose="02020603050405020304" pitchFamily="18" charset="0"/>
              </a:rPr>
              <a:t>1</a:t>
            </a:r>
            <a:r>
              <a:rPr lang="ru-RU" altLang="ru-RU" sz="1600" dirty="0" smtClean="0">
                <a:ln w="0"/>
                <a:solidFill>
                  <a:schemeClr val="tx1"/>
                </a:solidFill>
                <a:latin typeface="Times New Roman" panose="02020603050405020304" pitchFamily="18" charset="0"/>
              </a:rPr>
              <a:t>_______; </a:t>
            </a:r>
            <a:r>
              <a:rPr lang="ru-RU" dirty="0">
                <a:solidFill>
                  <a:schemeClr val="tx1"/>
                </a:solidFill>
                <a:latin typeface="Times New Roman" panose="02020603050405020304" pitchFamily="18" charset="0"/>
                <a:cs typeface="Times New Roman" panose="02020603050405020304" pitchFamily="18" charset="0"/>
              </a:rPr>
              <a:t>в том числе  к сети Интернет по типам подключения:  коммутируемый (модемный) </a:t>
            </a:r>
            <a:r>
              <a:rPr lang="ru-RU" altLang="ru-RU" sz="1600" dirty="0" smtClean="0">
                <a:ln w="0"/>
                <a:solidFill>
                  <a:schemeClr val="tx1"/>
                </a:solidFill>
                <a:latin typeface="Times New Roman" panose="02020603050405020304" pitchFamily="18" charset="0"/>
              </a:rPr>
              <a:t>2 _______; </a:t>
            </a:r>
            <a:r>
              <a:rPr lang="ru-RU" dirty="0">
                <a:solidFill>
                  <a:schemeClr val="tx1"/>
                </a:solidFill>
                <a:latin typeface="Times New Roman" panose="02020603050405020304" pitchFamily="18" charset="0"/>
                <a:cs typeface="Times New Roman" panose="02020603050405020304" pitchFamily="18" charset="0"/>
              </a:rPr>
              <a:t>широкополосный доступ по технологии </a:t>
            </a:r>
            <a:r>
              <a:rPr lang="ru-RU" dirty="0" err="1">
                <a:solidFill>
                  <a:schemeClr val="tx1"/>
                </a:solidFill>
                <a:latin typeface="Times New Roman" panose="02020603050405020304" pitchFamily="18" charset="0"/>
                <a:cs typeface="Times New Roman" panose="02020603050405020304" pitchFamily="18" charset="0"/>
              </a:rPr>
              <a:t>xDSL</a:t>
            </a:r>
            <a:r>
              <a:rPr lang="ru-RU" dirty="0">
                <a:solidFill>
                  <a:schemeClr val="tx1"/>
                </a:solidFill>
                <a:latin typeface="Times New Roman" panose="02020603050405020304" pitchFamily="18" charset="0"/>
                <a:cs typeface="Times New Roman" panose="02020603050405020304" pitchFamily="18" charset="0"/>
              </a:rPr>
              <a:t> </a:t>
            </a:r>
            <a:r>
              <a:rPr lang="ru-RU" altLang="ru-RU" sz="1600" dirty="0" smtClean="0">
                <a:ln w="0"/>
                <a:solidFill>
                  <a:schemeClr val="tx1"/>
                </a:solidFill>
                <a:latin typeface="Times New Roman" panose="02020603050405020304" pitchFamily="18" charset="0"/>
              </a:rPr>
              <a:t> </a:t>
            </a:r>
            <a:r>
              <a:rPr lang="ru-RU" altLang="ru-RU" sz="1600" dirty="0">
                <a:ln w="0"/>
                <a:solidFill>
                  <a:schemeClr val="tx1"/>
                </a:solidFill>
                <a:latin typeface="Times New Roman" panose="02020603050405020304" pitchFamily="18" charset="0"/>
              </a:rPr>
              <a:t>3 </a:t>
            </a:r>
            <a:r>
              <a:rPr lang="ru-RU" altLang="ru-RU" sz="1600" dirty="0" smtClean="0">
                <a:ln w="0"/>
                <a:solidFill>
                  <a:schemeClr val="tx1"/>
                </a:solidFill>
                <a:latin typeface="Times New Roman" panose="02020603050405020304" pitchFamily="18" charset="0"/>
              </a:rPr>
              <a:t>_______; </a:t>
            </a:r>
            <a:r>
              <a:rPr lang="ru-RU" dirty="0">
                <a:solidFill>
                  <a:schemeClr val="tx1"/>
                </a:solidFill>
                <a:latin typeface="Times New Roman" panose="02020603050405020304" pitchFamily="18" charset="0"/>
                <a:cs typeface="Times New Roman" panose="02020603050405020304" pitchFamily="18" charset="0"/>
              </a:rPr>
              <a:t>VPN через сеть общего пользования  </a:t>
            </a:r>
            <a:r>
              <a:rPr lang="ru-RU" dirty="0" smtClean="0">
                <a:solidFill>
                  <a:schemeClr val="tx1"/>
                </a:solidFill>
                <a:latin typeface="Times New Roman" panose="02020603050405020304" pitchFamily="18" charset="0"/>
                <a:cs typeface="Times New Roman" panose="02020603050405020304" pitchFamily="18" charset="0"/>
              </a:rPr>
              <a:t>4 </a:t>
            </a:r>
            <a:r>
              <a:rPr lang="ru-RU" altLang="ru-RU" dirty="0">
                <a:ln w="0"/>
                <a:solidFill>
                  <a:schemeClr val="tx1"/>
                </a:solidFill>
                <a:latin typeface="Times New Roman" panose="02020603050405020304" pitchFamily="18" charset="0"/>
              </a:rPr>
              <a:t>_______.  </a:t>
            </a:r>
            <a:endParaRPr lang="ru-RU" altLang="ru-RU" sz="1600" dirty="0">
              <a:ln w="0"/>
              <a:solidFill>
                <a:schemeClr val="tx1"/>
              </a:solidFill>
              <a:latin typeface="Times New Roman" panose="02020603050405020304" pitchFamily="18" charset="0"/>
            </a:endParaRPr>
          </a:p>
        </p:txBody>
      </p:sp>
      <p:sp>
        <p:nvSpPr>
          <p:cNvPr id="6" name="Прямоугольник 5"/>
          <p:cNvSpPr/>
          <p:nvPr/>
        </p:nvSpPr>
        <p:spPr>
          <a:xfrm>
            <a:off x="467544" y="3861048"/>
            <a:ext cx="7838256" cy="1800200"/>
          </a:xfrm>
          <a:prstGeom prst="rect">
            <a:avLst/>
          </a:prstGeom>
          <a:solidFill>
            <a:srgbClr val="00B0F0"/>
          </a:solidFill>
          <a:ln>
            <a:solidFill>
              <a:schemeClr val="bg2">
                <a:lumMod val="9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eaLnBrk="1" hangingPunct="1">
              <a:defRPr/>
            </a:pPr>
            <a:r>
              <a:rPr lang="ru-RU" altLang="ru-RU" sz="1600" dirty="0">
                <a:ln w="0"/>
                <a:solidFill>
                  <a:schemeClr val="tx1"/>
                </a:solidFill>
                <a:latin typeface="Times New Roman" panose="02020603050405020304" pitchFamily="18" charset="0"/>
              </a:rPr>
              <a:t>Число медицинских работников, работающих в медицинской информационной системе или государственной информационной системе в сфере здравоохранения субъектов Российской Федерации, обеспеченных усиленной квалифицированной электронной подписью – всего 1_______, из них: врачей 2 _______, среднего медицинского персонала 3 _______.  </a:t>
            </a:r>
            <a:endParaRPr lang="ru-RU" altLang="ru-RU" sz="1600" dirty="0" smtClean="0">
              <a:ln w="0"/>
              <a:solidFill>
                <a:schemeClr val="tx1"/>
              </a:solidFill>
              <a:latin typeface="Times New Roman" panose="02020603050405020304" pitchFamily="18" charset="0"/>
            </a:endParaRPr>
          </a:p>
          <a:p>
            <a:pPr eaLnBrk="1" hangingPunct="1">
              <a:defRPr/>
            </a:pPr>
            <a:r>
              <a:rPr lang="ru-RU" altLang="ru-RU" sz="1600" dirty="0" smtClean="0">
                <a:ln w="0"/>
                <a:solidFill>
                  <a:srgbClr val="FF0000"/>
                </a:solidFill>
                <a:latin typeface="Times New Roman" panose="02020603050405020304" pitchFamily="18" charset="0"/>
              </a:rPr>
              <a:t>В таблице учитываются основные работники, без учета совместителей!!!</a:t>
            </a:r>
            <a:endParaRPr lang="ru-RU" altLang="ru-RU" sz="1600" dirty="0">
              <a:ln w="0"/>
              <a:solidFill>
                <a:srgbClr val="FF0000"/>
              </a:solidFill>
              <a:latin typeface="Times New Roman" panose="02020603050405020304" pitchFamily="18" charset="0"/>
            </a:endParaRPr>
          </a:p>
          <a:p>
            <a:pPr eaLnBrk="1" hangingPunct="1">
              <a:defRPr/>
            </a:pPr>
            <a:endParaRPr lang="ru-RU" altLang="ru-RU" sz="1600" dirty="0">
              <a:ln w="0"/>
              <a:solidFill>
                <a:schemeClr val="tx1"/>
              </a:solidFill>
              <a:latin typeface="Times New Roman" panose="02020603050405020304" pitchFamily="18" charset="0"/>
            </a:endParaRPr>
          </a:p>
        </p:txBody>
      </p:sp>
      <p:sp>
        <p:nvSpPr>
          <p:cNvPr id="3" name="Прямоугольник 2"/>
          <p:cNvSpPr/>
          <p:nvPr/>
        </p:nvSpPr>
        <p:spPr>
          <a:xfrm>
            <a:off x="685801" y="3259723"/>
            <a:ext cx="2013992" cy="369332"/>
          </a:xfrm>
          <a:prstGeom prst="rect">
            <a:avLst/>
          </a:prstGeom>
        </p:spPr>
        <p:txBody>
          <a:bodyPr wrap="square">
            <a:spAutoFit/>
          </a:bodyPr>
          <a:lstStyle/>
          <a:p>
            <a:r>
              <a:rPr lang="ru-RU" altLang="ru-RU" b="1" dirty="0">
                <a:solidFill>
                  <a:srgbClr val="CC0000"/>
                </a:solidFill>
                <a:latin typeface="Times New Roman" panose="02020603050405020304" pitchFamily="18" charset="0"/>
              </a:rPr>
              <a:t>Таблица 7002 </a:t>
            </a:r>
            <a:r>
              <a:rPr lang="ru-RU" altLang="ru-RU" b="1" dirty="0" smtClean="0">
                <a:solidFill>
                  <a:srgbClr val="CC0000"/>
                </a:solidFill>
                <a:latin typeface="Times New Roman" panose="02020603050405020304" pitchFamily="18" charset="0"/>
              </a:rPr>
              <a:t>!!!</a:t>
            </a:r>
            <a:r>
              <a:rPr lang="ru-RU" altLang="ru-RU" sz="1100" dirty="0" smtClean="0">
                <a:solidFill>
                  <a:srgbClr val="CC0000"/>
                </a:solidFill>
                <a:latin typeface="Times New Roman" panose="02020603050405020304" pitchFamily="18" charset="0"/>
              </a:rPr>
              <a:t> </a:t>
            </a:r>
            <a:endParaRPr lang="ru-RU" dirty="0">
              <a:solidFill>
                <a:srgbClr val="CC0000"/>
              </a:solidFill>
            </a:endParaRPr>
          </a:p>
        </p:txBody>
      </p:sp>
    </p:spTree>
    <p:extLst>
      <p:ext uri="{BB962C8B-B14F-4D97-AF65-F5344CB8AC3E}">
        <p14:creationId xmlns:p14="http://schemas.microsoft.com/office/powerpoint/2010/main" val="1102136059"/>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39552" y="274638"/>
            <a:ext cx="8147248" cy="850106"/>
          </a:xfrm>
        </p:spPr>
        <p:txBody>
          <a:bodyPr/>
          <a:lstStyle/>
          <a:p>
            <a:r>
              <a:rPr lang="ru-RU" sz="1800" b="1" dirty="0" smtClean="0">
                <a:latin typeface="Times New Roman"/>
                <a:ea typeface="Times New Roman"/>
              </a:rPr>
              <a:t>Т.7004 Сведения </a:t>
            </a:r>
            <a:r>
              <a:rPr lang="ru-RU" sz="1800" b="1" dirty="0">
                <a:latin typeface="Times New Roman"/>
                <a:ea typeface="Times New Roman"/>
              </a:rPr>
              <a:t>о применении телемедицинских технологий при оказании медицинской помощи</a:t>
            </a:r>
            <a:endParaRPr lang="ru-RU" sz="1800" dirty="0"/>
          </a:p>
        </p:txBody>
      </p:sp>
      <p:graphicFrame>
        <p:nvGraphicFramePr>
          <p:cNvPr id="4" name="Объект 3"/>
          <p:cNvGraphicFramePr>
            <a:graphicFrameLocks noGrp="1"/>
          </p:cNvGraphicFramePr>
          <p:nvPr>
            <p:ph idx="1"/>
            <p:extLst>
              <p:ext uri="{D42A27DB-BD31-4B8C-83A1-F6EECF244321}">
                <p14:modId xmlns:p14="http://schemas.microsoft.com/office/powerpoint/2010/main" val="1894785182"/>
              </p:ext>
            </p:extLst>
          </p:nvPr>
        </p:nvGraphicFramePr>
        <p:xfrm>
          <a:off x="539552" y="1052736"/>
          <a:ext cx="8208914" cy="5378905"/>
        </p:xfrm>
        <a:graphic>
          <a:graphicData uri="http://schemas.openxmlformats.org/drawingml/2006/table">
            <a:tbl>
              <a:tblPr firstRow="1" firstCol="1" bandRow="1"/>
              <a:tblGrid>
                <a:gridCol w="3902704"/>
                <a:gridCol w="460992"/>
                <a:gridCol w="856361"/>
                <a:gridCol w="912222"/>
                <a:gridCol w="756570"/>
                <a:gridCol w="701793"/>
                <a:gridCol w="618272"/>
              </a:tblGrid>
              <a:tr h="159620">
                <a:tc rowSpan="2">
                  <a:txBody>
                    <a:bodyPr/>
                    <a:lstStyle/>
                    <a:p>
                      <a:pPr algn="ctr">
                        <a:spcAft>
                          <a:spcPts val="0"/>
                        </a:spcAft>
                      </a:pPr>
                      <a:r>
                        <a:rPr lang="ru-RU" sz="800" dirty="0">
                          <a:effectLst/>
                          <a:latin typeface="Times New Roman"/>
                          <a:ea typeface="Times New Roman"/>
                        </a:rPr>
                        <a:t>Наименование показателя</a:t>
                      </a:r>
                      <a:endParaRPr lang="ru-RU" sz="1000"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2">
                  <a:txBody>
                    <a:bodyPr/>
                    <a:lstStyle/>
                    <a:p>
                      <a:pPr algn="ctr">
                        <a:spcAft>
                          <a:spcPts val="0"/>
                        </a:spcAft>
                      </a:pPr>
                      <a:r>
                        <a:rPr lang="ru-RU" sz="800">
                          <a:effectLst/>
                          <a:latin typeface="Times New Roman"/>
                          <a:ea typeface="Times New Roman"/>
                        </a:rPr>
                        <a:t>№ строки</a:t>
                      </a:r>
                      <a:endParaRPr lang="ru-RU" sz="1000">
                        <a:effectLst/>
                        <a:latin typeface="Times New Roman"/>
                        <a:ea typeface="Times New Roman"/>
                      </a:endParaRPr>
                    </a:p>
                  </a:txBody>
                  <a:tcPr marL="55401" marR="55401"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2">
                  <a:txBody>
                    <a:bodyPr/>
                    <a:lstStyle/>
                    <a:p>
                      <a:pPr algn="ctr">
                        <a:spcAft>
                          <a:spcPts val="0"/>
                        </a:spcAft>
                      </a:pPr>
                      <a:r>
                        <a:rPr lang="ru-RU" sz="800">
                          <a:effectLst/>
                          <a:latin typeface="Times New Roman"/>
                          <a:ea typeface="Times New Roman"/>
                        </a:rPr>
                        <a:t>Всего</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3">
                  <a:txBody>
                    <a:bodyPr/>
                    <a:lstStyle/>
                    <a:p>
                      <a:pPr algn="ctr">
                        <a:spcAft>
                          <a:spcPts val="0"/>
                        </a:spcAft>
                      </a:pPr>
                      <a:r>
                        <a:rPr lang="ru-RU" sz="800">
                          <a:effectLst/>
                          <a:latin typeface="Times New Roman"/>
                          <a:ea typeface="Times New Roman"/>
                        </a:rPr>
                        <a:t>в том числе</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hMerge="1">
                  <a:txBody>
                    <a:bodyPr/>
                    <a:lstStyle/>
                    <a:p>
                      <a:endParaRPr lang="ru-RU"/>
                    </a:p>
                  </a:txBody>
                  <a:tcPr/>
                </a:tc>
                <a:tc rowSpan="2">
                  <a:txBody>
                    <a:bodyPr/>
                    <a:lstStyle/>
                    <a:p>
                      <a:pPr algn="ctr">
                        <a:spcAft>
                          <a:spcPts val="0"/>
                        </a:spcAft>
                      </a:pPr>
                      <a:r>
                        <a:rPr lang="ru-RU" sz="800">
                          <a:effectLst/>
                          <a:latin typeface="Times New Roman"/>
                          <a:ea typeface="Times New Roman"/>
                        </a:rPr>
                        <a:t>за счет средств ОМС</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4733">
                <a:tc vMerge="1">
                  <a:txBody>
                    <a:bodyPr/>
                    <a:lstStyle/>
                    <a:p>
                      <a:endParaRPr lang="ru-RU"/>
                    </a:p>
                  </a:txBody>
                  <a:tcPr/>
                </a:tc>
                <a:tc vMerge="1">
                  <a:txBody>
                    <a:bodyPr/>
                    <a:lstStyle/>
                    <a:p>
                      <a:endParaRPr lang="ru-RU"/>
                    </a:p>
                  </a:txBody>
                  <a:tcPr/>
                </a:tc>
                <a:tc vMerge="1">
                  <a:txBody>
                    <a:bodyPr/>
                    <a:lstStyle/>
                    <a:p>
                      <a:endParaRPr lang="ru-RU"/>
                    </a:p>
                  </a:txBody>
                  <a:tcPr/>
                </a:tc>
                <a:tc>
                  <a:txBody>
                    <a:bodyPr/>
                    <a:lstStyle/>
                    <a:p>
                      <a:pPr algn="ctr">
                        <a:spcAft>
                          <a:spcPts val="0"/>
                        </a:spcAft>
                      </a:pPr>
                      <a:r>
                        <a:rPr lang="ru-RU" sz="800">
                          <a:effectLst/>
                          <a:latin typeface="Times New Roman"/>
                          <a:ea typeface="Times New Roman"/>
                        </a:rPr>
                        <a:t>плановых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effectLst/>
                          <a:latin typeface="Times New Roman"/>
                          <a:ea typeface="Times New Roman"/>
                        </a:rPr>
                        <a:t>неотложных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effectLst/>
                          <a:latin typeface="Times New Roman"/>
                          <a:ea typeface="Times New Roman"/>
                        </a:rPr>
                        <a:t>экстренных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vMerge="1">
                  <a:txBody>
                    <a:bodyPr/>
                    <a:lstStyle/>
                    <a:p>
                      <a:endParaRPr lang="ru-RU"/>
                    </a:p>
                  </a:txBody>
                  <a:tcPr/>
                </a:tc>
              </a:tr>
              <a:tr h="124785">
                <a:tc>
                  <a:txBody>
                    <a:bodyPr/>
                    <a:lstStyle/>
                    <a:p>
                      <a:pPr algn="ctr">
                        <a:spcAft>
                          <a:spcPts val="0"/>
                        </a:spcAft>
                      </a:pPr>
                      <a:r>
                        <a:rPr lang="ru-RU" sz="800">
                          <a:effectLst/>
                          <a:latin typeface="Times New Roman"/>
                          <a:ea typeface="Times New Roman"/>
                        </a:rPr>
                        <a:t>1</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effectLst/>
                          <a:latin typeface="Times New Roman"/>
                          <a:ea typeface="Times New Roman"/>
                        </a:rPr>
                        <a:t>2</a:t>
                      </a:r>
                      <a:endParaRPr lang="ru-RU" sz="1000">
                        <a:effectLst/>
                        <a:latin typeface="Times New Roman"/>
                        <a:ea typeface="Times New Roman"/>
                      </a:endParaRPr>
                    </a:p>
                  </a:txBody>
                  <a:tcPr marL="55401" marR="55401"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effectLst/>
                          <a:latin typeface="Times New Roman"/>
                          <a:ea typeface="Times New Roman"/>
                        </a:rPr>
                        <a:t>3</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effectLst/>
                          <a:latin typeface="Times New Roman"/>
                          <a:ea typeface="Times New Roman"/>
                        </a:rPr>
                        <a:t>4</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effectLst/>
                          <a:latin typeface="Times New Roman"/>
                          <a:ea typeface="Times New Roman"/>
                        </a:rPr>
                        <a:t>5</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effectLst/>
                          <a:latin typeface="Times New Roman"/>
                          <a:ea typeface="Times New Roman"/>
                        </a:rPr>
                        <a:t>6</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effectLst/>
                          <a:latin typeface="Times New Roman"/>
                          <a:ea typeface="Times New Roman"/>
                        </a:rPr>
                        <a:t>7</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3191">
                <a:tc>
                  <a:txBody>
                    <a:bodyPr/>
                    <a:lstStyle/>
                    <a:p>
                      <a:pPr>
                        <a:lnSpc>
                          <a:spcPts val="1100"/>
                        </a:lnSpc>
                        <a:spcAft>
                          <a:spcPts val="0"/>
                        </a:spcAft>
                      </a:pPr>
                      <a:r>
                        <a:rPr lang="ru-RU" sz="800">
                          <a:effectLst/>
                          <a:latin typeface="Times New Roman"/>
                          <a:ea typeface="Times New Roman"/>
                        </a:rPr>
                        <a:t>Количество проведенных консультаций с применением телемедицинских технологий, ед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1</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3191">
                <a:tc>
                  <a:txBody>
                    <a:bodyPr/>
                    <a:lstStyle/>
                    <a:p>
                      <a:pPr indent="127000">
                        <a:lnSpc>
                          <a:spcPts val="1100"/>
                        </a:lnSpc>
                        <a:spcAft>
                          <a:spcPts val="0"/>
                        </a:spcAft>
                      </a:pPr>
                      <a:r>
                        <a:rPr lang="ru-RU" sz="800">
                          <a:effectLst/>
                          <a:latin typeface="Times New Roman"/>
                          <a:ea typeface="Times New Roman"/>
                        </a:rPr>
                        <a:t>из них количество проведенных консилиумов врачей с применением телемедицинских технологий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1.1</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07978">
                <a:tc>
                  <a:txBody>
                    <a:bodyPr/>
                    <a:lstStyle/>
                    <a:p>
                      <a:pPr indent="254000">
                        <a:lnSpc>
                          <a:spcPts val="1100"/>
                        </a:lnSpc>
                        <a:spcAft>
                          <a:spcPts val="0"/>
                        </a:spcAft>
                      </a:pPr>
                      <a:r>
                        <a:rPr lang="ru-RU" sz="800" dirty="0">
                          <a:effectLst/>
                          <a:latin typeface="Times New Roman"/>
                          <a:ea typeface="Times New Roman"/>
                        </a:rPr>
                        <a:t>из них количество проведенных консилиумов врачей с применением телемедицинских технологий, по результатам которых проведена госпитализация пациентов или осуществлен перевод пациента в другую медицинскую организацию</a:t>
                      </a:r>
                      <a:br>
                        <a:rPr lang="ru-RU" sz="800" dirty="0">
                          <a:effectLst/>
                          <a:latin typeface="Times New Roman"/>
                          <a:ea typeface="Times New Roman"/>
                        </a:rPr>
                      </a:br>
                      <a:r>
                        <a:rPr lang="ru-RU" sz="800" dirty="0">
                          <a:effectLst/>
                          <a:latin typeface="Times New Roman"/>
                          <a:ea typeface="Times New Roman"/>
                        </a:rPr>
                        <a:t>(из строки 1.1) </a:t>
                      </a:r>
                      <a:endParaRPr lang="ru-RU" sz="1000"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1.1.1</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3191">
                <a:tc>
                  <a:txBody>
                    <a:bodyPr/>
                    <a:lstStyle/>
                    <a:p>
                      <a:pPr indent="127000">
                        <a:lnSpc>
                          <a:spcPts val="1100"/>
                        </a:lnSpc>
                        <a:spcAft>
                          <a:spcPts val="0"/>
                        </a:spcAft>
                      </a:pPr>
                      <a:r>
                        <a:rPr lang="ru-RU" sz="800">
                          <a:effectLst/>
                          <a:latin typeface="Times New Roman"/>
                          <a:ea typeface="Times New Roman"/>
                        </a:rPr>
                        <a:t>из них в режиме реального времени с применением </a:t>
                      </a:r>
                      <a:br>
                        <a:rPr lang="ru-RU" sz="800">
                          <a:effectLst/>
                          <a:latin typeface="Times New Roman"/>
                          <a:ea typeface="Times New Roman"/>
                        </a:rPr>
                      </a:br>
                      <a:r>
                        <a:rPr lang="ru-RU" sz="800">
                          <a:effectLst/>
                          <a:latin typeface="Times New Roman"/>
                          <a:ea typeface="Times New Roman"/>
                        </a:rPr>
                        <a:t>видеоконференцсвязи (из строки 1.1)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1.1.2</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3191">
                <a:tc>
                  <a:txBody>
                    <a:bodyPr/>
                    <a:lstStyle/>
                    <a:p>
                      <a:pPr indent="127000">
                        <a:lnSpc>
                          <a:spcPts val="1100"/>
                        </a:lnSpc>
                        <a:spcAft>
                          <a:spcPts val="0"/>
                        </a:spcAft>
                      </a:pPr>
                      <a:r>
                        <a:rPr lang="ru-RU" sz="800">
                          <a:effectLst/>
                          <a:latin typeface="Times New Roman"/>
                          <a:ea typeface="Times New Roman"/>
                        </a:rPr>
                        <a:t>из них количество проведенных консультаций пациентов с применением телемедицинских технологий (из строки 1.1)</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1.2</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4787">
                <a:tc>
                  <a:txBody>
                    <a:bodyPr/>
                    <a:lstStyle/>
                    <a:p>
                      <a:pPr indent="254000">
                        <a:lnSpc>
                          <a:spcPts val="1100"/>
                        </a:lnSpc>
                        <a:spcAft>
                          <a:spcPts val="0"/>
                        </a:spcAft>
                      </a:pPr>
                      <a:r>
                        <a:rPr lang="ru-RU" sz="800">
                          <a:effectLst/>
                          <a:latin typeface="Times New Roman"/>
                          <a:ea typeface="Times New Roman"/>
                        </a:rPr>
                        <a:t>из них количество проведенных консультаций пациентов с применением телемедицинских технологий, по результатам которых проведена госпитализация пациентов (из строки 1.2)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1.2.1</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3191">
                <a:tc>
                  <a:txBody>
                    <a:bodyPr/>
                    <a:lstStyle/>
                    <a:p>
                      <a:pPr indent="127000">
                        <a:lnSpc>
                          <a:spcPts val="1100"/>
                        </a:lnSpc>
                        <a:spcAft>
                          <a:spcPts val="0"/>
                        </a:spcAft>
                      </a:pPr>
                      <a:r>
                        <a:rPr lang="ru-RU" sz="800">
                          <a:effectLst/>
                          <a:latin typeface="Times New Roman"/>
                          <a:ea typeface="Times New Roman"/>
                        </a:rPr>
                        <a:t>из них в режиме реального времени с применением </a:t>
                      </a:r>
                      <a:br>
                        <a:rPr lang="ru-RU" sz="800">
                          <a:effectLst/>
                          <a:latin typeface="Times New Roman"/>
                          <a:ea typeface="Times New Roman"/>
                        </a:rPr>
                      </a:br>
                      <a:r>
                        <a:rPr lang="ru-RU" sz="800">
                          <a:effectLst/>
                          <a:latin typeface="Times New Roman"/>
                          <a:ea typeface="Times New Roman"/>
                        </a:rPr>
                        <a:t>видеоконференцсвязи (из строки 1.2)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1.2.2</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4787">
                <a:tc>
                  <a:txBody>
                    <a:bodyPr/>
                    <a:lstStyle/>
                    <a:p>
                      <a:pPr>
                        <a:lnSpc>
                          <a:spcPts val="1100"/>
                        </a:lnSpc>
                        <a:spcAft>
                          <a:spcPts val="0"/>
                        </a:spcAft>
                      </a:pPr>
                      <a:r>
                        <a:rPr lang="ru-RU" sz="800">
                          <a:effectLst/>
                          <a:latin typeface="Times New Roman"/>
                          <a:ea typeface="Times New Roman"/>
                        </a:rPr>
                        <a:t>Количество проведенных консультаций с применением телемедицинских технологий в целях вынесения заключения по результатам диагностических исследований, ед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2</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Calibri"/>
                          <a:ea typeface="Times New Roman"/>
                          <a:cs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4787">
                <a:tc>
                  <a:txBody>
                    <a:bodyPr/>
                    <a:lstStyle/>
                    <a:p>
                      <a:pPr>
                        <a:lnSpc>
                          <a:spcPts val="1100"/>
                        </a:lnSpc>
                        <a:spcAft>
                          <a:spcPts val="0"/>
                        </a:spcAft>
                      </a:pPr>
                      <a:r>
                        <a:rPr lang="ru-RU" sz="800" b="1" dirty="0">
                          <a:solidFill>
                            <a:srgbClr val="FF0000"/>
                          </a:solidFill>
                          <a:effectLst/>
                          <a:latin typeface="Times New Roman"/>
                          <a:ea typeface="Times New Roman"/>
                        </a:rPr>
                        <a:t>Число пациентов, получивших медицинскую помощь по медицинской реабилитации в амбулаторных условиях с применением телемедицинских технологий, всего чел.</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solidFill>
                            <a:srgbClr val="FF0000"/>
                          </a:solidFill>
                          <a:effectLst/>
                          <a:latin typeface="Times New Roman"/>
                          <a:ea typeface="Times New Roman"/>
                        </a:rPr>
                        <a:t>3</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effectLst/>
                          <a:latin typeface="Calibri"/>
                          <a:ea typeface="Times New Roman"/>
                          <a:cs typeface="Times New Roman"/>
                        </a:rPr>
                        <a:t> </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effectLst/>
                          <a:latin typeface="Times New Roman"/>
                          <a:ea typeface="Times New Roman"/>
                        </a:rPr>
                        <a:t> </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effectLst/>
                          <a:latin typeface="Times New Roman"/>
                          <a:ea typeface="Times New Roman"/>
                        </a:rPr>
                        <a:t> </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solidFill>
                            <a:srgbClr val="FF0000"/>
                          </a:solidFill>
                          <a:effectLst/>
                          <a:latin typeface="Times New Roman"/>
                          <a:ea typeface="Times New Roman"/>
                        </a:rPr>
                        <a:t>Х</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72618">
                <a:tc>
                  <a:txBody>
                    <a:bodyPr/>
                    <a:lstStyle/>
                    <a:p>
                      <a:pPr>
                        <a:lnSpc>
                          <a:spcPts val="1100"/>
                        </a:lnSpc>
                        <a:spcAft>
                          <a:spcPts val="0"/>
                        </a:spcAft>
                      </a:pPr>
                      <a:r>
                        <a:rPr lang="ru-RU" sz="800">
                          <a:effectLst/>
                          <a:latin typeface="Times New Roman"/>
                          <a:ea typeface="Times New Roman"/>
                        </a:rPr>
                        <a:t>      из них детей (0-17 лет)</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solidFill>
                            <a:srgbClr val="FF0000"/>
                          </a:solidFill>
                          <a:effectLst/>
                          <a:latin typeface="Times New Roman"/>
                          <a:ea typeface="Times New Roman"/>
                        </a:rPr>
                        <a:t>3.1</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solidFill>
                            <a:srgbClr val="FF0000"/>
                          </a:solidFill>
                          <a:effectLst/>
                          <a:latin typeface="Times New Roman"/>
                          <a:ea typeface="Times New Roman"/>
                        </a:rPr>
                        <a:t>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2133">
                <a:tc>
                  <a:txBody>
                    <a:bodyPr/>
                    <a:lstStyle/>
                    <a:p>
                      <a:pPr>
                        <a:lnSpc>
                          <a:spcPts val="1100"/>
                        </a:lnSpc>
                        <a:spcAft>
                          <a:spcPts val="0"/>
                        </a:spcAft>
                      </a:pPr>
                      <a:r>
                        <a:rPr lang="ru-RU" sz="800" b="1" dirty="0">
                          <a:effectLst/>
                          <a:latin typeface="Times New Roman"/>
                          <a:ea typeface="Times New Roman"/>
                        </a:rPr>
                        <a:t>                </a:t>
                      </a:r>
                      <a:r>
                        <a:rPr lang="ru-RU" sz="800" b="1" dirty="0">
                          <a:solidFill>
                            <a:srgbClr val="FF0000"/>
                          </a:solidFill>
                          <a:effectLst/>
                          <a:latin typeface="Times New Roman"/>
                          <a:ea typeface="Times New Roman"/>
                        </a:rPr>
                        <a:t>взрослых (18 лет и старше)</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solidFill>
                            <a:srgbClr val="FF0000"/>
                          </a:solidFill>
                          <a:effectLst/>
                          <a:latin typeface="Times New Roman"/>
                          <a:ea typeface="Times New Roman"/>
                        </a:rPr>
                        <a:t>3.2</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solidFill>
                            <a:srgbClr val="FF0000"/>
                          </a:solidFill>
                          <a:effectLst/>
                          <a:latin typeface="Times New Roman"/>
                          <a:ea typeface="Times New Roman"/>
                        </a:rPr>
                        <a:t>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83191">
                <a:tc>
                  <a:txBody>
                    <a:bodyPr/>
                    <a:lstStyle/>
                    <a:p>
                      <a:pPr>
                        <a:lnSpc>
                          <a:spcPts val="1100"/>
                        </a:lnSpc>
                        <a:spcAft>
                          <a:spcPts val="0"/>
                        </a:spcAft>
                      </a:pPr>
                      <a:r>
                        <a:rPr lang="ru-RU" sz="800">
                          <a:effectLst/>
                          <a:latin typeface="Times New Roman"/>
                          <a:ea typeface="Times New Roman"/>
                        </a:rPr>
                        <a:t>Число пациентов, находившихся на дистанционном наблюдении за состоянием здоровья с применением телемедицинских технологий, чел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4</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Calibri"/>
                          <a:ea typeface="Times New Roman"/>
                          <a:cs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4787">
                <a:tc>
                  <a:txBody>
                    <a:bodyPr/>
                    <a:lstStyle/>
                    <a:p>
                      <a:pPr indent="127000">
                        <a:lnSpc>
                          <a:spcPts val="1100"/>
                        </a:lnSpc>
                        <a:spcAft>
                          <a:spcPts val="0"/>
                        </a:spcAft>
                      </a:pPr>
                      <a:r>
                        <a:rPr lang="ru-RU" sz="800">
                          <a:effectLst/>
                          <a:latin typeface="Times New Roman"/>
                          <a:ea typeface="Times New Roman"/>
                        </a:rPr>
                        <a:t>из них лиц, находящихся под диспансерным наблюдением при условии использования медицинских изделий, имеющих функции передачи данных </a:t>
                      </a:r>
                      <a:br>
                        <a:rPr lang="ru-RU" sz="800">
                          <a:effectLst/>
                          <a:latin typeface="Times New Roman"/>
                          <a:ea typeface="Times New Roman"/>
                        </a:rPr>
                      </a:br>
                      <a:r>
                        <a:rPr lang="ru-RU" sz="800">
                          <a:effectLst/>
                          <a:latin typeface="Times New Roman"/>
                          <a:ea typeface="Times New Roman"/>
                        </a:rPr>
                        <a:t>(из строки 4)</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4.1</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Calibri"/>
                          <a:ea typeface="Times New Roman"/>
                          <a:cs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Х</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effectLst/>
                          <a:latin typeface="Times New Roman"/>
                          <a:ea typeface="Times New Roman"/>
                        </a:rPr>
                        <a:t> </a:t>
                      </a:r>
                      <a:endParaRPr lang="ru-RU" sz="100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88744">
                <a:tc>
                  <a:txBody>
                    <a:bodyPr/>
                    <a:lstStyle/>
                    <a:p>
                      <a:pPr>
                        <a:spcAft>
                          <a:spcPts val="0"/>
                        </a:spcAft>
                      </a:pPr>
                      <a:r>
                        <a:rPr lang="ru-RU" sz="800" b="1" dirty="0">
                          <a:solidFill>
                            <a:srgbClr val="FF0000"/>
                          </a:solidFill>
                          <a:effectLst/>
                          <a:latin typeface="Times New Roman"/>
                          <a:ea typeface="Times New Roman"/>
                        </a:rPr>
                        <a:t>Количество проведенных консультаций/оценки, интерпретации и</a:t>
                      </a:r>
                      <a:endParaRPr lang="ru-RU" sz="1000" b="1" dirty="0">
                        <a:effectLst/>
                        <a:latin typeface="Times New Roman"/>
                        <a:ea typeface="Times New Roman"/>
                      </a:endParaRPr>
                    </a:p>
                    <a:p>
                      <a:pPr>
                        <a:spcAft>
                          <a:spcPts val="0"/>
                        </a:spcAft>
                      </a:pPr>
                      <a:r>
                        <a:rPr lang="ru-RU" sz="800" b="1" dirty="0">
                          <a:solidFill>
                            <a:srgbClr val="FF0000"/>
                          </a:solidFill>
                          <a:effectLst/>
                          <a:latin typeface="Times New Roman"/>
                          <a:ea typeface="Times New Roman"/>
                        </a:rPr>
                        <a:t>описания результатов исследований с применением телемедицинских</a:t>
                      </a:r>
                      <a:endParaRPr lang="ru-RU" sz="1000" b="1" dirty="0">
                        <a:effectLst/>
                        <a:latin typeface="Times New Roman"/>
                        <a:ea typeface="Times New Roman"/>
                      </a:endParaRPr>
                    </a:p>
                    <a:p>
                      <a:pPr>
                        <a:lnSpc>
                          <a:spcPts val="1100"/>
                        </a:lnSpc>
                        <a:spcAft>
                          <a:spcPts val="0"/>
                        </a:spcAft>
                      </a:pPr>
                      <a:r>
                        <a:rPr lang="ru-RU" sz="800" b="1" dirty="0">
                          <a:solidFill>
                            <a:srgbClr val="FF0000"/>
                          </a:solidFill>
                          <a:effectLst/>
                          <a:latin typeface="Times New Roman"/>
                          <a:ea typeface="Times New Roman"/>
                        </a:rPr>
                        <a:t>технологий, у пациентов с онкологическими заболеваниями, чел.</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solidFill>
                            <a:srgbClr val="FF0000"/>
                          </a:solidFill>
                          <a:effectLst/>
                          <a:latin typeface="Times New Roman"/>
                          <a:ea typeface="Times New Roman"/>
                        </a:rPr>
                        <a:t>5</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effectLst/>
                          <a:latin typeface="Calibri"/>
                          <a:ea typeface="Times New Roman"/>
                          <a:cs typeface="Times New Roman"/>
                        </a:rPr>
                        <a:t> </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effectLst/>
                          <a:latin typeface="Times New Roman"/>
                          <a:ea typeface="Times New Roman"/>
                        </a:rPr>
                        <a:t> </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effectLst/>
                          <a:latin typeface="Times New Roman"/>
                          <a:ea typeface="Times New Roman"/>
                        </a:rPr>
                        <a:t> </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effectLst/>
                          <a:latin typeface="Times New Roman"/>
                          <a:ea typeface="Times New Roman"/>
                        </a:rPr>
                        <a:t> </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b="1" dirty="0">
                          <a:effectLst/>
                          <a:latin typeface="Times New Roman"/>
                          <a:ea typeface="Times New Roman"/>
                        </a:rPr>
                        <a:t> </a:t>
                      </a:r>
                      <a:endParaRPr lang="ru-RU" sz="1000" b="1" dirty="0">
                        <a:effectLst/>
                        <a:latin typeface="Times New Roman"/>
                        <a:ea typeface="Times New Roman"/>
                      </a:endParaRPr>
                    </a:p>
                  </a:txBody>
                  <a:tcPr marL="55401" marR="5540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35254993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rot="10800000" flipV="1">
            <a:off x="722313" y="188641"/>
            <a:ext cx="7772400" cy="936103"/>
          </a:xfrm>
        </p:spPr>
        <p:txBody>
          <a:bodyPr/>
          <a:lstStyle/>
          <a:p>
            <a:r>
              <a:rPr lang="ru-RU" dirty="0" smtClean="0">
                <a:latin typeface="Times New Roman" panose="02020603050405020304" pitchFamily="18" charset="0"/>
                <a:cs typeface="Times New Roman" panose="02020603050405020304" pitchFamily="18" charset="0"/>
              </a:rPr>
              <a:t>Форма   30 - село</a:t>
            </a:r>
            <a:endParaRPr lang="ru-RU" dirty="0">
              <a:latin typeface="Times New Roman" panose="02020603050405020304" pitchFamily="18" charset="0"/>
              <a:cs typeface="Times New Roman" panose="02020603050405020304" pitchFamily="18" charset="0"/>
            </a:endParaRPr>
          </a:p>
        </p:txBody>
      </p:sp>
      <p:sp>
        <p:nvSpPr>
          <p:cNvPr id="4" name="Текст 3"/>
          <p:cNvSpPr>
            <a:spLocks noGrp="1"/>
          </p:cNvSpPr>
          <p:nvPr>
            <p:ph type="body" idx="1"/>
          </p:nvPr>
        </p:nvSpPr>
        <p:spPr>
          <a:xfrm>
            <a:off x="722313" y="1052736"/>
            <a:ext cx="7772400" cy="5256584"/>
          </a:xfrm>
        </p:spPr>
        <p:txBody>
          <a:bodyPr/>
          <a:lstStyle/>
          <a:p>
            <a:pPr algn="just"/>
            <a:r>
              <a:rPr lang="ru-RU" sz="3200" dirty="0" smtClean="0">
                <a:solidFill>
                  <a:schemeClr val="tx1"/>
                </a:solidFill>
                <a:latin typeface="Times New Roman" panose="02020603050405020304" pitchFamily="18" charset="0"/>
                <a:cs typeface="Times New Roman" panose="02020603050405020304" pitchFamily="18" charset="0"/>
              </a:rPr>
              <a:t>Форма 30 – село  предоставляется сводным отчетом по территории.</a:t>
            </a:r>
          </a:p>
          <a:p>
            <a:pPr algn="just"/>
            <a:endParaRPr lang="ru-RU" sz="3200" dirty="0" smtClean="0">
              <a:solidFill>
                <a:schemeClr val="tx1"/>
              </a:solidFill>
              <a:latin typeface="Times New Roman" panose="02020603050405020304" pitchFamily="18" charset="0"/>
              <a:cs typeface="Times New Roman" panose="02020603050405020304" pitchFamily="18" charset="0"/>
            </a:endParaRPr>
          </a:p>
          <a:p>
            <a:pPr algn="just"/>
            <a:r>
              <a:rPr lang="ru-RU" sz="3200" dirty="0" smtClean="0">
                <a:solidFill>
                  <a:srgbClr val="FF0000"/>
                </a:solidFill>
                <a:latin typeface="Times New Roman" panose="02020603050405020304" pitchFamily="18" charset="0"/>
                <a:cs typeface="Times New Roman" panose="02020603050405020304" pitchFamily="18" charset="0"/>
              </a:rPr>
              <a:t>В форму включаются </a:t>
            </a:r>
            <a:r>
              <a:rPr lang="ru-RU" sz="3200" dirty="0" smtClean="0">
                <a:solidFill>
                  <a:schemeClr val="tx1"/>
                </a:solidFill>
                <a:latin typeface="Times New Roman" panose="02020603050405020304" pitchFamily="18" charset="0"/>
                <a:cs typeface="Times New Roman" panose="02020603050405020304" pitchFamily="18" charset="0"/>
              </a:rPr>
              <a:t>все медицинские организации, как юридические лица так и структурные подразделения, расположенные только в сельской местности – это больничные медицинские организации, поликлиники, амбулатории, (</a:t>
            </a:r>
            <a:r>
              <a:rPr lang="ru-RU" sz="3200" dirty="0" err="1" smtClean="0">
                <a:solidFill>
                  <a:schemeClr val="tx1"/>
                </a:solidFill>
                <a:latin typeface="Times New Roman" panose="02020603050405020304" pitchFamily="18" charset="0"/>
                <a:cs typeface="Times New Roman" panose="02020603050405020304" pitchFamily="18" charset="0"/>
              </a:rPr>
              <a:t>ФАПы</a:t>
            </a:r>
            <a:r>
              <a:rPr lang="ru-RU" sz="3200" dirty="0" smtClean="0">
                <a:solidFill>
                  <a:schemeClr val="tx1"/>
                </a:solidFill>
                <a:latin typeface="Times New Roman" panose="02020603050405020304" pitchFamily="18" charset="0"/>
                <a:cs typeface="Times New Roman" panose="02020603050405020304" pitchFamily="18" charset="0"/>
              </a:rPr>
              <a:t>, ФП и другие).</a:t>
            </a:r>
            <a:endParaRPr lang="ru-RU" sz="3200" dirty="0">
              <a:solidFill>
                <a:schemeClr val="tx1"/>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820856919"/>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4" name="Заголовок 3"/>
          <p:cNvSpPr>
            <a:spLocks noGrp="1"/>
          </p:cNvSpPr>
          <p:nvPr>
            <p:ph type="title"/>
          </p:nvPr>
        </p:nvSpPr>
        <p:spPr>
          <a:xfrm>
            <a:off x="457200" y="274638"/>
            <a:ext cx="8229600" cy="5818658"/>
          </a:xfrm>
        </p:spPr>
        <p:txBody>
          <a:bodyPr/>
          <a:lstStyle/>
          <a:p>
            <a:r>
              <a:rPr lang="ru-RU" dirty="0" smtClean="0">
                <a:latin typeface="Times New Roman" panose="02020603050405020304" pitchFamily="18" charset="0"/>
                <a:cs typeface="Times New Roman" panose="02020603050405020304" pitchFamily="18" charset="0"/>
              </a:rPr>
              <a:t>Обязательна сверка формы 30 с формой 30- село</a:t>
            </a:r>
            <a:br>
              <a:rPr lang="ru-RU" dirty="0" smtClean="0">
                <a:latin typeface="Times New Roman" panose="02020603050405020304" pitchFamily="18" charset="0"/>
                <a:cs typeface="Times New Roman" panose="02020603050405020304" pitchFamily="18" charset="0"/>
              </a:rPr>
            </a:br>
            <a:r>
              <a:rPr lang="ru-RU" dirty="0" smtClean="0">
                <a:latin typeface="Times New Roman" panose="02020603050405020304" pitchFamily="18" charset="0"/>
                <a:cs typeface="Times New Roman" panose="02020603050405020304" pitchFamily="18" charset="0"/>
              </a:rPr>
              <a:t>Например:</a:t>
            </a:r>
            <a:br>
              <a:rPr lang="ru-RU" dirty="0" smtClean="0">
                <a:latin typeface="Times New Roman" panose="02020603050405020304" pitchFamily="18" charset="0"/>
                <a:cs typeface="Times New Roman" panose="02020603050405020304" pitchFamily="18" charset="0"/>
              </a:rPr>
            </a:br>
            <a:r>
              <a:rPr lang="ru-RU" dirty="0" smtClean="0">
                <a:latin typeface="Times New Roman" panose="02020603050405020304" pitchFamily="18" charset="0"/>
                <a:cs typeface="Times New Roman" panose="02020603050405020304" pitchFamily="18" charset="0"/>
              </a:rPr>
              <a:t>количество ФАП, ФП, здания, штаты, посещения и т.д. </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0480337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3" name="Объект 2"/>
          <p:cNvSpPr>
            <a:spLocks noGrp="1"/>
          </p:cNvSpPr>
          <p:nvPr>
            <p:ph idx="4294967295"/>
          </p:nvPr>
        </p:nvSpPr>
        <p:spPr>
          <a:xfrm>
            <a:off x="323528" y="620688"/>
            <a:ext cx="8424936" cy="5505475"/>
          </a:xfrm>
        </p:spPr>
        <p:txBody>
          <a:bodyPr/>
          <a:lstStyle/>
          <a:p>
            <a:pPr marL="342900" lvl="1" indent="-342900" algn="just">
              <a:buFont typeface="Arial" pitchFamily="34" charset="0"/>
              <a:buChar char="•"/>
            </a:pPr>
            <a:endParaRPr lang="ru-RU" dirty="0" smtClean="0">
              <a:latin typeface="Times New Roman" panose="02020603050405020304" pitchFamily="18" charset="0"/>
              <a:cs typeface="Times New Roman" panose="02020603050405020304" pitchFamily="18" charset="0"/>
            </a:endParaRPr>
          </a:p>
          <a:p>
            <a:pPr marL="342900" lvl="1" indent="-342900" algn="just">
              <a:buFont typeface="Arial" pitchFamily="34" charset="0"/>
              <a:buChar char="•"/>
            </a:pPr>
            <a:endParaRPr lang="ru-RU" dirty="0">
              <a:latin typeface="Times New Roman" panose="02020603050405020304" pitchFamily="18" charset="0"/>
              <a:cs typeface="Times New Roman" panose="02020603050405020304" pitchFamily="18" charset="0"/>
            </a:endParaRPr>
          </a:p>
          <a:p>
            <a:pPr marL="342900" lvl="1" indent="-342900" algn="just">
              <a:buFont typeface="Arial" pitchFamily="34" charset="0"/>
              <a:buChar char="•"/>
            </a:pPr>
            <a:r>
              <a:rPr lang="ru-RU" dirty="0" smtClean="0">
                <a:latin typeface="Times New Roman" panose="02020603050405020304" pitchFamily="18" charset="0"/>
                <a:cs typeface="Times New Roman" panose="02020603050405020304" pitchFamily="18" charset="0"/>
              </a:rPr>
              <a:t>Предоставить </a:t>
            </a:r>
            <a:r>
              <a:rPr lang="ru-RU" dirty="0">
                <a:latin typeface="Times New Roman" panose="02020603050405020304" pitchFamily="18" charset="0"/>
                <a:cs typeface="Times New Roman" panose="02020603050405020304" pitchFamily="18" charset="0"/>
              </a:rPr>
              <a:t>копии соответствующих документов (Устав, лист записи ЕГРЮЛ) на все случаи изменения (ликвидация, реорганизация, открытие, изменение названия и другое) государственных медицинских организаций области за отчетный период в отдел медицинской статистики и анализа </a:t>
            </a:r>
            <a:r>
              <a:rPr lang="ru-RU" dirty="0" smtClean="0">
                <a:latin typeface="Times New Roman" panose="02020603050405020304" pitchFamily="18" charset="0"/>
                <a:cs typeface="Times New Roman" panose="02020603050405020304" pitchFamily="18" charset="0"/>
              </a:rPr>
              <a:t> </a:t>
            </a:r>
            <a:r>
              <a:rPr lang="ru-RU" dirty="0" smtClean="0">
                <a:latin typeface="Times New Roman" panose="02020603050405020304" pitchFamily="18" charset="0"/>
                <a:cs typeface="Times New Roman" panose="02020603050405020304" pitchFamily="18" charset="0"/>
              </a:rPr>
              <a:t>ГАУЗ </a:t>
            </a:r>
            <a:r>
              <a:rPr lang="ru-RU" dirty="0" smtClean="0">
                <a:latin typeface="Times New Roman" panose="02020603050405020304" pitchFamily="18" charset="0"/>
                <a:cs typeface="Times New Roman" panose="02020603050405020304" pitchFamily="18" charset="0"/>
              </a:rPr>
              <a:t>«КОМИАЦ им. Р. М. </a:t>
            </a:r>
            <a:r>
              <a:rPr lang="ru-RU" dirty="0" err="1" smtClean="0">
                <a:latin typeface="Times New Roman" panose="02020603050405020304" pitchFamily="18" charset="0"/>
                <a:cs typeface="Times New Roman" panose="02020603050405020304" pitchFamily="18" charset="0"/>
              </a:rPr>
              <a:t>Зельковича</a:t>
            </a:r>
            <a:r>
              <a:rPr lang="ru-RU" dirty="0" smtClean="0">
                <a:latin typeface="Times New Roman" panose="02020603050405020304" pitchFamily="18" charset="0"/>
                <a:cs typeface="Times New Roman" panose="02020603050405020304" pitchFamily="18" charset="0"/>
              </a:rPr>
              <a:t>» </a:t>
            </a:r>
            <a:r>
              <a:rPr lang="ru-RU" dirty="0">
                <a:latin typeface="Times New Roman" panose="02020603050405020304" pitchFamily="18" charset="0"/>
                <a:cs typeface="Times New Roman" panose="02020603050405020304" pitchFamily="18" charset="0"/>
              </a:rPr>
              <a:t>по электронному адресу </a:t>
            </a:r>
            <a:r>
              <a:rPr lang="en-US" dirty="0" err="1">
                <a:latin typeface="Times New Roman" panose="02020603050405020304" pitchFamily="18" charset="0"/>
                <a:cs typeface="Times New Roman" panose="02020603050405020304" pitchFamily="18" charset="0"/>
                <a:hlinkClick r:id="rId2"/>
              </a:rPr>
              <a:t>medstat</a:t>
            </a:r>
            <a:r>
              <a:rPr lang="ru-RU" dirty="0">
                <a:latin typeface="Times New Roman" panose="02020603050405020304" pitchFamily="18" charset="0"/>
                <a:cs typeface="Times New Roman" panose="02020603050405020304" pitchFamily="18" charset="0"/>
                <a:hlinkClick r:id="rId2"/>
              </a:rPr>
              <a:t>@</a:t>
            </a:r>
            <a:r>
              <a:rPr lang="en-US" dirty="0" err="1">
                <a:latin typeface="Times New Roman" panose="02020603050405020304" pitchFamily="18" charset="0"/>
                <a:cs typeface="Times New Roman" panose="02020603050405020304" pitchFamily="18" charset="0"/>
                <a:hlinkClick r:id="rId2"/>
              </a:rPr>
              <a:t>kuzdrav</a:t>
            </a:r>
            <a:r>
              <a:rPr lang="ru-RU" dirty="0">
                <a:latin typeface="Times New Roman" panose="02020603050405020304" pitchFamily="18" charset="0"/>
                <a:cs typeface="Times New Roman" panose="02020603050405020304" pitchFamily="18" charset="0"/>
                <a:hlinkClick r:id="rId2"/>
              </a:rPr>
              <a:t>.</a:t>
            </a:r>
            <a:r>
              <a:rPr lang="en-US" dirty="0" err="1">
                <a:latin typeface="Times New Roman" panose="02020603050405020304" pitchFamily="18" charset="0"/>
                <a:cs typeface="Times New Roman" panose="02020603050405020304" pitchFamily="18" charset="0"/>
                <a:hlinkClick r:id="rId2"/>
              </a:rPr>
              <a:t>ru</a:t>
            </a:r>
            <a:r>
              <a:rPr lang="ru-RU" dirty="0">
                <a:latin typeface="Times New Roman" panose="02020603050405020304" pitchFamily="18" charset="0"/>
                <a:cs typeface="Times New Roman" panose="02020603050405020304" pitchFamily="18" charset="0"/>
              </a:rPr>
              <a:t>  до </a:t>
            </a:r>
            <a:r>
              <a:rPr lang="ru-RU" dirty="0" smtClean="0">
                <a:latin typeface="Times New Roman" panose="02020603050405020304" pitchFamily="18" charset="0"/>
                <a:cs typeface="Times New Roman" panose="02020603050405020304" pitchFamily="18" charset="0"/>
              </a:rPr>
              <a:t>20.12.2023 </a:t>
            </a:r>
            <a:r>
              <a:rPr lang="ru-RU" dirty="0">
                <a:latin typeface="Times New Roman" panose="02020603050405020304" pitchFamily="18" charset="0"/>
                <a:cs typeface="Times New Roman" panose="02020603050405020304" pitchFamily="18" charset="0"/>
              </a:rPr>
              <a:t>г</a:t>
            </a:r>
            <a:r>
              <a:rPr lang="ru-RU" dirty="0" smtClean="0">
                <a:latin typeface="Times New Roman" panose="02020603050405020304" pitchFamily="18" charset="0"/>
                <a:cs typeface="Times New Roman" panose="02020603050405020304" pitchFamily="18" charset="0"/>
              </a:rPr>
              <a:t>.</a:t>
            </a:r>
          </a:p>
          <a:p>
            <a:pPr marL="0" indent="0">
              <a:buNone/>
            </a:pPr>
            <a:endParaRPr lang="ru-RU" dirty="0"/>
          </a:p>
        </p:txBody>
      </p:sp>
    </p:spTree>
    <p:extLst>
      <p:ext uri="{BB962C8B-B14F-4D97-AF65-F5344CB8AC3E}">
        <p14:creationId xmlns:p14="http://schemas.microsoft.com/office/powerpoint/2010/main" val="403274653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755576" y="1052736"/>
            <a:ext cx="7992887" cy="3200876"/>
          </a:xfrm>
          <a:prstGeom prst="rect">
            <a:avLst/>
          </a:prstGeom>
        </p:spPr>
        <p:txBody>
          <a:bodyPr wrap="square">
            <a:spAutoFit/>
          </a:bodyPr>
          <a:lstStyle/>
          <a:p>
            <a:pPr algn="just"/>
            <a:r>
              <a:rPr lang="ru-RU" sz="2400" b="1" dirty="0" smtClean="0">
                <a:solidFill>
                  <a:srgbClr val="FF0000"/>
                </a:solidFill>
                <a:latin typeface="Times New Roman" panose="02020603050405020304" pitchFamily="18" charset="0"/>
                <a:cs typeface="Times New Roman" panose="02020603050405020304" pitchFamily="18" charset="0"/>
              </a:rPr>
              <a:t>ОБРАТИТЕ </a:t>
            </a:r>
            <a:r>
              <a:rPr lang="ru-RU" sz="2400" b="1" dirty="0" smtClean="0">
                <a:solidFill>
                  <a:srgbClr val="FF0000"/>
                </a:solidFill>
                <a:latin typeface="Times New Roman" panose="02020603050405020304" pitchFamily="18" charset="0"/>
                <a:cs typeface="Times New Roman" panose="02020603050405020304" pitchFamily="18" charset="0"/>
              </a:rPr>
              <a:t>ВНИМАНИЕ!</a:t>
            </a:r>
            <a:endParaRPr lang="ru-RU" sz="2400" b="1" dirty="0" smtClean="0">
              <a:solidFill>
                <a:srgbClr val="FF0000"/>
              </a:solidFill>
              <a:latin typeface="Times New Roman" panose="02020603050405020304" pitchFamily="18" charset="0"/>
              <a:cs typeface="Times New Roman" panose="02020603050405020304" pitchFamily="18" charset="0"/>
            </a:endParaRPr>
          </a:p>
          <a:p>
            <a:pPr algn="just"/>
            <a:r>
              <a:rPr lang="ru-RU" sz="3200" b="1" dirty="0" smtClean="0">
                <a:solidFill>
                  <a:srgbClr val="151515"/>
                </a:solidFill>
                <a:latin typeface="Times New Roman" panose="02020603050405020304" pitchFamily="18" charset="0"/>
                <a:cs typeface="Times New Roman" panose="02020603050405020304" pitchFamily="18" charset="0"/>
              </a:rPr>
              <a:t>В </a:t>
            </a:r>
            <a:r>
              <a:rPr lang="ru-RU" sz="3200" b="1" dirty="0">
                <a:solidFill>
                  <a:srgbClr val="151515"/>
                </a:solidFill>
                <a:latin typeface="Times New Roman" panose="02020603050405020304" pitchFamily="18" charset="0"/>
                <a:cs typeface="Times New Roman" panose="02020603050405020304" pitchFamily="18" charset="0"/>
              </a:rPr>
              <a:t>срок до </a:t>
            </a:r>
            <a:r>
              <a:rPr lang="ru-RU" sz="3200" b="1" dirty="0">
                <a:solidFill>
                  <a:srgbClr val="000000"/>
                </a:solidFill>
                <a:latin typeface="Times New Roman" panose="02020603050405020304" pitchFamily="18" charset="0"/>
                <a:cs typeface="Times New Roman" panose="02020603050405020304" pitchFamily="18" charset="0"/>
              </a:rPr>
              <a:t>20.12.2023</a:t>
            </a:r>
            <a:r>
              <a:rPr lang="ru-RU" sz="3200" b="1" dirty="0">
                <a:solidFill>
                  <a:srgbClr val="151515"/>
                </a:solidFill>
                <a:latin typeface="Times New Roman" panose="02020603050405020304" pitchFamily="18" charset="0"/>
                <a:cs typeface="Times New Roman" panose="02020603050405020304" pitchFamily="18" charset="0"/>
              </a:rPr>
              <a:t> на адрес ovb@kuzdrav.ru направить документы об изменении в структуре </a:t>
            </a:r>
            <a:r>
              <a:rPr lang="ru-RU" sz="3200" b="1" dirty="0" smtClean="0">
                <a:solidFill>
                  <a:srgbClr val="151515"/>
                </a:solidFill>
                <a:latin typeface="Times New Roman" panose="02020603050405020304" pitchFamily="18" charset="0"/>
                <a:cs typeface="Times New Roman" panose="02020603050405020304" pitchFamily="18" charset="0"/>
              </a:rPr>
              <a:t>медицинской организации </a:t>
            </a:r>
            <a:r>
              <a:rPr lang="ru-RU" sz="3200" b="1" dirty="0">
                <a:solidFill>
                  <a:srgbClr val="151515"/>
                </a:solidFill>
                <a:latin typeface="Times New Roman" panose="02020603050405020304" pitchFamily="18" charset="0"/>
                <a:cs typeface="Times New Roman" panose="02020603050405020304" pitchFamily="18" charset="0"/>
              </a:rPr>
              <a:t>за период с </a:t>
            </a:r>
            <a:r>
              <a:rPr lang="ru-RU" sz="3200" b="1" dirty="0">
                <a:solidFill>
                  <a:srgbClr val="000000"/>
                </a:solidFill>
                <a:latin typeface="Times New Roman" panose="02020603050405020304" pitchFamily="18" charset="0"/>
                <a:cs typeface="Times New Roman" panose="02020603050405020304" pitchFamily="18" charset="0"/>
              </a:rPr>
              <a:t>01.01.2023</a:t>
            </a:r>
            <a:r>
              <a:rPr lang="ru-RU" sz="3200" b="1" dirty="0">
                <a:solidFill>
                  <a:srgbClr val="151515"/>
                </a:solidFill>
                <a:latin typeface="Times New Roman" panose="02020603050405020304" pitchFamily="18" charset="0"/>
                <a:cs typeface="Times New Roman" panose="02020603050405020304" pitchFamily="18" charset="0"/>
              </a:rPr>
              <a:t> по 31.12.2023</a:t>
            </a:r>
            <a:r>
              <a:rPr lang="ru-RU" sz="3200" b="1" dirty="0">
                <a:solidFill>
                  <a:srgbClr val="BAC5CD"/>
                </a:solidFill>
                <a:latin typeface="Times New Roman" panose="02020603050405020304" pitchFamily="18" charset="0"/>
                <a:cs typeface="Times New Roman" panose="02020603050405020304" pitchFamily="18" charset="0"/>
              </a:rPr>
              <a:t> </a:t>
            </a:r>
            <a:r>
              <a:rPr lang="ru-RU" dirty="0" smtClean="0">
                <a:solidFill>
                  <a:srgbClr val="000000"/>
                </a:solidFill>
                <a:latin typeface="system-ui"/>
              </a:rPr>
              <a:t/>
            </a:r>
            <a:br>
              <a:rPr lang="ru-RU" dirty="0" smtClean="0">
                <a:solidFill>
                  <a:srgbClr val="000000"/>
                </a:solidFill>
                <a:latin typeface="system-ui"/>
              </a:rPr>
            </a:br>
            <a:endParaRPr lang="ru-RU" dirty="0"/>
          </a:p>
        </p:txBody>
      </p:sp>
    </p:spTree>
    <p:extLst>
      <p:ext uri="{BB962C8B-B14F-4D97-AF65-F5344CB8AC3E}">
        <p14:creationId xmlns:p14="http://schemas.microsoft.com/office/powerpoint/2010/main" val="31978050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3" name="Объект 2"/>
          <p:cNvSpPr>
            <a:spLocks noGrp="1"/>
          </p:cNvSpPr>
          <p:nvPr>
            <p:ph idx="4294967295"/>
          </p:nvPr>
        </p:nvSpPr>
        <p:spPr>
          <a:xfrm>
            <a:off x="0" y="548680"/>
            <a:ext cx="8820472" cy="5577483"/>
          </a:xfrm>
        </p:spPr>
        <p:txBody>
          <a:bodyPr/>
          <a:lstStyle/>
          <a:p>
            <a:pPr lvl="0"/>
            <a:endParaRPr lang="ru-RU" dirty="0" smtClean="0"/>
          </a:p>
          <a:p>
            <a:pPr lvl="0"/>
            <a:endParaRPr lang="ru-RU" dirty="0"/>
          </a:p>
          <a:p>
            <a:pPr lvl="0" algn="just"/>
            <a:r>
              <a:rPr lang="ru-RU" dirty="0" smtClean="0">
                <a:latin typeface="Times New Roman" panose="02020603050405020304" pitchFamily="18" charset="0"/>
                <a:cs typeface="Times New Roman" panose="02020603050405020304" pitchFamily="18" charset="0"/>
              </a:rPr>
              <a:t>Прием </a:t>
            </a:r>
            <a:r>
              <a:rPr lang="ru-RU" dirty="0">
                <a:latin typeface="Times New Roman" panose="02020603050405020304" pitchFamily="18" charset="0"/>
                <a:cs typeface="Times New Roman" panose="02020603050405020304" pitchFamily="18" charset="0"/>
              </a:rPr>
              <a:t>отчета в электронном виде по электронному адресу: </a:t>
            </a:r>
            <a:r>
              <a:rPr lang="ru-RU" dirty="0">
                <a:latin typeface="Times New Roman" panose="02020603050405020304" pitchFamily="18" charset="0"/>
                <a:cs typeface="Times New Roman" panose="02020603050405020304" pitchFamily="18" charset="0"/>
                <a:hlinkClick r:id="rId2"/>
              </a:rPr>
              <a:t>lan@kuzdrav.ru</a:t>
            </a:r>
            <a:r>
              <a:rPr lang="ru-RU" dirty="0">
                <a:latin typeface="Times New Roman" panose="02020603050405020304" pitchFamily="18" charset="0"/>
                <a:cs typeface="Times New Roman" panose="02020603050405020304" pitchFamily="18" charset="0"/>
              </a:rPr>
              <a:t> </a:t>
            </a:r>
            <a:r>
              <a:rPr lang="ru-RU" dirty="0" smtClean="0">
                <a:latin typeface="Times New Roman" panose="02020603050405020304" pitchFamily="18" charset="0"/>
                <a:cs typeface="Times New Roman" panose="02020603050405020304" pitchFamily="18" charset="0"/>
              </a:rPr>
              <a:t>(Казакова Анастасия Александровна) в </a:t>
            </a:r>
            <a:r>
              <a:rPr lang="ru-RU" dirty="0">
                <a:latin typeface="Times New Roman" panose="02020603050405020304" pitchFamily="18" charset="0"/>
                <a:cs typeface="Times New Roman" panose="02020603050405020304" pitchFamily="18" charset="0"/>
              </a:rPr>
              <a:t>сроки, указанные в</a:t>
            </a:r>
            <a:r>
              <a:rPr lang="ru-RU" b="1" dirty="0" smtClean="0">
                <a:latin typeface="Times New Roman" panose="02020603050405020304" pitchFamily="18" charset="0"/>
                <a:cs typeface="Times New Roman" panose="02020603050405020304" pitchFamily="18" charset="0"/>
              </a:rPr>
              <a:t> </a:t>
            </a:r>
            <a:r>
              <a:rPr lang="ru-RU" b="1" dirty="0">
                <a:latin typeface="Times New Roman" panose="02020603050405020304" pitchFamily="18" charset="0"/>
                <a:cs typeface="Times New Roman" panose="02020603050405020304" pitchFamily="18" charset="0"/>
              </a:rPr>
              <a:t>приложении </a:t>
            </a:r>
            <a:r>
              <a:rPr lang="ru-RU" b="1" dirty="0" smtClean="0">
                <a:latin typeface="Times New Roman" panose="02020603050405020304" pitchFamily="18" charset="0"/>
                <a:cs typeface="Times New Roman" panose="02020603050405020304" pitchFamily="18" charset="0"/>
              </a:rPr>
              <a:t>3 </a:t>
            </a:r>
            <a:r>
              <a:rPr lang="ru-RU" dirty="0" smtClean="0">
                <a:latin typeface="Times New Roman" panose="02020603050405020304" pitchFamily="18" charset="0"/>
                <a:cs typeface="Times New Roman" panose="02020603050405020304" pitchFamily="18" charset="0"/>
              </a:rPr>
              <a:t>приказа по годовому отчету</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29465396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3" name="Объект 2"/>
          <p:cNvSpPr>
            <a:spLocks noGrp="1"/>
          </p:cNvSpPr>
          <p:nvPr>
            <p:ph idx="4294967295"/>
          </p:nvPr>
        </p:nvSpPr>
        <p:spPr>
          <a:xfrm>
            <a:off x="35496" y="692696"/>
            <a:ext cx="8856984" cy="5688632"/>
          </a:xfrm>
        </p:spPr>
        <p:txBody>
          <a:bodyPr/>
          <a:lstStyle/>
          <a:p>
            <a:pPr lvl="0" algn="just"/>
            <a:r>
              <a:rPr lang="ru-RU" dirty="0">
                <a:latin typeface="Times New Roman" panose="02020603050405020304" pitchFamily="18" charset="0"/>
                <a:cs typeface="Times New Roman" panose="02020603050405020304" pitchFamily="18" charset="0"/>
              </a:rPr>
              <a:t>Сверка отчетной формы 30 (кадры) с регистром по кадрам в «Парус-8» в электронном виде </a:t>
            </a:r>
            <a:r>
              <a:rPr lang="ru-RU" dirty="0" smtClean="0">
                <a:latin typeface="Times New Roman" panose="02020603050405020304" pitchFamily="18" charset="0"/>
                <a:cs typeface="Times New Roman" panose="02020603050405020304" pitchFamily="18" charset="0"/>
              </a:rPr>
              <a:t>дистанционно </a:t>
            </a:r>
            <a:endParaRPr lang="ru-RU" dirty="0">
              <a:latin typeface="Times New Roman" panose="02020603050405020304" pitchFamily="18" charset="0"/>
              <a:cs typeface="Times New Roman" panose="02020603050405020304" pitchFamily="18" charset="0"/>
            </a:endParaRPr>
          </a:p>
          <a:p>
            <a:pPr lvl="0" algn="just"/>
            <a:r>
              <a:rPr lang="ru-RU" dirty="0" smtClean="0">
                <a:latin typeface="Times New Roman" panose="02020603050405020304" pitchFamily="18" charset="0"/>
                <a:cs typeface="Times New Roman" panose="02020603050405020304" pitchFamily="18" charset="0"/>
              </a:rPr>
              <a:t>Дистанционная проверка и согласование форм специалистами отдела медицинской </a:t>
            </a:r>
            <a:r>
              <a:rPr lang="ru-RU" dirty="0">
                <a:latin typeface="Times New Roman" panose="02020603050405020304" pitchFamily="18" charset="0"/>
                <a:cs typeface="Times New Roman" panose="02020603050405020304" pitchFamily="18" charset="0"/>
              </a:rPr>
              <a:t>статистики ГАУЗ «КОМИАЦ им. Р. М. </a:t>
            </a:r>
            <a:r>
              <a:rPr lang="ru-RU" dirty="0" err="1">
                <a:latin typeface="Times New Roman" panose="02020603050405020304" pitchFamily="18" charset="0"/>
                <a:cs typeface="Times New Roman" panose="02020603050405020304" pitchFamily="18" charset="0"/>
              </a:rPr>
              <a:t>Зельковича</a:t>
            </a:r>
            <a:r>
              <a:rPr lang="ru-RU" dirty="0" smtClean="0">
                <a:latin typeface="Times New Roman" panose="02020603050405020304" pitchFamily="18" charset="0"/>
                <a:cs typeface="Times New Roman" panose="02020603050405020304" pitchFamily="18" charset="0"/>
              </a:rPr>
              <a:t>»</a:t>
            </a:r>
            <a:endParaRPr lang="en-US" dirty="0" smtClean="0">
              <a:latin typeface="Times New Roman" panose="02020603050405020304" pitchFamily="18" charset="0"/>
              <a:cs typeface="Times New Roman" panose="02020603050405020304" pitchFamily="18" charset="0"/>
            </a:endParaRPr>
          </a:p>
          <a:p>
            <a:pPr lvl="0" algn="just"/>
            <a:r>
              <a:rPr lang="ru-RU" dirty="0" smtClean="0">
                <a:latin typeface="Times New Roman" panose="02020603050405020304" pitchFamily="18" charset="0"/>
                <a:cs typeface="Times New Roman" panose="02020603050405020304" pitchFamily="18" charset="0"/>
              </a:rPr>
              <a:t>В </a:t>
            </a:r>
            <a:r>
              <a:rPr lang="ru-RU" dirty="0" smtClean="0">
                <a:latin typeface="Times New Roman" panose="02020603050405020304" pitchFamily="18" charset="0"/>
                <a:cs typeface="Times New Roman" panose="02020603050405020304" pitchFamily="18" charset="0"/>
              </a:rPr>
              <a:t>случае затруднений при дистанционной сдаче годового отчета медицинской организации, либо при большом количестве ошибок, будем приглашать для очной сдачи.</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99170939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gradFill>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3" name="Объект 2"/>
          <p:cNvSpPr>
            <a:spLocks noGrp="1"/>
          </p:cNvSpPr>
          <p:nvPr>
            <p:ph idx="4294967295"/>
          </p:nvPr>
        </p:nvSpPr>
        <p:spPr>
          <a:xfrm>
            <a:off x="0" y="260648"/>
            <a:ext cx="8892480" cy="5865515"/>
          </a:xfrm>
        </p:spPr>
        <p:txBody>
          <a:bodyPr/>
          <a:lstStyle/>
          <a:p>
            <a:pPr lvl="0" algn="just"/>
            <a:r>
              <a:rPr lang="ru-RU" dirty="0">
                <a:latin typeface="Times New Roman" panose="02020603050405020304" pitchFamily="18" charset="0"/>
                <a:cs typeface="Times New Roman" panose="02020603050405020304" pitchFamily="18" charset="0"/>
              </a:rPr>
              <a:t>После приема и проверки статистических форм </a:t>
            </a:r>
            <a:r>
              <a:rPr lang="ru-RU" dirty="0">
                <a:latin typeface="Times New Roman" panose="02020603050405020304" pitchFamily="18" charset="0"/>
                <a:cs typeface="Times New Roman" panose="02020603050405020304" pitchFamily="18" charset="0"/>
              </a:rPr>
              <a:t>специалистами ГАУЗ «КОМИАЦ им. Р. М. </a:t>
            </a:r>
            <a:r>
              <a:rPr lang="ru-RU" dirty="0" err="1">
                <a:latin typeface="Times New Roman" panose="02020603050405020304" pitchFamily="18" charset="0"/>
                <a:cs typeface="Times New Roman" panose="02020603050405020304" pitchFamily="18" charset="0"/>
              </a:rPr>
              <a:t>Зельковича</a:t>
            </a:r>
            <a:r>
              <a:rPr lang="ru-RU" dirty="0" smtClean="0">
                <a:latin typeface="Times New Roman" panose="02020603050405020304" pitchFamily="18" charset="0"/>
                <a:cs typeface="Times New Roman" panose="02020603050405020304" pitchFamily="18" charset="0"/>
              </a:rPr>
              <a:t>»</a:t>
            </a:r>
            <a:r>
              <a:rPr lang="ru-RU" dirty="0" smtClean="0">
                <a:latin typeface="Times New Roman" panose="02020603050405020304" pitchFamily="18" charset="0"/>
                <a:cs typeface="Times New Roman" panose="02020603050405020304" pitchFamily="18" charset="0"/>
              </a:rPr>
              <a:t>, </a:t>
            </a:r>
            <a:r>
              <a:rPr lang="ru-RU" dirty="0">
                <a:latin typeface="Times New Roman" panose="02020603050405020304" pitchFamily="18" charset="0"/>
                <a:cs typeface="Times New Roman" panose="02020603050405020304" pitchFamily="18" charset="0"/>
              </a:rPr>
              <a:t>отчеты направляются в электронном виде (файл .</a:t>
            </a:r>
            <a:r>
              <a:rPr lang="en-US" dirty="0" err="1">
                <a:latin typeface="Times New Roman" panose="02020603050405020304" pitchFamily="18" charset="0"/>
                <a:cs typeface="Times New Roman" panose="02020603050405020304" pitchFamily="18" charset="0"/>
              </a:rPr>
              <a:t>mdd</a:t>
            </a:r>
            <a:r>
              <a:rPr lang="en-US" dirty="0">
                <a:latin typeface="Times New Roman" panose="02020603050405020304" pitchFamily="18" charset="0"/>
                <a:cs typeface="Times New Roman" panose="02020603050405020304" pitchFamily="18" charset="0"/>
              </a:rPr>
              <a:t> </a:t>
            </a:r>
            <a:r>
              <a:rPr lang="ru-RU" dirty="0">
                <a:latin typeface="Times New Roman" panose="02020603050405020304" pitchFamily="18" charset="0"/>
                <a:cs typeface="Times New Roman" panose="02020603050405020304" pitchFamily="18" charset="0"/>
              </a:rPr>
              <a:t>«</a:t>
            </a:r>
            <a:r>
              <a:rPr lang="ru-RU" dirty="0" err="1">
                <a:latin typeface="Times New Roman" panose="02020603050405020304" pitchFamily="18" charset="0"/>
                <a:cs typeface="Times New Roman" panose="02020603050405020304" pitchFamily="18" charset="0"/>
              </a:rPr>
              <a:t>Медстат</a:t>
            </a:r>
            <a:r>
              <a:rPr lang="ru-RU" dirty="0">
                <a:latin typeface="Times New Roman" panose="02020603050405020304" pitchFamily="18" charset="0"/>
                <a:cs typeface="Times New Roman" panose="02020603050405020304" pitchFamily="18" charset="0"/>
              </a:rPr>
              <a:t>») в медицинские организации. Ответственные лица в медицинской организации распечатывают статистические формы, подписывают </a:t>
            </a:r>
            <a:r>
              <a:rPr lang="ru-RU" dirty="0" smtClean="0">
                <a:latin typeface="Times New Roman" panose="02020603050405020304" pitchFamily="18" charset="0"/>
                <a:cs typeface="Times New Roman" panose="02020603050405020304" pitchFamily="18" charset="0"/>
              </a:rPr>
              <a:t> руководителем, </a:t>
            </a:r>
            <a:r>
              <a:rPr lang="ru-RU" dirty="0">
                <a:latin typeface="Times New Roman" panose="02020603050405020304" pitchFamily="18" charset="0"/>
                <a:cs typeface="Times New Roman" panose="02020603050405020304" pitchFamily="18" charset="0"/>
              </a:rPr>
              <a:t>заверяют печатью. Статистические формы на бумажном носителе передают в отдел медицинской статистики </a:t>
            </a:r>
            <a:r>
              <a:rPr lang="ru-RU" dirty="0">
                <a:latin typeface="Times New Roman" panose="02020603050405020304" pitchFamily="18" charset="0"/>
                <a:cs typeface="Times New Roman" panose="02020603050405020304" pitchFamily="18" charset="0"/>
              </a:rPr>
              <a:t>ГАУЗ «КОМИАЦ им. Р. М. </a:t>
            </a:r>
            <a:r>
              <a:rPr lang="ru-RU" dirty="0" err="1" smtClean="0">
                <a:latin typeface="Times New Roman" panose="02020603050405020304" pitchFamily="18" charset="0"/>
                <a:cs typeface="Times New Roman" panose="02020603050405020304" pitchFamily="18" charset="0"/>
              </a:rPr>
              <a:t>Зельковича</a:t>
            </a:r>
            <a:r>
              <a:rPr lang="ru-RU" dirty="0" smtClean="0">
                <a:latin typeface="Times New Roman" panose="02020603050405020304" pitchFamily="18" charset="0"/>
                <a:cs typeface="Times New Roman" panose="02020603050405020304" pitchFamily="18" charset="0"/>
              </a:rPr>
              <a:t>» </a:t>
            </a:r>
            <a:r>
              <a:rPr lang="ru-RU" dirty="0" smtClean="0">
                <a:latin typeface="Times New Roman" panose="02020603050405020304" pitchFamily="18" charset="0"/>
                <a:cs typeface="Times New Roman" panose="02020603050405020304" pitchFamily="18" charset="0"/>
              </a:rPr>
              <a:t>до </a:t>
            </a:r>
            <a:r>
              <a:rPr lang="ru-RU" dirty="0" smtClean="0">
                <a:latin typeface="Times New Roman" panose="02020603050405020304" pitchFamily="18" charset="0"/>
                <a:cs typeface="Times New Roman" panose="02020603050405020304" pitchFamily="18" charset="0"/>
              </a:rPr>
              <a:t>20.02.2024. </a:t>
            </a:r>
            <a:endParaRPr lang="ru-RU" dirty="0">
              <a:latin typeface="Times New Roman" panose="02020603050405020304" pitchFamily="18" charset="0"/>
              <a:cs typeface="Times New Roman" panose="02020603050405020304" pitchFamily="18" charset="0"/>
            </a:endParaRPr>
          </a:p>
          <a:p>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881211221"/>
      </p:ext>
    </p:extLst>
  </p:cSld>
  <p:clrMapOvr>
    <a:masterClrMapping/>
  </p:clrMapOvr>
  <p:timing>
    <p:tnLst>
      <p:par>
        <p:cTn id="1" dur="indefinite" restart="never" nodeType="tmRoot"/>
      </p:par>
    </p:tnLst>
  </p:timing>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23529</TotalTime>
  <Words>3812</Words>
  <Application>Microsoft Office PowerPoint</Application>
  <PresentationFormat>Экран (4:3)</PresentationFormat>
  <Paragraphs>873</Paragraphs>
  <Slides>45</Slides>
  <Notes>10</Notes>
  <HiddenSlides>0</HiddenSlides>
  <MMClips>0</MMClips>
  <ScaleCrop>false</ScaleCrop>
  <HeadingPairs>
    <vt:vector size="6" baseType="variant">
      <vt:variant>
        <vt:lpstr>Использованные шрифты</vt:lpstr>
      </vt:variant>
      <vt:variant>
        <vt:i4>7</vt:i4>
      </vt:variant>
      <vt:variant>
        <vt:lpstr>Тема</vt:lpstr>
      </vt:variant>
      <vt:variant>
        <vt:i4>1</vt:i4>
      </vt:variant>
      <vt:variant>
        <vt:lpstr>Заголовки слайдов</vt:lpstr>
      </vt:variant>
      <vt:variant>
        <vt:i4>45</vt:i4>
      </vt:variant>
    </vt:vector>
  </HeadingPairs>
  <TitlesOfParts>
    <vt:vector size="53" baseType="lpstr">
      <vt:lpstr>Arial</vt:lpstr>
      <vt:lpstr>Calibri</vt:lpstr>
      <vt:lpstr>system-ui</vt:lpstr>
      <vt:lpstr>Times New Roman</vt:lpstr>
      <vt:lpstr>Trebuchet MS</vt:lpstr>
      <vt:lpstr>Wingdings</vt:lpstr>
      <vt:lpstr>Wingdings 2</vt:lpstr>
      <vt:lpstr>Тема Office</vt:lpstr>
      <vt:lpstr>ГОДОВОЙ ОТЧЕТ за 2023год </vt:lpstr>
      <vt:lpstr>Презентация PowerPoint</vt:lpstr>
      <vt:lpstr>из проекта приказа</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Список сотрудников , принимающих отчетные формы  размещен на сайте ГАУЗ «КОМИАЦ им. Р. М. Зельковича» в разделе «Годовой отчет 2023» (ФИО, должность, телефон, электронная почта)</vt:lpstr>
      <vt:lpstr>Проект приказа по сдаче годового отчета за 2023 год, вместе с приложениями, размещен на сайте ГАУЗ «КОМИАЦ им. Р. М. Зельковича»       Презентации сотрудников ОМСА и дополнительная информация будет размещена на сайте ГАУЗ КОМИАЦ им. Р. М. Зельковича до 15 числа текущего месяца.  </vt:lpstr>
      <vt:lpstr>Изменения в отчетных формах за 2023 год</vt:lpstr>
      <vt:lpstr>Презентация PowerPoint</vt:lpstr>
      <vt:lpstr>Презентация PowerPoint</vt:lpstr>
      <vt:lpstr> Форма 64, раздел 6, т. 6000 заполняется всеми медицинскими организациями, которые занимаются заготовкой, хранением и использованием донорской крови и ее компонентами.  Данные по т. 6000 формы 64 должны быть равны данным по т.  3200 формы 30    </vt:lpstr>
      <vt:lpstr>!!! По гр. 9 т. 5000, 6000 предоставить пояснительную записку с указанием причины утилизации</vt:lpstr>
      <vt:lpstr>Презентация PowerPoint</vt:lpstr>
      <vt:lpstr>Презентация PowerPoint</vt:lpstr>
      <vt:lpstr>Презентация PowerPoint</vt:lpstr>
      <vt:lpstr>1. Общие сведения</vt:lpstr>
      <vt:lpstr>2. Кабинеты, отделения, подразделения</vt:lpstr>
      <vt:lpstr>Презентация PowerPoint</vt:lpstr>
      <vt:lpstr>Презентация PowerPoint</vt:lpstr>
      <vt:lpstr>Презентация PowerPoint</vt:lpstr>
      <vt:lpstr>Презентация PowerPoint</vt:lpstr>
      <vt:lpstr>Передвижные подразделения и формы работы </vt:lpstr>
      <vt:lpstr>Презентация PowerPoint</vt:lpstr>
      <vt:lpstr>Оценка деятельности поликлиники</vt:lpstr>
      <vt:lpstr>Презентация PowerPoint</vt:lpstr>
      <vt:lpstr>Презентация PowerPoint</vt:lpstr>
      <vt:lpstr>Презентация PowerPoint</vt:lpstr>
      <vt:lpstr>Презентация PowerPoint</vt:lpstr>
      <vt:lpstr>Презентация PowerPoint</vt:lpstr>
      <vt:lpstr>  ВАЖНО!  ОБЪЕМ ТРАНСФУЗИОННЫХ СРЕДСТВ УКАЗЫВАЕТСЯ В ЛИТРАХ НЕ ПУТАТЬ С ДОЗАМИ Обратить внимание на показатели  -   объем на одно переливание и на одного пациента,  а также число переливаний на одного пациента  т. 3200 ф. 30 должна сверяться с т. 6.1, раздел 6 ф. 64 </vt:lpstr>
      <vt:lpstr>Презентация PowerPoint</vt:lpstr>
      <vt:lpstr>Презентация PowerPoint</vt:lpstr>
      <vt:lpstr>Презентация PowerPoint</vt:lpstr>
      <vt:lpstr>Презентация PowerPoint</vt:lpstr>
      <vt:lpstr>Таблица 5600 (учитывается аппараты и оборудование, состоящее на балансе на конец года)  </vt:lpstr>
      <vt:lpstr>Табл.7000</vt:lpstr>
      <vt:lpstr>Таблица 7001</vt:lpstr>
      <vt:lpstr>Т.7004 Сведения о применении телемедицинских технологий при оказании медицинской помощи</vt:lpstr>
      <vt:lpstr>Форма   30 - село</vt:lpstr>
      <vt:lpstr>Обязательна сверка формы 30 с формой 30- село Например: количество ФАП, ФП, здания, штаты, посещения и т.д.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Направления развития медицинскойнауки</dc:title>
  <dc:creator>Apple</dc:creator>
  <cp:lastModifiedBy>Карзакова Наталья Владиславовна</cp:lastModifiedBy>
  <cp:revision>1442</cp:revision>
  <cp:lastPrinted>2021-11-30T03:53:08Z</cp:lastPrinted>
  <dcterms:created xsi:type="dcterms:W3CDTF">2012-08-30T01:27:20Z</dcterms:created>
  <dcterms:modified xsi:type="dcterms:W3CDTF">2023-12-13T04:15:55Z</dcterms:modified>
</cp:coreProperties>
</file>