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10">
  <p:sldMasterIdLst>
    <p:sldMasterId id="2147483708" r:id="rId1"/>
  </p:sldMasterIdLst>
  <p:notesMasterIdLst>
    <p:notesMasterId r:id="rId14"/>
  </p:notesMasterIdLst>
  <p:sldIdLst>
    <p:sldId id="516" r:id="rId2"/>
    <p:sldId id="603" r:id="rId3"/>
    <p:sldId id="604" r:id="rId4"/>
    <p:sldId id="635" r:id="rId5"/>
    <p:sldId id="657" r:id="rId6"/>
    <p:sldId id="658" r:id="rId7"/>
    <p:sldId id="697" r:id="rId8"/>
    <p:sldId id="698" r:id="rId9"/>
    <p:sldId id="699" r:id="rId10"/>
    <p:sldId id="700" r:id="rId11"/>
    <p:sldId id="701" r:id="rId12"/>
    <p:sldId id="508" r:id="rId13"/>
  </p:sldIdLst>
  <p:sldSz cx="9144000" cy="6858000" type="screen4x3"/>
  <p:notesSz cx="6810375" cy="9942513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7D3FF"/>
    <a:srgbClr val="87893B"/>
    <a:srgbClr val="008000"/>
    <a:srgbClr val="0066FF"/>
    <a:srgbClr val="006600"/>
    <a:srgbClr val="CC0000"/>
    <a:srgbClr val="0066CC"/>
    <a:srgbClr val="6699FF"/>
    <a:srgbClr val="33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46" autoAdjust="0"/>
    <p:restoredTop sz="94660"/>
  </p:normalViewPr>
  <p:slideViewPr>
    <p:cSldViewPr>
      <p:cViewPr varScale="1">
        <p:scale>
          <a:sx n="98" d="100"/>
          <a:sy n="98" d="100"/>
        </p:scale>
        <p:origin x="900" y="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639" cy="497047"/>
          </a:xfrm>
          <a:prstGeom prst="rect">
            <a:avLst/>
          </a:prstGeom>
        </p:spPr>
        <p:txBody>
          <a:bodyPr vert="horz" lIns="91477" tIns="45738" rIns="91477" bIns="4573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7147" y="0"/>
            <a:ext cx="2951639" cy="497047"/>
          </a:xfrm>
          <a:prstGeom prst="rect">
            <a:avLst/>
          </a:prstGeom>
        </p:spPr>
        <p:txBody>
          <a:bodyPr vert="horz" lIns="91477" tIns="45738" rIns="91477" bIns="4573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C7B923E-1ECE-4B45-8F20-A1F3DD232AFE}" type="datetimeFigureOut">
              <a:rPr lang="ru-RU"/>
              <a:pPr>
                <a:defRPr/>
              </a:pPr>
              <a:t>05.12.2023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70463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77" tIns="45738" rIns="91477" bIns="45738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1515" y="4722733"/>
            <a:ext cx="5447346" cy="4473417"/>
          </a:xfrm>
          <a:prstGeom prst="rect">
            <a:avLst/>
          </a:prstGeom>
        </p:spPr>
        <p:txBody>
          <a:bodyPr vert="horz" lIns="91477" tIns="45738" rIns="91477" bIns="45738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3879"/>
            <a:ext cx="2951639" cy="497046"/>
          </a:xfrm>
          <a:prstGeom prst="rect">
            <a:avLst/>
          </a:prstGeom>
        </p:spPr>
        <p:txBody>
          <a:bodyPr vert="horz" lIns="91477" tIns="45738" rIns="91477" bIns="4573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7147" y="9443879"/>
            <a:ext cx="2951639" cy="497046"/>
          </a:xfrm>
          <a:prstGeom prst="rect">
            <a:avLst/>
          </a:prstGeom>
        </p:spPr>
        <p:txBody>
          <a:bodyPr vert="horz" lIns="91477" tIns="45738" rIns="91477" bIns="4573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7B7AAE2-DA4D-4466-8803-B93ABD149C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44406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21EB39-7FFD-4F2F-82E2-75654EF4B179}" type="datetimeFigureOut">
              <a:rPr lang="ru-RU"/>
              <a:pPr>
                <a:defRPr/>
              </a:pPr>
              <a:t>05.12.2023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86F6AC-DC0B-48CF-90BA-35F14087B7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9B1F4F-3469-4E1F-AF0B-2221F98BB0CC}" type="datetimeFigureOut">
              <a:rPr lang="ru-RU"/>
              <a:pPr>
                <a:defRPr/>
              </a:pPr>
              <a:t>05.12.2023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68535-E6A8-4E75-BF11-0C67F354C1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19BFD7-2F54-4BD4-951E-6D6BE604255B}" type="datetimeFigureOut">
              <a:rPr lang="ru-RU"/>
              <a:pPr>
                <a:defRPr/>
              </a:pPr>
              <a:t>05.12.2023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94E81B-D667-4708-98E0-3256EFE0B5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A4B170-AB42-43A2-8474-5C1D161E4BB3}" type="datetimeFigureOut">
              <a:rPr lang="ru-RU"/>
              <a:pPr>
                <a:defRPr/>
              </a:pPr>
              <a:t>05.12.2023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47AFD8-FD70-4650-9F03-3DFE362F19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4FD9B7-5B59-4A7A-8E0B-D4353BCF77CC}" type="datetimeFigureOut">
              <a:rPr lang="ru-RU"/>
              <a:pPr>
                <a:defRPr/>
              </a:pPr>
              <a:t>05.12.2023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2C0AA-9FD0-44F2-A261-45052046AD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8B159F-8511-43CA-9A05-D5D71B6DEB29}" type="datetimeFigureOut">
              <a:rPr lang="ru-RU"/>
              <a:pPr>
                <a:defRPr/>
              </a:pPr>
              <a:t>05.12.2023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FCE99A-E8BD-4CA6-AB52-0F433C6A76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82509C-4723-4085-BFBE-C81F8F04DBE3}" type="datetimeFigureOut">
              <a:rPr lang="ru-RU"/>
              <a:pPr>
                <a:defRPr/>
              </a:pPr>
              <a:t>05.12.2023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8BA65C-8C7B-456B-8581-D8F2E8046C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CA4F76-CCB3-49EB-B395-6FA7B6AE3EB0}" type="datetimeFigureOut">
              <a:rPr lang="ru-RU"/>
              <a:pPr>
                <a:defRPr/>
              </a:pPr>
              <a:t>05.12.2023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903BC-78C4-4E9A-B3DA-2499CE8FA5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E1ACC-49C6-440D-9D82-C86B5BB99750}" type="datetimeFigureOut">
              <a:rPr lang="ru-RU"/>
              <a:pPr>
                <a:defRPr/>
              </a:pPr>
              <a:t>05.12.2023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52A94-7AAF-4030-BE8E-204AD512FF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030F7C-408F-48EF-988D-5302AB96EF96}" type="datetimeFigureOut">
              <a:rPr lang="ru-RU"/>
              <a:pPr>
                <a:defRPr/>
              </a:pPr>
              <a:t>05.12.2023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C67FE7-E152-4075-91D4-C3BA0A7B63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BEE6F6-B1B0-4599-B194-BEC193B8D082}" type="datetimeFigureOut">
              <a:rPr lang="ru-RU"/>
              <a:pPr>
                <a:defRPr/>
              </a:pPr>
              <a:t>05.12.2023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0E42B0-EB04-4ADA-9C64-120D6685A7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0084304-703E-4BDC-9061-D3A74DA93508}" type="datetimeFigureOut">
              <a:rPr lang="ru-RU"/>
              <a:pPr>
                <a:defRPr/>
              </a:pPr>
              <a:t>05.12.2023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D07E25D-23CF-4D59-8DF5-8536C839B9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18" r:id="rId2"/>
    <p:sldLayoutId id="2147483717" r:id="rId3"/>
    <p:sldLayoutId id="2147483716" r:id="rId4"/>
    <p:sldLayoutId id="2147483715" r:id="rId5"/>
    <p:sldLayoutId id="2147483714" r:id="rId6"/>
    <p:sldLayoutId id="2147483713" r:id="rId7"/>
    <p:sldLayoutId id="2147483712" r:id="rId8"/>
    <p:sldLayoutId id="2147483711" r:id="rId9"/>
    <p:sldLayoutId id="2147483710" r:id="rId10"/>
    <p:sldLayoutId id="214748370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22" name="Picture 2" descr="C:\Documents and Settings\KuzovkovaDA\Рабочий стол\Logo_MinZdrav_var1-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-1168400"/>
            <a:ext cx="6228209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23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1989138"/>
            <a:ext cx="9144000" cy="4287837"/>
          </a:xfrm>
          <a:prstGeom prst="rect">
            <a:avLst/>
          </a:prstGeom>
          <a:solidFill>
            <a:srgbClr val="0070C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900" dirty="0">
              <a:solidFill>
                <a:schemeClr val="tx2">
                  <a:lumMod val="7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5" name="Прямоугольник 11"/>
          <p:cNvSpPr>
            <a:spLocks noChangeArrowheads="1"/>
          </p:cNvSpPr>
          <p:nvPr/>
        </p:nvSpPr>
        <p:spPr bwMode="auto">
          <a:xfrm>
            <a:off x="0" y="2000250"/>
            <a:ext cx="9144000" cy="28733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900">
              <a:solidFill>
                <a:srgbClr val="4F6228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286726" name="Подзаголовок 2"/>
          <p:cNvSpPr>
            <a:spLocks noGrp="1"/>
          </p:cNvSpPr>
          <p:nvPr>
            <p:ph type="subTitle" idx="4294967295"/>
          </p:nvPr>
        </p:nvSpPr>
        <p:spPr>
          <a:xfrm flipV="1">
            <a:off x="7308304" y="6288087"/>
            <a:ext cx="1049884" cy="69851"/>
          </a:xfrm>
        </p:spPr>
        <p:txBody>
          <a:bodyPr lIns="95782" tIns="47891" rIns="95782" bIns="47891"/>
          <a:lstStyle/>
          <a:p>
            <a:pPr marL="0" indent="0" defTabSz="957263">
              <a:lnSpc>
                <a:spcPct val="80000"/>
              </a:lnSpc>
              <a:buFontTx/>
              <a:buNone/>
            </a:pPr>
            <a:endParaRPr lang="ru-RU" sz="1700" dirty="0" smtClean="0">
              <a:solidFill>
                <a:srgbClr val="7F7F7F"/>
              </a:solidFill>
              <a:latin typeface="Helios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729" name="Rectangle 8"/>
          <p:cNvSpPr>
            <a:spLocks noChangeArrowheads="1"/>
          </p:cNvSpPr>
          <p:nvPr/>
        </p:nvSpPr>
        <p:spPr bwMode="auto">
          <a:xfrm>
            <a:off x="827088" y="3032125"/>
            <a:ext cx="7777162" cy="240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200" b="1">
                <a:solidFill>
                  <a:schemeClr val="bg1"/>
                </a:solidFill>
                <a:latin typeface="Helios"/>
              </a:rPr>
              <a:t>ИЗМЕНЕНИЯ, ВНОСИМЫЕ В ДЕЙСТВУЮЩИЕ ФОРМЫ ФЕДЕРАЛЬНОГО И ОТРАСЛЕВОГО СТАТИСТИЧЕСКОГО  НАБЛЮДЕНИЯ</a:t>
            </a:r>
          </a:p>
          <a:p>
            <a:endParaRPr lang="ru-RU" sz="2400" b="1">
              <a:solidFill>
                <a:schemeClr val="bg1"/>
              </a:solidFill>
              <a:latin typeface="Helios"/>
            </a:endParaRPr>
          </a:p>
        </p:txBody>
      </p:sp>
      <p:sp>
        <p:nvSpPr>
          <p:cNvPr id="13321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2051050" y="292100"/>
            <a:ext cx="5905326" cy="1192213"/>
          </a:xfrm>
          <a:solidFill>
            <a:schemeClr val="bg1"/>
          </a:solidFill>
        </p:spPr>
        <p:txBody>
          <a:bodyPr lIns="95782" tIns="47891" rIns="95782" bIns="47891" rtlCol="0">
            <a:normAutofit fontScale="92500"/>
          </a:bodyPr>
          <a:lstStyle/>
          <a:p>
            <a:pPr marL="0" indent="0" defTabSz="957263" fontAlgn="auto">
              <a:lnSpc>
                <a:spcPct val="120000"/>
              </a:lnSpc>
              <a:spcAft>
                <a:spcPts val="0"/>
              </a:spcAft>
              <a:buFontTx/>
              <a:buNone/>
              <a:defRPr/>
            </a:pPr>
            <a:r>
              <a:rPr lang="ru-RU" sz="2400" dirty="0" smtClean="0">
                <a:solidFill>
                  <a:srgbClr val="7F7F7F"/>
                </a:solidFill>
                <a:latin typeface="Helios"/>
              </a:rPr>
              <a:t>МИНИСТЕРСТВО ЗДРАВООХРАНЕНИЯ КЕМЕРОВСКОЙ ОБЛАСТИ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7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263">
              <a:lnSpc>
                <a:spcPct val="80000"/>
              </a:lnSpc>
              <a:buFontTx/>
              <a:buNone/>
            </a:pPr>
            <a:endParaRPr lang="ru-RU" sz="1700" dirty="0" smtClean="0">
              <a:solidFill>
                <a:srgbClr val="7F7F7F"/>
              </a:solidFill>
              <a:latin typeface="Helios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 dirty="0">
                <a:solidFill>
                  <a:schemeClr val="bg1"/>
                </a:solidFill>
                <a:latin typeface="Arial" pitchFamily="34" charset="0"/>
              </a:rPr>
              <a:t>ИЗМЕНЕНИЯ, ВНОСИМЫЕ В ФОРМУ </a:t>
            </a: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</a:rPr>
              <a:t>ФЕДЕРАЛЬНОГО</a:t>
            </a:r>
            <a:endParaRPr lang="ru-RU" sz="1600" b="1" dirty="0">
              <a:solidFill>
                <a:schemeClr val="bg1"/>
              </a:solidFill>
              <a:latin typeface="Arial" pitchFamily="34" charset="0"/>
            </a:endParaRPr>
          </a:p>
          <a:p>
            <a:r>
              <a:rPr lang="ru-RU" sz="1600" b="1" dirty="0">
                <a:solidFill>
                  <a:schemeClr val="bg1"/>
                </a:solidFill>
                <a:latin typeface="Arial" pitchFamily="34" charset="0"/>
              </a:rPr>
              <a:t>СТАТИСТИЧЕСКОГО   НАБЛЮДЕНИЯ № </a:t>
            </a: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</a:rPr>
              <a:t>36</a:t>
            </a:r>
            <a:endParaRPr lang="ru-RU" sz="16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369671" name="Rectangle 7"/>
          <p:cNvSpPr>
            <a:spLocks noChangeArrowheads="1"/>
          </p:cNvSpPr>
          <p:nvPr/>
        </p:nvSpPr>
        <p:spPr bwMode="auto">
          <a:xfrm>
            <a:off x="539750" y="871538"/>
            <a:ext cx="82089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1400"/>
              <a:t>			</a:t>
            </a: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683568" y="836712"/>
            <a:ext cx="7992939" cy="288925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b="1" dirty="0"/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таблицу 2300 добавлены новые графы: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/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683568" y="1772816"/>
          <a:ext cx="8064897" cy="2450485"/>
        </p:xfrm>
        <a:graphic>
          <a:graphicData uri="http://schemas.openxmlformats.org/drawingml/2006/table">
            <a:tbl>
              <a:tblPr/>
              <a:tblGrid>
                <a:gridCol w="1344695"/>
                <a:gridCol w="239481"/>
                <a:gridCol w="648072"/>
                <a:gridCol w="576064"/>
                <a:gridCol w="576064"/>
                <a:gridCol w="1296144"/>
                <a:gridCol w="360040"/>
                <a:gridCol w="648072"/>
                <a:gridCol w="504056"/>
                <a:gridCol w="504056"/>
                <a:gridCol w="1368153"/>
              </a:tblGrid>
              <a:tr h="255925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Поступило пациентов, человек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Состоит на конец  отчетного года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53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из них детей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из них детей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061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до 14 лет </a:t>
                      </a:r>
                      <a:r>
                        <a:rPr lang="ru-RU" sz="12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вкл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15-17 лет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Из них (из гр.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5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6)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дети,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проживающие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в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организациях социального обслуживания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для детей с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психическими расстройствами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ДДИ)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до 14 лет </a:t>
                      </a:r>
                      <a:r>
                        <a:rPr lang="ru-RU" sz="12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вкл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15-17 лет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Из них (из гр.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14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15)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дети,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проживающие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в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организациях социального обслуживания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для детей с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психическими расстройствами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ДДИ)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3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7" name="Подзаголовок 2"/>
          <p:cNvSpPr>
            <a:spLocks noGrp="1"/>
          </p:cNvSpPr>
          <p:nvPr>
            <p:ph type="subTitle" idx="4294967295"/>
          </p:nvPr>
        </p:nvSpPr>
        <p:spPr>
          <a:xfrm flipV="1">
            <a:off x="7020272" y="6786563"/>
            <a:ext cx="1337916" cy="71437"/>
          </a:xfrm>
        </p:spPr>
        <p:txBody>
          <a:bodyPr lIns="95782" tIns="47891" rIns="95782" bIns="47891"/>
          <a:lstStyle/>
          <a:p>
            <a:pPr marL="0" indent="0" defTabSz="957263">
              <a:lnSpc>
                <a:spcPct val="80000"/>
              </a:lnSpc>
              <a:buFontTx/>
              <a:buNone/>
            </a:pPr>
            <a:endParaRPr lang="ru-RU" sz="1700" dirty="0" smtClean="0">
              <a:solidFill>
                <a:srgbClr val="7F7F7F"/>
              </a:solidFill>
              <a:latin typeface="Helios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 dirty="0">
                <a:solidFill>
                  <a:schemeClr val="bg1"/>
                </a:solidFill>
                <a:latin typeface="Arial" pitchFamily="34" charset="0"/>
              </a:rPr>
              <a:t>ИЗМЕНЕНИЯ, ВНОСИМЫЕ В ФОРМУ </a:t>
            </a: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</a:rPr>
              <a:t>ФЕДЕРАЛЬНОГО</a:t>
            </a:r>
            <a:endParaRPr lang="ru-RU" sz="1600" b="1" dirty="0">
              <a:solidFill>
                <a:schemeClr val="bg1"/>
              </a:solidFill>
              <a:latin typeface="Arial" pitchFamily="34" charset="0"/>
            </a:endParaRPr>
          </a:p>
          <a:p>
            <a:r>
              <a:rPr lang="ru-RU" sz="1600" b="1" dirty="0">
                <a:solidFill>
                  <a:schemeClr val="bg1"/>
                </a:solidFill>
                <a:latin typeface="Arial" pitchFamily="34" charset="0"/>
              </a:rPr>
              <a:t>СТАТИСТИЧЕСКОГО   НАБЛЮДЕНИЯ № </a:t>
            </a: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</a:rPr>
              <a:t>36</a:t>
            </a:r>
            <a:endParaRPr lang="ru-RU" sz="16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369671" name="Rectangle 7"/>
          <p:cNvSpPr>
            <a:spLocks noChangeArrowheads="1"/>
          </p:cNvSpPr>
          <p:nvPr/>
        </p:nvSpPr>
        <p:spPr bwMode="auto">
          <a:xfrm>
            <a:off x="539750" y="871538"/>
            <a:ext cx="82089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1400"/>
              <a:t>			</a:t>
            </a: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683568" y="836712"/>
            <a:ext cx="7992939" cy="288925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b="1" dirty="0"/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таблицу 2600 добавлена новая графа: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683568" y="1478280"/>
          <a:ext cx="8064895" cy="2926080"/>
        </p:xfrm>
        <a:graphic>
          <a:graphicData uri="http://schemas.openxmlformats.org/drawingml/2006/table">
            <a:tbl>
              <a:tblPr/>
              <a:tblGrid>
                <a:gridCol w="1661858"/>
                <a:gridCol w="488780"/>
                <a:gridCol w="729682"/>
                <a:gridCol w="720080"/>
                <a:gridCol w="864096"/>
                <a:gridCol w="1944216"/>
                <a:gridCol w="504056"/>
                <a:gridCol w="1152127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Виды подразделений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строки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Число мест (коек), ед.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Выписано пациентов, чел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из них (из гр. 5) детей до 17 лет включительно, проживающие в организациях социального обслуживания для детей с психическими расстройствами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(ДДИ)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по смете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средне-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годовых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7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Дневной стационар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Ночной стационар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Стационар на дому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Реабилитационное отделение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психиатрического стационара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5697" name="Picture 2" descr="C:\Documents and Settings\KuzovkovaDA\Рабочий стол\Logo_MinZdrav_var1-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-1168400"/>
            <a:ext cx="6227763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5698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2033588"/>
            <a:ext cx="9144000" cy="4287837"/>
          </a:xfrm>
          <a:prstGeom prst="rect">
            <a:avLst/>
          </a:prstGeom>
          <a:solidFill>
            <a:srgbClr val="0070C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900" dirty="0">
              <a:solidFill>
                <a:schemeClr val="tx2">
                  <a:lumMod val="7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5" name="Прямоугольник 11"/>
          <p:cNvSpPr>
            <a:spLocks noChangeArrowheads="1"/>
          </p:cNvSpPr>
          <p:nvPr/>
        </p:nvSpPr>
        <p:spPr bwMode="auto">
          <a:xfrm>
            <a:off x="0" y="2000250"/>
            <a:ext cx="9144000" cy="28733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900">
              <a:solidFill>
                <a:srgbClr val="4F6228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5703" name="Rectangle 8"/>
          <p:cNvSpPr>
            <a:spLocks noChangeArrowheads="1"/>
          </p:cNvSpPr>
          <p:nvPr/>
        </p:nvSpPr>
        <p:spPr bwMode="auto">
          <a:xfrm>
            <a:off x="827088" y="3852863"/>
            <a:ext cx="77771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ru-RU" sz="4400" b="1" dirty="0">
                <a:solidFill>
                  <a:schemeClr val="bg1"/>
                </a:solidFill>
                <a:latin typeface="Calibri" pitchFamily="34" charset="0"/>
              </a:rPr>
              <a:t>БЛАГОДАРЮ ЗА ВНИМАНИЕ!</a:t>
            </a:r>
          </a:p>
        </p:txBody>
      </p:sp>
      <p:sp>
        <p:nvSpPr>
          <p:cNvPr id="13321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2051050" y="333375"/>
            <a:ext cx="5184775" cy="1150938"/>
          </a:xfrm>
          <a:solidFill>
            <a:schemeClr val="bg1"/>
          </a:solidFill>
        </p:spPr>
        <p:txBody>
          <a:bodyPr lIns="95782" tIns="47891" rIns="95782" bIns="47891" rtlCol="0">
            <a:normAutofit fontScale="92500" lnSpcReduction="20000"/>
          </a:bodyPr>
          <a:lstStyle/>
          <a:p>
            <a:pPr marL="0" indent="0" defTabSz="957263" fontAlgn="auto">
              <a:lnSpc>
                <a:spcPct val="120000"/>
              </a:lnSpc>
              <a:spcAft>
                <a:spcPts val="0"/>
              </a:spcAft>
              <a:buFontTx/>
              <a:buNone/>
              <a:defRPr/>
            </a:pPr>
            <a:r>
              <a:rPr lang="ru-RU" sz="2400" dirty="0" smtClean="0">
                <a:solidFill>
                  <a:srgbClr val="7F7F7F"/>
                </a:solidFill>
                <a:latin typeface="Helios"/>
              </a:rPr>
              <a:t>МИНИСТЕРСТВО ЗДРАВООХРАНЕНИЯ кемеровской области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618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1412776"/>
            <a:ext cx="9144000" cy="4536504"/>
          </a:xfrm>
          <a:prstGeom prst="rect">
            <a:avLst/>
          </a:prstGeom>
          <a:solidFill>
            <a:srgbClr val="0070C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t"/>
          <a:lstStyle/>
          <a:p>
            <a:pPr defTabSz="957263"/>
            <a:endParaRPr lang="ru-RU" sz="2800" b="1" u="sng" dirty="0">
              <a:solidFill>
                <a:srgbClr val="FFFFFF"/>
              </a:solidFill>
            </a:endParaRPr>
          </a:p>
          <a:p>
            <a:pPr defTabSz="957263"/>
            <a:r>
              <a:rPr lang="ru-RU" sz="2400" b="1" dirty="0">
                <a:solidFill>
                  <a:srgbClr val="FFFFFF"/>
                </a:solidFill>
              </a:rPr>
              <a:t>ФОРМА ФЕДЕРАЛЬНОГО  СТАТИСТИЧЕСКОГО НАБЛЮДЕНИЯ № </a:t>
            </a:r>
            <a:r>
              <a:rPr lang="ru-RU" sz="2400" b="1" dirty="0" smtClean="0">
                <a:solidFill>
                  <a:srgbClr val="FFFFFF"/>
                </a:solidFill>
              </a:rPr>
              <a:t>12</a:t>
            </a:r>
            <a:endParaRPr lang="ru-RU" sz="2400" b="1" dirty="0">
              <a:solidFill>
                <a:srgbClr val="FFFFFF"/>
              </a:solidFill>
            </a:endParaRPr>
          </a:p>
          <a:p>
            <a:pPr defTabSz="957263"/>
            <a:endParaRPr lang="ru-RU" sz="2400" b="1" dirty="0">
              <a:solidFill>
                <a:srgbClr val="FFFFFF"/>
              </a:solidFill>
            </a:endParaRPr>
          </a:p>
          <a:p>
            <a:pPr defTabSz="957263"/>
            <a:r>
              <a:rPr lang="ru-RU" sz="2400" b="1" dirty="0">
                <a:solidFill>
                  <a:srgbClr val="FFFFFF"/>
                </a:solidFill>
              </a:rPr>
              <a:t>«СВЕДЕНИЯ </a:t>
            </a:r>
            <a:r>
              <a:rPr lang="en-US" sz="2400" b="1" dirty="0">
                <a:solidFill>
                  <a:schemeClr val="bg1"/>
                </a:solidFill>
              </a:rPr>
              <a:t>О</a:t>
            </a:r>
            <a:r>
              <a:rPr lang="ru-RU" sz="2400" b="1" dirty="0">
                <a:solidFill>
                  <a:schemeClr val="bg1"/>
                </a:solidFill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</a:rPr>
              <a:t>ЧИСЛЕ ЗАБОЛЕВАНИЙ, ЗАРЕГИСТРИРОВАННЫХ У ПАЦИЕНТОВ, </a:t>
            </a:r>
          </a:p>
          <a:p>
            <a:pPr defTabSz="957263"/>
            <a:r>
              <a:rPr lang="ru-RU" sz="2400" b="1" dirty="0" smtClean="0">
                <a:solidFill>
                  <a:schemeClr val="bg1"/>
                </a:solidFill>
              </a:rPr>
              <a:t>ПРОЖИВАЮЩИХ В РАЙОНЕ ОБСЛУЖИВАНИЯ</a:t>
            </a:r>
            <a:endParaRPr lang="ru-RU" sz="2400" b="1" dirty="0">
              <a:solidFill>
                <a:schemeClr val="bg1"/>
              </a:solidFill>
            </a:endParaRPr>
          </a:p>
          <a:p>
            <a:pPr defTabSz="957263"/>
            <a:r>
              <a:rPr lang="ru-RU" sz="2400" b="1" dirty="0">
                <a:solidFill>
                  <a:schemeClr val="bg1"/>
                </a:solidFill>
              </a:rPr>
              <a:t>МЕДИЦИНСКОЙ ОРГАНИЗАЦИИ</a:t>
            </a:r>
            <a:r>
              <a:rPr lang="ru-RU" sz="2400" b="1" dirty="0">
                <a:solidFill>
                  <a:srgbClr val="FFFFFF"/>
                </a:solidFill>
              </a:rPr>
              <a:t>»</a:t>
            </a:r>
          </a:p>
          <a:p>
            <a:pPr defTabSz="957263"/>
            <a:endParaRPr lang="en-US" sz="2400" b="1" dirty="0">
              <a:solidFill>
                <a:srgbClr val="17375E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5" name="Прямоугольник 11"/>
          <p:cNvSpPr>
            <a:spLocks noChangeArrowheads="1"/>
          </p:cNvSpPr>
          <p:nvPr/>
        </p:nvSpPr>
        <p:spPr bwMode="auto">
          <a:xfrm>
            <a:off x="0" y="1124744"/>
            <a:ext cx="9144000" cy="28733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900">
              <a:solidFill>
                <a:srgbClr val="4F6228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7624" name="Rectangle 8"/>
          <p:cNvSpPr>
            <a:spLocks noChangeArrowheads="1"/>
          </p:cNvSpPr>
          <p:nvPr/>
        </p:nvSpPr>
        <p:spPr bwMode="auto">
          <a:xfrm>
            <a:off x="827088" y="3762375"/>
            <a:ext cx="7777162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3200" b="1">
              <a:solidFill>
                <a:schemeClr val="bg1"/>
              </a:solidFill>
              <a:latin typeface="Helios"/>
            </a:endParaRPr>
          </a:p>
          <a:p>
            <a:endParaRPr lang="ru-RU" sz="2400" b="1">
              <a:solidFill>
                <a:schemeClr val="bg1"/>
              </a:solidFill>
              <a:latin typeface="Helios"/>
            </a:endParaRPr>
          </a:p>
        </p:txBody>
      </p:sp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755576" y="4797152"/>
            <a:ext cx="792088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Изменения вносятся в соответствии с пунктом 3 протокола заседания Совета при Правительстве Российской Федерации по вопросам попечительства в социальной сфере  от 7 июня 2023 года № 3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621" name="Подзаголовок 2"/>
          <p:cNvSpPr>
            <a:spLocks noGrp="1"/>
          </p:cNvSpPr>
          <p:nvPr>
            <p:ph type="subTitle" idx="4294967295"/>
          </p:nvPr>
        </p:nvSpPr>
        <p:spPr>
          <a:xfrm flipV="1">
            <a:off x="6660232" y="6291029"/>
            <a:ext cx="1652969" cy="70861"/>
          </a:xfrm>
        </p:spPr>
        <p:txBody>
          <a:bodyPr lIns="95782" tIns="47891" rIns="95782" bIns="47891"/>
          <a:lstStyle/>
          <a:p>
            <a:pPr marL="0" indent="0" defTabSz="957263">
              <a:lnSpc>
                <a:spcPct val="80000"/>
              </a:lnSpc>
              <a:buFontTx/>
              <a:buNone/>
            </a:pPr>
            <a:endParaRPr lang="ru-RU" sz="1700" dirty="0" smtClean="0">
              <a:solidFill>
                <a:srgbClr val="7F7F7F"/>
              </a:solidFill>
              <a:latin typeface="Helios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7624" name="Rectangle 8"/>
          <p:cNvSpPr>
            <a:spLocks noChangeArrowheads="1"/>
          </p:cNvSpPr>
          <p:nvPr/>
        </p:nvSpPr>
        <p:spPr bwMode="auto">
          <a:xfrm>
            <a:off x="899592" y="4293096"/>
            <a:ext cx="777716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endParaRPr lang="ru-RU" sz="3200" b="1">
              <a:solidFill>
                <a:schemeClr val="bg1"/>
              </a:solidFill>
              <a:latin typeface="Helios"/>
            </a:endParaRPr>
          </a:p>
          <a:p>
            <a:endParaRPr lang="ru-RU" sz="2400" b="1">
              <a:solidFill>
                <a:schemeClr val="bg1"/>
              </a:solidFill>
              <a:latin typeface="Helios"/>
            </a:endParaRPr>
          </a:p>
        </p:txBody>
      </p: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 dirty="0">
                <a:solidFill>
                  <a:schemeClr val="bg1"/>
                </a:solidFill>
                <a:latin typeface="Arial" pitchFamily="34" charset="0"/>
              </a:rPr>
              <a:t>ИЗМЕНЕНИЯ, ВНОСИМЫЕ В </a:t>
            </a: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</a:rPr>
              <a:t>ФОРМУ </a:t>
            </a:r>
            <a:r>
              <a:rPr lang="ru-RU" sz="1600" b="1" dirty="0">
                <a:solidFill>
                  <a:schemeClr val="bg1"/>
                </a:solidFill>
                <a:latin typeface="Arial" pitchFamily="34" charset="0"/>
              </a:rPr>
              <a:t>ФЕДЕРАЛЬНОГО </a:t>
            </a: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</a:rPr>
              <a:t>СТАТИСТИЧЕСКОГО   НАБЛЮДЕНИЯ № 12</a:t>
            </a:r>
            <a:endParaRPr lang="ru-RU" sz="1600" b="1" dirty="0">
              <a:solidFill>
                <a:schemeClr val="bg1"/>
              </a:solidFill>
              <a:latin typeface="Arial" pitchFamily="34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827585" y="1340768"/>
          <a:ext cx="8064894" cy="496114"/>
        </p:xfrm>
        <a:graphic>
          <a:graphicData uri="http://schemas.openxmlformats.org/drawingml/2006/table">
            <a:tbl>
              <a:tblPr/>
              <a:tblGrid>
                <a:gridCol w="5401958"/>
                <a:gridCol w="1369510"/>
                <a:gridCol w="1293426"/>
              </a:tblGrid>
              <a:tr h="248057">
                <a:tc>
                  <a:txBody>
                    <a:bodyPr/>
                    <a:lstStyle/>
                    <a:p>
                      <a:pPr marL="17653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ожирение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5.10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E66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057">
                <a:tc>
                  <a:txBody>
                    <a:bodyPr/>
                    <a:lstStyle/>
                    <a:p>
                      <a:pPr marL="17653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из них, крайняя степень ожирения 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5.10.1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E66.2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55576" y="1988840"/>
            <a:ext cx="8064896" cy="338554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Добавлены новые таблицы: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27584" y="836712"/>
            <a:ext cx="8064896" cy="338554"/>
          </a:xfrm>
          <a:prstGeom prst="rect">
            <a:avLst/>
          </a:prstGeom>
          <a:solidFill>
            <a:srgbClr val="A7D3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таблицы 1000, 2000, 3000 и 4000 добавлены новые строки: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827584" y="2400562"/>
            <a:ext cx="784887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(1005)                                                                                          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Код по ОКЕИ: человек – 792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Число зарегистрированных заболеваний ожирением (из гр. 4 стр. 5.10) у мальчиков всего 1 _______,  из них в возрасте 0-4 года 2 ______, 5-9 лет 3 ______ , крайняя степень ожирения (из гр. 4 стр.5.10.1)  у мальчиков всего 4 ______, из них в возрасте 0-4 года 5 ____,  5-9 лет 6 ______ , число с впервые в жизни установленным диагнозом ожирение (из гр. 10 стр. 5.10) у мальчиков 7 _______,  крайняя степень ожирения (из гр. 10 стр. 5.10.1) у мальчиков 8 ________.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755576" y="3861048"/>
            <a:ext cx="799288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(2005)                                                                                                     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Код по ОКЕИ: человек - 792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числа с впервые в жизни  установленным диагнозом ожирение (из гр. 10 стр. 5.10)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юношей  1 _____, крайняя степень ожирения (из гр. 10 стр. 5.10.1) у юношей 2 ____.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683568" y="4832866"/>
            <a:ext cx="8136904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(3006 и 4005)                                                                                      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Код по ОКЕИ: человек - 792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Число зарегистрированных заболеваний ожирением (из гр. 4 стр. 5.10) у мужчин  1 ________, из них с впервые в жизни установленным диагнозом (из гр. 1) 2 _______, 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крайняя степень ожирения (из гр. 4 стр. 5.10.1) у мужчин 3 __________, из них с впервые в жизни установленным диагнозом (из гр. 3) 4 _________.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621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263">
              <a:lnSpc>
                <a:spcPct val="80000"/>
              </a:lnSpc>
              <a:buNone/>
            </a:pPr>
            <a:endParaRPr lang="ru-RU" sz="1700" dirty="0">
              <a:solidFill>
                <a:srgbClr val="7F7F7F"/>
              </a:solidFill>
              <a:latin typeface="Helios"/>
            </a:endParaRPr>
          </a:p>
          <a:p>
            <a:pPr marL="0" indent="0" defTabSz="957263">
              <a:lnSpc>
                <a:spcPct val="80000"/>
              </a:lnSpc>
              <a:buFontTx/>
              <a:buNone/>
            </a:pPr>
            <a:endParaRPr lang="ru-RU" sz="1700" dirty="0" smtClean="0">
              <a:solidFill>
                <a:srgbClr val="7F7F7F"/>
              </a:solidFill>
              <a:latin typeface="Helios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7624" name="Rectangle 8"/>
          <p:cNvSpPr>
            <a:spLocks noChangeArrowheads="1"/>
          </p:cNvSpPr>
          <p:nvPr/>
        </p:nvSpPr>
        <p:spPr bwMode="auto">
          <a:xfrm>
            <a:off x="755576" y="4365104"/>
            <a:ext cx="777716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endParaRPr lang="ru-RU" sz="3200" b="1">
              <a:solidFill>
                <a:schemeClr val="bg1"/>
              </a:solidFill>
              <a:latin typeface="Helios"/>
            </a:endParaRPr>
          </a:p>
          <a:p>
            <a:endParaRPr lang="ru-RU" sz="2400" b="1">
              <a:solidFill>
                <a:schemeClr val="bg1"/>
              </a:solidFill>
              <a:latin typeface="Helios"/>
            </a:endParaRPr>
          </a:p>
        </p:txBody>
      </p: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 dirty="0">
                <a:solidFill>
                  <a:schemeClr val="bg1"/>
                </a:solidFill>
                <a:latin typeface="Arial" pitchFamily="34" charset="0"/>
              </a:rPr>
              <a:t>ИЗМЕНЕНИЯ, ВНОСИМЫЕ В </a:t>
            </a: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</a:rPr>
              <a:t>ФОРМУ </a:t>
            </a:r>
            <a:r>
              <a:rPr lang="ru-RU" sz="1600" b="1" dirty="0">
                <a:solidFill>
                  <a:schemeClr val="bg1"/>
                </a:solidFill>
                <a:latin typeface="Arial" pitchFamily="34" charset="0"/>
              </a:rPr>
              <a:t>ФЕДЕРАЛЬНОГО </a:t>
            </a: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</a:rPr>
              <a:t>СТАТИСТИЧЕСКОГО   НАБЛЮДЕНИЯ № 12</a:t>
            </a:r>
            <a:endParaRPr lang="ru-RU" sz="16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83568" y="2924944"/>
            <a:ext cx="80648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												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683568" y="1412776"/>
            <a:ext cx="8136904" cy="16004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46825" algn="ctr"/>
                <a:tab pos="7427913" algn="r"/>
                <a:tab pos="9137650" algn="l"/>
                <a:tab pos="9948863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числа новорожденных поступивших под наблюдение (табл. 1700) обследовано на: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фенилкетонурию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1 _________ , врожденный гипотиреоз 2__________ , адреногенитальный  синдром  3  _________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галактоземию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4  ___________  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муковисцидоз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5 ___________ , 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наследственные и /или врожденные заболевания  в рамках  расширенного </a:t>
            </a:r>
            <a:r>
              <a:rPr lang="ru-RU" sz="1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неонатального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скрининга 6__________, из них на наследственные болезни обмена методом тандемной масс- спектрометрии 7 _______ , спинальную мышечную дистрофию 8 _______ , первичные иммунодефициты 9 __________ 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46825" algn="ctr"/>
                <a:tab pos="7427913" algn="r"/>
                <a:tab pos="9137650" algn="l"/>
                <a:tab pos="9948863" algn="l"/>
              </a:tabLst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1560" y="908720"/>
            <a:ext cx="8136904" cy="338554"/>
          </a:xfrm>
          <a:prstGeom prst="rect">
            <a:avLst/>
          </a:prstGeom>
          <a:solidFill>
            <a:srgbClr val="A7D3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Внесены изменения в таблицу 1900: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755576" y="3789040"/>
          <a:ext cx="8064896" cy="2354952"/>
        </p:xfrm>
        <a:graphic>
          <a:graphicData uri="http://schemas.openxmlformats.org/drawingml/2006/table">
            <a:tbl>
              <a:tblPr/>
              <a:tblGrid>
                <a:gridCol w="8064896"/>
              </a:tblGrid>
              <a:tr h="6480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(4001)                                                                                                     Код по ОКЕИ -  человек - 792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Число физических лиц  зарегистрированных пациентов – всего 1 ______________ ,из них с диагнозом, установленным впервые в жизни,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2 ___________ ,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109" marR="4510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состоит под диспансерным наблюдением на конец отчетного года (из гр. 15, стр. 1.0)  3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_________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из 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общего числа зарегистрированных пациентов (из гр. 1) подлежало диспансерному наблюдению в соответствии с Порядком проведения диспансерного наблюдения за взрослыми, утвержденным приказом Минздрава России от 15 марта 2022 г. № 168н  4 ________, из них  с впервые в 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жизни 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установленным диагнозом (из гр. 4) 5 _______, из них находилось  под диспансерным наблюдением в отчетном году 6_______, из них с впервые в жизни установленным диагнозом 7 _______ .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														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109" marR="4510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683568" y="3212976"/>
            <a:ext cx="8136904" cy="338554"/>
          </a:xfrm>
          <a:prstGeom prst="rect">
            <a:avLst/>
          </a:prstGeom>
          <a:solidFill>
            <a:srgbClr val="A7D3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Внесены изменения в таблицу 4001: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618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1340768"/>
            <a:ext cx="9144000" cy="4752528"/>
          </a:xfrm>
          <a:prstGeom prst="rect">
            <a:avLst/>
          </a:prstGeom>
          <a:solidFill>
            <a:srgbClr val="0070C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ru-RU" sz="2800" b="1" u="sng" dirty="0">
              <a:solidFill>
                <a:srgbClr val="FFFFFF"/>
              </a:solidFill>
            </a:endParaRPr>
          </a:p>
          <a:p>
            <a:pPr defTabSz="957263"/>
            <a:r>
              <a:rPr lang="ru-RU" sz="2400" b="1" dirty="0">
                <a:solidFill>
                  <a:srgbClr val="FFFFFF"/>
                </a:solidFill>
              </a:rPr>
              <a:t>ФОРМА </a:t>
            </a:r>
            <a:r>
              <a:rPr lang="ru-RU" sz="2400" b="1" dirty="0" smtClean="0">
                <a:solidFill>
                  <a:srgbClr val="FFFFFF"/>
                </a:solidFill>
              </a:rPr>
              <a:t>ФЕДЕРАЛЬНОГО </a:t>
            </a:r>
            <a:r>
              <a:rPr lang="ru-RU" sz="2400" b="1" dirty="0">
                <a:solidFill>
                  <a:srgbClr val="FFFFFF"/>
                </a:solidFill>
              </a:rPr>
              <a:t>СТАТИСТИЧЕСКОГО НАБЛЮДЕНИЯ № </a:t>
            </a:r>
            <a:r>
              <a:rPr lang="ru-RU" sz="2400" b="1" dirty="0" smtClean="0">
                <a:solidFill>
                  <a:srgbClr val="FFFFFF"/>
                </a:solidFill>
              </a:rPr>
              <a:t>36</a:t>
            </a:r>
            <a:endParaRPr lang="ru-RU" sz="2400" b="1" dirty="0">
              <a:solidFill>
                <a:srgbClr val="FFFFFF"/>
              </a:solidFill>
            </a:endParaRPr>
          </a:p>
          <a:p>
            <a:pPr defTabSz="957263"/>
            <a:endParaRPr lang="ru-RU" sz="2400" b="1" dirty="0">
              <a:solidFill>
                <a:srgbClr val="FFFFFF"/>
              </a:solidFill>
            </a:endParaRPr>
          </a:p>
          <a:p>
            <a:pPr defTabSz="957263"/>
            <a:r>
              <a:rPr lang="ru-RU" sz="2400" b="1" dirty="0">
                <a:solidFill>
                  <a:srgbClr val="FFFFFF"/>
                </a:solidFill>
              </a:rPr>
              <a:t>«СВЕДЕНИЯ </a:t>
            </a:r>
            <a:r>
              <a:rPr lang="en-US" sz="2400" b="1" dirty="0" smtClean="0">
                <a:solidFill>
                  <a:schemeClr val="bg1"/>
                </a:solidFill>
              </a:rPr>
              <a:t>О</a:t>
            </a:r>
            <a:r>
              <a:rPr lang="ru-RU" sz="2400" b="1" dirty="0" smtClean="0">
                <a:solidFill>
                  <a:schemeClr val="bg1"/>
                </a:solidFill>
              </a:rPr>
              <a:t> КОНТИНГЕНТАХ </a:t>
            </a:r>
          </a:p>
          <a:p>
            <a:pPr defTabSz="957263"/>
            <a:r>
              <a:rPr lang="ru-RU" sz="2400" b="1" dirty="0" smtClean="0">
                <a:solidFill>
                  <a:schemeClr val="bg1"/>
                </a:solidFill>
              </a:rPr>
              <a:t>ПСИХИЧЕСКИ БОЛЬНЫХ</a:t>
            </a:r>
            <a:r>
              <a:rPr lang="ru-RU" sz="2400" b="1" dirty="0" smtClean="0">
                <a:solidFill>
                  <a:srgbClr val="FFFFFF"/>
                </a:solidFill>
              </a:rPr>
              <a:t>»</a:t>
            </a:r>
          </a:p>
          <a:p>
            <a:pPr defTabSz="957263"/>
            <a:endParaRPr lang="ru-RU" sz="2400" b="1" dirty="0" smtClean="0">
              <a:solidFill>
                <a:srgbClr val="FFFFFF"/>
              </a:solidFill>
            </a:endParaRPr>
          </a:p>
          <a:p>
            <a:pPr defTabSz="957263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Изменения в форму внесены в соответствии с пунктом 1.11 Комплекса мер </a:t>
            </a:r>
          </a:p>
          <a:p>
            <a:pPr defTabSz="957263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повышению качества жизни и соблюдения прав  и законных интересов </a:t>
            </a:r>
          </a:p>
          <a:p>
            <a:pPr defTabSz="957263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детей с психическими расстройствами, проживающих в организациях </a:t>
            </a:r>
          </a:p>
          <a:p>
            <a:pPr defTabSz="957263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социального обслуживания (детских домах-интернатах), предоставляющих </a:t>
            </a:r>
          </a:p>
          <a:p>
            <a:pPr defTabSz="957263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социальные услуги в стационарной форме, на 2023-2025 годы, утвержденным Заместителем Председателя Правительства Российской Федерации Т.А. Голиковой </a:t>
            </a:r>
          </a:p>
          <a:p>
            <a:pPr defTabSz="957263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 15 февраля 2023 г. № 1644п-П45</a:t>
            </a:r>
          </a:p>
          <a:p>
            <a:pPr defTabSz="957263"/>
            <a:endParaRPr lang="ru-RU" sz="2400" b="1" dirty="0">
              <a:solidFill>
                <a:srgbClr val="FFFFFF"/>
              </a:solidFill>
            </a:endParaRPr>
          </a:p>
          <a:p>
            <a:pPr defTabSz="957263"/>
            <a:endParaRPr lang="en-US" sz="2400" b="1" dirty="0">
              <a:solidFill>
                <a:srgbClr val="17375E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5" name="Прямоугольник 11"/>
          <p:cNvSpPr>
            <a:spLocks noChangeArrowheads="1"/>
          </p:cNvSpPr>
          <p:nvPr/>
        </p:nvSpPr>
        <p:spPr bwMode="auto">
          <a:xfrm>
            <a:off x="0" y="1052736"/>
            <a:ext cx="9144000" cy="28733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900">
              <a:solidFill>
                <a:srgbClr val="4F6228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7624" name="Rectangle 8"/>
          <p:cNvSpPr>
            <a:spLocks noChangeArrowheads="1"/>
          </p:cNvSpPr>
          <p:nvPr/>
        </p:nvSpPr>
        <p:spPr bwMode="auto">
          <a:xfrm>
            <a:off x="827584" y="3501008"/>
            <a:ext cx="7777162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3200" b="1">
              <a:solidFill>
                <a:schemeClr val="bg1"/>
              </a:solidFill>
              <a:latin typeface="Helios"/>
            </a:endParaRPr>
          </a:p>
          <a:p>
            <a:endParaRPr lang="ru-RU" sz="2400" b="1">
              <a:solidFill>
                <a:schemeClr val="bg1"/>
              </a:solidFill>
              <a:latin typeface="Helios"/>
            </a:endParaRPr>
          </a:p>
        </p:txBody>
      </p: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 dirty="0">
                <a:solidFill>
                  <a:schemeClr val="bg1"/>
                </a:solidFill>
                <a:latin typeface="Arial" pitchFamily="34" charset="0"/>
              </a:rPr>
              <a:t>ИЗМЕНЕНИЯ, ВНОСИМЫЕ В ДЕЙСТВУЮЩИЕ ФОРМЫ ФЕДЕРАЛЬНОГО </a:t>
            </a: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</a:rPr>
              <a:t>СТАТИСТИЧЕСКОГО   </a:t>
            </a:r>
            <a:r>
              <a:rPr lang="ru-RU" sz="1600" b="1" dirty="0">
                <a:solidFill>
                  <a:schemeClr val="bg1"/>
                </a:solidFill>
                <a:latin typeface="Arial" pitchFamily="34" charset="0"/>
              </a:rPr>
              <a:t>НАБЛЮДЕНИЯ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7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263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69668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en-US" sz="1900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 dirty="0">
                <a:solidFill>
                  <a:schemeClr val="bg1"/>
                </a:solidFill>
                <a:latin typeface="Arial" pitchFamily="34" charset="0"/>
              </a:rPr>
              <a:t>ИЗМЕНЕНИЯ, ВНОСИМЫЕ В ФОРМУ </a:t>
            </a: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</a:rPr>
              <a:t>ФЕДЕРАЛЬНОГО</a:t>
            </a:r>
            <a:endParaRPr lang="ru-RU" sz="1600" b="1" dirty="0">
              <a:solidFill>
                <a:schemeClr val="bg1"/>
              </a:solidFill>
              <a:latin typeface="Arial" pitchFamily="34" charset="0"/>
            </a:endParaRPr>
          </a:p>
          <a:p>
            <a:r>
              <a:rPr lang="ru-RU" sz="1600" b="1" dirty="0">
                <a:solidFill>
                  <a:schemeClr val="bg1"/>
                </a:solidFill>
                <a:latin typeface="Arial" pitchFamily="34" charset="0"/>
              </a:rPr>
              <a:t>СТАТИСТИЧЕСКОГО   НАБЛЮДЕНИЯ № </a:t>
            </a: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</a:rPr>
              <a:t>36</a:t>
            </a:r>
            <a:endParaRPr lang="ru-RU" sz="16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369671" name="Rectangle 7"/>
          <p:cNvSpPr>
            <a:spLocks noChangeArrowheads="1"/>
          </p:cNvSpPr>
          <p:nvPr/>
        </p:nvSpPr>
        <p:spPr bwMode="auto">
          <a:xfrm>
            <a:off x="539750" y="871538"/>
            <a:ext cx="82089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1400"/>
              <a:t>			</a:t>
            </a: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683568" y="836712"/>
            <a:ext cx="7992939" cy="288925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b="1" dirty="0"/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таблицы 2100 и 2120 добавлены новые графы: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/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683568" y="1268760"/>
          <a:ext cx="8064897" cy="2560320"/>
        </p:xfrm>
        <a:graphic>
          <a:graphicData uri="http://schemas.openxmlformats.org/drawingml/2006/table">
            <a:tbl>
              <a:tblPr/>
              <a:tblGrid>
                <a:gridCol w="1344695"/>
                <a:gridCol w="239481"/>
                <a:gridCol w="648072"/>
                <a:gridCol w="576064"/>
                <a:gridCol w="576064"/>
                <a:gridCol w="1296144"/>
                <a:gridCol w="360040"/>
                <a:gridCol w="648072"/>
                <a:gridCol w="504056"/>
                <a:gridCol w="504056"/>
                <a:gridCol w="1368153"/>
              </a:tblGrid>
              <a:tr h="255925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из них: с впервые в жизни установленным диагнозом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Состоит под наблюдением пациентов на конец  отчетного года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53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из них детей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из них детей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061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до 14 лет </a:t>
                      </a:r>
                      <a:r>
                        <a:rPr lang="ru-RU" sz="12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вкл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15-17 лет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Из них (из гр. 6 и 7) дети,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проживающие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в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организациях социального обслуживания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для детей с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психическими расстройствами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ДДИ)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до 14 лет </a:t>
                      </a:r>
                      <a:r>
                        <a:rPr lang="ru-RU" sz="12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вкл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15-17 лет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Из них (из гр.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12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13)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дети,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проживающие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в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организациях социального обслуживания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для детей с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психическими расстройствами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ДДИ)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3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</a:p>
                  </a:txBody>
                  <a:tcPr marL="42654" marR="426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</a:p>
                  </a:txBody>
                  <a:tcPr marL="42654" marR="426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1" name="Таблица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5423806"/>
              </p:ext>
            </p:extLst>
          </p:nvPr>
        </p:nvGraphicFramePr>
        <p:xfrm>
          <a:off x="683568" y="3933056"/>
          <a:ext cx="8064897" cy="3108960"/>
        </p:xfrm>
        <a:graphic>
          <a:graphicData uri="http://schemas.openxmlformats.org/drawingml/2006/table">
            <a:tbl>
              <a:tblPr/>
              <a:tblGrid>
                <a:gridCol w="1344695"/>
                <a:gridCol w="239481"/>
                <a:gridCol w="648072"/>
                <a:gridCol w="576064"/>
                <a:gridCol w="576064"/>
                <a:gridCol w="1296144"/>
                <a:gridCol w="360040"/>
                <a:gridCol w="648072"/>
                <a:gridCol w="504056"/>
                <a:gridCol w="504056"/>
                <a:gridCol w="1368153"/>
              </a:tblGrid>
              <a:tr h="255925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из них: с впервые в жизни установленным диагнозом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Пациенты, которым продолжает оказываться консультативно-лечебная помощь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53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из них детей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из них детей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061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до 14 лет </a:t>
                      </a:r>
                      <a:r>
                        <a:rPr lang="ru-RU" sz="12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вкл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15-17 лет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Из них (из гр. 6 и 7) дети,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проживающие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в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организациях социального обслуживания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для детей с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психическими расстройствами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ДДИ)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до 14 лет </a:t>
                      </a:r>
                      <a:r>
                        <a:rPr lang="ru-RU" sz="12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вкл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Из них (из гр.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12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13)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дети,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проживающие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в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организациях социального обслуживания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для детей с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психическими расстройствами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ДДИ)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3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</a:p>
                  </a:txBody>
                  <a:tcPr marL="42654" marR="426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</a:p>
                  </a:txBody>
                  <a:tcPr marL="42654" marR="426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 dirty="0">
                <a:solidFill>
                  <a:schemeClr val="bg1"/>
                </a:solidFill>
                <a:latin typeface="Arial" pitchFamily="34" charset="0"/>
              </a:rPr>
              <a:t>ИЗМЕНЕНИЯ, ВНОСИМЫЕ В ФОРМУ </a:t>
            </a: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</a:rPr>
              <a:t>ФЕДЕРАЛЬНОГО</a:t>
            </a:r>
            <a:endParaRPr lang="ru-RU" sz="1600" b="1" dirty="0">
              <a:solidFill>
                <a:schemeClr val="bg1"/>
              </a:solidFill>
              <a:latin typeface="Arial" pitchFamily="34" charset="0"/>
            </a:endParaRPr>
          </a:p>
          <a:p>
            <a:r>
              <a:rPr lang="ru-RU" sz="1600" b="1" dirty="0">
                <a:solidFill>
                  <a:schemeClr val="bg1"/>
                </a:solidFill>
                <a:latin typeface="Arial" pitchFamily="34" charset="0"/>
              </a:rPr>
              <a:t>СТАТИСТИЧЕСКОГО   НАБЛЮДЕНИЯ № </a:t>
            </a: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</a:rPr>
              <a:t>36</a:t>
            </a:r>
            <a:endParaRPr lang="ru-RU" sz="16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369671" name="Rectangle 7"/>
          <p:cNvSpPr>
            <a:spLocks noChangeArrowheads="1"/>
          </p:cNvSpPr>
          <p:nvPr/>
        </p:nvSpPr>
        <p:spPr bwMode="auto">
          <a:xfrm>
            <a:off x="539750" y="871538"/>
            <a:ext cx="82089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1400"/>
              <a:t>			</a:t>
            </a:r>
          </a:p>
        </p:txBody>
      </p:sp>
      <p:sp>
        <p:nvSpPr>
          <p:cNvPr id="19" name="Rectangle 9"/>
          <p:cNvSpPr>
            <a:spLocks noChangeArrowheads="1"/>
          </p:cNvSpPr>
          <p:nvPr/>
        </p:nvSpPr>
        <p:spPr bwMode="auto">
          <a:xfrm>
            <a:off x="611560" y="1196752"/>
            <a:ext cx="7992939" cy="288925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b="1" dirty="0"/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таблицу 2180 добавлены новые графы: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/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683568" y="1844824"/>
          <a:ext cx="7992889" cy="3109000"/>
        </p:xfrm>
        <a:graphic>
          <a:graphicData uri="http://schemas.openxmlformats.org/drawingml/2006/table">
            <a:tbl>
              <a:tblPr/>
              <a:tblGrid>
                <a:gridCol w="1141841"/>
                <a:gridCol w="285460"/>
                <a:gridCol w="642286"/>
                <a:gridCol w="785016"/>
                <a:gridCol w="785016"/>
                <a:gridCol w="1213206"/>
                <a:gridCol w="642286"/>
                <a:gridCol w="785016"/>
                <a:gridCol w="592133"/>
                <a:gridCol w="1120629"/>
              </a:tblGrid>
              <a:tr h="185130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</a:t>
                      </a: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</a:tabLs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Число пациентов, впервые признанных инвалидами в отчетном году</a:t>
                      </a: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Число пациентов, имевших группу инвалидности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на конец отчетного года</a:t>
                      </a: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25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из них:</a:t>
                      </a: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из них</a:t>
                      </a: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550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инвалидами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III группы</a:t>
                      </a: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инвалидов (до 17 лет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вкл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из них (из гр. 6) дети, проживающие в организациях социального обслуживания для детей с психическими расстройствами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(ДДИ)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имевших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III группу</a:t>
                      </a: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инвалидов (до 17 лет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вкл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из них (из гр. 10) дети, проживающие в организациях социального обслуживания для детей с психическими расстройствами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(ДДИ)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8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</a:tabLs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7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263">
              <a:lnSpc>
                <a:spcPct val="80000"/>
              </a:lnSpc>
              <a:buFontTx/>
              <a:buNone/>
            </a:pPr>
            <a:endParaRPr lang="ru-RU" sz="1700" dirty="0" smtClean="0">
              <a:solidFill>
                <a:srgbClr val="7F7F7F"/>
              </a:solidFill>
              <a:latin typeface="Helios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 dirty="0">
                <a:solidFill>
                  <a:schemeClr val="bg1"/>
                </a:solidFill>
                <a:latin typeface="Arial" pitchFamily="34" charset="0"/>
              </a:rPr>
              <a:t>ИЗМЕНЕНИЯ, ВНОСИМЫЕ В ФОРМУ </a:t>
            </a: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</a:rPr>
              <a:t>ФЕДЕРАЛЬНОГО</a:t>
            </a:r>
            <a:endParaRPr lang="ru-RU" sz="1600" b="1" dirty="0">
              <a:solidFill>
                <a:schemeClr val="bg1"/>
              </a:solidFill>
              <a:latin typeface="Arial" pitchFamily="34" charset="0"/>
            </a:endParaRPr>
          </a:p>
          <a:p>
            <a:r>
              <a:rPr lang="ru-RU" sz="1600" b="1" dirty="0">
                <a:solidFill>
                  <a:schemeClr val="bg1"/>
                </a:solidFill>
                <a:latin typeface="Arial" pitchFamily="34" charset="0"/>
              </a:rPr>
              <a:t>СТАТИСТИЧЕСКОГО   НАБЛЮДЕНИЯ № </a:t>
            </a: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</a:rPr>
              <a:t>36</a:t>
            </a:r>
            <a:endParaRPr lang="ru-RU" sz="16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369671" name="Rectangle 7"/>
          <p:cNvSpPr>
            <a:spLocks noChangeArrowheads="1"/>
          </p:cNvSpPr>
          <p:nvPr/>
        </p:nvSpPr>
        <p:spPr bwMode="auto">
          <a:xfrm>
            <a:off x="539750" y="871538"/>
            <a:ext cx="82089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1400"/>
              <a:t>			</a:t>
            </a:r>
          </a:p>
        </p:txBody>
      </p:sp>
      <p:sp>
        <p:nvSpPr>
          <p:cNvPr id="19" name="Rectangle 9"/>
          <p:cNvSpPr>
            <a:spLocks noChangeArrowheads="1"/>
          </p:cNvSpPr>
          <p:nvPr/>
        </p:nvSpPr>
        <p:spPr bwMode="auto">
          <a:xfrm>
            <a:off x="611560" y="908720"/>
            <a:ext cx="7992939" cy="288925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b="1" dirty="0"/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таблицу 2200 добавлены новые графы: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611560" y="1412776"/>
          <a:ext cx="7992888" cy="2743200"/>
        </p:xfrm>
        <a:graphic>
          <a:graphicData uri="http://schemas.openxmlformats.org/drawingml/2006/table">
            <a:tbl>
              <a:tblPr/>
              <a:tblGrid>
                <a:gridCol w="1208367"/>
                <a:gridCol w="374184"/>
                <a:gridCol w="1098966"/>
                <a:gridCol w="1274860"/>
                <a:gridCol w="364103"/>
                <a:gridCol w="1376703"/>
                <a:gridCol w="1266041"/>
                <a:gridCol w="1029664"/>
              </a:tblGrid>
              <a:tr h="17410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</a:t>
                      </a:r>
                    </a:p>
                  </a:txBody>
                  <a:tcPr marL="43526" marR="4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26" marR="4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Число посещений </a:t>
                      </a: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к врачам, включая посещения на дому –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всего,ед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26" marR="4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из них (из гр. 4) детей до 17 лет включительно, проживающих в организациях социального обслуживания для детей с психическими расстройствами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(ДДИ)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чел</a:t>
                      </a:r>
                    </a:p>
                  </a:txBody>
                  <a:tcPr marL="43526" marR="4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26" marR="4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Число посещений по поводу заболеваний, включая посещения на дому (из гр.4)- всего,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ед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26" marR="4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Число посещений по поводу заболеваний и диспансерного наблюдения с выездом в организацию социального обслуживания для детей с психическими расстройствами (из гр.5)- всего, </a:t>
                      </a:r>
                      <a:r>
                        <a:rPr lang="ru-RU" sz="1200" dirty="0" err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ед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26" marR="43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Кроме того, проведено осмотров в военкоматах, учебных и других учреждениях,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ед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26" marR="4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3526" marR="4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26" marR="4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43526" marR="435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43526" marR="43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26" marR="435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43526" marR="4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43526" marR="43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43526" marR="4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755576" y="5013176"/>
            <a:ext cx="7776864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Из числа пациентов, находящихся под диспансерным наблюдением и получающих консультативно-лечебную помощь, получили курс лечения/реабилитации бригадным методом, чел: у психиатров для взрослых  1______, психиатров для подростков 2 _____, психиатров детских 3_____, 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 них дети, проживающие в организациях социального обслуживания для детей с психическими расстройствами (ДДИ)  4 ___________.</a:t>
            </a:r>
            <a:endParaRPr lang="ru-RU" sz="1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755576" y="4581128"/>
            <a:ext cx="7992939" cy="288925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b="1" dirty="0"/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Внесены изменения в таблицу 2202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 dirty="0">
                <a:solidFill>
                  <a:schemeClr val="bg1"/>
                </a:solidFill>
                <a:latin typeface="Arial" pitchFamily="34" charset="0"/>
              </a:rPr>
              <a:t>ИЗМЕНЕНИЯ, ВНОСИМЫЕ В ФОРМУ </a:t>
            </a: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</a:rPr>
              <a:t>ФЕДЕРАЛЬНОГО</a:t>
            </a:r>
            <a:endParaRPr lang="ru-RU" sz="1600" b="1" dirty="0">
              <a:solidFill>
                <a:schemeClr val="bg1"/>
              </a:solidFill>
              <a:latin typeface="Arial" pitchFamily="34" charset="0"/>
            </a:endParaRPr>
          </a:p>
          <a:p>
            <a:r>
              <a:rPr lang="ru-RU" sz="1600" b="1" dirty="0">
                <a:solidFill>
                  <a:schemeClr val="bg1"/>
                </a:solidFill>
                <a:latin typeface="Arial" pitchFamily="34" charset="0"/>
              </a:rPr>
              <a:t>СТАТИСТИЧЕСКОГО   НАБЛЮДЕНИЯ № </a:t>
            </a: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</a:rPr>
              <a:t>36</a:t>
            </a:r>
            <a:endParaRPr lang="ru-RU" sz="16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369671" name="Rectangle 7"/>
          <p:cNvSpPr>
            <a:spLocks noChangeArrowheads="1"/>
          </p:cNvSpPr>
          <p:nvPr/>
        </p:nvSpPr>
        <p:spPr bwMode="auto">
          <a:xfrm>
            <a:off x="539750" y="871538"/>
            <a:ext cx="82089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1400"/>
              <a:t>			</a:t>
            </a:r>
          </a:p>
        </p:txBody>
      </p:sp>
      <p:sp>
        <p:nvSpPr>
          <p:cNvPr id="19" name="Rectangle 9"/>
          <p:cNvSpPr>
            <a:spLocks noChangeArrowheads="1"/>
          </p:cNvSpPr>
          <p:nvPr/>
        </p:nvSpPr>
        <p:spPr bwMode="auto">
          <a:xfrm>
            <a:off x="611560" y="908720"/>
            <a:ext cx="7992939" cy="288925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b="1" dirty="0"/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Внесены дополнительные строки в  таблицу 2210: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683568" y="1628800"/>
          <a:ext cx="7776864" cy="3413760"/>
        </p:xfrm>
        <a:graphic>
          <a:graphicData uri="http://schemas.openxmlformats.org/drawingml/2006/table">
            <a:tbl>
              <a:tblPr/>
              <a:tblGrid>
                <a:gridCol w="4464496"/>
                <a:gridCol w="864096"/>
                <a:gridCol w="1224136"/>
                <a:gridCol w="1224136"/>
              </a:tblGrid>
              <a:tr h="19087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строки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4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3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В ПНД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(диспансерных отделениях, кабинетах):</a:t>
                      </a:r>
                    </a:p>
                    <a:p>
                      <a:pPr marL="114300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- медицинские психологи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524">
                <a:tc>
                  <a:txBody>
                    <a:bodyPr/>
                    <a:lstStyle/>
                    <a:p>
                      <a:pPr indent="114300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 специалисты по социальной работе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524">
                <a:tc>
                  <a:txBody>
                    <a:bodyPr/>
                    <a:lstStyle/>
                    <a:p>
                      <a:pPr indent="114300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 социальные работники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8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В стационарах: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114300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 медицинские психологи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524">
                <a:tc>
                  <a:txBody>
                    <a:bodyPr/>
                    <a:lstStyle/>
                    <a:p>
                      <a:pPr indent="114300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 специалисты по социальной работе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524">
                <a:tc>
                  <a:txBody>
                    <a:bodyPr/>
                    <a:lstStyle/>
                    <a:p>
                      <a:pPr indent="114300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 социальные работники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2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В организациях социального обслуживания для детей </a:t>
                      </a:r>
                      <a:endParaRPr lang="ru-RU" sz="1400" b="1" dirty="0" smtClean="0">
                        <a:solidFill>
                          <a:srgbClr val="FF0000"/>
                        </a:solidFill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с 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психическими 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расстройствами (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ДДИ)</a:t>
                      </a: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114300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- медицинские психологи</a:t>
                      </a: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5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   - специалисты по социальной работе</a:t>
                      </a: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27483</TotalTime>
  <Words>1380</Words>
  <Application>Microsoft Office PowerPoint</Application>
  <PresentationFormat>Экран (4:3)</PresentationFormat>
  <Paragraphs>273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Helios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Направления развития медицинскойнауки</dc:title>
  <dc:creator>Apple</dc:creator>
  <cp:lastModifiedBy>Раевская Марина Анатольевна</cp:lastModifiedBy>
  <cp:revision>1763</cp:revision>
  <cp:lastPrinted>2012-09-27T21:31:01Z</cp:lastPrinted>
  <dcterms:created xsi:type="dcterms:W3CDTF">2012-08-30T01:27:20Z</dcterms:created>
  <dcterms:modified xsi:type="dcterms:W3CDTF">2023-12-05T08:15:25Z</dcterms:modified>
</cp:coreProperties>
</file>