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66" r:id="rId1"/>
  </p:sldMasterIdLst>
  <p:notesMasterIdLst>
    <p:notesMasterId r:id="rId37"/>
  </p:notesMasterIdLst>
  <p:sldIdLst>
    <p:sldId id="256" r:id="rId2"/>
    <p:sldId id="257" r:id="rId3"/>
    <p:sldId id="267" r:id="rId4"/>
    <p:sldId id="268" r:id="rId5"/>
    <p:sldId id="269" r:id="rId6"/>
    <p:sldId id="270" r:id="rId7"/>
    <p:sldId id="273" r:id="rId8"/>
    <p:sldId id="278" r:id="rId9"/>
    <p:sldId id="280" r:id="rId10"/>
    <p:sldId id="281" r:id="rId11"/>
    <p:sldId id="282" r:id="rId12"/>
    <p:sldId id="283" r:id="rId13"/>
    <p:sldId id="284" r:id="rId14"/>
    <p:sldId id="285" r:id="rId15"/>
    <p:sldId id="286" r:id="rId16"/>
    <p:sldId id="297" r:id="rId17"/>
    <p:sldId id="298" r:id="rId18"/>
    <p:sldId id="301" r:id="rId19"/>
    <p:sldId id="302" r:id="rId20"/>
    <p:sldId id="303" r:id="rId21"/>
    <p:sldId id="304" r:id="rId22"/>
    <p:sldId id="305" r:id="rId23"/>
    <p:sldId id="306" r:id="rId24"/>
    <p:sldId id="307" r:id="rId25"/>
    <p:sldId id="308" r:id="rId26"/>
    <p:sldId id="313" r:id="rId27"/>
    <p:sldId id="314" r:id="rId28"/>
    <p:sldId id="315" r:id="rId29"/>
    <p:sldId id="317" r:id="rId30"/>
    <p:sldId id="318" r:id="rId31"/>
    <p:sldId id="319" r:id="rId32"/>
    <p:sldId id="320" r:id="rId33"/>
    <p:sldId id="321" r:id="rId34"/>
    <p:sldId id="322" r:id="rId35"/>
    <p:sldId id="323" r:id="rId36"/>
  </p:sldIdLst>
  <p:sldSz cx="12192000" cy="6858000"/>
  <p:notesSz cx="12192000" cy="6858000"/>
  <p:defaultTextStyle>
    <a:defPPr>
      <a:defRPr kern="0"/>
    </a:def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594" y="10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52832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6905625" y="0"/>
            <a:ext cx="52832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FDB602C-B632-4C91-A29C-D83908A30510}" type="datetimeFigureOut">
              <a:rPr lang="ru-RU" smtClean="0"/>
              <a:t>08.12.2023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4038600" y="857250"/>
            <a:ext cx="4114800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1219200" y="3300413"/>
            <a:ext cx="9753600" cy="270033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6513513"/>
            <a:ext cx="52832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6905625" y="6513513"/>
            <a:ext cx="52832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4B7B7C1-2401-474E-8819-27B3D885C5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71705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B7B7C1-2401-474E-8819-27B3D885C5E8}" type="slidenum">
              <a:rPr lang="ru-RU" smtClean="0"/>
              <a:t>19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59858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12/8/2023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499197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12/8/2023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25294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12/8/2023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734511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12/8/2023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0644101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12/8/2023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210999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12/8/2023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42821004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12/8/2023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198411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12/8/2023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235007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12/8/2023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904025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12/8/2023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4855906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>
  <p:cSld name="Title Onl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200" b="1" i="0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12/8/2023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6655107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12/8/2023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3426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12/8/2023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20105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12/8/2023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02380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12/8/2023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88768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12/8/2023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8859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12/8/2023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70506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12/8/2023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87439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12/8/2023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06790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1D8BD707-D9CF-40AE-B4C6-C98DA3205C09}" type="datetimeFigureOut">
              <a:rPr lang="en-US" smtClean="0"/>
              <a:t>12/8/2023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B6F15528-21DE-4FAA-801E-634DDDAF4B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637736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7" r:id="rId1"/>
    <p:sldLayoutId id="2147483668" r:id="rId2"/>
    <p:sldLayoutId id="2147483669" r:id="rId3"/>
    <p:sldLayoutId id="2147483670" r:id="rId4"/>
    <p:sldLayoutId id="2147483671" r:id="rId5"/>
    <p:sldLayoutId id="2147483672" r:id="rId6"/>
    <p:sldLayoutId id="2147483673" r:id="rId7"/>
    <p:sldLayoutId id="2147483674" r:id="rId8"/>
    <p:sldLayoutId id="2147483675" r:id="rId9"/>
    <p:sldLayoutId id="2147483676" r:id="rId10"/>
    <p:sldLayoutId id="2147483677" r:id="rId11"/>
    <p:sldLayoutId id="2147483678" r:id="rId12"/>
    <p:sldLayoutId id="2147483679" r:id="rId13"/>
    <p:sldLayoutId id="2147483680" r:id="rId14"/>
    <p:sldLayoutId id="2147483681" r:id="rId15"/>
    <p:sldLayoutId id="2147483682" r:id="rId16"/>
    <p:sldLayoutId id="2147483683" r:id="rId17"/>
    <p:sldLayoutId id="2147483684" r:id="rId18"/>
    <p:sldLayoutId id="2147483685" r:id="rId19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png"/><Relationship Id="rId3" Type="http://schemas.openxmlformats.org/officeDocument/2006/relationships/image" Target="../media/image34.png"/><Relationship Id="rId7" Type="http://schemas.openxmlformats.org/officeDocument/2006/relationships/image" Target="../media/image38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7.png"/><Relationship Id="rId5" Type="http://schemas.openxmlformats.org/officeDocument/2006/relationships/image" Target="../media/image36.png"/><Relationship Id="rId4" Type="http://schemas.openxmlformats.org/officeDocument/2006/relationships/image" Target="../media/image35.png"/><Relationship Id="rId9" Type="http://schemas.openxmlformats.org/officeDocument/2006/relationships/image" Target="../media/image40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7.png"/><Relationship Id="rId4" Type="http://schemas.openxmlformats.org/officeDocument/2006/relationships/image" Target="../media/image46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openxmlformats.org/officeDocument/2006/relationships/image" Target="../media/image13.png"/><Relationship Id="rId18" Type="http://schemas.openxmlformats.org/officeDocument/2006/relationships/image" Target="../media/image18.png"/><Relationship Id="rId3" Type="http://schemas.openxmlformats.org/officeDocument/2006/relationships/image" Target="../media/image3.png"/><Relationship Id="rId21" Type="http://schemas.openxmlformats.org/officeDocument/2006/relationships/image" Target="../media/image21.png"/><Relationship Id="rId7" Type="http://schemas.openxmlformats.org/officeDocument/2006/relationships/image" Target="../media/image7.png"/><Relationship Id="rId12" Type="http://schemas.openxmlformats.org/officeDocument/2006/relationships/image" Target="../media/image12.png"/><Relationship Id="rId17" Type="http://schemas.openxmlformats.org/officeDocument/2006/relationships/image" Target="../media/image17.png"/><Relationship Id="rId25" Type="http://schemas.openxmlformats.org/officeDocument/2006/relationships/image" Target="../media/image25.png"/><Relationship Id="rId2" Type="http://schemas.openxmlformats.org/officeDocument/2006/relationships/image" Target="../media/image2.jpg"/><Relationship Id="rId16" Type="http://schemas.openxmlformats.org/officeDocument/2006/relationships/image" Target="../media/image16.png"/><Relationship Id="rId20" Type="http://schemas.openxmlformats.org/officeDocument/2006/relationships/image" Target="../media/image20.pn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24" Type="http://schemas.openxmlformats.org/officeDocument/2006/relationships/image" Target="../media/image24.png"/><Relationship Id="rId5" Type="http://schemas.openxmlformats.org/officeDocument/2006/relationships/image" Target="../media/image5.png"/><Relationship Id="rId15" Type="http://schemas.openxmlformats.org/officeDocument/2006/relationships/image" Target="../media/image15.png"/><Relationship Id="rId23" Type="http://schemas.openxmlformats.org/officeDocument/2006/relationships/image" Target="../media/image23.png"/><Relationship Id="rId10" Type="http://schemas.openxmlformats.org/officeDocument/2006/relationships/image" Target="../media/image10.png"/><Relationship Id="rId19" Type="http://schemas.openxmlformats.org/officeDocument/2006/relationships/image" Target="../media/image19.png"/><Relationship Id="rId4" Type="http://schemas.openxmlformats.org/officeDocument/2006/relationships/image" Target="../media/image4.png"/><Relationship Id="rId9" Type="http://schemas.openxmlformats.org/officeDocument/2006/relationships/image" Target="../media/image9.png"/><Relationship Id="rId14" Type="http://schemas.openxmlformats.org/officeDocument/2006/relationships/image" Target="../media/image14.png"/><Relationship Id="rId22" Type="http://schemas.openxmlformats.org/officeDocument/2006/relationships/image" Target="../media/image22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2.png"/><Relationship Id="rId5" Type="http://schemas.openxmlformats.org/officeDocument/2006/relationships/image" Target="../media/image51.png"/><Relationship Id="rId4" Type="http://schemas.openxmlformats.org/officeDocument/2006/relationships/image" Target="../media/image50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7.png"/><Relationship Id="rId5" Type="http://schemas.openxmlformats.org/officeDocument/2006/relationships/image" Target="../media/image56.png"/><Relationship Id="rId4" Type="http://schemas.openxmlformats.org/officeDocument/2006/relationships/image" Target="../media/image55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2.png"/><Relationship Id="rId5" Type="http://schemas.openxmlformats.org/officeDocument/2006/relationships/image" Target="../media/image61.png"/><Relationship Id="rId4" Type="http://schemas.openxmlformats.org/officeDocument/2006/relationships/image" Target="../media/image60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7.png"/><Relationship Id="rId5" Type="http://schemas.openxmlformats.org/officeDocument/2006/relationships/image" Target="../media/image66.png"/><Relationship Id="rId4" Type="http://schemas.openxmlformats.org/officeDocument/2006/relationships/image" Target="../media/image65.pn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4.png"/><Relationship Id="rId3" Type="http://schemas.openxmlformats.org/officeDocument/2006/relationships/image" Target="../media/image69.png"/><Relationship Id="rId7" Type="http://schemas.openxmlformats.org/officeDocument/2006/relationships/image" Target="../media/image73.png"/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2.png"/><Relationship Id="rId5" Type="http://schemas.openxmlformats.org/officeDocument/2006/relationships/image" Target="../media/image71.png"/><Relationship Id="rId4" Type="http://schemas.openxmlformats.org/officeDocument/2006/relationships/image" Target="../media/image70.png"/><Relationship Id="rId9" Type="http://schemas.openxmlformats.org/officeDocument/2006/relationships/image" Target="../media/image75.pn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82.png"/><Relationship Id="rId3" Type="http://schemas.openxmlformats.org/officeDocument/2006/relationships/image" Target="../media/image77.png"/><Relationship Id="rId7" Type="http://schemas.openxmlformats.org/officeDocument/2006/relationships/image" Target="../media/image81.png"/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0.png"/><Relationship Id="rId5" Type="http://schemas.openxmlformats.org/officeDocument/2006/relationships/image" Target="../media/image79.png"/><Relationship Id="rId4" Type="http://schemas.openxmlformats.org/officeDocument/2006/relationships/image" Target="../media/image78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4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92.png"/><Relationship Id="rId3" Type="http://schemas.openxmlformats.org/officeDocument/2006/relationships/image" Target="../media/image87.png"/><Relationship Id="rId7" Type="http://schemas.openxmlformats.org/officeDocument/2006/relationships/image" Target="../media/image91.png"/><Relationship Id="rId2" Type="http://schemas.openxmlformats.org/officeDocument/2006/relationships/image" Target="../media/image8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0.png"/><Relationship Id="rId5" Type="http://schemas.openxmlformats.org/officeDocument/2006/relationships/image" Target="../media/image89.png"/><Relationship Id="rId4" Type="http://schemas.openxmlformats.org/officeDocument/2006/relationships/image" Target="../media/image88.pn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4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5.png"/><Relationship Id="rId1" Type="http://schemas.openxmlformats.org/officeDocument/2006/relationships/slideLayout" Target="../slideLayouts/slideLayout19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hyperlink" Target="mailto:rla@mednet.ru" TargetMode="External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0"/>
            <a:ext cx="12192000" cy="6834505"/>
            <a:chOff x="0" y="0"/>
            <a:chExt cx="12192000" cy="6834505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8248" y="0"/>
              <a:ext cx="12183751" cy="6834509"/>
            </a:xfrm>
            <a:prstGeom prst="rect">
              <a:avLst/>
            </a:prstGeom>
          </p:spPr>
        </p:pic>
        <p:sp>
          <p:nvSpPr>
            <p:cNvPr id="4" name="object 4"/>
            <p:cNvSpPr/>
            <p:nvPr/>
          </p:nvSpPr>
          <p:spPr>
            <a:xfrm>
              <a:off x="0" y="0"/>
              <a:ext cx="12192000" cy="1156970"/>
            </a:xfrm>
            <a:custGeom>
              <a:avLst/>
              <a:gdLst/>
              <a:ahLst/>
              <a:cxnLst/>
              <a:rect l="l" t="t" r="r" b="b"/>
              <a:pathLst>
                <a:path w="12192000" h="1156970">
                  <a:moveTo>
                    <a:pt x="0" y="1156715"/>
                  </a:moveTo>
                  <a:lnTo>
                    <a:pt x="12192000" y="1156715"/>
                  </a:lnTo>
                  <a:lnTo>
                    <a:pt x="12192000" y="0"/>
                  </a:lnTo>
                  <a:lnTo>
                    <a:pt x="0" y="0"/>
                  </a:lnTo>
                  <a:lnTo>
                    <a:pt x="0" y="1156715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5" name="object 5"/>
          <p:cNvSpPr txBox="1"/>
          <p:nvPr/>
        </p:nvSpPr>
        <p:spPr>
          <a:xfrm>
            <a:off x="2087372" y="2126995"/>
            <a:ext cx="8465185" cy="1244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95"/>
              </a:spcBef>
            </a:pPr>
            <a:r>
              <a:rPr sz="4000" b="1" spc="-20" dirty="0">
                <a:latin typeface="Times New Roman"/>
                <a:cs typeface="Times New Roman"/>
              </a:rPr>
              <a:t>Заполнение</a:t>
            </a:r>
            <a:r>
              <a:rPr sz="4000" b="1" spc="-185" dirty="0">
                <a:latin typeface="Times New Roman"/>
                <a:cs typeface="Times New Roman"/>
              </a:rPr>
              <a:t> </a:t>
            </a:r>
            <a:r>
              <a:rPr sz="4000" b="1" dirty="0">
                <a:latin typeface="Times New Roman"/>
                <a:cs typeface="Times New Roman"/>
              </a:rPr>
              <a:t>формы</a:t>
            </a:r>
            <a:r>
              <a:rPr sz="4000" b="1" spc="-165" dirty="0">
                <a:latin typeface="Times New Roman"/>
                <a:cs typeface="Times New Roman"/>
              </a:rPr>
              <a:t> </a:t>
            </a:r>
            <a:r>
              <a:rPr sz="4000" b="1" spc="-10" dirty="0">
                <a:latin typeface="Times New Roman"/>
                <a:cs typeface="Times New Roman"/>
              </a:rPr>
              <a:t>отраслевого</a:t>
            </a:r>
            <a:endParaRPr sz="4000">
              <a:latin typeface="Times New Roman"/>
              <a:cs typeface="Times New Roman"/>
            </a:endParaRPr>
          </a:p>
          <a:p>
            <a:pPr algn="ctr">
              <a:lnSpc>
                <a:spcPct val="100000"/>
              </a:lnSpc>
            </a:pPr>
            <a:r>
              <a:rPr sz="4000" b="1" spc="-25" dirty="0">
                <a:latin typeface="Times New Roman"/>
                <a:cs typeface="Times New Roman"/>
              </a:rPr>
              <a:t>статистического</a:t>
            </a:r>
            <a:r>
              <a:rPr sz="4000" b="1" spc="-145" dirty="0">
                <a:latin typeface="Times New Roman"/>
                <a:cs typeface="Times New Roman"/>
              </a:rPr>
              <a:t> </a:t>
            </a:r>
            <a:r>
              <a:rPr sz="4000" b="1" spc="-40" dirty="0">
                <a:latin typeface="Times New Roman"/>
                <a:cs typeface="Times New Roman"/>
              </a:rPr>
              <a:t>наблюдения</a:t>
            </a:r>
            <a:r>
              <a:rPr sz="4000" b="1" spc="-105" dirty="0">
                <a:latin typeface="Times New Roman"/>
                <a:cs typeface="Times New Roman"/>
              </a:rPr>
              <a:t> </a:t>
            </a:r>
            <a:r>
              <a:rPr sz="4000" b="1" dirty="0">
                <a:latin typeface="Times New Roman"/>
                <a:cs typeface="Times New Roman"/>
              </a:rPr>
              <a:t>№</a:t>
            </a:r>
            <a:r>
              <a:rPr sz="4000" b="1" spc="-110" dirty="0">
                <a:latin typeface="Times New Roman"/>
                <a:cs typeface="Times New Roman"/>
              </a:rPr>
              <a:t> </a:t>
            </a:r>
            <a:r>
              <a:rPr sz="4000" b="1" spc="-20" dirty="0">
                <a:latin typeface="Times New Roman"/>
                <a:cs typeface="Times New Roman"/>
              </a:rPr>
              <a:t>14дс</a:t>
            </a:r>
            <a:endParaRPr sz="4000">
              <a:latin typeface="Times New Roman"/>
              <a:cs typeface="Times New Roman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1305305" y="3346450"/>
            <a:ext cx="10030460" cy="1871666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95"/>
              </a:spcBef>
            </a:pPr>
            <a:r>
              <a:rPr sz="4000" b="1" dirty="0">
                <a:latin typeface="Times New Roman"/>
                <a:cs typeface="Times New Roman"/>
              </a:rPr>
              <a:t>«Сведения</a:t>
            </a:r>
            <a:r>
              <a:rPr sz="4000" b="1" spc="-165" dirty="0">
                <a:latin typeface="Times New Roman"/>
                <a:cs typeface="Times New Roman"/>
              </a:rPr>
              <a:t> </a:t>
            </a:r>
            <a:r>
              <a:rPr sz="4000" b="1" dirty="0">
                <a:latin typeface="Times New Roman"/>
                <a:cs typeface="Times New Roman"/>
              </a:rPr>
              <a:t>о</a:t>
            </a:r>
            <a:r>
              <a:rPr sz="4000" b="1" spc="-165" dirty="0">
                <a:latin typeface="Times New Roman"/>
                <a:cs typeface="Times New Roman"/>
              </a:rPr>
              <a:t> </a:t>
            </a:r>
            <a:r>
              <a:rPr sz="4000" b="1" dirty="0">
                <a:latin typeface="Times New Roman"/>
                <a:cs typeface="Times New Roman"/>
              </a:rPr>
              <a:t>деятельности</a:t>
            </a:r>
            <a:r>
              <a:rPr sz="4000" b="1" spc="-175" dirty="0">
                <a:latin typeface="Times New Roman"/>
                <a:cs typeface="Times New Roman"/>
              </a:rPr>
              <a:t> </a:t>
            </a:r>
            <a:r>
              <a:rPr sz="4000" b="1" spc="-10" dirty="0">
                <a:latin typeface="Times New Roman"/>
                <a:cs typeface="Times New Roman"/>
              </a:rPr>
              <a:t>дневных</a:t>
            </a:r>
            <a:endParaRPr sz="4000" dirty="0">
              <a:latin typeface="Times New Roman"/>
              <a:cs typeface="Times New Roman"/>
            </a:endParaRPr>
          </a:p>
          <a:p>
            <a:pPr marL="12065" marR="5080" algn="ctr">
              <a:lnSpc>
                <a:spcPts val="4770"/>
              </a:lnSpc>
              <a:spcBef>
                <a:spcPts val="125"/>
              </a:spcBef>
            </a:pPr>
            <a:r>
              <a:rPr sz="4000" b="1" spc="-10" dirty="0">
                <a:latin typeface="Times New Roman"/>
                <a:cs typeface="Times New Roman"/>
              </a:rPr>
              <a:t>стационаров</a:t>
            </a:r>
            <a:r>
              <a:rPr sz="4000" b="1" spc="-190" dirty="0">
                <a:latin typeface="Times New Roman"/>
                <a:cs typeface="Times New Roman"/>
              </a:rPr>
              <a:t> </a:t>
            </a:r>
            <a:r>
              <a:rPr sz="4000" b="1" spc="-10" dirty="0">
                <a:latin typeface="Times New Roman"/>
                <a:cs typeface="Times New Roman"/>
              </a:rPr>
              <a:t>медицинских</a:t>
            </a:r>
            <a:r>
              <a:rPr sz="4000" b="1" spc="-185" dirty="0">
                <a:latin typeface="Times New Roman"/>
                <a:cs typeface="Times New Roman"/>
              </a:rPr>
              <a:t> </a:t>
            </a:r>
            <a:r>
              <a:rPr sz="4000" b="1" spc="-10" dirty="0">
                <a:latin typeface="Times New Roman"/>
                <a:cs typeface="Times New Roman"/>
              </a:rPr>
              <a:t>организаций»</a:t>
            </a:r>
            <a:r>
              <a:rPr sz="4000" b="1" spc="-185" dirty="0">
                <a:latin typeface="Times New Roman"/>
                <a:cs typeface="Times New Roman"/>
              </a:rPr>
              <a:t> </a:t>
            </a:r>
            <a:r>
              <a:rPr sz="4000" b="1" spc="-25" dirty="0" err="1">
                <a:latin typeface="Times New Roman"/>
                <a:cs typeface="Times New Roman"/>
              </a:rPr>
              <a:t>за</a:t>
            </a:r>
            <a:r>
              <a:rPr sz="4000" b="1" spc="-25" dirty="0">
                <a:latin typeface="Times New Roman"/>
                <a:cs typeface="Times New Roman"/>
              </a:rPr>
              <a:t> </a:t>
            </a:r>
            <a:r>
              <a:rPr sz="4000" b="1" dirty="0" smtClean="0">
                <a:latin typeface="Times New Roman"/>
                <a:cs typeface="Times New Roman"/>
              </a:rPr>
              <a:t>202</a:t>
            </a:r>
            <a:r>
              <a:rPr lang="ru-RU" sz="4000" b="1" dirty="0" smtClean="0">
                <a:latin typeface="Times New Roman"/>
                <a:cs typeface="Times New Roman"/>
              </a:rPr>
              <a:t>3</a:t>
            </a:r>
            <a:r>
              <a:rPr sz="4000" b="1" spc="-85" dirty="0" smtClean="0">
                <a:latin typeface="Times New Roman"/>
                <a:cs typeface="Times New Roman"/>
              </a:rPr>
              <a:t> </a:t>
            </a:r>
            <a:r>
              <a:rPr sz="4000" b="1" spc="-25" dirty="0">
                <a:latin typeface="Times New Roman"/>
                <a:cs typeface="Times New Roman"/>
              </a:rPr>
              <a:t>год</a:t>
            </a:r>
            <a:endParaRPr sz="4000" dirty="0">
              <a:latin typeface="Times New Roman"/>
              <a:cs typeface="Times New Roman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0" y="6294120"/>
            <a:ext cx="12192000" cy="548640"/>
          </a:xfrm>
          <a:custGeom>
            <a:avLst/>
            <a:gdLst/>
            <a:ahLst/>
            <a:cxnLst/>
            <a:rect l="l" t="t" r="r" b="b"/>
            <a:pathLst>
              <a:path w="12192000" h="548640">
                <a:moveTo>
                  <a:pt x="12192000" y="0"/>
                </a:moveTo>
                <a:lnTo>
                  <a:pt x="0" y="0"/>
                </a:lnTo>
                <a:lnTo>
                  <a:pt x="0" y="548639"/>
                </a:lnTo>
                <a:lnTo>
                  <a:pt x="12192000" y="548639"/>
                </a:lnTo>
                <a:lnTo>
                  <a:pt x="12192000" y="0"/>
                </a:lnTo>
                <a:close/>
              </a:path>
            </a:pathLst>
          </a:custGeom>
          <a:solidFill>
            <a:srgbClr val="DDD0BC"/>
          </a:solid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0"/>
            <a:ext cx="12192000" cy="1701164"/>
            <a:chOff x="0" y="0"/>
            <a:chExt cx="12192000" cy="1701164"/>
          </a:xfrm>
        </p:grpSpPr>
        <p:sp>
          <p:nvSpPr>
            <p:cNvPr id="3" name="object 3"/>
            <p:cNvSpPr/>
            <p:nvPr/>
          </p:nvSpPr>
          <p:spPr>
            <a:xfrm>
              <a:off x="0" y="0"/>
              <a:ext cx="12192000" cy="1701164"/>
            </a:xfrm>
            <a:custGeom>
              <a:avLst/>
              <a:gdLst/>
              <a:ahLst/>
              <a:cxnLst/>
              <a:rect l="l" t="t" r="r" b="b"/>
              <a:pathLst>
                <a:path w="12192000" h="1701164">
                  <a:moveTo>
                    <a:pt x="0" y="1700784"/>
                  </a:moveTo>
                  <a:lnTo>
                    <a:pt x="12192000" y="1700784"/>
                  </a:lnTo>
                  <a:lnTo>
                    <a:pt x="12192000" y="0"/>
                  </a:lnTo>
                  <a:lnTo>
                    <a:pt x="0" y="0"/>
                  </a:lnTo>
                  <a:lnTo>
                    <a:pt x="0" y="1700784"/>
                  </a:lnTo>
                  <a:close/>
                </a:path>
              </a:pathLst>
            </a:custGeom>
            <a:solidFill>
              <a:srgbClr val="DDD0B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5" name="object 5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379219" y="184404"/>
              <a:ext cx="8920734" cy="896874"/>
            </a:xfrm>
            <a:prstGeom prst="rect">
              <a:avLst/>
            </a:prstGeom>
          </p:spPr>
        </p:pic>
        <p:pic>
          <p:nvPicPr>
            <p:cNvPr id="6" name="object 6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579119" y="672083"/>
              <a:ext cx="10420350" cy="896874"/>
            </a:xfrm>
            <a:prstGeom prst="rect">
              <a:avLst/>
            </a:prstGeom>
          </p:spPr>
        </p:pic>
      </p:grpSp>
      <p:sp>
        <p:nvSpPr>
          <p:cNvPr id="7" name="object 7"/>
          <p:cNvSpPr txBox="1"/>
          <p:nvPr/>
        </p:nvSpPr>
        <p:spPr>
          <a:xfrm>
            <a:off x="818184" y="286638"/>
            <a:ext cx="10662920" cy="31521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R="741680" algn="ctr">
              <a:lnSpc>
                <a:spcPct val="100000"/>
              </a:lnSpc>
              <a:spcBef>
                <a:spcPts val="100"/>
              </a:spcBef>
            </a:pPr>
            <a:r>
              <a:rPr sz="3200" b="1" dirty="0">
                <a:latin typeface="Times New Roman"/>
                <a:cs typeface="Times New Roman"/>
              </a:rPr>
              <a:t>Таблица</a:t>
            </a:r>
            <a:r>
              <a:rPr sz="3200" b="1" spc="-100" dirty="0">
                <a:latin typeface="Times New Roman"/>
                <a:cs typeface="Times New Roman"/>
              </a:rPr>
              <a:t> </a:t>
            </a:r>
            <a:r>
              <a:rPr sz="3200" b="1" dirty="0">
                <a:latin typeface="Times New Roman"/>
                <a:cs typeface="Times New Roman"/>
              </a:rPr>
              <a:t>2000</a:t>
            </a:r>
            <a:r>
              <a:rPr sz="3200" b="1" spc="-110" dirty="0">
                <a:latin typeface="Times New Roman"/>
                <a:cs typeface="Times New Roman"/>
              </a:rPr>
              <a:t> </a:t>
            </a:r>
            <a:r>
              <a:rPr sz="3200" b="1" dirty="0">
                <a:latin typeface="Times New Roman"/>
                <a:cs typeface="Times New Roman"/>
              </a:rPr>
              <a:t>«Использование</a:t>
            </a:r>
            <a:r>
              <a:rPr sz="3200" b="1" spc="-130" dirty="0">
                <a:latin typeface="Times New Roman"/>
                <a:cs typeface="Times New Roman"/>
              </a:rPr>
              <a:t> </a:t>
            </a:r>
            <a:r>
              <a:rPr sz="3200" b="1" dirty="0">
                <a:latin typeface="Times New Roman"/>
                <a:cs typeface="Times New Roman"/>
              </a:rPr>
              <a:t>коек</a:t>
            </a:r>
            <a:r>
              <a:rPr sz="3200" b="1" spc="-95" dirty="0">
                <a:latin typeface="Times New Roman"/>
                <a:cs typeface="Times New Roman"/>
              </a:rPr>
              <a:t> </a:t>
            </a:r>
            <a:r>
              <a:rPr sz="3200" b="1" spc="-10" dirty="0">
                <a:latin typeface="Times New Roman"/>
                <a:cs typeface="Times New Roman"/>
              </a:rPr>
              <a:t>дневного</a:t>
            </a:r>
            <a:endParaRPr sz="3200">
              <a:latin typeface="Times New Roman"/>
              <a:cs typeface="Times New Roman"/>
            </a:endParaRPr>
          </a:p>
          <a:p>
            <a:pPr marR="742950" algn="ctr">
              <a:lnSpc>
                <a:spcPct val="100000"/>
              </a:lnSpc>
              <a:spcBef>
                <a:spcPts val="5"/>
              </a:spcBef>
            </a:pPr>
            <a:r>
              <a:rPr sz="3200" b="1" dirty="0">
                <a:latin typeface="Times New Roman"/>
                <a:cs typeface="Times New Roman"/>
              </a:rPr>
              <a:t>стационара</a:t>
            </a:r>
            <a:r>
              <a:rPr sz="3200" b="1" spc="-30" dirty="0">
                <a:latin typeface="Times New Roman"/>
                <a:cs typeface="Times New Roman"/>
              </a:rPr>
              <a:t> </a:t>
            </a:r>
            <a:r>
              <a:rPr sz="3200" b="1" dirty="0">
                <a:latin typeface="Times New Roman"/>
                <a:cs typeface="Times New Roman"/>
              </a:rPr>
              <a:t>медицинской</a:t>
            </a:r>
            <a:r>
              <a:rPr sz="3200" b="1" spc="-20" dirty="0">
                <a:latin typeface="Times New Roman"/>
                <a:cs typeface="Times New Roman"/>
              </a:rPr>
              <a:t> </a:t>
            </a:r>
            <a:r>
              <a:rPr sz="3200" b="1" dirty="0">
                <a:latin typeface="Times New Roman"/>
                <a:cs typeface="Times New Roman"/>
              </a:rPr>
              <a:t>организации</a:t>
            </a:r>
            <a:r>
              <a:rPr sz="3200" b="1" spc="-20" dirty="0">
                <a:latin typeface="Times New Roman"/>
                <a:cs typeface="Times New Roman"/>
              </a:rPr>
              <a:t> </a:t>
            </a:r>
            <a:r>
              <a:rPr sz="3200" b="1" dirty="0">
                <a:latin typeface="Times New Roman"/>
                <a:cs typeface="Times New Roman"/>
              </a:rPr>
              <a:t>по </a:t>
            </a:r>
            <a:r>
              <a:rPr sz="3200" b="1" spc="-10" dirty="0">
                <a:latin typeface="Times New Roman"/>
                <a:cs typeface="Times New Roman"/>
              </a:rPr>
              <a:t>профилям»</a:t>
            </a:r>
            <a:endParaRPr sz="32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5"/>
              </a:spcBef>
            </a:pPr>
            <a:endParaRPr sz="4700">
              <a:latin typeface="Times New Roman"/>
              <a:cs typeface="Times New Roman"/>
            </a:endParaRPr>
          </a:p>
          <a:p>
            <a:pPr marL="521334" marR="5080" indent="-343535" algn="just">
              <a:lnSpc>
                <a:spcPct val="100000"/>
              </a:lnSpc>
              <a:buFont typeface="Arial"/>
              <a:buChar char="•"/>
              <a:tabLst>
                <a:tab pos="521970" algn="l"/>
              </a:tabLst>
            </a:pPr>
            <a:r>
              <a:rPr sz="3200" dirty="0">
                <a:latin typeface="Times New Roman"/>
                <a:cs typeface="Times New Roman"/>
              </a:rPr>
              <a:t>Не</a:t>
            </a:r>
            <a:r>
              <a:rPr sz="3200" spc="20" dirty="0">
                <a:latin typeface="Times New Roman"/>
                <a:cs typeface="Times New Roman"/>
              </a:rPr>
              <a:t>  </a:t>
            </a:r>
            <a:r>
              <a:rPr sz="3200" dirty="0">
                <a:latin typeface="Times New Roman"/>
                <a:cs typeface="Times New Roman"/>
              </a:rPr>
              <a:t>заполняются</a:t>
            </a:r>
            <a:r>
              <a:rPr sz="3200" spc="25" dirty="0">
                <a:latin typeface="Times New Roman"/>
                <a:cs typeface="Times New Roman"/>
              </a:rPr>
              <a:t>  </a:t>
            </a:r>
            <a:r>
              <a:rPr sz="3200" dirty="0">
                <a:latin typeface="Times New Roman"/>
                <a:cs typeface="Times New Roman"/>
              </a:rPr>
              <a:t>сведения</a:t>
            </a:r>
            <a:r>
              <a:rPr sz="3200" spc="20" dirty="0">
                <a:latin typeface="Times New Roman"/>
                <a:cs typeface="Times New Roman"/>
              </a:rPr>
              <a:t>  </a:t>
            </a:r>
            <a:r>
              <a:rPr sz="3200" dirty="0">
                <a:latin typeface="Times New Roman"/>
                <a:cs typeface="Times New Roman"/>
              </a:rPr>
              <a:t>по</a:t>
            </a:r>
            <a:r>
              <a:rPr sz="3200" spc="15" dirty="0">
                <a:latin typeface="Times New Roman"/>
                <a:cs typeface="Times New Roman"/>
              </a:rPr>
              <a:t>  </a:t>
            </a:r>
            <a:r>
              <a:rPr sz="3200" dirty="0">
                <a:latin typeface="Times New Roman"/>
                <a:cs typeface="Times New Roman"/>
              </a:rPr>
              <a:t>строке</a:t>
            </a:r>
            <a:r>
              <a:rPr sz="3200" spc="20" dirty="0">
                <a:latin typeface="Times New Roman"/>
                <a:cs typeface="Times New Roman"/>
              </a:rPr>
              <a:t>  </a:t>
            </a:r>
            <a:r>
              <a:rPr sz="3200" dirty="0">
                <a:latin typeface="Times New Roman"/>
                <a:cs typeface="Times New Roman"/>
              </a:rPr>
              <a:t>49</a:t>
            </a:r>
            <a:r>
              <a:rPr sz="3200" spc="25" dirty="0">
                <a:latin typeface="Times New Roman"/>
                <a:cs typeface="Times New Roman"/>
              </a:rPr>
              <a:t>  </a:t>
            </a:r>
            <a:r>
              <a:rPr sz="3200" dirty="0">
                <a:latin typeface="Times New Roman"/>
                <a:cs typeface="Times New Roman"/>
              </a:rPr>
              <a:t>«койки</a:t>
            </a:r>
            <a:r>
              <a:rPr sz="3200" spc="20" dirty="0">
                <a:latin typeface="Times New Roman"/>
                <a:cs typeface="Times New Roman"/>
              </a:rPr>
              <a:t>  </a:t>
            </a:r>
            <a:r>
              <a:rPr sz="3200" spc="-10" dirty="0">
                <a:latin typeface="Times New Roman"/>
                <a:cs typeface="Times New Roman"/>
              </a:rPr>
              <a:t>скорой </a:t>
            </a:r>
            <a:r>
              <a:rPr sz="3200" dirty="0">
                <a:latin typeface="Times New Roman"/>
                <a:cs typeface="Times New Roman"/>
              </a:rPr>
              <a:t>медицинской</a:t>
            </a:r>
            <a:r>
              <a:rPr sz="3200" spc="400" dirty="0">
                <a:latin typeface="Times New Roman"/>
                <a:cs typeface="Times New Roman"/>
              </a:rPr>
              <a:t>   </a:t>
            </a:r>
            <a:r>
              <a:rPr sz="3200" dirty="0">
                <a:latin typeface="Times New Roman"/>
                <a:cs typeface="Times New Roman"/>
              </a:rPr>
              <a:t>помощи</a:t>
            </a:r>
            <a:r>
              <a:rPr sz="3200" spc="400" dirty="0">
                <a:latin typeface="Times New Roman"/>
                <a:cs typeface="Times New Roman"/>
              </a:rPr>
              <a:t>   </a:t>
            </a:r>
            <a:r>
              <a:rPr sz="3200" dirty="0">
                <a:latin typeface="Times New Roman"/>
                <a:cs typeface="Times New Roman"/>
              </a:rPr>
              <a:t>краткосрочного</a:t>
            </a:r>
            <a:r>
              <a:rPr sz="3200" spc="405" dirty="0">
                <a:latin typeface="Times New Roman"/>
                <a:cs typeface="Times New Roman"/>
              </a:rPr>
              <a:t>   </a:t>
            </a:r>
            <a:r>
              <a:rPr sz="3200" spc="-10" dirty="0">
                <a:latin typeface="Times New Roman"/>
                <a:cs typeface="Times New Roman"/>
              </a:rPr>
              <a:t>пребывания» </a:t>
            </a:r>
            <a:r>
              <a:rPr sz="3200" dirty="0">
                <a:latin typeface="Times New Roman"/>
                <a:cs typeface="Times New Roman"/>
              </a:rPr>
              <a:t>графам</a:t>
            </a:r>
            <a:r>
              <a:rPr sz="3200" spc="-15" dirty="0">
                <a:latin typeface="Times New Roman"/>
                <a:cs typeface="Times New Roman"/>
              </a:rPr>
              <a:t> </a:t>
            </a:r>
            <a:r>
              <a:rPr sz="3200" dirty="0">
                <a:latin typeface="Times New Roman"/>
                <a:cs typeface="Times New Roman"/>
              </a:rPr>
              <a:t>с</a:t>
            </a:r>
            <a:r>
              <a:rPr sz="3200" spc="-5" dirty="0">
                <a:latin typeface="Times New Roman"/>
                <a:cs typeface="Times New Roman"/>
              </a:rPr>
              <a:t> </a:t>
            </a:r>
            <a:r>
              <a:rPr sz="3200" dirty="0">
                <a:latin typeface="Times New Roman"/>
                <a:cs typeface="Times New Roman"/>
              </a:rPr>
              <a:t>3</a:t>
            </a:r>
            <a:r>
              <a:rPr sz="3200" spc="-5" dirty="0">
                <a:latin typeface="Times New Roman"/>
                <a:cs typeface="Times New Roman"/>
              </a:rPr>
              <a:t> </a:t>
            </a:r>
            <a:r>
              <a:rPr sz="3200" dirty="0">
                <a:latin typeface="Times New Roman"/>
                <a:cs typeface="Times New Roman"/>
              </a:rPr>
              <a:t>по </a:t>
            </a:r>
            <a:r>
              <a:rPr sz="3200" spc="-25" dirty="0">
                <a:latin typeface="Times New Roman"/>
                <a:cs typeface="Times New Roman"/>
              </a:rPr>
              <a:t>26.</a:t>
            </a:r>
            <a:endParaRPr sz="3200">
              <a:latin typeface="Times New Roman"/>
              <a:cs typeface="Times New Roman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983996" y="3510534"/>
            <a:ext cx="4088129" cy="51371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355600" indent="-343535">
              <a:lnSpc>
                <a:spcPct val="100000"/>
              </a:lnSpc>
              <a:spcBef>
                <a:spcPts val="105"/>
              </a:spcBef>
              <a:buFont typeface="Arial"/>
              <a:buChar char="•"/>
              <a:tabLst>
                <a:tab pos="355600" algn="l"/>
                <a:tab pos="356235" algn="l"/>
                <a:tab pos="2292350" algn="l"/>
              </a:tabLst>
            </a:pPr>
            <a:r>
              <a:rPr sz="3200" spc="-10" dirty="0">
                <a:latin typeface="Times New Roman"/>
                <a:cs typeface="Times New Roman"/>
              </a:rPr>
              <a:t>Обратить</a:t>
            </a:r>
            <a:r>
              <a:rPr sz="3200" dirty="0">
                <a:latin typeface="Times New Roman"/>
                <a:cs typeface="Times New Roman"/>
              </a:rPr>
              <a:t>	</a:t>
            </a:r>
            <a:r>
              <a:rPr sz="3200" spc="-10" dirty="0">
                <a:latin typeface="Times New Roman"/>
                <a:cs typeface="Times New Roman"/>
              </a:rPr>
              <a:t>внимание,</a:t>
            </a:r>
            <a:endParaRPr sz="3200">
              <a:latin typeface="Times New Roman"/>
              <a:cs typeface="Times New Roman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5347842" y="3510534"/>
            <a:ext cx="1085850" cy="51371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3200" spc="-10" dirty="0">
                <a:latin typeface="Times New Roman"/>
                <a:cs typeface="Times New Roman"/>
              </a:rPr>
              <a:t>чтобы</a:t>
            </a:r>
            <a:endParaRPr sz="3200">
              <a:latin typeface="Times New Roman"/>
              <a:cs typeface="Times New Roman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8890254" y="3510534"/>
            <a:ext cx="2588895" cy="51371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  <a:tabLst>
                <a:tab pos="911225" algn="l"/>
                <a:tab pos="2179955" algn="l"/>
              </a:tabLst>
            </a:pPr>
            <a:r>
              <a:rPr sz="3200" spc="-25" dirty="0">
                <a:latin typeface="Times New Roman"/>
                <a:cs typeface="Times New Roman"/>
              </a:rPr>
              <a:t>для</a:t>
            </a:r>
            <a:r>
              <a:rPr sz="3200" dirty="0">
                <a:latin typeface="Times New Roman"/>
                <a:cs typeface="Times New Roman"/>
              </a:rPr>
              <a:t>	</a:t>
            </a:r>
            <a:r>
              <a:rPr sz="3200" spc="-10" dirty="0">
                <a:latin typeface="Times New Roman"/>
                <a:cs typeface="Times New Roman"/>
              </a:rPr>
              <a:t>детей</a:t>
            </a:r>
            <a:r>
              <a:rPr sz="3200" dirty="0">
                <a:latin typeface="Times New Roman"/>
                <a:cs typeface="Times New Roman"/>
              </a:rPr>
              <a:t>	</a:t>
            </a:r>
            <a:r>
              <a:rPr sz="3200" spc="-25" dirty="0">
                <a:latin typeface="Times New Roman"/>
                <a:cs typeface="Times New Roman"/>
              </a:rPr>
              <a:t>не</a:t>
            </a:r>
            <a:endParaRPr sz="3200">
              <a:latin typeface="Times New Roman"/>
              <a:cs typeface="Times New Roman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1327150" y="3998214"/>
            <a:ext cx="4539615" cy="5137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2970530" algn="l"/>
              </a:tabLst>
            </a:pPr>
            <a:r>
              <a:rPr sz="3200" spc="-10" dirty="0">
                <a:latin typeface="Times New Roman"/>
                <a:cs typeface="Times New Roman"/>
              </a:rPr>
              <a:t>указывались</a:t>
            </a:r>
            <a:r>
              <a:rPr sz="3200" dirty="0">
                <a:latin typeface="Times New Roman"/>
                <a:cs typeface="Times New Roman"/>
              </a:rPr>
              <a:t>	</a:t>
            </a:r>
            <a:r>
              <a:rPr sz="3200" spc="-10" dirty="0">
                <a:latin typeface="Times New Roman"/>
                <a:cs typeface="Times New Roman"/>
              </a:rPr>
              <a:t>сведения</a:t>
            </a:r>
            <a:endParaRPr sz="3200">
              <a:latin typeface="Times New Roman"/>
              <a:cs typeface="Times New Roman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6631305" y="3510534"/>
            <a:ext cx="1981200" cy="1001394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080" indent="80645">
              <a:lnSpc>
                <a:spcPct val="100000"/>
              </a:lnSpc>
              <a:spcBef>
                <a:spcPts val="105"/>
              </a:spcBef>
              <a:tabLst>
                <a:tab pos="795655" algn="l"/>
              </a:tabLst>
            </a:pPr>
            <a:r>
              <a:rPr sz="3200" spc="-25" dirty="0">
                <a:latin typeface="Times New Roman"/>
                <a:cs typeface="Times New Roman"/>
              </a:rPr>
              <a:t>на</a:t>
            </a:r>
            <a:r>
              <a:rPr sz="3200" dirty="0">
                <a:latin typeface="Times New Roman"/>
                <a:cs typeface="Times New Roman"/>
              </a:rPr>
              <a:t>	</a:t>
            </a:r>
            <a:r>
              <a:rPr sz="3200" spc="-50" dirty="0">
                <a:latin typeface="Times New Roman"/>
                <a:cs typeface="Times New Roman"/>
              </a:rPr>
              <a:t>койках о</a:t>
            </a:r>
            <a:endParaRPr sz="3200">
              <a:latin typeface="Times New Roman"/>
              <a:cs typeface="Times New Roman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7624953" y="3998214"/>
            <a:ext cx="3855720" cy="5137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2602230" algn="l"/>
              </a:tabLst>
            </a:pPr>
            <a:r>
              <a:rPr sz="3200" spc="-10" dirty="0">
                <a:latin typeface="Times New Roman"/>
                <a:cs typeface="Times New Roman"/>
              </a:rPr>
              <a:t>пациентах</a:t>
            </a:r>
            <a:r>
              <a:rPr sz="3200" dirty="0">
                <a:latin typeface="Times New Roman"/>
                <a:cs typeface="Times New Roman"/>
              </a:rPr>
              <a:t>	</a:t>
            </a:r>
            <a:r>
              <a:rPr sz="3200" spc="-10" dirty="0">
                <a:latin typeface="Times New Roman"/>
                <a:cs typeface="Times New Roman"/>
              </a:rPr>
              <a:t>старше</a:t>
            </a:r>
            <a:endParaRPr sz="3200">
              <a:latin typeface="Times New Roman"/>
              <a:cs typeface="Times New Roman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983996" y="4388396"/>
            <a:ext cx="10497185" cy="1684655"/>
          </a:xfrm>
          <a:prstGeom prst="rect">
            <a:avLst/>
          </a:prstGeom>
        </p:spPr>
        <p:txBody>
          <a:bodyPr vert="horz" wrap="square" lIns="0" tIns="110489" rIns="0" bIns="0" rtlCol="0">
            <a:spAutoFit/>
          </a:bodyPr>
          <a:lstStyle/>
          <a:p>
            <a:pPr marL="355600">
              <a:lnSpc>
                <a:spcPct val="100000"/>
              </a:lnSpc>
              <a:spcBef>
                <a:spcPts val="869"/>
              </a:spcBef>
            </a:pPr>
            <a:r>
              <a:rPr sz="3200" dirty="0">
                <a:latin typeface="Times New Roman"/>
                <a:cs typeface="Times New Roman"/>
              </a:rPr>
              <a:t>трудоспособного</a:t>
            </a:r>
            <a:r>
              <a:rPr sz="3200" spc="-200" dirty="0">
                <a:latin typeface="Times New Roman"/>
                <a:cs typeface="Times New Roman"/>
              </a:rPr>
              <a:t> </a:t>
            </a:r>
            <a:r>
              <a:rPr sz="3200" spc="-10" dirty="0">
                <a:latin typeface="Times New Roman"/>
                <a:cs typeface="Times New Roman"/>
              </a:rPr>
              <a:t>возраста.</a:t>
            </a:r>
            <a:endParaRPr sz="3200">
              <a:latin typeface="Times New Roman"/>
              <a:cs typeface="Times New Roman"/>
            </a:endParaRPr>
          </a:p>
          <a:p>
            <a:pPr marL="355600" marR="5080" indent="-343535">
              <a:lnSpc>
                <a:spcPct val="100000"/>
              </a:lnSpc>
              <a:spcBef>
                <a:spcPts val="770"/>
              </a:spcBef>
              <a:buFont typeface="Arial"/>
              <a:buChar char="•"/>
              <a:tabLst>
                <a:tab pos="355600" algn="l"/>
                <a:tab pos="356235" algn="l"/>
                <a:tab pos="965200" algn="l"/>
                <a:tab pos="2795905" algn="l"/>
                <a:tab pos="5301615" algn="l"/>
                <a:tab pos="6236970" algn="l"/>
                <a:tab pos="7539355" algn="l"/>
                <a:tab pos="8276590" algn="l"/>
              </a:tabLst>
            </a:pPr>
            <a:r>
              <a:rPr sz="3200" spc="-50" dirty="0">
                <a:latin typeface="Times New Roman"/>
                <a:cs typeface="Times New Roman"/>
              </a:rPr>
              <a:t>В</a:t>
            </a:r>
            <a:r>
              <a:rPr sz="3200" dirty="0">
                <a:latin typeface="Times New Roman"/>
                <a:cs typeface="Times New Roman"/>
              </a:rPr>
              <a:t>	</a:t>
            </a:r>
            <a:r>
              <a:rPr sz="3200" spc="-10" dirty="0">
                <a:latin typeface="Times New Roman"/>
                <a:cs typeface="Times New Roman"/>
              </a:rPr>
              <a:t>дневных</a:t>
            </a:r>
            <a:r>
              <a:rPr sz="3200" dirty="0">
                <a:latin typeface="Times New Roman"/>
                <a:cs typeface="Times New Roman"/>
              </a:rPr>
              <a:t>	</a:t>
            </a:r>
            <a:r>
              <a:rPr sz="3200" spc="-10" dirty="0">
                <a:latin typeface="Times New Roman"/>
                <a:cs typeface="Times New Roman"/>
              </a:rPr>
              <a:t>стационарах</a:t>
            </a:r>
            <a:r>
              <a:rPr sz="3200" dirty="0">
                <a:latin typeface="Times New Roman"/>
                <a:cs typeface="Times New Roman"/>
              </a:rPr>
              <a:t>	</a:t>
            </a:r>
            <a:r>
              <a:rPr sz="3200" spc="-25" dirty="0">
                <a:latin typeface="Times New Roman"/>
                <a:cs typeface="Times New Roman"/>
              </a:rPr>
              <a:t>для</a:t>
            </a:r>
            <a:r>
              <a:rPr sz="3200" dirty="0">
                <a:latin typeface="Times New Roman"/>
                <a:cs typeface="Times New Roman"/>
              </a:rPr>
              <a:t>	</a:t>
            </a:r>
            <a:r>
              <a:rPr sz="3200" spc="-10" dirty="0">
                <a:latin typeface="Times New Roman"/>
                <a:cs typeface="Times New Roman"/>
              </a:rPr>
              <a:t>детей</a:t>
            </a:r>
            <a:r>
              <a:rPr sz="3200" dirty="0">
                <a:latin typeface="Times New Roman"/>
                <a:cs typeface="Times New Roman"/>
              </a:rPr>
              <a:t>	</a:t>
            </a:r>
            <a:r>
              <a:rPr sz="3200" spc="-25" dirty="0">
                <a:latin typeface="Times New Roman"/>
                <a:cs typeface="Times New Roman"/>
              </a:rPr>
              <a:t>не</a:t>
            </a:r>
            <a:r>
              <a:rPr sz="3200" dirty="0">
                <a:latin typeface="Times New Roman"/>
                <a:cs typeface="Times New Roman"/>
              </a:rPr>
              <a:t>	</a:t>
            </a:r>
            <a:r>
              <a:rPr sz="3200" spc="-20" dirty="0">
                <a:latin typeface="Times New Roman"/>
                <a:cs typeface="Times New Roman"/>
              </a:rPr>
              <a:t>заполняются </a:t>
            </a:r>
            <a:r>
              <a:rPr sz="3200" dirty="0">
                <a:latin typeface="Times New Roman"/>
                <a:cs typeface="Times New Roman"/>
              </a:rPr>
              <a:t>сведения</a:t>
            </a:r>
            <a:r>
              <a:rPr sz="3200" spc="-70" dirty="0">
                <a:latin typeface="Times New Roman"/>
                <a:cs typeface="Times New Roman"/>
              </a:rPr>
              <a:t> </a:t>
            </a:r>
            <a:r>
              <a:rPr sz="3200" dirty="0">
                <a:latin typeface="Times New Roman"/>
                <a:cs typeface="Times New Roman"/>
              </a:rPr>
              <a:t>о</a:t>
            </a:r>
            <a:r>
              <a:rPr sz="3200" spc="-40" dirty="0">
                <a:latin typeface="Times New Roman"/>
                <a:cs typeface="Times New Roman"/>
              </a:rPr>
              <a:t> </a:t>
            </a:r>
            <a:r>
              <a:rPr sz="3200" dirty="0">
                <a:latin typeface="Times New Roman"/>
                <a:cs typeface="Times New Roman"/>
              </a:rPr>
              <a:t>числе</a:t>
            </a:r>
            <a:r>
              <a:rPr sz="3200" spc="-50" dirty="0">
                <a:latin typeface="Times New Roman"/>
                <a:cs typeface="Times New Roman"/>
              </a:rPr>
              <a:t> </a:t>
            </a:r>
            <a:r>
              <a:rPr sz="3200" dirty="0">
                <a:latin typeface="Times New Roman"/>
                <a:cs typeface="Times New Roman"/>
              </a:rPr>
              <a:t>коек</a:t>
            </a:r>
            <a:r>
              <a:rPr sz="3200" spc="-45" dirty="0">
                <a:latin typeface="Times New Roman"/>
                <a:cs typeface="Times New Roman"/>
              </a:rPr>
              <a:t> </a:t>
            </a:r>
            <a:r>
              <a:rPr sz="3200" dirty="0">
                <a:latin typeface="Times New Roman"/>
                <a:cs typeface="Times New Roman"/>
              </a:rPr>
              <a:t>для</a:t>
            </a:r>
            <a:r>
              <a:rPr sz="3200" spc="-45" dirty="0">
                <a:latin typeface="Times New Roman"/>
                <a:cs typeface="Times New Roman"/>
              </a:rPr>
              <a:t> </a:t>
            </a:r>
            <a:r>
              <a:rPr sz="3200" spc="-10" dirty="0">
                <a:latin typeface="Times New Roman"/>
                <a:cs typeface="Times New Roman"/>
              </a:rPr>
              <a:t>взрослых.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0"/>
            <a:ext cx="12192000" cy="1701164"/>
            <a:chOff x="0" y="0"/>
            <a:chExt cx="12192000" cy="1701164"/>
          </a:xfrm>
        </p:grpSpPr>
        <p:sp>
          <p:nvSpPr>
            <p:cNvPr id="3" name="object 3"/>
            <p:cNvSpPr/>
            <p:nvPr/>
          </p:nvSpPr>
          <p:spPr>
            <a:xfrm>
              <a:off x="0" y="0"/>
              <a:ext cx="12192000" cy="1701164"/>
            </a:xfrm>
            <a:custGeom>
              <a:avLst/>
              <a:gdLst/>
              <a:ahLst/>
              <a:cxnLst/>
              <a:rect l="l" t="t" r="r" b="b"/>
              <a:pathLst>
                <a:path w="12192000" h="1701164">
                  <a:moveTo>
                    <a:pt x="0" y="1700784"/>
                  </a:moveTo>
                  <a:lnTo>
                    <a:pt x="12192000" y="1700784"/>
                  </a:lnTo>
                  <a:lnTo>
                    <a:pt x="12192000" y="0"/>
                  </a:lnTo>
                  <a:lnTo>
                    <a:pt x="0" y="0"/>
                  </a:lnTo>
                  <a:lnTo>
                    <a:pt x="0" y="1700784"/>
                  </a:lnTo>
                  <a:close/>
                </a:path>
              </a:pathLst>
            </a:custGeom>
            <a:solidFill>
              <a:srgbClr val="DDD0B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5" name="object 5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379219" y="184404"/>
              <a:ext cx="8920734" cy="896874"/>
            </a:xfrm>
            <a:prstGeom prst="rect">
              <a:avLst/>
            </a:prstGeom>
          </p:spPr>
        </p:pic>
        <p:pic>
          <p:nvPicPr>
            <p:cNvPr id="6" name="object 6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579119" y="672083"/>
              <a:ext cx="10420350" cy="896874"/>
            </a:xfrm>
            <a:prstGeom prst="rect">
              <a:avLst/>
            </a:prstGeom>
          </p:spPr>
        </p:pic>
      </p:grpSp>
      <p:sp>
        <p:nvSpPr>
          <p:cNvPr id="7" name="object 7"/>
          <p:cNvSpPr txBox="1"/>
          <p:nvPr/>
        </p:nvSpPr>
        <p:spPr>
          <a:xfrm>
            <a:off x="636523" y="286638"/>
            <a:ext cx="10433685" cy="313880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R="149860" algn="ctr">
              <a:lnSpc>
                <a:spcPct val="100000"/>
              </a:lnSpc>
              <a:spcBef>
                <a:spcPts val="100"/>
              </a:spcBef>
            </a:pPr>
            <a:r>
              <a:rPr sz="3200" b="1" dirty="0">
                <a:latin typeface="Times New Roman"/>
                <a:cs typeface="Times New Roman"/>
              </a:rPr>
              <a:t>Таблица</a:t>
            </a:r>
            <a:r>
              <a:rPr sz="3200" b="1" spc="-100" dirty="0">
                <a:latin typeface="Times New Roman"/>
                <a:cs typeface="Times New Roman"/>
              </a:rPr>
              <a:t> </a:t>
            </a:r>
            <a:r>
              <a:rPr sz="3200" b="1" dirty="0">
                <a:latin typeface="Times New Roman"/>
                <a:cs typeface="Times New Roman"/>
              </a:rPr>
              <a:t>2000</a:t>
            </a:r>
            <a:r>
              <a:rPr sz="3200" b="1" spc="-110" dirty="0">
                <a:latin typeface="Times New Roman"/>
                <a:cs typeface="Times New Roman"/>
              </a:rPr>
              <a:t> </a:t>
            </a:r>
            <a:r>
              <a:rPr sz="3200" b="1" dirty="0">
                <a:latin typeface="Times New Roman"/>
                <a:cs typeface="Times New Roman"/>
              </a:rPr>
              <a:t>«Использование</a:t>
            </a:r>
            <a:r>
              <a:rPr sz="3200" b="1" spc="-130" dirty="0">
                <a:latin typeface="Times New Roman"/>
                <a:cs typeface="Times New Roman"/>
              </a:rPr>
              <a:t> </a:t>
            </a:r>
            <a:r>
              <a:rPr sz="3200" b="1" dirty="0">
                <a:latin typeface="Times New Roman"/>
                <a:cs typeface="Times New Roman"/>
              </a:rPr>
              <a:t>коек</a:t>
            </a:r>
            <a:r>
              <a:rPr sz="3200" b="1" spc="-95" dirty="0">
                <a:latin typeface="Times New Roman"/>
                <a:cs typeface="Times New Roman"/>
              </a:rPr>
              <a:t> </a:t>
            </a:r>
            <a:r>
              <a:rPr sz="3200" b="1" spc="-10" dirty="0">
                <a:latin typeface="Times New Roman"/>
                <a:cs typeface="Times New Roman"/>
              </a:rPr>
              <a:t>дневного</a:t>
            </a:r>
            <a:endParaRPr sz="3200">
              <a:latin typeface="Times New Roman"/>
              <a:cs typeface="Times New Roman"/>
            </a:endParaRPr>
          </a:p>
          <a:p>
            <a:pPr marR="150495" algn="ctr">
              <a:lnSpc>
                <a:spcPct val="100000"/>
              </a:lnSpc>
              <a:spcBef>
                <a:spcPts val="5"/>
              </a:spcBef>
            </a:pPr>
            <a:r>
              <a:rPr sz="3200" b="1" dirty="0">
                <a:latin typeface="Times New Roman"/>
                <a:cs typeface="Times New Roman"/>
              </a:rPr>
              <a:t>стационара</a:t>
            </a:r>
            <a:r>
              <a:rPr sz="3200" b="1" spc="-30" dirty="0">
                <a:latin typeface="Times New Roman"/>
                <a:cs typeface="Times New Roman"/>
              </a:rPr>
              <a:t> </a:t>
            </a:r>
            <a:r>
              <a:rPr sz="3200" b="1" dirty="0">
                <a:latin typeface="Times New Roman"/>
                <a:cs typeface="Times New Roman"/>
              </a:rPr>
              <a:t>медицинской</a:t>
            </a:r>
            <a:r>
              <a:rPr sz="3200" b="1" spc="-20" dirty="0">
                <a:latin typeface="Times New Roman"/>
                <a:cs typeface="Times New Roman"/>
              </a:rPr>
              <a:t> </a:t>
            </a:r>
            <a:r>
              <a:rPr sz="3200" b="1" dirty="0">
                <a:latin typeface="Times New Roman"/>
                <a:cs typeface="Times New Roman"/>
              </a:rPr>
              <a:t>организации</a:t>
            </a:r>
            <a:r>
              <a:rPr sz="3200" b="1" spc="-20" dirty="0">
                <a:latin typeface="Times New Roman"/>
                <a:cs typeface="Times New Roman"/>
              </a:rPr>
              <a:t> </a:t>
            </a:r>
            <a:r>
              <a:rPr sz="3200" b="1" dirty="0">
                <a:latin typeface="Times New Roman"/>
                <a:cs typeface="Times New Roman"/>
              </a:rPr>
              <a:t>по </a:t>
            </a:r>
            <a:r>
              <a:rPr sz="3200" b="1" spc="-10" dirty="0">
                <a:latin typeface="Times New Roman"/>
                <a:cs typeface="Times New Roman"/>
              </a:rPr>
              <a:t>профилям»</a:t>
            </a:r>
            <a:endParaRPr sz="32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15"/>
              </a:spcBef>
            </a:pPr>
            <a:endParaRPr sz="4600">
              <a:latin typeface="Times New Roman"/>
              <a:cs typeface="Times New Roman"/>
            </a:endParaRPr>
          </a:p>
          <a:p>
            <a:pPr marL="469900" marR="5080" indent="-457834">
              <a:lnSpc>
                <a:spcPct val="100000"/>
              </a:lnSpc>
              <a:buFont typeface="Arial"/>
              <a:buChar char="•"/>
              <a:tabLst>
                <a:tab pos="469900" algn="l"/>
                <a:tab pos="470534" algn="l"/>
                <a:tab pos="899794" algn="l"/>
                <a:tab pos="2550160" algn="l"/>
                <a:tab pos="4876165" algn="l"/>
                <a:tab pos="5632450" algn="l"/>
                <a:tab pos="7419975" algn="l"/>
                <a:tab pos="7976234" algn="l"/>
              </a:tabLst>
            </a:pPr>
            <a:r>
              <a:rPr sz="3200" spc="-50" dirty="0">
                <a:latin typeface="Times New Roman"/>
                <a:cs typeface="Times New Roman"/>
              </a:rPr>
              <a:t>В</a:t>
            </a:r>
            <a:r>
              <a:rPr sz="3200" dirty="0">
                <a:latin typeface="Times New Roman"/>
                <a:cs typeface="Times New Roman"/>
              </a:rPr>
              <a:t>	</a:t>
            </a:r>
            <a:r>
              <a:rPr sz="3200" spc="-10" dirty="0">
                <a:latin typeface="Times New Roman"/>
                <a:cs typeface="Times New Roman"/>
              </a:rPr>
              <a:t>дневных</a:t>
            </a:r>
            <a:r>
              <a:rPr sz="3200" dirty="0">
                <a:latin typeface="Times New Roman"/>
                <a:cs typeface="Times New Roman"/>
              </a:rPr>
              <a:t>	</a:t>
            </a:r>
            <a:r>
              <a:rPr sz="3200" spc="-10" dirty="0">
                <a:latin typeface="Times New Roman"/>
                <a:cs typeface="Times New Roman"/>
              </a:rPr>
              <a:t>стационарах</a:t>
            </a:r>
            <a:r>
              <a:rPr sz="3200" dirty="0">
                <a:latin typeface="Times New Roman"/>
                <a:cs typeface="Times New Roman"/>
              </a:rPr>
              <a:t>	</a:t>
            </a:r>
            <a:r>
              <a:rPr sz="3200" spc="-25" dirty="0">
                <a:latin typeface="Times New Roman"/>
                <a:cs typeface="Times New Roman"/>
              </a:rPr>
              <a:t>для</a:t>
            </a:r>
            <a:r>
              <a:rPr sz="3200" dirty="0">
                <a:latin typeface="Times New Roman"/>
                <a:cs typeface="Times New Roman"/>
              </a:rPr>
              <a:t>	</a:t>
            </a:r>
            <a:r>
              <a:rPr sz="3200" spc="-10" dirty="0">
                <a:latin typeface="Times New Roman"/>
                <a:cs typeface="Times New Roman"/>
              </a:rPr>
              <a:t>взрослых</a:t>
            </a:r>
            <a:r>
              <a:rPr sz="3200" dirty="0">
                <a:latin typeface="Times New Roman"/>
                <a:cs typeface="Times New Roman"/>
              </a:rPr>
              <a:t>	</a:t>
            </a:r>
            <a:r>
              <a:rPr sz="3200" spc="-25" dirty="0">
                <a:latin typeface="Times New Roman"/>
                <a:cs typeface="Times New Roman"/>
              </a:rPr>
              <a:t>не</a:t>
            </a:r>
            <a:r>
              <a:rPr sz="3200" dirty="0">
                <a:latin typeface="Times New Roman"/>
                <a:cs typeface="Times New Roman"/>
              </a:rPr>
              <a:t>	</a:t>
            </a:r>
            <a:r>
              <a:rPr sz="3200" spc="-10" dirty="0">
                <a:latin typeface="Times New Roman"/>
                <a:cs typeface="Times New Roman"/>
              </a:rPr>
              <a:t>показываются </a:t>
            </a:r>
            <a:r>
              <a:rPr sz="3200" dirty="0">
                <a:latin typeface="Times New Roman"/>
                <a:cs typeface="Times New Roman"/>
              </a:rPr>
              <a:t>сведения</a:t>
            </a:r>
            <a:r>
              <a:rPr sz="3200" spc="-70" dirty="0">
                <a:latin typeface="Times New Roman"/>
                <a:cs typeface="Times New Roman"/>
              </a:rPr>
              <a:t> </a:t>
            </a:r>
            <a:r>
              <a:rPr sz="3200" dirty="0">
                <a:latin typeface="Times New Roman"/>
                <a:cs typeface="Times New Roman"/>
              </a:rPr>
              <a:t>о</a:t>
            </a:r>
            <a:r>
              <a:rPr sz="3200" spc="-40" dirty="0">
                <a:latin typeface="Times New Roman"/>
                <a:cs typeface="Times New Roman"/>
              </a:rPr>
              <a:t> </a:t>
            </a:r>
            <a:r>
              <a:rPr sz="3200" dirty="0">
                <a:latin typeface="Times New Roman"/>
                <a:cs typeface="Times New Roman"/>
              </a:rPr>
              <a:t>числе</a:t>
            </a:r>
            <a:r>
              <a:rPr sz="3200" spc="-40" dirty="0">
                <a:latin typeface="Times New Roman"/>
                <a:cs typeface="Times New Roman"/>
              </a:rPr>
              <a:t> </a:t>
            </a:r>
            <a:r>
              <a:rPr sz="3200" dirty="0">
                <a:latin typeface="Times New Roman"/>
                <a:cs typeface="Times New Roman"/>
              </a:rPr>
              <a:t>коек</a:t>
            </a:r>
            <a:r>
              <a:rPr sz="3200" spc="-45" dirty="0">
                <a:latin typeface="Times New Roman"/>
                <a:cs typeface="Times New Roman"/>
              </a:rPr>
              <a:t> </a:t>
            </a:r>
            <a:r>
              <a:rPr sz="3200" dirty="0">
                <a:latin typeface="Times New Roman"/>
                <a:cs typeface="Times New Roman"/>
              </a:rPr>
              <a:t>для</a:t>
            </a:r>
            <a:r>
              <a:rPr sz="3200" spc="-45" dirty="0">
                <a:latin typeface="Times New Roman"/>
                <a:cs typeface="Times New Roman"/>
              </a:rPr>
              <a:t> </a:t>
            </a:r>
            <a:r>
              <a:rPr sz="3200" spc="-10" dirty="0">
                <a:latin typeface="Times New Roman"/>
                <a:cs typeface="Times New Roman"/>
              </a:rPr>
              <a:t>детей.</a:t>
            </a:r>
            <a:endParaRPr sz="3200">
              <a:latin typeface="Times New Roman"/>
              <a:cs typeface="Times New Roman"/>
            </a:endParaRPr>
          </a:p>
          <a:p>
            <a:pPr marL="469900" indent="-457834">
              <a:lnSpc>
                <a:spcPct val="100000"/>
              </a:lnSpc>
              <a:buFont typeface="Arial"/>
              <a:buChar char="•"/>
              <a:tabLst>
                <a:tab pos="469900" algn="l"/>
                <a:tab pos="470534" algn="l"/>
                <a:tab pos="935990" algn="l"/>
                <a:tab pos="2621915" algn="l"/>
                <a:tab pos="4984750" algn="l"/>
                <a:tab pos="5777230" algn="l"/>
                <a:tab pos="7600315" algn="l"/>
                <a:tab pos="8192770" algn="l"/>
              </a:tabLst>
            </a:pPr>
            <a:r>
              <a:rPr sz="3200" spc="-50" dirty="0">
                <a:latin typeface="Times New Roman"/>
                <a:cs typeface="Times New Roman"/>
              </a:rPr>
              <a:t>В</a:t>
            </a:r>
            <a:r>
              <a:rPr sz="3200" dirty="0">
                <a:latin typeface="Times New Roman"/>
                <a:cs typeface="Times New Roman"/>
              </a:rPr>
              <a:t>	</a:t>
            </a:r>
            <a:r>
              <a:rPr sz="3200" spc="-10" dirty="0">
                <a:latin typeface="Times New Roman"/>
                <a:cs typeface="Times New Roman"/>
              </a:rPr>
              <a:t>дневных</a:t>
            </a:r>
            <a:r>
              <a:rPr sz="3200" dirty="0">
                <a:latin typeface="Times New Roman"/>
                <a:cs typeface="Times New Roman"/>
              </a:rPr>
              <a:t>	</a:t>
            </a:r>
            <a:r>
              <a:rPr sz="3200" spc="-10" dirty="0">
                <a:latin typeface="Times New Roman"/>
                <a:cs typeface="Times New Roman"/>
              </a:rPr>
              <a:t>стационарах</a:t>
            </a:r>
            <a:r>
              <a:rPr sz="3200" dirty="0">
                <a:latin typeface="Times New Roman"/>
                <a:cs typeface="Times New Roman"/>
              </a:rPr>
              <a:t>	</a:t>
            </a:r>
            <a:r>
              <a:rPr sz="3200" spc="-25" dirty="0">
                <a:latin typeface="Times New Roman"/>
                <a:cs typeface="Times New Roman"/>
              </a:rPr>
              <a:t>для</a:t>
            </a:r>
            <a:r>
              <a:rPr sz="3200" dirty="0">
                <a:latin typeface="Times New Roman"/>
                <a:cs typeface="Times New Roman"/>
              </a:rPr>
              <a:t>	</a:t>
            </a:r>
            <a:r>
              <a:rPr sz="3200" spc="-10" dirty="0">
                <a:latin typeface="Times New Roman"/>
                <a:cs typeface="Times New Roman"/>
              </a:rPr>
              <a:t>взрослых</a:t>
            </a:r>
            <a:r>
              <a:rPr sz="3200" dirty="0">
                <a:latin typeface="Times New Roman"/>
                <a:cs typeface="Times New Roman"/>
              </a:rPr>
              <a:t>	</a:t>
            </a:r>
            <a:r>
              <a:rPr sz="3200" spc="-25" dirty="0">
                <a:latin typeface="Times New Roman"/>
                <a:cs typeface="Times New Roman"/>
              </a:rPr>
              <a:t>не</a:t>
            </a:r>
            <a:r>
              <a:rPr sz="3200" dirty="0">
                <a:latin typeface="Times New Roman"/>
                <a:cs typeface="Times New Roman"/>
              </a:rPr>
              <a:t>	</a:t>
            </a:r>
            <a:r>
              <a:rPr sz="3200" spc="-10" dirty="0">
                <a:latin typeface="Times New Roman"/>
                <a:cs typeface="Times New Roman"/>
              </a:rPr>
              <a:t>указываются</a:t>
            </a:r>
            <a:endParaRPr sz="3200">
              <a:latin typeface="Times New Roman"/>
              <a:cs typeface="Times New Roman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1094028" y="3399535"/>
            <a:ext cx="7108190" cy="51371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  <a:tabLst>
                <a:tab pos="1656714" algn="l"/>
                <a:tab pos="2230120" algn="l"/>
                <a:tab pos="3583304" algn="l"/>
                <a:tab pos="6130290" algn="l"/>
              </a:tabLst>
            </a:pPr>
            <a:r>
              <a:rPr sz="3200" spc="-10" dirty="0">
                <a:latin typeface="Times New Roman"/>
                <a:cs typeface="Times New Roman"/>
              </a:rPr>
              <a:t>данные</a:t>
            </a:r>
            <a:r>
              <a:rPr sz="3200" dirty="0">
                <a:latin typeface="Times New Roman"/>
                <a:cs typeface="Times New Roman"/>
              </a:rPr>
              <a:t>	</a:t>
            </a:r>
            <a:r>
              <a:rPr sz="3200" spc="-50" dirty="0">
                <a:latin typeface="Times New Roman"/>
                <a:cs typeface="Times New Roman"/>
              </a:rPr>
              <a:t>о</a:t>
            </a:r>
            <a:r>
              <a:rPr sz="3200" dirty="0">
                <a:latin typeface="Times New Roman"/>
                <a:cs typeface="Times New Roman"/>
              </a:rPr>
              <a:t>	</a:t>
            </a:r>
            <a:r>
              <a:rPr sz="3200" spc="-20" dirty="0">
                <a:latin typeface="Times New Roman"/>
                <a:cs typeface="Times New Roman"/>
              </a:rPr>
              <a:t>числе</a:t>
            </a:r>
            <a:r>
              <a:rPr sz="3200" dirty="0">
                <a:latin typeface="Times New Roman"/>
                <a:cs typeface="Times New Roman"/>
              </a:rPr>
              <a:t>	</a:t>
            </a:r>
            <a:r>
              <a:rPr sz="3200" spc="-10" dirty="0">
                <a:latin typeface="Times New Roman"/>
                <a:cs typeface="Times New Roman"/>
              </a:rPr>
              <a:t>выписанных</a:t>
            </a:r>
            <a:r>
              <a:rPr sz="3200" dirty="0">
                <a:latin typeface="Times New Roman"/>
                <a:cs typeface="Times New Roman"/>
              </a:rPr>
              <a:t>	</a:t>
            </a:r>
            <a:r>
              <a:rPr sz="3200" spc="-10" dirty="0">
                <a:latin typeface="Times New Roman"/>
                <a:cs typeface="Times New Roman"/>
              </a:rPr>
              <a:t>детей</a:t>
            </a:r>
            <a:endParaRPr sz="3200">
              <a:latin typeface="Times New Roman"/>
              <a:cs typeface="Times New Roman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9893045" y="3399535"/>
            <a:ext cx="1174750" cy="51371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  <a:tabLst>
                <a:tab pos="943610" algn="l"/>
              </a:tabLst>
            </a:pPr>
            <a:r>
              <a:rPr sz="3200" spc="-25" dirty="0">
                <a:latin typeface="Times New Roman"/>
                <a:cs typeface="Times New Roman"/>
              </a:rPr>
              <a:t>лет</a:t>
            </a:r>
            <a:r>
              <a:rPr sz="3200" dirty="0">
                <a:latin typeface="Times New Roman"/>
                <a:cs typeface="Times New Roman"/>
              </a:rPr>
              <a:t>	</a:t>
            </a:r>
            <a:r>
              <a:rPr sz="3200" spc="-50" dirty="0">
                <a:latin typeface="Times New Roman"/>
                <a:cs typeface="Times New Roman"/>
              </a:rPr>
              <a:t>и</a:t>
            </a:r>
            <a:endParaRPr sz="3200">
              <a:latin typeface="Times New Roman"/>
              <a:cs typeface="Times New Roman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1094028" y="3399535"/>
            <a:ext cx="9974580" cy="1001394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080" indent="7449820">
              <a:lnSpc>
                <a:spcPct val="100000"/>
              </a:lnSpc>
              <a:spcBef>
                <a:spcPts val="105"/>
              </a:spcBef>
              <a:tabLst>
                <a:tab pos="3023870" algn="l"/>
                <a:tab pos="4168775" algn="l"/>
                <a:tab pos="7289165" algn="l"/>
                <a:tab pos="8239759" algn="l"/>
                <a:tab pos="8404225" algn="l"/>
              </a:tabLst>
            </a:pPr>
            <a:r>
              <a:rPr sz="3200" spc="-25" dirty="0">
                <a:latin typeface="Times New Roman"/>
                <a:cs typeface="Times New Roman"/>
              </a:rPr>
              <a:t>до</a:t>
            </a:r>
            <a:r>
              <a:rPr sz="3200" dirty="0">
                <a:latin typeface="Times New Roman"/>
                <a:cs typeface="Times New Roman"/>
              </a:rPr>
              <a:t>	</a:t>
            </a:r>
            <a:r>
              <a:rPr sz="3200" spc="-50" dirty="0">
                <a:latin typeface="Times New Roman"/>
                <a:cs typeface="Times New Roman"/>
              </a:rPr>
              <a:t>3 </a:t>
            </a:r>
            <a:r>
              <a:rPr sz="3200" spc="-10" dirty="0">
                <a:latin typeface="Times New Roman"/>
                <a:cs typeface="Times New Roman"/>
              </a:rPr>
              <a:t>проведенными</a:t>
            </a:r>
            <a:r>
              <a:rPr sz="3200" dirty="0">
                <a:latin typeface="Times New Roman"/>
                <a:cs typeface="Times New Roman"/>
              </a:rPr>
              <a:t>	</a:t>
            </a:r>
            <a:r>
              <a:rPr sz="3200" spc="-25" dirty="0">
                <a:latin typeface="Times New Roman"/>
                <a:cs typeface="Times New Roman"/>
              </a:rPr>
              <a:t>ими</a:t>
            </a:r>
            <a:r>
              <a:rPr sz="3200" dirty="0">
                <a:latin typeface="Times New Roman"/>
                <a:cs typeface="Times New Roman"/>
              </a:rPr>
              <a:t>	</a:t>
            </a:r>
            <a:r>
              <a:rPr sz="3200" spc="-10" dirty="0">
                <a:latin typeface="Times New Roman"/>
                <a:cs typeface="Times New Roman"/>
              </a:rPr>
              <a:t>пациенто-дней.</a:t>
            </a:r>
            <a:r>
              <a:rPr sz="3200" dirty="0">
                <a:latin typeface="Times New Roman"/>
                <a:cs typeface="Times New Roman"/>
              </a:rPr>
              <a:t>	</a:t>
            </a:r>
            <a:r>
              <a:rPr sz="3200" spc="-25" dirty="0">
                <a:latin typeface="Times New Roman"/>
                <a:cs typeface="Times New Roman"/>
              </a:rPr>
              <a:t>Эти</a:t>
            </a:r>
            <a:r>
              <a:rPr sz="3200" dirty="0">
                <a:latin typeface="Times New Roman"/>
                <a:cs typeface="Times New Roman"/>
              </a:rPr>
              <a:t>		</a:t>
            </a:r>
            <a:r>
              <a:rPr sz="3200" spc="-10" dirty="0">
                <a:latin typeface="Times New Roman"/>
                <a:cs typeface="Times New Roman"/>
              </a:rPr>
              <a:t>сведения</a:t>
            </a:r>
            <a:endParaRPr sz="3200">
              <a:latin typeface="Times New Roman"/>
              <a:cs typeface="Times New Roman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1094028" y="4374591"/>
            <a:ext cx="5876925" cy="51435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3200" dirty="0">
                <a:latin typeface="Times New Roman"/>
                <a:cs typeface="Times New Roman"/>
              </a:rPr>
              <a:t>заполняются</a:t>
            </a:r>
            <a:r>
              <a:rPr sz="3200" spc="-90" dirty="0">
                <a:latin typeface="Times New Roman"/>
                <a:cs typeface="Times New Roman"/>
              </a:rPr>
              <a:t> </a:t>
            </a:r>
            <a:r>
              <a:rPr sz="3200" dirty="0">
                <a:latin typeface="Times New Roman"/>
                <a:cs typeface="Times New Roman"/>
              </a:rPr>
              <a:t>на</a:t>
            </a:r>
            <a:r>
              <a:rPr sz="3200" spc="-70" dirty="0">
                <a:latin typeface="Times New Roman"/>
                <a:cs typeface="Times New Roman"/>
              </a:rPr>
              <a:t> </a:t>
            </a:r>
            <a:r>
              <a:rPr sz="3200" spc="-10" dirty="0">
                <a:latin typeface="Times New Roman"/>
                <a:cs typeface="Times New Roman"/>
              </a:rPr>
              <a:t>койках</a:t>
            </a:r>
            <a:r>
              <a:rPr sz="3200" spc="-100" dirty="0">
                <a:latin typeface="Times New Roman"/>
                <a:cs typeface="Times New Roman"/>
              </a:rPr>
              <a:t> </a:t>
            </a:r>
            <a:r>
              <a:rPr sz="3200" dirty="0">
                <a:latin typeface="Times New Roman"/>
                <a:cs typeface="Times New Roman"/>
              </a:rPr>
              <a:t>для</a:t>
            </a:r>
            <a:r>
              <a:rPr sz="3200" spc="-65" dirty="0">
                <a:latin typeface="Times New Roman"/>
                <a:cs typeface="Times New Roman"/>
              </a:rPr>
              <a:t> </a:t>
            </a:r>
            <a:r>
              <a:rPr sz="3200" spc="-10" dirty="0">
                <a:latin typeface="Times New Roman"/>
                <a:cs typeface="Times New Roman"/>
              </a:rPr>
              <a:t>детей.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7964"/>
            <a:ext cx="12192000" cy="1701164"/>
            <a:chOff x="0" y="0"/>
            <a:chExt cx="12192000" cy="1701164"/>
          </a:xfrm>
        </p:grpSpPr>
        <p:sp>
          <p:nvSpPr>
            <p:cNvPr id="3" name="object 3"/>
            <p:cNvSpPr/>
            <p:nvPr/>
          </p:nvSpPr>
          <p:spPr>
            <a:xfrm>
              <a:off x="0" y="0"/>
              <a:ext cx="12192000" cy="1701164"/>
            </a:xfrm>
            <a:custGeom>
              <a:avLst/>
              <a:gdLst/>
              <a:ahLst/>
              <a:cxnLst/>
              <a:rect l="l" t="t" r="r" b="b"/>
              <a:pathLst>
                <a:path w="12192000" h="1701164">
                  <a:moveTo>
                    <a:pt x="0" y="1700784"/>
                  </a:moveTo>
                  <a:lnTo>
                    <a:pt x="12192000" y="1700784"/>
                  </a:lnTo>
                  <a:lnTo>
                    <a:pt x="12192000" y="0"/>
                  </a:lnTo>
                  <a:lnTo>
                    <a:pt x="0" y="0"/>
                  </a:lnTo>
                  <a:lnTo>
                    <a:pt x="0" y="1700784"/>
                  </a:lnTo>
                  <a:close/>
                </a:path>
              </a:pathLst>
            </a:custGeom>
            <a:solidFill>
              <a:srgbClr val="DDD0B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5" name="object 5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379219" y="184404"/>
              <a:ext cx="8920734" cy="896874"/>
            </a:xfrm>
            <a:prstGeom prst="rect">
              <a:avLst/>
            </a:prstGeom>
          </p:spPr>
        </p:pic>
        <p:pic>
          <p:nvPicPr>
            <p:cNvPr id="6" name="object 6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579119" y="672083"/>
              <a:ext cx="10420350" cy="896874"/>
            </a:xfrm>
            <a:prstGeom prst="rect">
              <a:avLst/>
            </a:prstGeom>
          </p:spPr>
        </p:pic>
      </p:grpSp>
      <p:sp>
        <p:nvSpPr>
          <p:cNvPr id="7" name="object 7"/>
          <p:cNvSpPr txBox="1"/>
          <p:nvPr/>
        </p:nvSpPr>
        <p:spPr>
          <a:xfrm>
            <a:off x="818184" y="286638"/>
            <a:ext cx="10764520" cy="50018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R="843915" algn="ctr">
              <a:lnSpc>
                <a:spcPct val="100000"/>
              </a:lnSpc>
              <a:spcBef>
                <a:spcPts val="100"/>
              </a:spcBef>
            </a:pPr>
            <a:r>
              <a:rPr sz="3200" b="1" dirty="0">
                <a:latin typeface="Times New Roman"/>
                <a:cs typeface="Times New Roman"/>
              </a:rPr>
              <a:t>Таблица</a:t>
            </a:r>
            <a:r>
              <a:rPr sz="3200" b="1" spc="-100" dirty="0">
                <a:latin typeface="Times New Roman"/>
                <a:cs typeface="Times New Roman"/>
              </a:rPr>
              <a:t> </a:t>
            </a:r>
            <a:r>
              <a:rPr sz="3200" b="1" dirty="0">
                <a:latin typeface="Times New Roman"/>
                <a:cs typeface="Times New Roman"/>
              </a:rPr>
              <a:t>2000</a:t>
            </a:r>
            <a:r>
              <a:rPr sz="3200" b="1" spc="-110" dirty="0">
                <a:latin typeface="Times New Roman"/>
                <a:cs typeface="Times New Roman"/>
              </a:rPr>
              <a:t> </a:t>
            </a:r>
            <a:r>
              <a:rPr sz="3200" b="1" dirty="0">
                <a:latin typeface="Times New Roman"/>
                <a:cs typeface="Times New Roman"/>
              </a:rPr>
              <a:t>«Использование</a:t>
            </a:r>
            <a:r>
              <a:rPr sz="3200" b="1" spc="-130" dirty="0">
                <a:latin typeface="Times New Roman"/>
                <a:cs typeface="Times New Roman"/>
              </a:rPr>
              <a:t> </a:t>
            </a:r>
            <a:r>
              <a:rPr sz="3200" b="1" dirty="0">
                <a:latin typeface="Times New Roman"/>
                <a:cs typeface="Times New Roman"/>
              </a:rPr>
              <a:t>коек</a:t>
            </a:r>
            <a:r>
              <a:rPr sz="3200" b="1" spc="-95" dirty="0">
                <a:latin typeface="Times New Roman"/>
                <a:cs typeface="Times New Roman"/>
              </a:rPr>
              <a:t> </a:t>
            </a:r>
            <a:r>
              <a:rPr sz="3200" b="1" spc="-10" dirty="0">
                <a:latin typeface="Times New Roman"/>
                <a:cs typeface="Times New Roman"/>
              </a:rPr>
              <a:t>дневного</a:t>
            </a:r>
            <a:endParaRPr sz="3200" dirty="0">
              <a:latin typeface="Times New Roman"/>
              <a:cs typeface="Times New Roman"/>
            </a:endParaRPr>
          </a:p>
          <a:p>
            <a:pPr marR="844550" algn="ctr">
              <a:lnSpc>
                <a:spcPct val="100000"/>
              </a:lnSpc>
              <a:spcBef>
                <a:spcPts val="5"/>
              </a:spcBef>
            </a:pPr>
            <a:r>
              <a:rPr sz="3200" b="1" dirty="0">
                <a:latin typeface="Times New Roman"/>
                <a:cs typeface="Times New Roman"/>
              </a:rPr>
              <a:t>стационара</a:t>
            </a:r>
            <a:r>
              <a:rPr sz="3200" b="1" spc="-30" dirty="0">
                <a:latin typeface="Times New Roman"/>
                <a:cs typeface="Times New Roman"/>
              </a:rPr>
              <a:t> </a:t>
            </a:r>
            <a:r>
              <a:rPr sz="3200" b="1" dirty="0">
                <a:latin typeface="Times New Roman"/>
                <a:cs typeface="Times New Roman"/>
              </a:rPr>
              <a:t>медицинской</a:t>
            </a:r>
            <a:r>
              <a:rPr sz="3200" b="1" spc="-20" dirty="0">
                <a:latin typeface="Times New Roman"/>
                <a:cs typeface="Times New Roman"/>
              </a:rPr>
              <a:t> </a:t>
            </a:r>
            <a:r>
              <a:rPr sz="3200" b="1" dirty="0">
                <a:latin typeface="Times New Roman"/>
                <a:cs typeface="Times New Roman"/>
              </a:rPr>
              <a:t>организации</a:t>
            </a:r>
            <a:r>
              <a:rPr sz="3200" b="1" spc="-20" dirty="0">
                <a:latin typeface="Times New Roman"/>
                <a:cs typeface="Times New Roman"/>
              </a:rPr>
              <a:t> </a:t>
            </a:r>
            <a:r>
              <a:rPr sz="3200" b="1" dirty="0">
                <a:latin typeface="Times New Roman"/>
                <a:cs typeface="Times New Roman"/>
              </a:rPr>
              <a:t>по </a:t>
            </a:r>
            <a:r>
              <a:rPr sz="3200" b="1" spc="-10" dirty="0">
                <a:latin typeface="Times New Roman"/>
                <a:cs typeface="Times New Roman"/>
              </a:rPr>
              <a:t>профилям»</a:t>
            </a:r>
            <a:endParaRPr sz="32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30"/>
              </a:spcBef>
            </a:pPr>
            <a:endParaRPr sz="4250" dirty="0">
              <a:latin typeface="Times New Roman"/>
              <a:cs typeface="Times New Roman"/>
            </a:endParaRPr>
          </a:p>
          <a:p>
            <a:pPr marL="217804" algn="just">
              <a:lnSpc>
                <a:spcPct val="100000"/>
              </a:lnSpc>
            </a:pPr>
            <a:r>
              <a:rPr sz="3200" dirty="0">
                <a:latin typeface="Times New Roman"/>
                <a:cs typeface="Times New Roman"/>
              </a:rPr>
              <a:t>В</a:t>
            </a:r>
            <a:r>
              <a:rPr sz="3200" spc="-10" dirty="0">
                <a:latin typeface="Times New Roman"/>
                <a:cs typeface="Times New Roman"/>
              </a:rPr>
              <a:t> </a:t>
            </a:r>
            <a:r>
              <a:rPr sz="3200" dirty="0">
                <a:latin typeface="Times New Roman"/>
                <a:cs typeface="Times New Roman"/>
              </a:rPr>
              <a:t>дневных</a:t>
            </a:r>
            <a:r>
              <a:rPr sz="3200" spc="-20" dirty="0">
                <a:latin typeface="Times New Roman"/>
                <a:cs typeface="Times New Roman"/>
              </a:rPr>
              <a:t> </a:t>
            </a:r>
            <a:r>
              <a:rPr sz="3200" spc="-10" dirty="0">
                <a:latin typeface="Times New Roman"/>
                <a:cs typeface="Times New Roman"/>
              </a:rPr>
              <a:t>стационарах:</a:t>
            </a:r>
            <a:endParaRPr sz="3200" dirty="0">
              <a:latin typeface="Times New Roman"/>
              <a:cs typeface="Times New Roman"/>
            </a:endParaRPr>
          </a:p>
          <a:p>
            <a:pPr marL="217804" marR="5715" indent="101600" algn="just">
              <a:lnSpc>
                <a:spcPts val="3460"/>
              </a:lnSpc>
              <a:spcBef>
                <a:spcPts val="1050"/>
              </a:spcBef>
              <a:buChar char="-"/>
              <a:tabLst>
                <a:tab pos="645160" algn="l"/>
              </a:tabLst>
            </a:pPr>
            <a:r>
              <a:rPr sz="3200" dirty="0">
                <a:latin typeface="Times New Roman"/>
                <a:cs typeface="Times New Roman"/>
              </a:rPr>
              <a:t>на</a:t>
            </a:r>
            <a:r>
              <a:rPr sz="3200" spc="610" dirty="0">
                <a:latin typeface="Times New Roman"/>
                <a:cs typeface="Times New Roman"/>
              </a:rPr>
              <a:t> </a:t>
            </a:r>
            <a:r>
              <a:rPr sz="3200" dirty="0">
                <a:latin typeface="Times New Roman"/>
                <a:cs typeface="Times New Roman"/>
              </a:rPr>
              <a:t>койках</a:t>
            </a:r>
            <a:r>
              <a:rPr sz="3200" spc="610" dirty="0">
                <a:latin typeface="Times New Roman"/>
                <a:cs typeface="Times New Roman"/>
              </a:rPr>
              <a:t> </a:t>
            </a:r>
            <a:r>
              <a:rPr sz="3200" dirty="0">
                <a:latin typeface="Times New Roman"/>
                <a:cs typeface="Times New Roman"/>
              </a:rPr>
              <a:t>для</a:t>
            </a:r>
            <a:r>
              <a:rPr sz="3200" spc="620" dirty="0">
                <a:latin typeface="Times New Roman"/>
                <a:cs typeface="Times New Roman"/>
              </a:rPr>
              <a:t> </a:t>
            </a:r>
            <a:r>
              <a:rPr sz="3200" dirty="0">
                <a:latin typeface="Times New Roman"/>
                <a:cs typeface="Times New Roman"/>
              </a:rPr>
              <a:t>патологии</a:t>
            </a:r>
            <a:r>
              <a:rPr sz="3200" spc="615" dirty="0">
                <a:latin typeface="Times New Roman"/>
                <a:cs typeface="Times New Roman"/>
              </a:rPr>
              <a:t> </a:t>
            </a:r>
            <a:r>
              <a:rPr sz="3200" dirty="0">
                <a:latin typeface="Times New Roman"/>
                <a:cs typeface="Times New Roman"/>
              </a:rPr>
              <a:t>беременности</a:t>
            </a:r>
            <a:r>
              <a:rPr sz="3200" spc="625" dirty="0">
                <a:latin typeface="Times New Roman"/>
                <a:cs typeface="Times New Roman"/>
              </a:rPr>
              <a:t> </a:t>
            </a:r>
            <a:r>
              <a:rPr sz="3200" dirty="0">
                <a:latin typeface="Times New Roman"/>
                <a:cs typeface="Times New Roman"/>
              </a:rPr>
              <a:t>не</a:t>
            </a:r>
            <a:r>
              <a:rPr sz="3200" spc="625" dirty="0">
                <a:latin typeface="Times New Roman"/>
                <a:cs typeface="Times New Roman"/>
              </a:rPr>
              <a:t> </a:t>
            </a:r>
            <a:r>
              <a:rPr sz="3200" spc="-10" dirty="0">
                <a:latin typeface="Times New Roman"/>
                <a:cs typeface="Times New Roman"/>
              </a:rPr>
              <a:t>заполняются </a:t>
            </a:r>
            <a:r>
              <a:rPr sz="3200" dirty="0">
                <a:latin typeface="Times New Roman"/>
                <a:cs typeface="Times New Roman"/>
              </a:rPr>
              <a:t>сведения</a:t>
            </a:r>
            <a:r>
              <a:rPr sz="3200" spc="-40" dirty="0">
                <a:latin typeface="Times New Roman"/>
                <a:cs typeface="Times New Roman"/>
              </a:rPr>
              <a:t> </a:t>
            </a:r>
            <a:r>
              <a:rPr sz="3200" dirty="0">
                <a:latin typeface="Times New Roman"/>
                <a:cs typeface="Times New Roman"/>
              </a:rPr>
              <a:t>о</a:t>
            </a:r>
            <a:r>
              <a:rPr sz="3200" spc="-25" dirty="0">
                <a:latin typeface="Times New Roman"/>
                <a:cs typeface="Times New Roman"/>
              </a:rPr>
              <a:t> </a:t>
            </a:r>
            <a:r>
              <a:rPr sz="3200" dirty="0">
                <a:latin typeface="Times New Roman"/>
                <a:cs typeface="Times New Roman"/>
              </a:rPr>
              <a:t>пациентах</a:t>
            </a:r>
            <a:r>
              <a:rPr sz="3200" spc="-35" dirty="0">
                <a:latin typeface="Times New Roman"/>
                <a:cs typeface="Times New Roman"/>
              </a:rPr>
              <a:t> </a:t>
            </a:r>
            <a:r>
              <a:rPr sz="3200" dirty="0">
                <a:latin typeface="Times New Roman"/>
                <a:cs typeface="Times New Roman"/>
              </a:rPr>
              <a:t>старше</a:t>
            </a:r>
            <a:r>
              <a:rPr sz="3200" spc="-35" dirty="0">
                <a:latin typeface="Times New Roman"/>
                <a:cs typeface="Times New Roman"/>
              </a:rPr>
              <a:t> </a:t>
            </a:r>
            <a:r>
              <a:rPr sz="3200" dirty="0">
                <a:latin typeface="Times New Roman"/>
                <a:cs typeface="Times New Roman"/>
              </a:rPr>
              <a:t>трудоспособного</a:t>
            </a:r>
            <a:r>
              <a:rPr sz="3200" spc="-50" dirty="0">
                <a:latin typeface="Times New Roman"/>
                <a:cs typeface="Times New Roman"/>
              </a:rPr>
              <a:t> </a:t>
            </a:r>
            <a:r>
              <a:rPr sz="3200" spc="-10" dirty="0">
                <a:latin typeface="Times New Roman"/>
                <a:cs typeface="Times New Roman"/>
              </a:rPr>
              <a:t>возраста;</a:t>
            </a:r>
            <a:endParaRPr sz="3200" dirty="0">
              <a:latin typeface="Times New Roman"/>
              <a:cs typeface="Times New Roman"/>
            </a:endParaRPr>
          </a:p>
          <a:p>
            <a:pPr marL="217804" marR="5080" indent="101600" algn="just">
              <a:lnSpc>
                <a:spcPct val="90000"/>
              </a:lnSpc>
              <a:spcBef>
                <a:spcPts val="940"/>
              </a:spcBef>
              <a:buChar char="-"/>
              <a:tabLst>
                <a:tab pos="847725" algn="l"/>
              </a:tabLst>
            </a:pPr>
            <a:r>
              <a:rPr sz="3200" dirty="0">
                <a:latin typeface="Times New Roman"/>
                <a:cs typeface="Times New Roman"/>
              </a:rPr>
              <a:t>на</a:t>
            </a:r>
            <a:r>
              <a:rPr sz="3200" spc="685" dirty="0">
                <a:latin typeface="Times New Roman"/>
                <a:cs typeface="Times New Roman"/>
              </a:rPr>
              <a:t>  </a:t>
            </a:r>
            <a:r>
              <a:rPr sz="3200" dirty="0">
                <a:latin typeface="Times New Roman"/>
                <a:cs typeface="Times New Roman"/>
              </a:rPr>
              <a:t>гинекологических</a:t>
            </a:r>
            <a:r>
              <a:rPr sz="3200" spc="695" dirty="0">
                <a:latin typeface="Times New Roman"/>
                <a:cs typeface="Times New Roman"/>
              </a:rPr>
              <a:t>  </a:t>
            </a:r>
            <a:r>
              <a:rPr sz="3200" dirty="0">
                <a:latin typeface="Times New Roman"/>
                <a:cs typeface="Times New Roman"/>
              </a:rPr>
              <a:t>койках</a:t>
            </a:r>
            <a:r>
              <a:rPr sz="3200" spc="690" dirty="0">
                <a:latin typeface="Times New Roman"/>
                <a:cs typeface="Times New Roman"/>
              </a:rPr>
              <a:t>  </a:t>
            </a:r>
            <a:r>
              <a:rPr sz="3200" dirty="0">
                <a:latin typeface="Times New Roman"/>
                <a:cs typeface="Times New Roman"/>
              </a:rPr>
              <a:t>для</a:t>
            </a:r>
            <a:r>
              <a:rPr sz="3200" spc="695" dirty="0">
                <a:latin typeface="Times New Roman"/>
                <a:cs typeface="Times New Roman"/>
              </a:rPr>
              <a:t>  </a:t>
            </a:r>
            <a:r>
              <a:rPr sz="3200" spc="-10" dirty="0">
                <a:latin typeface="Times New Roman"/>
                <a:cs typeface="Times New Roman"/>
              </a:rPr>
              <a:t>вспомогательных </a:t>
            </a:r>
            <a:r>
              <a:rPr sz="3200" dirty="0">
                <a:latin typeface="Times New Roman"/>
                <a:cs typeface="Times New Roman"/>
              </a:rPr>
              <a:t>репродуктивных</a:t>
            </a:r>
            <a:r>
              <a:rPr sz="3200" spc="-55" dirty="0">
                <a:latin typeface="Times New Roman"/>
                <a:cs typeface="Times New Roman"/>
              </a:rPr>
              <a:t> </a:t>
            </a:r>
            <a:r>
              <a:rPr sz="3200" dirty="0">
                <a:latin typeface="Times New Roman"/>
                <a:cs typeface="Times New Roman"/>
              </a:rPr>
              <a:t>технологий</a:t>
            </a:r>
            <a:r>
              <a:rPr sz="3200" spc="-65" dirty="0">
                <a:latin typeface="Times New Roman"/>
                <a:cs typeface="Times New Roman"/>
              </a:rPr>
              <a:t> </a:t>
            </a:r>
            <a:r>
              <a:rPr sz="3200" dirty="0">
                <a:latin typeface="Times New Roman"/>
                <a:cs typeface="Times New Roman"/>
              </a:rPr>
              <a:t>не</a:t>
            </a:r>
            <a:r>
              <a:rPr sz="3200" spc="-60" dirty="0">
                <a:latin typeface="Times New Roman"/>
                <a:cs typeface="Times New Roman"/>
              </a:rPr>
              <a:t> </a:t>
            </a:r>
            <a:r>
              <a:rPr sz="3200" dirty="0">
                <a:latin typeface="Times New Roman"/>
                <a:cs typeface="Times New Roman"/>
              </a:rPr>
              <a:t>указываются</a:t>
            </a:r>
            <a:r>
              <a:rPr sz="3200" spc="-45" dirty="0">
                <a:latin typeface="Times New Roman"/>
                <a:cs typeface="Times New Roman"/>
              </a:rPr>
              <a:t> </a:t>
            </a:r>
            <a:r>
              <a:rPr sz="3200" dirty="0">
                <a:latin typeface="Times New Roman"/>
                <a:cs typeface="Times New Roman"/>
              </a:rPr>
              <a:t>данные</a:t>
            </a:r>
            <a:r>
              <a:rPr sz="3200" spc="-60" dirty="0">
                <a:latin typeface="Times New Roman"/>
                <a:cs typeface="Times New Roman"/>
              </a:rPr>
              <a:t> </a:t>
            </a:r>
            <a:r>
              <a:rPr sz="3200" dirty="0">
                <a:latin typeface="Times New Roman"/>
                <a:cs typeface="Times New Roman"/>
              </a:rPr>
              <a:t>о</a:t>
            </a:r>
            <a:r>
              <a:rPr sz="3200" spc="-55" dirty="0">
                <a:latin typeface="Times New Roman"/>
                <a:cs typeface="Times New Roman"/>
              </a:rPr>
              <a:t> </a:t>
            </a:r>
            <a:r>
              <a:rPr sz="3200" spc="-10" dirty="0">
                <a:latin typeface="Times New Roman"/>
                <a:cs typeface="Times New Roman"/>
              </a:rPr>
              <a:t>детях (0-</a:t>
            </a:r>
            <a:r>
              <a:rPr sz="3200" dirty="0">
                <a:latin typeface="Times New Roman"/>
                <a:cs typeface="Times New Roman"/>
              </a:rPr>
              <a:t>17</a:t>
            </a:r>
            <a:r>
              <a:rPr sz="3200" spc="550" dirty="0">
                <a:latin typeface="Times New Roman"/>
                <a:cs typeface="Times New Roman"/>
              </a:rPr>
              <a:t> </a:t>
            </a:r>
            <a:r>
              <a:rPr sz="3200" dirty="0">
                <a:latin typeface="Times New Roman"/>
                <a:cs typeface="Times New Roman"/>
              </a:rPr>
              <a:t>лет),</a:t>
            </a:r>
            <a:r>
              <a:rPr sz="3200" spc="565" dirty="0">
                <a:latin typeface="Times New Roman"/>
                <a:cs typeface="Times New Roman"/>
              </a:rPr>
              <a:t> </a:t>
            </a:r>
            <a:r>
              <a:rPr sz="3200" dirty="0">
                <a:latin typeface="Times New Roman"/>
                <a:cs typeface="Times New Roman"/>
              </a:rPr>
              <a:t>детях</a:t>
            </a:r>
            <a:r>
              <a:rPr sz="3200" spc="565" dirty="0">
                <a:latin typeface="Times New Roman"/>
                <a:cs typeface="Times New Roman"/>
              </a:rPr>
              <a:t> </a:t>
            </a:r>
            <a:r>
              <a:rPr sz="3200" dirty="0">
                <a:latin typeface="Times New Roman"/>
                <a:cs typeface="Times New Roman"/>
              </a:rPr>
              <a:t>до</a:t>
            </a:r>
            <a:r>
              <a:rPr sz="3200" spc="560" dirty="0">
                <a:latin typeface="Times New Roman"/>
                <a:cs typeface="Times New Roman"/>
              </a:rPr>
              <a:t> </a:t>
            </a:r>
            <a:r>
              <a:rPr sz="3200" dirty="0">
                <a:latin typeface="Times New Roman"/>
                <a:cs typeface="Times New Roman"/>
              </a:rPr>
              <a:t>3</a:t>
            </a:r>
            <a:r>
              <a:rPr sz="3200" spc="560" dirty="0">
                <a:latin typeface="Times New Roman"/>
                <a:cs typeface="Times New Roman"/>
              </a:rPr>
              <a:t> </a:t>
            </a:r>
            <a:r>
              <a:rPr sz="3200" dirty="0">
                <a:latin typeface="Times New Roman"/>
                <a:cs typeface="Times New Roman"/>
              </a:rPr>
              <a:t>лет,</a:t>
            </a:r>
            <a:r>
              <a:rPr sz="3200" spc="570" dirty="0">
                <a:latin typeface="Times New Roman"/>
                <a:cs typeface="Times New Roman"/>
              </a:rPr>
              <a:t> </a:t>
            </a:r>
            <a:r>
              <a:rPr sz="3200" dirty="0">
                <a:latin typeface="Times New Roman"/>
                <a:cs typeface="Times New Roman"/>
              </a:rPr>
              <a:t>лицах</a:t>
            </a:r>
            <a:r>
              <a:rPr sz="3200" spc="560" dirty="0">
                <a:latin typeface="Times New Roman"/>
                <a:cs typeface="Times New Roman"/>
              </a:rPr>
              <a:t> </a:t>
            </a:r>
            <a:r>
              <a:rPr sz="3200" dirty="0">
                <a:latin typeface="Times New Roman"/>
                <a:cs typeface="Times New Roman"/>
              </a:rPr>
              <a:t>старше</a:t>
            </a:r>
            <a:r>
              <a:rPr sz="3200" spc="570" dirty="0">
                <a:latin typeface="Times New Roman"/>
                <a:cs typeface="Times New Roman"/>
              </a:rPr>
              <a:t> </a:t>
            </a:r>
            <a:r>
              <a:rPr sz="3200" spc="-10" dirty="0">
                <a:latin typeface="Times New Roman"/>
                <a:cs typeface="Times New Roman"/>
              </a:rPr>
              <a:t>трудоспособного возраста.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0"/>
            <a:ext cx="12192000" cy="1568957"/>
            <a:chOff x="0" y="0"/>
            <a:chExt cx="12192000" cy="1568957"/>
          </a:xfrm>
        </p:grpSpPr>
        <p:sp>
          <p:nvSpPr>
            <p:cNvPr id="3" name="object 3"/>
            <p:cNvSpPr/>
            <p:nvPr/>
          </p:nvSpPr>
          <p:spPr>
            <a:xfrm>
              <a:off x="0" y="0"/>
              <a:ext cx="12192000" cy="1234440"/>
            </a:xfrm>
            <a:custGeom>
              <a:avLst/>
              <a:gdLst/>
              <a:ahLst/>
              <a:cxnLst/>
              <a:rect l="l" t="t" r="r" b="b"/>
              <a:pathLst>
                <a:path w="12192000" h="1234440">
                  <a:moveTo>
                    <a:pt x="0" y="1234439"/>
                  </a:moveTo>
                  <a:lnTo>
                    <a:pt x="12192000" y="1234439"/>
                  </a:lnTo>
                  <a:lnTo>
                    <a:pt x="12192000" y="0"/>
                  </a:lnTo>
                  <a:lnTo>
                    <a:pt x="0" y="0"/>
                  </a:lnTo>
                  <a:lnTo>
                    <a:pt x="0" y="1234439"/>
                  </a:lnTo>
                  <a:close/>
                </a:path>
              </a:pathLst>
            </a:custGeom>
            <a:solidFill>
              <a:srgbClr val="DDD0B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5" name="object 5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379219" y="184404"/>
              <a:ext cx="8920734" cy="896874"/>
            </a:xfrm>
            <a:prstGeom prst="rect">
              <a:avLst/>
            </a:prstGeom>
          </p:spPr>
        </p:pic>
        <p:pic>
          <p:nvPicPr>
            <p:cNvPr id="6" name="object 6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579119" y="672083"/>
              <a:ext cx="10420350" cy="896874"/>
            </a:xfrm>
            <a:prstGeom prst="rect">
              <a:avLst/>
            </a:prstGeom>
          </p:spPr>
        </p:pic>
      </p:grpSp>
      <p:grpSp>
        <p:nvGrpSpPr>
          <p:cNvPr id="8" name="object 8"/>
          <p:cNvGrpSpPr/>
          <p:nvPr/>
        </p:nvGrpSpPr>
        <p:grpSpPr>
          <a:xfrm>
            <a:off x="591883" y="1284605"/>
            <a:ext cx="10944860" cy="5525135"/>
            <a:chOff x="591883" y="1284605"/>
            <a:chExt cx="10944860" cy="5525135"/>
          </a:xfrm>
        </p:grpSpPr>
        <p:sp>
          <p:nvSpPr>
            <p:cNvPr id="9" name="object 9"/>
            <p:cNvSpPr/>
            <p:nvPr/>
          </p:nvSpPr>
          <p:spPr>
            <a:xfrm>
              <a:off x="598233" y="1290955"/>
              <a:ext cx="10932160" cy="5512435"/>
            </a:xfrm>
            <a:custGeom>
              <a:avLst/>
              <a:gdLst/>
              <a:ahLst/>
              <a:cxnLst/>
              <a:rect l="l" t="t" r="r" b="b"/>
              <a:pathLst>
                <a:path w="10932160" h="5512434">
                  <a:moveTo>
                    <a:pt x="1836991" y="0"/>
                  </a:moveTo>
                  <a:lnTo>
                    <a:pt x="1836991" y="5512024"/>
                  </a:lnTo>
                </a:path>
                <a:path w="10932160" h="5512434">
                  <a:moveTo>
                    <a:pt x="2174303" y="0"/>
                  </a:moveTo>
                  <a:lnTo>
                    <a:pt x="2174303" y="5512024"/>
                  </a:lnTo>
                </a:path>
                <a:path w="10932160" h="5512434">
                  <a:moveTo>
                    <a:pt x="2772600" y="5032121"/>
                  </a:moveTo>
                  <a:lnTo>
                    <a:pt x="2772600" y="5512024"/>
                  </a:lnTo>
                </a:path>
                <a:path w="10932160" h="5512434">
                  <a:moveTo>
                    <a:pt x="2772600" y="2996057"/>
                  </a:moveTo>
                  <a:lnTo>
                    <a:pt x="2772600" y="4786757"/>
                  </a:lnTo>
                </a:path>
                <a:path w="10932160" h="5512434">
                  <a:moveTo>
                    <a:pt x="2772600" y="820928"/>
                  </a:moveTo>
                  <a:lnTo>
                    <a:pt x="2772600" y="2749169"/>
                  </a:lnTo>
                </a:path>
                <a:path w="10932160" h="5512434">
                  <a:moveTo>
                    <a:pt x="3419157" y="472440"/>
                  </a:moveTo>
                  <a:lnTo>
                    <a:pt x="3419157" y="5512024"/>
                  </a:lnTo>
                </a:path>
                <a:path w="10932160" h="5512434">
                  <a:moveTo>
                    <a:pt x="4065587" y="4579493"/>
                  </a:moveTo>
                  <a:lnTo>
                    <a:pt x="4065587" y="5269865"/>
                  </a:lnTo>
                </a:path>
                <a:path w="10932160" h="5512434">
                  <a:moveTo>
                    <a:pt x="4065587" y="3855593"/>
                  </a:moveTo>
                  <a:lnTo>
                    <a:pt x="4065587" y="4332605"/>
                  </a:lnTo>
                </a:path>
                <a:path w="10932160" h="5512434">
                  <a:moveTo>
                    <a:pt x="4065587" y="2665349"/>
                  </a:moveTo>
                  <a:lnTo>
                    <a:pt x="4065587" y="3608705"/>
                  </a:lnTo>
                </a:path>
                <a:path w="10932160" h="5512434">
                  <a:moveTo>
                    <a:pt x="4065587" y="820928"/>
                  </a:moveTo>
                  <a:lnTo>
                    <a:pt x="4065587" y="2418461"/>
                  </a:lnTo>
                </a:path>
                <a:path w="10932160" h="5512434">
                  <a:moveTo>
                    <a:pt x="4712144" y="189992"/>
                  </a:moveTo>
                  <a:lnTo>
                    <a:pt x="4712144" y="5512024"/>
                  </a:lnTo>
                </a:path>
                <a:path w="10932160" h="5512434">
                  <a:moveTo>
                    <a:pt x="5451030" y="472440"/>
                  </a:moveTo>
                  <a:lnTo>
                    <a:pt x="5451030" y="5512024"/>
                  </a:lnTo>
                </a:path>
                <a:path w="10932160" h="5512434">
                  <a:moveTo>
                    <a:pt x="6374574" y="472440"/>
                  </a:moveTo>
                  <a:lnTo>
                    <a:pt x="6374574" y="5512024"/>
                  </a:lnTo>
                </a:path>
                <a:path w="10932160" h="5512434">
                  <a:moveTo>
                    <a:pt x="7113333" y="4550537"/>
                  </a:moveTo>
                  <a:lnTo>
                    <a:pt x="7113333" y="5512024"/>
                  </a:lnTo>
                </a:path>
                <a:path w="10932160" h="5512434">
                  <a:moveTo>
                    <a:pt x="7113333" y="472440"/>
                  </a:moveTo>
                  <a:lnTo>
                    <a:pt x="7113333" y="4212209"/>
                  </a:lnTo>
                </a:path>
                <a:path w="10932160" h="5512434">
                  <a:moveTo>
                    <a:pt x="7852219" y="4574921"/>
                  </a:moveTo>
                  <a:lnTo>
                    <a:pt x="7852219" y="5248529"/>
                  </a:lnTo>
                </a:path>
                <a:path w="10932160" h="5512434">
                  <a:moveTo>
                    <a:pt x="7852219" y="3925697"/>
                  </a:moveTo>
                  <a:lnTo>
                    <a:pt x="7852219" y="4236593"/>
                  </a:lnTo>
                </a:path>
                <a:path w="10932160" h="5512434">
                  <a:moveTo>
                    <a:pt x="7852219" y="3427349"/>
                  </a:moveTo>
                  <a:lnTo>
                    <a:pt x="7852219" y="3526409"/>
                  </a:lnTo>
                </a:path>
                <a:path w="10932160" h="5512434">
                  <a:moveTo>
                    <a:pt x="7852219" y="2738501"/>
                  </a:moveTo>
                  <a:lnTo>
                    <a:pt x="7852219" y="3089021"/>
                  </a:lnTo>
                </a:path>
                <a:path w="10932160" h="5512434">
                  <a:moveTo>
                    <a:pt x="7852219" y="189992"/>
                  </a:moveTo>
                  <a:lnTo>
                    <a:pt x="7852219" y="2337689"/>
                  </a:lnTo>
                </a:path>
                <a:path w="10932160" h="5512434">
                  <a:moveTo>
                    <a:pt x="8498776" y="472440"/>
                  </a:moveTo>
                  <a:lnTo>
                    <a:pt x="8498776" y="5512024"/>
                  </a:lnTo>
                </a:path>
                <a:path w="10932160" h="5512434">
                  <a:moveTo>
                    <a:pt x="9422320" y="472440"/>
                  </a:moveTo>
                  <a:lnTo>
                    <a:pt x="9422320" y="5512024"/>
                  </a:lnTo>
                </a:path>
                <a:path w="10932160" h="5512434">
                  <a:moveTo>
                    <a:pt x="10253535" y="5248529"/>
                  </a:moveTo>
                  <a:lnTo>
                    <a:pt x="10253535" y="5512024"/>
                  </a:lnTo>
                </a:path>
                <a:path w="10932160" h="5512434">
                  <a:moveTo>
                    <a:pt x="10253535" y="4596257"/>
                  </a:moveTo>
                  <a:lnTo>
                    <a:pt x="10253535" y="5248529"/>
                  </a:lnTo>
                </a:path>
                <a:path w="10932160" h="5512434">
                  <a:moveTo>
                    <a:pt x="10253535" y="472440"/>
                  </a:moveTo>
                  <a:lnTo>
                    <a:pt x="10253535" y="4212209"/>
                  </a:lnTo>
                </a:path>
                <a:path w="10932160" h="5512434">
                  <a:moveTo>
                    <a:pt x="2167953" y="196342"/>
                  </a:moveTo>
                  <a:lnTo>
                    <a:pt x="10931842" y="196342"/>
                  </a:lnTo>
                </a:path>
                <a:path w="10932160" h="5512434">
                  <a:moveTo>
                    <a:pt x="2167953" y="478790"/>
                  </a:moveTo>
                  <a:lnTo>
                    <a:pt x="10931842" y="478790"/>
                  </a:lnTo>
                </a:path>
                <a:path w="10932160" h="5512434">
                  <a:moveTo>
                    <a:pt x="2167953" y="827278"/>
                  </a:moveTo>
                  <a:lnTo>
                    <a:pt x="4718494" y="827278"/>
                  </a:lnTo>
                </a:path>
                <a:path w="10932160" h="5512434">
                  <a:moveTo>
                    <a:pt x="7106983" y="827278"/>
                  </a:moveTo>
                  <a:lnTo>
                    <a:pt x="7858569" y="827278"/>
                  </a:lnTo>
                </a:path>
                <a:path w="10932160" h="5512434">
                  <a:moveTo>
                    <a:pt x="8492426" y="827278"/>
                  </a:moveTo>
                  <a:lnTo>
                    <a:pt x="9428670" y="827278"/>
                  </a:lnTo>
                </a:path>
                <a:path w="10932160" h="5512434">
                  <a:moveTo>
                    <a:pt x="5444680" y="933958"/>
                  </a:moveTo>
                  <a:lnTo>
                    <a:pt x="6380924" y="933958"/>
                  </a:lnTo>
                </a:path>
                <a:path w="10932160" h="5512434">
                  <a:moveTo>
                    <a:pt x="10247185" y="933958"/>
                  </a:moveTo>
                  <a:lnTo>
                    <a:pt x="10931842" y="933958"/>
                  </a:lnTo>
                </a:path>
                <a:path w="10932160" h="5512434">
                  <a:moveTo>
                    <a:pt x="0" y="1745869"/>
                  </a:moveTo>
                  <a:lnTo>
                    <a:pt x="10931842" y="1745869"/>
                  </a:lnTo>
                </a:path>
                <a:path w="10932160" h="5512434">
                  <a:moveTo>
                    <a:pt x="0" y="1953895"/>
                  </a:moveTo>
                  <a:lnTo>
                    <a:pt x="10931842" y="1953895"/>
                  </a:lnTo>
                </a:path>
                <a:path w="10932160" h="5512434">
                  <a:moveTo>
                    <a:pt x="0" y="2146173"/>
                  </a:moveTo>
                  <a:lnTo>
                    <a:pt x="10931842" y="2146173"/>
                  </a:lnTo>
                </a:path>
                <a:path w="10932160" h="5512434">
                  <a:moveTo>
                    <a:pt x="0" y="2304542"/>
                  </a:moveTo>
                  <a:lnTo>
                    <a:pt x="10931842" y="2304542"/>
                  </a:lnTo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598233" y="4040886"/>
              <a:ext cx="10248265" cy="5715"/>
            </a:xfrm>
            <a:custGeom>
              <a:avLst/>
              <a:gdLst/>
              <a:ahLst/>
              <a:cxnLst/>
              <a:rect l="l" t="t" r="r" b="b"/>
              <a:pathLst>
                <a:path w="10248265" h="5714">
                  <a:moveTo>
                    <a:pt x="0" y="5524"/>
                  </a:moveTo>
                  <a:lnTo>
                    <a:pt x="10248074" y="5524"/>
                  </a:lnTo>
                </a:path>
                <a:path w="10248265" h="5714">
                  <a:moveTo>
                    <a:pt x="0" y="0"/>
                  </a:moveTo>
                  <a:lnTo>
                    <a:pt x="10248074" y="0"/>
                  </a:lnTo>
                </a:path>
              </a:pathLst>
            </a:custGeom>
            <a:ln w="952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object 11"/>
            <p:cNvSpPr/>
            <p:nvPr/>
          </p:nvSpPr>
          <p:spPr>
            <a:xfrm>
              <a:off x="598233" y="4037711"/>
              <a:ext cx="10248265" cy="5715"/>
            </a:xfrm>
            <a:custGeom>
              <a:avLst/>
              <a:gdLst/>
              <a:ahLst/>
              <a:cxnLst/>
              <a:rect l="l" t="t" r="r" b="b"/>
              <a:pathLst>
                <a:path w="10248265" h="5714">
                  <a:moveTo>
                    <a:pt x="0" y="5524"/>
                  </a:moveTo>
                  <a:lnTo>
                    <a:pt x="10248074" y="5524"/>
                  </a:lnTo>
                </a:path>
                <a:path w="10248265" h="5714">
                  <a:moveTo>
                    <a:pt x="0" y="0"/>
                  </a:moveTo>
                  <a:lnTo>
                    <a:pt x="10248074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" name="object 12"/>
            <p:cNvSpPr/>
            <p:nvPr/>
          </p:nvSpPr>
          <p:spPr>
            <a:xfrm>
              <a:off x="598233" y="1290955"/>
              <a:ext cx="10932160" cy="5512435"/>
            </a:xfrm>
            <a:custGeom>
              <a:avLst/>
              <a:gdLst/>
              <a:ahLst/>
              <a:cxnLst/>
              <a:rect l="l" t="t" r="r" b="b"/>
              <a:pathLst>
                <a:path w="10932160" h="5512434">
                  <a:moveTo>
                    <a:pt x="0" y="3070606"/>
                  </a:moveTo>
                  <a:lnTo>
                    <a:pt x="5557202" y="3070606"/>
                  </a:lnTo>
                </a:path>
                <a:path w="10932160" h="5512434">
                  <a:moveTo>
                    <a:pt x="6334442" y="3070606"/>
                  </a:moveTo>
                  <a:lnTo>
                    <a:pt x="8588438" y="3070606"/>
                  </a:lnTo>
                </a:path>
                <a:path w="10932160" h="5512434">
                  <a:moveTo>
                    <a:pt x="9365678" y="3070606"/>
                  </a:moveTo>
                  <a:lnTo>
                    <a:pt x="10931842" y="3070606"/>
                  </a:lnTo>
                </a:path>
                <a:path w="10932160" h="5512434">
                  <a:moveTo>
                    <a:pt x="0" y="3477260"/>
                  </a:moveTo>
                  <a:lnTo>
                    <a:pt x="5557202" y="3477260"/>
                  </a:lnTo>
                </a:path>
                <a:path w="10932160" h="5512434">
                  <a:moveTo>
                    <a:pt x="6334442" y="3477260"/>
                  </a:moveTo>
                  <a:lnTo>
                    <a:pt x="10257218" y="3477260"/>
                  </a:lnTo>
                </a:path>
                <a:path w="10932160" h="5512434">
                  <a:moveTo>
                    <a:pt x="0" y="3964305"/>
                  </a:moveTo>
                  <a:lnTo>
                    <a:pt x="10257218" y="3964305"/>
                  </a:lnTo>
                </a:path>
                <a:path w="10932160" h="5512434">
                  <a:moveTo>
                    <a:pt x="0" y="4756213"/>
                  </a:moveTo>
                  <a:lnTo>
                    <a:pt x="5497766" y="4756213"/>
                  </a:lnTo>
                </a:path>
                <a:path w="10932160" h="5512434">
                  <a:moveTo>
                    <a:pt x="6334442" y="4756213"/>
                  </a:moveTo>
                  <a:lnTo>
                    <a:pt x="8588438" y="4756213"/>
                  </a:lnTo>
                </a:path>
                <a:path w="10932160" h="5512434">
                  <a:moveTo>
                    <a:pt x="9365678" y="4756213"/>
                  </a:moveTo>
                  <a:lnTo>
                    <a:pt x="10931842" y="4756213"/>
                  </a:lnTo>
                </a:path>
                <a:path w="10932160" h="5512434">
                  <a:moveTo>
                    <a:pt x="0" y="5072976"/>
                  </a:moveTo>
                  <a:lnTo>
                    <a:pt x="5497766" y="5072976"/>
                  </a:lnTo>
                </a:path>
                <a:path w="10932160" h="5512434">
                  <a:moveTo>
                    <a:pt x="6334442" y="5072976"/>
                  </a:moveTo>
                  <a:lnTo>
                    <a:pt x="8588438" y="5072976"/>
                  </a:lnTo>
                </a:path>
                <a:path w="10932160" h="5512434">
                  <a:moveTo>
                    <a:pt x="9365678" y="5072976"/>
                  </a:moveTo>
                  <a:lnTo>
                    <a:pt x="10931842" y="5072976"/>
                  </a:lnTo>
                </a:path>
                <a:path w="10932160" h="5512434">
                  <a:moveTo>
                    <a:pt x="0" y="5347296"/>
                  </a:moveTo>
                  <a:lnTo>
                    <a:pt x="3560762" y="5347296"/>
                  </a:lnTo>
                </a:path>
                <a:path w="10932160" h="5512434">
                  <a:moveTo>
                    <a:pt x="4568126" y="5347296"/>
                  </a:moveTo>
                  <a:lnTo>
                    <a:pt x="7225982" y="5347296"/>
                  </a:lnTo>
                </a:path>
                <a:path w="10932160" h="5512434">
                  <a:moveTo>
                    <a:pt x="8004746" y="5347296"/>
                  </a:moveTo>
                  <a:lnTo>
                    <a:pt x="10248074" y="5347296"/>
                  </a:lnTo>
                </a:path>
                <a:path w="10932160" h="5512434">
                  <a:moveTo>
                    <a:pt x="6350" y="0"/>
                  </a:moveTo>
                  <a:lnTo>
                    <a:pt x="6350" y="5512024"/>
                  </a:lnTo>
                </a:path>
                <a:path w="10932160" h="5512434">
                  <a:moveTo>
                    <a:pt x="10925492" y="4596257"/>
                  </a:moveTo>
                  <a:lnTo>
                    <a:pt x="10925492" y="5248529"/>
                  </a:lnTo>
                </a:path>
                <a:path w="10932160" h="5512434">
                  <a:moveTo>
                    <a:pt x="10925492" y="4043045"/>
                  </a:moveTo>
                  <a:lnTo>
                    <a:pt x="10925492" y="4257929"/>
                  </a:lnTo>
                </a:path>
                <a:path w="10932160" h="5512434">
                  <a:moveTo>
                    <a:pt x="10925492" y="3556889"/>
                  </a:moveTo>
                  <a:lnTo>
                    <a:pt x="10925492" y="3642233"/>
                  </a:lnTo>
                </a:path>
                <a:path w="10932160" h="5512434">
                  <a:moveTo>
                    <a:pt x="10925492" y="2831465"/>
                  </a:moveTo>
                  <a:lnTo>
                    <a:pt x="10925492" y="3156077"/>
                  </a:lnTo>
                </a:path>
                <a:path w="10932160" h="5512434">
                  <a:moveTo>
                    <a:pt x="10925492" y="0"/>
                  </a:moveTo>
                  <a:lnTo>
                    <a:pt x="10925492" y="2430653"/>
                  </a:lnTo>
                </a:path>
                <a:path w="10932160" h="5512434">
                  <a:moveTo>
                    <a:pt x="0" y="6350"/>
                  </a:moveTo>
                  <a:lnTo>
                    <a:pt x="10931842" y="6350"/>
                  </a:lnTo>
                </a:path>
                <a:path w="10932160" h="5512434">
                  <a:moveTo>
                    <a:pt x="0" y="5505674"/>
                  </a:moveTo>
                  <a:lnTo>
                    <a:pt x="3560762" y="5505674"/>
                  </a:lnTo>
                </a:path>
                <a:path w="10932160" h="5512434">
                  <a:moveTo>
                    <a:pt x="4568126" y="5505674"/>
                  </a:moveTo>
                  <a:lnTo>
                    <a:pt x="7225982" y="5505674"/>
                  </a:lnTo>
                </a:path>
                <a:path w="10932160" h="5512434">
                  <a:moveTo>
                    <a:pt x="8004746" y="5505674"/>
                  </a:moveTo>
                  <a:lnTo>
                    <a:pt x="10248074" y="5505674"/>
                  </a:lnTo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3" name="object 13"/>
          <p:cNvSpPr txBox="1"/>
          <p:nvPr/>
        </p:nvSpPr>
        <p:spPr>
          <a:xfrm>
            <a:off x="1124508" y="2074291"/>
            <a:ext cx="790575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dirty="0">
                <a:latin typeface="Times New Roman"/>
                <a:cs typeface="Times New Roman"/>
              </a:rPr>
              <a:t>Профиль</a:t>
            </a:r>
            <a:r>
              <a:rPr sz="1000" spc="-35" dirty="0">
                <a:latin typeface="Times New Roman"/>
                <a:cs typeface="Times New Roman"/>
              </a:rPr>
              <a:t> </a:t>
            </a:r>
            <a:r>
              <a:rPr sz="1000" spc="-20" dirty="0">
                <a:latin typeface="Times New Roman"/>
                <a:cs typeface="Times New Roman"/>
              </a:rPr>
              <a:t>коек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2503677" y="1921205"/>
            <a:ext cx="200660" cy="483234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635" algn="ctr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latin typeface="Times New Roman"/>
                <a:cs typeface="Times New Roman"/>
              </a:rPr>
              <a:t>№</a:t>
            </a:r>
            <a:endParaRPr sz="1000">
              <a:latin typeface="Times New Roman"/>
              <a:cs typeface="Times New Roman"/>
            </a:endParaRPr>
          </a:p>
          <a:p>
            <a:pPr algn="ctr">
              <a:lnSpc>
                <a:spcPct val="100000"/>
              </a:lnSpc>
              <a:spcBef>
                <a:spcPts val="5"/>
              </a:spcBef>
            </a:pPr>
            <a:r>
              <a:rPr sz="1000" spc="-25" dirty="0">
                <a:latin typeface="Times New Roman"/>
                <a:cs typeface="Times New Roman"/>
              </a:rPr>
              <a:t>стр</a:t>
            </a:r>
            <a:endParaRPr sz="1000">
              <a:latin typeface="Times New Roman"/>
              <a:cs typeface="Times New Roman"/>
            </a:endParaRPr>
          </a:p>
          <a:p>
            <a:pPr algn="ctr">
              <a:lnSpc>
                <a:spcPct val="100000"/>
              </a:lnSpc>
            </a:pPr>
            <a:r>
              <a:rPr sz="1000" spc="-5" dirty="0">
                <a:latin typeface="Times New Roman"/>
                <a:cs typeface="Times New Roman"/>
              </a:rPr>
              <a:t>.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3475482" y="1231040"/>
            <a:ext cx="7377430" cy="497840"/>
          </a:xfrm>
          <a:prstGeom prst="rect">
            <a:avLst/>
          </a:prstGeom>
        </p:spPr>
        <p:txBody>
          <a:bodyPr vert="horz" wrap="square" lIns="0" tIns="65405" rIns="0" bIns="0" rtlCol="0">
            <a:spAutoFit/>
          </a:bodyPr>
          <a:lstStyle/>
          <a:p>
            <a:pPr marR="43815" algn="r">
              <a:lnSpc>
                <a:spcPct val="100000"/>
              </a:lnSpc>
              <a:spcBef>
                <a:spcPts val="515"/>
              </a:spcBef>
            </a:pPr>
            <a:r>
              <a:rPr sz="1200" dirty="0">
                <a:latin typeface="Times New Roman"/>
                <a:cs typeface="Times New Roman"/>
              </a:rPr>
              <a:t>Дневные</a:t>
            </a:r>
            <a:r>
              <a:rPr sz="1200" spc="-4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стационары</a:t>
            </a:r>
            <a:r>
              <a:rPr sz="1200" spc="-2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медицинских</a:t>
            </a:r>
            <a:r>
              <a:rPr sz="1200" spc="-6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организаций,</a:t>
            </a:r>
            <a:r>
              <a:rPr sz="1200" spc="-6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оказывающих</a:t>
            </a:r>
            <a:r>
              <a:rPr sz="1200" spc="-3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медицинскую</a:t>
            </a:r>
            <a:r>
              <a:rPr sz="1200" spc="-2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помощь</a:t>
            </a:r>
            <a:r>
              <a:rPr sz="1200" spc="-2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в</a:t>
            </a:r>
            <a:r>
              <a:rPr sz="1200" spc="-3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стационарных</a:t>
            </a:r>
            <a:r>
              <a:rPr sz="1200" spc="-4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условиях</a:t>
            </a:r>
            <a:endParaRPr sz="1200">
              <a:latin typeface="Times New Roman"/>
              <a:cs typeface="Times New Roman"/>
            </a:endParaRPr>
          </a:p>
          <a:p>
            <a:pPr marR="5080" algn="r">
              <a:lnSpc>
                <a:spcPct val="100000"/>
              </a:lnSpc>
              <a:spcBef>
                <a:spcPts val="420"/>
              </a:spcBef>
              <a:tabLst>
                <a:tab pos="2512060" algn="l"/>
                <a:tab pos="5454015" algn="l"/>
              </a:tabLst>
            </a:pPr>
            <a:r>
              <a:rPr sz="1200" dirty="0">
                <a:latin typeface="Times New Roman"/>
                <a:cs typeface="Times New Roman"/>
              </a:rPr>
              <a:t>Число</a:t>
            </a:r>
            <a:r>
              <a:rPr sz="1200" spc="-25" dirty="0">
                <a:latin typeface="Times New Roman"/>
                <a:cs typeface="Times New Roman"/>
              </a:rPr>
              <a:t> </a:t>
            </a:r>
            <a:r>
              <a:rPr sz="1200" spc="-20" dirty="0">
                <a:latin typeface="Times New Roman"/>
                <a:cs typeface="Times New Roman"/>
              </a:rPr>
              <a:t>коек</a:t>
            </a:r>
            <a:r>
              <a:rPr sz="1200" dirty="0">
                <a:latin typeface="Times New Roman"/>
                <a:cs typeface="Times New Roman"/>
              </a:rPr>
              <a:t>	Выписано</a:t>
            </a:r>
            <a:r>
              <a:rPr sz="1200" spc="-25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пациентов</a:t>
            </a:r>
            <a:r>
              <a:rPr sz="1200" dirty="0">
                <a:latin typeface="Times New Roman"/>
                <a:cs typeface="Times New Roman"/>
              </a:rPr>
              <a:t>	Проведено </a:t>
            </a:r>
            <a:r>
              <a:rPr sz="1200" spc="-10" dirty="0">
                <a:latin typeface="Times New Roman"/>
                <a:cs typeface="Times New Roman"/>
              </a:rPr>
              <a:t>пациенто-</a:t>
            </a:r>
            <a:r>
              <a:rPr sz="1200" spc="-20" dirty="0">
                <a:latin typeface="Times New Roman"/>
                <a:cs typeface="Times New Roman"/>
              </a:rPr>
              <a:t>дней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2983483" y="1835912"/>
            <a:ext cx="1979295" cy="19367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  <a:tabLst>
                <a:tab pos="1393825" algn="l"/>
              </a:tabLst>
            </a:pPr>
            <a:r>
              <a:rPr sz="1100" dirty="0">
                <a:latin typeface="Times New Roman"/>
                <a:cs typeface="Times New Roman"/>
              </a:rPr>
              <a:t>для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spc="-10" dirty="0">
                <a:latin typeface="Times New Roman"/>
                <a:cs typeface="Times New Roman"/>
              </a:rPr>
              <a:t>взрослых</a:t>
            </a:r>
            <a:r>
              <a:rPr sz="1100" dirty="0">
                <a:latin typeface="Times New Roman"/>
                <a:cs typeface="Times New Roman"/>
              </a:rPr>
              <a:t>	для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spc="-10" dirty="0">
                <a:latin typeface="Times New Roman"/>
                <a:cs typeface="Times New Roman"/>
              </a:rPr>
              <a:t>детей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5415788" y="2310511"/>
            <a:ext cx="530225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10" dirty="0">
                <a:latin typeface="Times New Roman"/>
                <a:cs typeface="Times New Roman"/>
              </a:rPr>
              <a:t>взрослых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6287515" y="1889251"/>
            <a:ext cx="448945" cy="19367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100" dirty="0">
                <a:latin typeface="Times New Roman"/>
                <a:cs typeface="Times New Roman"/>
              </a:rPr>
              <a:t>из</a:t>
            </a:r>
            <a:r>
              <a:rPr sz="1100" spc="-15" dirty="0">
                <a:latin typeface="Times New Roman"/>
                <a:cs typeface="Times New Roman"/>
              </a:rPr>
              <a:t> </a:t>
            </a:r>
            <a:r>
              <a:rPr sz="1100" spc="-20" dirty="0">
                <a:latin typeface="Times New Roman"/>
                <a:cs typeface="Times New Roman"/>
              </a:rPr>
              <a:t>них: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7038847" y="2234311"/>
            <a:ext cx="608330" cy="6350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83820" marR="76835" indent="69850">
              <a:lnSpc>
                <a:spcPct val="100000"/>
              </a:lnSpc>
              <a:spcBef>
                <a:spcPts val="95"/>
              </a:spcBef>
            </a:pPr>
            <a:r>
              <a:rPr sz="1000" spc="-20" dirty="0">
                <a:latin typeface="Times New Roman"/>
                <a:cs typeface="Times New Roman"/>
              </a:rPr>
              <a:t>детей </a:t>
            </a:r>
            <a:r>
              <a:rPr sz="1000" spc="-10" dirty="0">
                <a:latin typeface="Times New Roman"/>
                <a:cs typeface="Times New Roman"/>
              </a:rPr>
              <a:t>0-</a:t>
            </a:r>
            <a:r>
              <a:rPr sz="1000" dirty="0">
                <a:latin typeface="Times New Roman"/>
                <a:cs typeface="Times New Roman"/>
              </a:rPr>
              <a:t>17</a:t>
            </a:r>
            <a:r>
              <a:rPr sz="1000" spc="5" dirty="0">
                <a:latin typeface="Times New Roman"/>
                <a:cs typeface="Times New Roman"/>
              </a:rPr>
              <a:t> </a:t>
            </a:r>
            <a:r>
              <a:rPr sz="1000" spc="-25" dirty="0">
                <a:latin typeface="Times New Roman"/>
                <a:cs typeface="Times New Roman"/>
              </a:rPr>
              <a:t>лет</a:t>
            </a:r>
            <a:endParaRPr sz="1000">
              <a:latin typeface="Times New Roman"/>
              <a:cs typeface="Times New Roman"/>
            </a:endParaRPr>
          </a:p>
          <a:p>
            <a:pPr marL="208915" marR="5080" indent="-196850">
              <a:lnSpc>
                <a:spcPct val="100000"/>
              </a:lnSpc>
            </a:pPr>
            <a:r>
              <a:rPr sz="1000" spc="-10" dirty="0">
                <a:latin typeface="Times New Roman"/>
                <a:cs typeface="Times New Roman"/>
              </a:rPr>
              <a:t>включител </a:t>
            </a:r>
            <a:r>
              <a:rPr sz="1000" spc="-25" dirty="0">
                <a:latin typeface="Times New Roman"/>
                <a:cs typeface="Times New Roman"/>
              </a:rPr>
              <a:t>ьно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7856981" y="1759153"/>
            <a:ext cx="448945" cy="1943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100" dirty="0">
                <a:latin typeface="Times New Roman"/>
                <a:cs typeface="Times New Roman"/>
              </a:rPr>
              <a:t>из</a:t>
            </a:r>
            <a:r>
              <a:rPr sz="1100" spc="-10" dirty="0">
                <a:latin typeface="Times New Roman"/>
                <a:cs typeface="Times New Roman"/>
              </a:rPr>
              <a:t> </a:t>
            </a:r>
            <a:r>
              <a:rPr sz="1100" spc="-20" dirty="0">
                <a:latin typeface="Times New Roman"/>
                <a:cs typeface="Times New Roman"/>
              </a:rPr>
              <a:t>них: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8593581" y="2234311"/>
            <a:ext cx="361950" cy="3302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32384" marR="5080" indent="-20320">
              <a:lnSpc>
                <a:spcPct val="100000"/>
              </a:lnSpc>
              <a:spcBef>
                <a:spcPts val="95"/>
              </a:spcBef>
            </a:pPr>
            <a:r>
              <a:rPr sz="1000" spc="-10" dirty="0">
                <a:latin typeface="Times New Roman"/>
                <a:cs typeface="Times New Roman"/>
              </a:rPr>
              <a:t>взрос- </a:t>
            </a:r>
            <a:r>
              <a:rPr sz="1000" spc="-20" dirty="0">
                <a:latin typeface="Times New Roman"/>
                <a:cs typeface="Times New Roman"/>
              </a:rPr>
              <a:t>лыми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9335769" y="1843532"/>
            <a:ext cx="448945" cy="19367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100" dirty="0">
                <a:latin typeface="Times New Roman"/>
                <a:cs typeface="Times New Roman"/>
              </a:rPr>
              <a:t>из</a:t>
            </a:r>
            <a:r>
              <a:rPr sz="1100" spc="-15" dirty="0">
                <a:latin typeface="Times New Roman"/>
                <a:cs typeface="Times New Roman"/>
              </a:rPr>
              <a:t> </a:t>
            </a:r>
            <a:r>
              <a:rPr sz="1100" spc="-20" dirty="0">
                <a:latin typeface="Times New Roman"/>
                <a:cs typeface="Times New Roman"/>
              </a:rPr>
              <a:t>них: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10199878" y="2081911"/>
            <a:ext cx="476250" cy="6350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 indent="33020" algn="just">
              <a:lnSpc>
                <a:spcPct val="100000"/>
              </a:lnSpc>
              <a:spcBef>
                <a:spcPts val="95"/>
              </a:spcBef>
            </a:pPr>
            <a:r>
              <a:rPr sz="1000" spc="-10" dirty="0">
                <a:latin typeface="Times New Roman"/>
                <a:cs typeface="Times New Roman"/>
              </a:rPr>
              <a:t>детьми 0-</a:t>
            </a:r>
            <a:r>
              <a:rPr sz="1000" dirty="0">
                <a:latin typeface="Times New Roman"/>
                <a:cs typeface="Times New Roman"/>
              </a:rPr>
              <a:t>17</a:t>
            </a:r>
            <a:r>
              <a:rPr sz="1000" spc="5" dirty="0">
                <a:latin typeface="Times New Roman"/>
                <a:cs typeface="Times New Roman"/>
              </a:rPr>
              <a:t> </a:t>
            </a:r>
            <a:r>
              <a:rPr sz="1000" spc="-25" dirty="0">
                <a:latin typeface="Times New Roman"/>
                <a:cs typeface="Times New Roman"/>
              </a:rPr>
              <a:t>лет </a:t>
            </a:r>
            <a:r>
              <a:rPr sz="1000" spc="-10" dirty="0">
                <a:latin typeface="Times New Roman"/>
                <a:cs typeface="Times New Roman"/>
              </a:rPr>
              <a:t>включи- тельно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10964671" y="1820672"/>
            <a:ext cx="448945" cy="19367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100" dirty="0">
                <a:latin typeface="Times New Roman"/>
                <a:cs typeface="Times New Roman"/>
              </a:rPr>
              <a:t>из</a:t>
            </a:r>
            <a:r>
              <a:rPr sz="1100" spc="-15" dirty="0">
                <a:latin typeface="Times New Roman"/>
                <a:cs typeface="Times New Roman"/>
              </a:rPr>
              <a:t> </a:t>
            </a:r>
            <a:r>
              <a:rPr sz="1100" spc="-20" dirty="0">
                <a:latin typeface="Times New Roman"/>
                <a:cs typeface="Times New Roman"/>
              </a:rPr>
              <a:t>них: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2900933" y="2331796"/>
            <a:ext cx="341630" cy="483234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 indent="-635" algn="ctr">
              <a:lnSpc>
                <a:spcPct val="100000"/>
              </a:lnSpc>
              <a:spcBef>
                <a:spcPts val="95"/>
              </a:spcBef>
            </a:pPr>
            <a:r>
              <a:rPr sz="1000" spc="-25" dirty="0">
                <a:latin typeface="Times New Roman"/>
                <a:cs typeface="Times New Roman"/>
              </a:rPr>
              <a:t>на </a:t>
            </a:r>
            <a:r>
              <a:rPr sz="1000" spc="-20" dirty="0">
                <a:latin typeface="Times New Roman"/>
                <a:cs typeface="Times New Roman"/>
              </a:rPr>
              <a:t>конец года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3455289" y="2407996"/>
            <a:ext cx="477520" cy="33083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35560">
              <a:lnSpc>
                <a:spcPct val="100000"/>
              </a:lnSpc>
              <a:spcBef>
                <a:spcPts val="95"/>
              </a:spcBef>
            </a:pPr>
            <a:r>
              <a:rPr sz="1000" spc="-10" dirty="0">
                <a:latin typeface="Times New Roman"/>
                <a:cs typeface="Times New Roman"/>
              </a:rPr>
              <a:t>средне-</a:t>
            </a:r>
            <a:endParaRPr sz="10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sz="1000" spc="-10" dirty="0">
                <a:latin typeface="Times New Roman"/>
                <a:cs typeface="Times New Roman"/>
              </a:rPr>
              <a:t>годовых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27" name="object 27"/>
          <p:cNvSpPr txBox="1"/>
          <p:nvPr/>
        </p:nvSpPr>
        <p:spPr>
          <a:xfrm>
            <a:off x="4091178" y="2407996"/>
            <a:ext cx="498475" cy="33083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95"/>
              </a:spcBef>
            </a:pPr>
            <a:r>
              <a:rPr sz="1000" dirty="0">
                <a:latin typeface="Times New Roman"/>
                <a:cs typeface="Times New Roman"/>
              </a:rPr>
              <a:t>на</a:t>
            </a:r>
            <a:r>
              <a:rPr sz="1000" spc="-10" dirty="0">
                <a:latin typeface="Times New Roman"/>
                <a:cs typeface="Times New Roman"/>
              </a:rPr>
              <a:t> конец</a:t>
            </a:r>
            <a:endParaRPr sz="1000">
              <a:latin typeface="Times New Roman"/>
              <a:cs typeface="Times New Roman"/>
            </a:endParaRPr>
          </a:p>
          <a:p>
            <a:pPr marL="635" algn="ctr">
              <a:lnSpc>
                <a:spcPct val="100000"/>
              </a:lnSpc>
              <a:spcBef>
                <a:spcPts val="5"/>
              </a:spcBef>
            </a:pPr>
            <a:r>
              <a:rPr sz="1000" spc="-20" dirty="0">
                <a:latin typeface="Times New Roman"/>
                <a:cs typeface="Times New Roman"/>
              </a:rPr>
              <a:t>года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28" name="object 28"/>
          <p:cNvSpPr txBox="1"/>
          <p:nvPr/>
        </p:nvSpPr>
        <p:spPr>
          <a:xfrm>
            <a:off x="4806441" y="2331796"/>
            <a:ext cx="361315" cy="483234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 indent="27305" algn="just">
              <a:lnSpc>
                <a:spcPct val="100000"/>
              </a:lnSpc>
              <a:spcBef>
                <a:spcPts val="95"/>
              </a:spcBef>
            </a:pPr>
            <a:r>
              <a:rPr sz="1000" spc="-10" dirty="0">
                <a:latin typeface="Times New Roman"/>
                <a:cs typeface="Times New Roman"/>
              </a:rPr>
              <a:t>сред- него- </a:t>
            </a:r>
            <a:r>
              <a:rPr sz="1000" spc="-20" dirty="0">
                <a:latin typeface="Times New Roman"/>
                <a:cs typeface="Times New Roman"/>
              </a:rPr>
              <a:t>довых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29" name="object 29"/>
          <p:cNvSpPr txBox="1"/>
          <p:nvPr/>
        </p:nvSpPr>
        <p:spPr>
          <a:xfrm>
            <a:off x="7789926" y="2407996"/>
            <a:ext cx="584200" cy="32893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algn="ctr">
              <a:lnSpc>
                <a:spcPts val="1195"/>
              </a:lnSpc>
              <a:spcBef>
                <a:spcPts val="95"/>
              </a:spcBef>
            </a:pPr>
            <a:r>
              <a:rPr sz="1000" dirty="0">
                <a:latin typeface="Times New Roman"/>
                <a:cs typeface="Times New Roman"/>
              </a:rPr>
              <a:t>детей до</a:t>
            </a:r>
            <a:r>
              <a:rPr sz="1000" spc="-20" dirty="0">
                <a:latin typeface="Times New Roman"/>
                <a:cs typeface="Times New Roman"/>
              </a:rPr>
              <a:t> </a:t>
            </a:r>
            <a:r>
              <a:rPr sz="1000" spc="-50" dirty="0">
                <a:latin typeface="Times New Roman"/>
                <a:cs typeface="Times New Roman"/>
              </a:rPr>
              <a:t>3</a:t>
            </a:r>
            <a:endParaRPr sz="1000">
              <a:latin typeface="Times New Roman"/>
              <a:cs typeface="Times New Roman"/>
            </a:endParaRPr>
          </a:p>
          <a:p>
            <a:pPr algn="ctr">
              <a:lnSpc>
                <a:spcPts val="1195"/>
              </a:lnSpc>
            </a:pPr>
            <a:r>
              <a:rPr sz="1000" spc="-25" dirty="0">
                <a:latin typeface="Times New Roman"/>
                <a:cs typeface="Times New Roman"/>
              </a:rPr>
              <a:t>лет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30" name="object 30"/>
          <p:cNvSpPr txBox="1"/>
          <p:nvPr/>
        </p:nvSpPr>
        <p:spPr>
          <a:xfrm>
            <a:off x="9279381" y="2179700"/>
            <a:ext cx="563245" cy="7874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065" marR="5080" indent="-2540" algn="ctr">
              <a:lnSpc>
                <a:spcPct val="100000"/>
              </a:lnSpc>
              <a:spcBef>
                <a:spcPts val="95"/>
              </a:spcBef>
            </a:pPr>
            <a:r>
              <a:rPr sz="1000" spc="-10" dirty="0">
                <a:latin typeface="Times New Roman"/>
                <a:cs typeface="Times New Roman"/>
              </a:rPr>
              <a:t>лицами старше трудоспо- собного возраста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31" name="object 31"/>
          <p:cNvSpPr txBox="1"/>
          <p:nvPr/>
        </p:nvSpPr>
        <p:spPr>
          <a:xfrm>
            <a:off x="6189979" y="2308936"/>
            <a:ext cx="642620" cy="63563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 algn="ctr">
              <a:lnSpc>
                <a:spcPct val="100000"/>
              </a:lnSpc>
              <a:spcBef>
                <a:spcPts val="95"/>
              </a:spcBef>
            </a:pPr>
            <a:r>
              <a:rPr sz="1000" dirty="0">
                <a:latin typeface="Times New Roman"/>
                <a:cs typeface="Times New Roman"/>
              </a:rPr>
              <a:t>лиц</a:t>
            </a:r>
            <a:r>
              <a:rPr sz="1000" spc="-25" dirty="0">
                <a:latin typeface="Times New Roman"/>
                <a:cs typeface="Times New Roman"/>
              </a:rPr>
              <a:t> </a:t>
            </a:r>
            <a:r>
              <a:rPr sz="1000" spc="-10" dirty="0">
                <a:latin typeface="Times New Roman"/>
                <a:cs typeface="Times New Roman"/>
              </a:rPr>
              <a:t>старше трудоспо- собного возраста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32" name="object 32"/>
          <p:cNvSpPr txBox="1"/>
          <p:nvPr/>
        </p:nvSpPr>
        <p:spPr>
          <a:xfrm>
            <a:off x="10986007" y="2385822"/>
            <a:ext cx="407034" cy="482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54305" marR="5080" indent="-142240">
              <a:lnSpc>
                <a:spcPct val="100000"/>
              </a:lnSpc>
              <a:spcBef>
                <a:spcPts val="95"/>
              </a:spcBef>
            </a:pPr>
            <a:r>
              <a:rPr sz="1000" spc="-10" dirty="0">
                <a:latin typeface="Times New Roman"/>
                <a:cs typeface="Times New Roman"/>
              </a:rPr>
              <a:t>детьми </a:t>
            </a:r>
            <a:r>
              <a:rPr sz="1000" spc="-25" dirty="0">
                <a:latin typeface="Times New Roman"/>
                <a:cs typeface="Times New Roman"/>
              </a:rPr>
              <a:t>до</a:t>
            </a:r>
            <a:endParaRPr sz="1000">
              <a:latin typeface="Times New Roman"/>
              <a:cs typeface="Times New Roman"/>
            </a:endParaRPr>
          </a:p>
          <a:p>
            <a:pPr marL="68580">
              <a:lnSpc>
                <a:spcPct val="100000"/>
              </a:lnSpc>
            </a:pPr>
            <a:r>
              <a:rPr sz="1000" dirty="0">
                <a:latin typeface="Times New Roman"/>
                <a:cs typeface="Times New Roman"/>
              </a:rPr>
              <a:t>3</a:t>
            </a:r>
            <a:r>
              <a:rPr sz="1000" spc="-10" dirty="0">
                <a:latin typeface="Times New Roman"/>
                <a:cs typeface="Times New Roman"/>
              </a:rPr>
              <a:t> </a:t>
            </a:r>
            <a:r>
              <a:rPr sz="1000" spc="-25" dirty="0">
                <a:latin typeface="Times New Roman"/>
                <a:cs typeface="Times New Roman"/>
              </a:rPr>
              <a:t>лет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33" name="object 33"/>
          <p:cNvSpPr txBox="1"/>
          <p:nvPr/>
        </p:nvSpPr>
        <p:spPr>
          <a:xfrm>
            <a:off x="1471930" y="3032887"/>
            <a:ext cx="95885" cy="19367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100" dirty="0">
                <a:latin typeface="Times New Roman"/>
                <a:cs typeface="Times New Roman"/>
              </a:rPr>
              <a:t>1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34" name="object 34"/>
          <p:cNvSpPr txBox="1"/>
          <p:nvPr/>
        </p:nvSpPr>
        <p:spPr>
          <a:xfrm>
            <a:off x="2555494" y="3032887"/>
            <a:ext cx="95885" cy="19367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100" dirty="0">
                <a:latin typeface="Times New Roman"/>
                <a:cs typeface="Times New Roman"/>
              </a:rPr>
              <a:t>2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35" name="object 35"/>
          <p:cNvSpPr txBox="1"/>
          <p:nvPr/>
        </p:nvSpPr>
        <p:spPr>
          <a:xfrm>
            <a:off x="3024377" y="3032887"/>
            <a:ext cx="95885" cy="19367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100" dirty="0">
                <a:latin typeface="Times New Roman"/>
                <a:cs typeface="Times New Roman"/>
              </a:rPr>
              <a:t>3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36" name="object 36"/>
          <p:cNvSpPr txBox="1"/>
          <p:nvPr/>
        </p:nvSpPr>
        <p:spPr>
          <a:xfrm>
            <a:off x="3645789" y="3032887"/>
            <a:ext cx="95885" cy="19367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100" dirty="0">
                <a:latin typeface="Times New Roman"/>
                <a:cs typeface="Times New Roman"/>
              </a:rPr>
              <a:t>4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37" name="object 37"/>
          <p:cNvSpPr txBox="1"/>
          <p:nvPr/>
        </p:nvSpPr>
        <p:spPr>
          <a:xfrm>
            <a:off x="4292346" y="3040507"/>
            <a:ext cx="95885" cy="19367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100" dirty="0">
                <a:latin typeface="Times New Roman"/>
                <a:cs typeface="Times New Roman"/>
              </a:rPr>
              <a:t>5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38" name="object 38"/>
          <p:cNvSpPr txBox="1"/>
          <p:nvPr/>
        </p:nvSpPr>
        <p:spPr>
          <a:xfrm>
            <a:off x="4939029" y="3040507"/>
            <a:ext cx="95885" cy="19367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100" dirty="0">
                <a:latin typeface="Times New Roman"/>
                <a:cs typeface="Times New Roman"/>
              </a:rPr>
              <a:t>6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39" name="object 39"/>
          <p:cNvSpPr txBox="1"/>
          <p:nvPr/>
        </p:nvSpPr>
        <p:spPr>
          <a:xfrm>
            <a:off x="5632196" y="3040507"/>
            <a:ext cx="95885" cy="19367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100" dirty="0">
                <a:latin typeface="Times New Roman"/>
                <a:cs typeface="Times New Roman"/>
              </a:rPr>
              <a:t>7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40" name="object 40"/>
          <p:cNvSpPr txBox="1"/>
          <p:nvPr/>
        </p:nvSpPr>
        <p:spPr>
          <a:xfrm>
            <a:off x="6464300" y="3040507"/>
            <a:ext cx="95885" cy="19367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100" dirty="0">
                <a:latin typeface="Times New Roman"/>
                <a:cs typeface="Times New Roman"/>
              </a:rPr>
              <a:t>8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41" name="object 41"/>
          <p:cNvSpPr txBox="1"/>
          <p:nvPr/>
        </p:nvSpPr>
        <p:spPr>
          <a:xfrm>
            <a:off x="7294880" y="3040507"/>
            <a:ext cx="95885" cy="19367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100" dirty="0">
                <a:latin typeface="Times New Roman"/>
                <a:cs typeface="Times New Roman"/>
              </a:rPr>
              <a:t>9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42" name="object 42"/>
          <p:cNvSpPr txBox="1"/>
          <p:nvPr/>
        </p:nvSpPr>
        <p:spPr>
          <a:xfrm>
            <a:off x="7998714" y="3040507"/>
            <a:ext cx="165735" cy="19367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100" spc="-25" dirty="0">
                <a:latin typeface="Times New Roman"/>
                <a:cs typeface="Times New Roman"/>
              </a:rPr>
              <a:t>10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43" name="object 43"/>
          <p:cNvSpPr txBox="1"/>
          <p:nvPr/>
        </p:nvSpPr>
        <p:spPr>
          <a:xfrm>
            <a:off x="8691118" y="3040507"/>
            <a:ext cx="165735" cy="19367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100" spc="-25" dirty="0">
                <a:latin typeface="Times New Roman"/>
                <a:cs typeface="Times New Roman"/>
              </a:rPr>
              <a:t>11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44" name="object 44"/>
          <p:cNvSpPr txBox="1"/>
          <p:nvPr/>
        </p:nvSpPr>
        <p:spPr>
          <a:xfrm>
            <a:off x="9477502" y="3040507"/>
            <a:ext cx="165735" cy="19367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100" spc="-25" dirty="0">
                <a:latin typeface="Times New Roman"/>
                <a:cs typeface="Times New Roman"/>
              </a:rPr>
              <a:t>12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45" name="object 45"/>
          <p:cNvSpPr txBox="1"/>
          <p:nvPr/>
        </p:nvSpPr>
        <p:spPr>
          <a:xfrm>
            <a:off x="10353802" y="3040507"/>
            <a:ext cx="165735" cy="19367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100" spc="-25" dirty="0">
                <a:latin typeface="Times New Roman"/>
                <a:cs typeface="Times New Roman"/>
              </a:rPr>
              <a:t>13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46" name="object 46"/>
          <p:cNvSpPr txBox="1"/>
          <p:nvPr/>
        </p:nvSpPr>
        <p:spPr>
          <a:xfrm>
            <a:off x="11106404" y="3040507"/>
            <a:ext cx="165735" cy="19367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100" spc="-25" dirty="0">
                <a:latin typeface="Times New Roman"/>
                <a:cs typeface="Times New Roman"/>
              </a:rPr>
              <a:t>14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47" name="object 47"/>
          <p:cNvSpPr txBox="1"/>
          <p:nvPr/>
        </p:nvSpPr>
        <p:spPr>
          <a:xfrm>
            <a:off x="2552445" y="3217926"/>
            <a:ext cx="10160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latin typeface="Times New Roman"/>
                <a:cs typeface="Times New Roman"/>
              </a:rPr>
              <a:t>1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48" name="object 48"/>
          <p:cNvSpPr txBox="1"/>
          <p:nvPr/>
        </p:nvSpPr>
        <p:spPr>
          <a:xfrm>
            <a:off x="660603" y="3217926"/>
            <a:ext cx="489584" cy="3835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ts val="1410"/>
              </a:lnSpc>
              <a:spcBef>
                <a:spcPts val="100"/>
              </a:spcBef>
            </a:pPr>
            <a:r>
              <a:rPr sz="1200" b="1" spc="-10" dirty="0">
                <a:latin typeface="Times New Roman"/>
                <a:cs typeface="Times New Roman"/>
              </a:rPr>
              <a:t>Всего</a:t>
            </a:r>
            <a:endParaRPr sz="1200">
              <a:latin typeface="Times New Roman"/>
              <a:cs typeface="Times New Roman"/>
            </a:endParaRPr>
          </a:p>
          <a:p>
            <a:pPr marL="12700">
              <a:lnSpc>
                <a:spcPts val="1410"/>
              </a:lnSpc>
            </a:pPr>
            <a:r>
              <a:rPr sz="1200" dirty="0">
                <a:latin typeface="Times New Roman"/>
                <a:cs typeface="Times New Roman"/>
              </a:rPr>
              <a:t>из</a:t>
            </a:r>
            <a:r>
              <a:rPr sz="1200" spc="-10" dirty="0">
                <a:latin typeface="Times New Roman"/>
                <a:cs typeface="Times New Roman"/>
              </a:rPr>
              <a:t> </a:t>
            </a:r>
            <a:r>
              <a:rPr sz="1200" spc="-20" dirty="0">
                <a:latin typeface="Times New Roman"/>
                <a:cs typeface="Times New Roman"/>
              </a:rPr>
              <a:t>них: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49" name="object 49"/>
          <p:cNvSpPr txBox="1"/>
          <p:nvPr/>
        </p:nvSpPr>
        <p:spPr>
          <a:xfrm>
            <a:off x="2552445" y="3696665"/>
            <a:ext cx="102235" cy="2089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latin typeface="Times New Roman"/>
                <a:cs typeface="Times New Roman"/>
              </a:rPr>
              <a:t>2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50" name="object 50"/>
          <p:cNvSpPr txBox="1"/>
          <p:nvPr/>
        </p:nvSpPr>
        <p:spPr>
          <a:xfrm>
            <a:off x="660603" y="3620465"/>
            <a:ext cx="1718945" cy="7448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ts val="1320"/>
              </a:lnSpc>
              <a:spcBef>
                <a:spcPts val="100"/>
              </a:spcBef>
            </a:pPr>
            <a:r>
              <a:rPr sz="1200" dirty="0">
                <a:latin typeface="Times New Roman"/>
                <a:cs typeface="Times New Roman"/>
              </a:rPr>
              <a:t>аллергологические</a:t>
            </a:r>
            <a:r>
              <a:rPr sz="1200" spc="-50" dirty="0">
                <a:latin typeface="Times New Roman"/>
                <a:cs typeface="Times New Roman"/>
              </a:rPr>
              <a:t> </a:t>
            </a:r>
            <a:r>
              <a:rPr sz="1200" spc="-25" dirty="0">
                <a:latin typeface="Times New Roman"/>
                <a:cs typeface="Times New Roman"/>
              </a:rPr>
              <a:t>для</a:t>
            </a:r>
            <a:endParaRPr sz="1200">
              <a:latin typeface="Times New Roman"/>
              <a:cs typeface="Times New Roman"/>
            </a:endParaRPr>
          </a:p>
          <a:p>
            <a:pPr marL="12700">
              <a:lnSpc>
                <a:spcPts val="1320"/>
              </a:lnSpc>
            </a:pPr>
            <a:r>
              <a:rPr sz="1200" spc="-10" dirty="0">
                <a:latin typeface="Times New Roman"/>
                <a:cs typeface="Times New Roman"/>
              </a:rPr>
              <a:t>взрослых</a:t>
            </a:r>
            <a:endParaRPr sz="1200">
              <a:latin typeface="Times New Roman"/>
              <a:cs typeface="Times New Roman"/>
            </a:endParaRPr>
          </a:p>
          <a:p>
            <a:pPr marL="12700">
              <a:lnSpc>
                <a:spcPts val="1320"/>
              </a:lnSpc>
              <a:spcBef>
                <a:spcPts val="375"/>
              </a:spcBef>
              <a:tabLst>
                <a:tab pos="1480185" algn="l"/>
              </a:tabLst>
            </a:pPr>
            <a:r>
              <a:rPr sz="1200" spc="-10" dirty="0">
                <a:latin typeface="Times New Roman"/>
                <a:cs typeface="Times New Roman"/>
              </a:rPr>
              <a:t>аллергологические</a:t>
            </a:r>
            <a:r>
              <a:rPr sz="1200" dirty="0">
                <a:latin typeface="Times New Roman"/>
                <a:cs typeface="Times New Roman"/>
              </a:rPr>
              <a:t>	</a:t>
            </a:r>
            <a:r>
              <a:rPr sz="1200" spc="-25" dirty="0">
                <a:latin typeface="Times New Roman"/>
                <a:cs typeface="Times New Roman"/>
              </a:rPr>
              <a:t>для</a:t>
            </a:r>
            <a:endParaRPr sz="1200">
              <a:latin typeface="Times New Roman"/>
              <a:cs typeface="Times New Roman"/>
            </a:endParaRPr>
          </a:p>
          <a:p>
            <a:pPr marL="12700">
              <a:lnSpc>
                <a:spcPts val="1320"/>
              </a:lnSpc>
            </a:pPr>
            <a:r>
              <a:rPr sz="1200" spc="-20" dirty="0">
                <a:latin typeface="Times New Roman"/>
                <a:cs typeface="Times New Roman"/>
              </a:rPr>
              <a:t>детей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51" name="object 51"/>
          <p:cNvSpPr txBox="1"/>
          <p:nvPr/>
        </p:nvSpPr>
        <p:spPr>
          <a:xfrm>
            <a:off x="2552445" y="4080509"/>
            <a:ext cx="10160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latin typeface="Times New Roman"/>
                <a:cs typeface="Times New Roman"/>
              </a:rPr>
              <a:t>3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52" name="object 52"/>
          <p:cNvSpPr txBox="1"/>
          <p:nvPr/>
        </p:nvSpPr>
        <p:spPr>
          <a:xfrm>
            <a:off x="660603" y="4365447"/>
            <a:ext cx="951865" cy="3613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ts val="1320"/>
              </a:lnSpc>
              <a:spcBef>
                <a:spcPts val="100"/>
              </a:spcBef>
            </a:pPr>
            <a:r>
              <a:rPr sz="1200" dirty="0">
                <a:latin typeface="Times New Roman"/>
                <a:cs typeface="Times New Roman"/>
              </a:rPr>
              <a:t>для </a:t>
            </a:r>
            <a:r>
              <a:rPr sz="1200" spc="-10" dirty="0">
                <a:latin typeface="Times New Roman"/>
                <a:cs typeface="Times New Roman"/>
              </a:rPr>
              <a:t>патологии</a:t>
            </a:r>
            <a:endParaRPr sz="1200" dirty="0">
              <a:latin typeface="Times New Roman"/>
              <a:cs typeface="Times New Roman"/>
            </a:endParaRPr>
          </a:p>
          <a:p>
            <a:pPr marL="12700">
              <a:lnSpc>
                <a:spcPts val="1320"/>
              </a:lnSpc>
            </a:pPr>
            <a:r>
              <a:rPr sz="1200" spc="-10" dirty="0">
                <a:latin typeface="Times New Roman"/>
                <a:cs typeface="Times New Roman"/>
              </a:rPr>
              <a:t>беременности</a:t>
            </a:r>
            <a:endParaRPr sz="1200" dirty="0">
              <a:latin typeface="Times New Roman"/>
              <a:cs typeface="Times New Roman"/>
            </a:endParaRPr>
          </a:p>
        </p:txBody>
      </p:sp>
      <p:sp>
        <p:nvSpPr>
          <p:cNvPr id="53" name="object 53"/>
          <p:cNvSpPr txBox="1"/>
          <p:nvPr/>
        </p:nvSpPr>
        <p:spPr>
          <a:xfrm>
            <a:off x="2552445" y="4441647"/>
            <a:ext cx="102235" cy="2089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latin typeface="Times New Roman"/>
                <a:cs typeface="Times New Roman"/>
              </a:rPr>
              <a:t>5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54" name="object 54"/>
          <p:cNvSpPr txBox="1"/>
          <p:nvPr/>
        </p:nvSpPr>
        <p:spPr>
          <a:xfrm>
            <a:off x="660603" y="4812919"/>
            <a:ext cx="1455420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1200" spc="-10" dirty="0">
                <a:latin typeface="Times New Roman"/>
                <a:cs typeface="Times New Roman"/>
              </a:rPr>
              <a:t>гинекологические</a:t>
            </a:r>
            <a:r>
              <a:rPr sz="1200" spc="60" dirty="0">
                <a:latin typeface="Times New Roman"/>
                <a:cs typeface="Times New Roman"/>
              </a:rPr>
              <a:t> </a:t>
            </a:r>
            <a:r>
              <a:rPr sz="1200" spc="-25" dirty="0">
                <a:latin typeface="Times New Roman"/>
                <a:cs typeface="Times New Roman"/>
              </a:rPr>
              <a:t>для </a:t>
            </a:r>
            <a:r>
              <a:rPr sz="1200" spc="-10" dirty="0">
                <a:latin typeface="Times New Roman"/>
                <a:cs typeface="Times New Roman"/>
              </a:rPr>
              <a:t>взрослых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55" name="object 55"/>
          <p:cNvSpPr txBox="1"/>
          <p:nvPr/>
        </p:nvSpPr>
        <p:spPr>
          <a:xfrm>
            <a:off x="2572257" y="4904358"/>
            <a:ext cx="10160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latin typeface="Times New Roman"/>
                <a:cs typeface="Times New Roman"/>
              </a:rPr>
              <a:t>6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56" name="object 56"/>
          <p:cNvSpPr txBox="1"/>
          <p:nvPr/>
        </p:nvSpPr>
        <p:spPr>
          <a:xfrm>
            <a:off x="2496057" y="5528564"/>
            <a:ext cx="21590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spc="-25" dirty="0">
                <a:latin typeface="Times New Roman"/>
                <a:cs typeface="Times New Roman"/>
              </a:rPr>
              <a:t>6.1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57" name="object 57"/>
          <p:cNvSpPr txBox="1"/>
          <p:nvPr/>
        </p:nvSpPr>
        <p:spPr>
          <a:xfrm>
            <a:off x="660603" y="5223764"/>
            <a:ext cx="1455420" cy="991869"/>
          </a:xfrm>
          <a:prstGeom prst="rect">
            <a:avLst/>
          </a:prstGeom>
        </p:spPr>
        <p:txBody>
          <a:bodyPr vert="horz" wrap="square" lIns="0" tIns="38735" rIns="0" bIns="0" rtlCol="0">
            <a:spAutoFit/>
          </a:bodyPr>
          <a:lstStyle/>
          <a:p>
            <a:pPr marL="12700" marR="5080" indent="76200">
              <a:lnSpc>
                <a:spcPct val="85600"/>
              </a:lnSpc>
              <a:spcBef>
                <a:spcPts val="305"/>
              </a:spcBef>
            </a:pPr>
            <a:r>
              <a:rPr sz="1200" dirty="0">
                <a:latin typeface="Times New Roman"/>
                <a:cs typeface="Times New Roman"/>
              </a:rPr>
              <a:t>из</a:t>
            </a:r>
            <a:r>
              <a:rPr sz="1200" spc="-20" dirty="0">
                <a:latin typeface="Times New Roman"/>
                <a:cs typeface="Times New Roman"/>
              </a:rPr>
              <a:t> них: </a:t>
            </a:r>
            <a:r>
              <a:rPr sz="1200" spc="-10" dirty="0">
                <a:latin typeface="Times New Roman"/>
                <a:cs typeface="Times New Roman"/>
              </a:rPr>
              <a:t>гинекологические</a:t>
            </a:r>
            <a:r>
              <a:rPr sz="1200" spc="60" dirty="0">
                <a:latin typeface="Times New Roman"/>
                <a:cs typeface="Times New Roman"/>
              </a:rPr>
              <a:t> </a:t>
            </a:r>
            <a:r>
              <a:rPr sz="1200" spc="-25" dirty="0">
                <a:latin typeface="Times New Roman"/>
                <a:cs typeface="Times New Roman"/>
              </a:rPr>
              <a:t>для </a:t>
            </a:r>
            <a:r>
              <a:rPr sz="1200" spc="-10" dirty="0">
                <a:latin typeface="Times New Roman"/>
                <a:cs typeface="Times New Roman"/>
              </a:rPr>
              <a:t>вспомогательных репродуктивных технологий педиатрические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58" name="object 58"/>
          <p:cNvSpPr txBox="1"/>
          <p:nvPr/>
        </p:nvSpPr>
        <p:spPr>
          <a:xfrm>
            <a:off x="660603" y="6159500"/>
            <a:ext cx="909319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spc="-10" dirty="0">
                <a:latin typeface="Times New Roman"/>
                <a:cs typeface="Times New Roman"/>
              </a:rPr>
              <a:t>соматические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59" name="object 59"/>
          <p:cNvSpPr txBox="1"/>
          <p:nvPr/>
        </p:nvSpPr>
        <p:spPr>
          <a:xfrm>
            <a:off x="2514345" y="6082690"/>
            <a:ext cx="177800" cy="2089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spc="-25" dirty="0">
                <a:latin typeface="Times New Roman"/>
                <a:cs typeface="Times New Roman"/>
              </a:rPr>
              <a:t>35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60" name="object 60"/>
          <p:cNvSpPr txBox="1"/>
          <p:nvPr/>
        </p:nvSpPr>
        <p:spPr>
          <a:xfrm>
            <a:off x="660603" y="6595059"/>
            <a:ext cx="110617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spc="-10" dirty="0">
                <a:latin typeface="Times New Roman"/>
                <a:cs typeface="Times New Roman"/>
              </a:rPr>
              <a:t>терапевтические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61" name="object 61"/>
          <p:cNvSpPr txBox="1"/>
          <p:nvPr/>
        </p:nvSpPr>
        <p:spPr>
          <a:xfrm>
            <a:off x="2514345" y="6595059"/>
            <a:ext cx="17780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spc="-25" dirty="0">
                <a:latin typeface="Times New Roman"/>
                <a:cs typeface="Times New Roman"/>
              </a:rPr>
              <a:t>51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62" name="object 62"/>
          <p:cNvSpPr/>
          <p:nvPr/>
        </p:nvSpPr>
        <p:spPr>
          <a:xfrm>
            <a:off x="4158996" y="3709415"/>
            <a:ext cx="1007744" cy="247015"/>
          </a:xfrm>
          <a:custGeom>
            <a:avLst/>
            <a:gdLst/>
            <a:ahLst/>
            <a:cxnLst/>
            <a:rect l="l" t="t" r="r" b="b"/>
            <a:pathLst>
              <a:path w="1007745" h="247014">
                <a:moveTo>
                  <a:pt x="1007363" y="0"/>
                </a:moveTo>
                <a:lnTo>
                  <a:pt x="0" y="0"/>
                </a:lnTo>
                <a:lnTo>
                  <a:pt x="0" y="246887"/>
                </a:lnTo>
                <a:lnTo>
                  <a:pt x="1007363" y="246887"/>
                </a:lnTo>
                <a:lnTo>
                  <a:pt x="1007363" y="0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3" name="object 63"/>
          <p:cNvSpPr txBox="1"/>
          <p:nvPr/>
        </p:nvSpPr>
        <p:spPr>
          <a:xfrm>
            <a:off x="4238371" y="3739388"/>
            <a:ext cx="809625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b="1" dirty="0">
                <a:latin typeface="Times New Roman"/>
                <a:cs typeface="Times New Roman"/>
              </a:rPr>
              <a:t>Не</a:t>
            </a:r>
            <a:r>
              <a:rPr sz="1000" b="1" spc="-15" dirty="0">
                <a:latin typeface="Times New Roman"/>
                <a:cs typeface="Times New Roman"/>
              </a:rPr>
              <a:t> </a:t>
            </a:r>
            <a:r>
              <a:rPr sz="1000" b="1" spc="-10" dirty="0">
                <a:latin typeface="Times New Roman"/>
                <a:cs typeface="Times New Roman"/>
              </a:rPr>
              <a:t>заполнять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64" name="object 64"/>
          <p:cNvSpPr/>
          <p:nvPr/>
        </p:nvSpPr>
        <p:spPr>
          <a:xfrm>
            <a:off x="2974848" y="4040123"/>
            <a:ext cx="1007744" cy="247015"/>
          </a:xfrm>
          <a:custGeom>
            <a:avLst/>
            <a:gdLst/>
            <a:ahLst/>
            <a:cxnLst/>
            <a:rect l="l" t="t" r="r" b="b"/>
            <a:pathLst>
              <a:path w="1007745" h="247014">
                <a:moveTo>
                  <a:pt x="1007363" y="0"/>
                </a:moveTo>
                <a:lnTo>
                  <a:pt x="0" y="0"/>
                </a:lnTo>
                <a:lnTo>
                  <a:pt x="0" y="246887"/>
                </a:lnTo>
                <a:lnTo>
                  <a:pt x="1007363" y="246887"/>
                </a:lnTo>
                <a:lnTo>
                  <a:pt x="1007363" y="0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5" name="object 65"/>
          <p:cNvSpPr txBox="1"/>
          <p:nvPr/>
        </p:nvSpPr>
        <p:spPr>
          <a:xfrm>
            <a:off x="3053842" y="4070350"/>
            <a:ext cx="809625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b="1" dirty="0">
                <a:latin typeface="Times New Roman"/>
                <a:cs typeface="Times New Roman"/>
              </a:rPr>
              <a:t>Не</a:t>
            </a:r>
            <a:r>
              <a:rPr sz="1000" b="1" spc="-15" dirty="0">
                <a:latin typeface="Times New Roman"/>
                <a:cs typeface="Times New Roman"/>
              </a:rPr>
              <a:t> </a:t>
            </a:r>
            <a:r>
              <a:rPr sz="1000" b="1" spc="-10" dirty="0">
                <a:latin typeface="Times New Roman"/>
                <a:cs typeface="Times New Roman"/>
              </a:rPr>
              <a:t>заполнять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66" name="object 66"/>
          <p:cNvSpPr/>
          <p:nvPr/>
        </p:nvSpPr>
        <p:spPr>
          <a:xfrm>
            <a:off x="7723631" y="3628644"/>
            <a:ext cx="777240" cy="401320"/>
          </a:xfrm>
          <a:custGeom>
            <a:avLst/>
            <a:gdLst/>
            <a:ahLst/>
            <a:cxnLst/>
            <a:rect l="l" t="t" r="r" b="b"/>
            <a:pathLst>
              <a:path w="777240" h="401320">
                <a:moveTo>
                  <a:pt x="777240" y="0"/>
                </a:moveTo>
                <a:lnTo>
                  <a:pt x="0" y="0"/>
                </a:lnTo>
                <a:lnTo>
                  <a:pt x="0" y="400811"/>
                </a:lnTo>
                <a:lnTo>
                  <a:pt x="777240" y="400811"/>
                </a:lnTo>
                <a:lnTo>
                  <a:pt x="777240" y="0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7" name="object 67"/>
          <p:cNvSpPr txBox="1"/>
          <p:nvPr/>
        </p:nvSpPr>
        <p:spPr>
          <a:xfrm>
            <a:off x="7803642" y="3658361"/>
            <a:ext cx="621665" cy="3302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95"/>
              </a:spcBef>
            </a:pPr>
            <a:r>
              <a:rPr sz="1000" b="1" spc="-25" dirty="0">
                <a:latin typeface="Times New Roman"/>
                <a:cs typeface="Times New Roman"/>
              </a:rPr>
              <a:t>Не</a:t>
            </a:r>
            <a:endParaRPr sz="1000">
              <a:latin typeface="Times New Roman"/>
              <a:cs typeface="Times New Roman"/>
            </a:endParaRPr>
          </a:p>
          <a:p>
            <a:pPr algn="ctr">
              <a:lnSpc>
                <a:spcPct val="100000"/>
              </a:lnSpc>
            </a:pPr>
            <a:r>
              <a:rPr sz="1000" b="1" spc="-10" dirty="0">
                <a:latin typeface="Times New Roman"/>
                <a:cs typeface="Times New Roman"/>
              </a:rPr>
              <a:t>заполнять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68" name="object 68"/>
          <p:cNvSpPr/>
          <p:nvPr/>
        </p:nvSpPr>
        <p:spPr>
          <a:xfrm>
            <a:off x="10846307" y="3721608"/>
            <a:ext cx="779145" cy="401320"/>
          </a:xfrm>
          <a:custGeom>
            <a:avLst/>
            <a:gdLst/>
            <a:ahLst/>
            <a:cxnLst/>
            <a:rect l="l" t="t" r="r" b="b"/>
            <a:pathLst>
              <a:path w="779145" h="401320">
                <a:moveTo>
                  <a:pt x="778764" y="0"/>
                </a:moveTo>
                <a:lnTo>
                  <a:pt x="0" y="0"/>
                </a:lnTo>
                <a:lnTo>
                  <a:pt x="0" y="400812"/>
                </a:lnTo>
                <a:lnTo>
                  <a:pt x="778764" y="400812"/>
                </a:lnTo>
                <a:lnTo>
                  <a:pt x="778764" y="0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9" name="object 69"/>
          <p:cNvSpPr txBox="1"/>
          <p:nvPr/>
        </p:nvSpPr>
        <p:spPr>
          <a:xfrm>
            <a:off x="10927842" y="3751579"/>
            <a:ext cx="620395" cy="3302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 indent="219075">
              <a:lnSpc>
                <a:spcPct val="100000"/>
              </a:lnSpc>
              <a:spcBef>
                <a:spcPts val="95"/>
              </a:spcBef>
            </a:pPr>
            <a:r>
              <a:rPr sz="1000" b="1" spc="-25" dirty="0">
                <a:latin typeface="Times New Roman"/>
                <a:cs typeface="Times New Roman"/>
              </a:rPr>
              <a:t>Не </a:t>
            </a:r>
            <a:r>
              <a:rPr sz="1000" b="1" spc="-10" dirty="0">
                <a:latin typeface="Times New Roman"/>
                <a:cs typeface="Times New Roman"/>
              </a:rPr>
              <a:t>заполнять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70" name="object 70"/>
          <p:cNvSpPr txBox="1"/>
          <p:nvPr/>
        </p:nvSpPr>
        <p:spPr>
          <a:xfrm>
            <a:off x="6155435" y="4062984"/>
            <a:ext cx="777240" cy="338455"/>
          </a:xfrm>
          <a:prstGeom prst="rect">
            <a:avLst/>
          </a:prstGeom>
          <a:solidFill>
            <a:srgbClr val="FFFF00"/>
          </a:solidFill>
        </p:spPr>
        <p:txBody>
          <a:bodyPr vert="horz" wrap="square" lIns="0" tIns="41910" rIns="0" bIns="0" rtlCol="0">
            <a:spAutoFit/>
          </a:bodyPr>
          <a:lstStyle/>
          <a:p>
            <a:pPr marL="635" algn="ctr">
              <a:lnSpc>
                <a:spcPct val="100000"/>
              </a:lnSpc>
              <a:spcBef>
                <a:spcPts val="330"/>
              </a:spcBef>
            </a:pPr>
            <a:r>
              <a:rPr sz="800" b="1" spc="-25" dirty="0">
                <a:latin typeface="Times New Roman"/>
                <a:cs typeface="Times New Roman"/>
              </a:rPr>
              <a:t>Не</a:t>
            </a:r>
            <a:endParaRPr sz="800">
              <a:latin typeface="Times New Roman"/>
              <a:cs typeface="Times New Roman"/>
            </a:endParaRPr>
          </a:p>
          <a:p>
            <a:pPr algn="ctr">
              <a:lnSpc>
                <a:spcPct val="100000"/>
              </a:lnSpc>
            </a:pPr>
            <a:r>
              <a:rPr sz="800" b="1" spc="-10" dirty="0">
                <a:latin typeface="Times New Roman"/>
                <a:cs typeface="Times New Roman"/>
              </a:rPr>
              <a:t>заполнять</a:t>
            </a:r>
            <a:endParaRPr sz="800">
              <a:latin typeface="Times New Roman"/>
              <a:cs typeface="Times New Roman"/>
            </a:endParaRPr>
          </a:p>
        </p:txBody>
      </p:sp>
      <p:sp>
        <p:nvSpPr>
          <p:cNvPr id="71" name="object 71"/>
          <p:cNvSpPr/>
          <p:nvPr/>
        </p:nvSpPr>
        <p:spPr>
          <a:xfrm>
            <a:off x="9186671" y="4041647"/>
            <a:ext cx="777240" cy="338455"/>
          </a:xfrm>
          <a:custGeom>
            <a:avLst/>
            <a:gdLst/>
            <a:ahLst/>
            <a:cxnLst/>
            <a:rect l="l" t="t" r="r" b="b"/>
            <a:pathLst>
              <a:path w="777240" h="338454">
                <a:moveTo>
                  <a:pt x="777240" y="0"/>
                </a:moveTo>
                <a:lnTo>
                  <a:pt x="0" y="0"/>
                </a:lnTo>
                <a:lnTo>
                  <a:pt x="0" y="338327"/>
                </a:lnTo>
                <a:lnTo>
                  <a:pt x="777240" y="338327"/>
                </a:lnTo>
                <a:lnTo>
                  <a:pt x="777240" y="0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2" name="object 72"/>
          <p:cNvSpPr txBox="1"/>
          <p:nvPr/>
        </p:nvSpPr>
        <p:spPr>
          <a:xfrm>
            <a:off x="9323578" y="4070730"/>
            <a:ext cx="505459" cy="2698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" algn="ctr">
              <a:lnSpc>
                <a:spcPct val="100000"/>
              </a:lnSpc>
              <a:spcBef>
                <a:spcPts val="100"/>
              </a:spcBef>
            </a:pPr>
            <a:r>
              <a:rPr sz="800" b="1" spc="-25" dirty="0">
                <a:latin typeface="Times New Roman"/>
                <a:cs typeface="Times New Roman"/>
              </a:rPr>
              <a:t>Не</a:t>
            </a:r>
            <a:endParaRPr sz="800">
              <a:latin typeface="Times New Roman"/>
              <a:cs typeface="Times New Roman"/>
            </a:endParaRPr>
          </a:p>
          <a:p>
            <a:pPr algn="ctr">
              <a:lnSpc>
                <a:spcPct val="100000"/>
              </a:lnSpc>
            </a:pPr>
            <a:r>
              <a:rPr sz="800" b="1" spc="-10" dirty="0">
                <a:latin typeface="Times New Roman"/>
                <a:cs typeface="Times New Roman"/>
              </a:rPr>
              <a:t>заполнять</a:t>
            </a:r>
            <a:endParaRPr sz="800">
              <a:latin typeface="Times New Roman"/>
              <a:cs typeface="Times New Roman"/>
            </a:endParaRPr>
          </a:p>
        </p:txBody>
      </p:sp>
      <p:sp>
        <p:nvSpPr>
          <p:cNvPr id="73" name="object 73"/>
          <p:cNvSpPr txBox="1"/>
          <p:nvPr/>
        </p:nvSpPr>
        <p:spPr>
          <a:xfrm>
            <a:off x="6155435" y="4463796"/>
            <a:ext cx="777240" cy="338455"/>
          </a:xfrm>
          <a:prstGeom prst="rect">
            <a:avLst/>
          </a:prstGeom>
          <a:solidFill>
            <a:srgbClr val="FFFF00"/>
          </a:solidFill>
        </p:spPr>
        <p:txBody>
          <a:bodyPr vert="horz" wrap="square" lIns="0" tIns="43180" rIns="0" bIns="0" rtlCol="0">
            <a:spAutoFit/>
          </a:bodyPr>
          <a:lstStyle/>
          <a:p>
            <a:pPr marL="635" algn="ctr">
              <a:lnSpc>
                <a:spcPct val="100000"/>
              </a:lnSpc>
              <a:spcBef>
                <a:spcPts val="340"/>
              </a:spcBef>
            </a:pPr>
            <a:r>
              <a:rPr sz="800" b="1" spc="-25" dirty="0">
                <a:latin typeface="Times New Roman"/>
                <a:cs typeface="Times New Roman"/>
              </a:rPr>
              <a:t>Не</a:t>
            </a:r>
            <a:endParaRPr sz="800">
              <a:latin typeface="Times New Roman"/>
              <a:cs typeface="Times New Roman"/>
            </a:endParaRPr>
          </a:p>
          <a:p>
            <a:pPr algn="ctr">
              <a:lnSpc>
                <a:spcPct val="100000"/>
              </a:lnSpc>
            </a:pPr>
            <a:r>
              <a:rPr sz="800" b="1" spc="-10" dirty="0">
                <a:latin typeface="Times New Roman"/>
                <a:cs typeface="Times New Roman"/>
              </a:rPr>
              <a:t>заполнять</a:t>
            </a:r>
            <a:endParaRPr sz="800">
              <a:latin typeface="Times New Roman"/>
              <a:cs typeface="Times New Roman"/>
            </a:endParaRPr>
          </a:p>
        </p:txBody>
      </p:sp>
      <p:sp>
        <p:nvSpPr>
          <p:cNvPr id="74" name="object 74"/>
          <p:cNvSpPr/>
          <p:nvPr/>
        </p:nvSpPr>
        <p:spPr>
          <a:xfrm>
            <a:off x="9186671" y="4398264"/>
            <a:ext cx="777240" cy="338455"/>
          </a:xfrm>
          <a:custGeom>
            <a:avLst/>
            <a:gdLst/>
            <a:ahLst/>
            <a:cxnLst/>
            <a:rect l="l" t="t" r="r" b="b"/>
            <a:pathLst>
              <a:path w="777240" h="338454">
                <a:moveTo>
                  <a:pt x="777240" y="0"/>
                </a:moveTo>
                <a:lnTo>
                  <a:pt x="0" y="0"/>
                </a:lnTo>
                <a:lnTo>
                  <a:pt x="0" y="338328"/>
                </a:lnTo>
                <a:lnTo>
                  <a:pt x="777240" y="338328"/>
                </a:lnTo>
                <a:lnTo>
                  <a:pt x="777240" y="0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5" name="object 75"/>
          <p:cNvSpPr txBox="1"/>
          <p:nvPr/>
        </p:nvSpPr>
        <p:spPr>
          <a:xfrm>
            <a:off x="9323578" y="4427346"/>
            <a:ext cx="505459" cy="2698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" algn="ctr">
              <a:lnSpc>
                <a:spcPct val="100000"/>
              </a:lnSpc>
              <a:spcBef>
                <a:spcPts val="100"/>
              </a:spcBef>
            </a:pPr>
            <a:r>
              <a:rPr sz="800" b="1" spc="-25" dirty="0">
                <a:latin typeface="Times New Roman"/>
                <a:cs typeface="Times New Roman"/>
              </a:rPr>
              <a:t>Не</a:t>
            </a:r>
            <a:endParaRPr sz="800">
              <a:latin typeface="Times New Roman"/>
              <a:cs typeface="Times New Roman"/>
            </a:endParaRPr>
          </a:p>
          <a:p>
            <a:pPr algn="ctr">
              <a:lnSpc>
                <a:spcPct val="100000"/>
              </a:lnSpc>
              <a:spcBef>
                <a:spcPts val="5"/>
              </a:spcBef>
            </a:pPr>
            <a:r>
              <a:rPr sz="800" b="1" spc="-10" dirty="0">
                <a:latin typeface="Times New Roman"/>
                <a:cs typeface="Times New Roman"/>
              </a:rPr>
              <a:t>заполнять</a:t>
            </a:r>
            <a:endParaRPr sz="800">
              <a:latin typeface="Times New Roman"/>
              <a:cs typeface="Times New Roman"/>
            </a:endParaRPr>
          </a:p>
        </p:txBody>
      </p:sp>
      <p:sp>
        <p:nvSpPr>
          <p:cNvPr id="76" name="object 76"/>
          <p:cNvSpPr/>
          <p:nvPr/>
        </p:nvSpPr>
        <p:spPr>
          <a:xfrm>
            <a:off x="7748016" y="4379976"/>
            <a:ext cx="777240" cy="338455"/>
          </a:xfrm>
          <a:custGeom>
            <a:avLst/>
            <a:gdLst/>
            <a:ahLst/>
            <a:cxnLst/>
            <a:rect l="l" t="t" r="r" b="b"/>
            <a:pathLst>
              <a:path w="777240" h="338454">
                <a:moveTo>
                  <a:pt x="777240" y="0"/>
                </a:moveTo>
                <a:lnTo>
                  <a:pt x="0" y="0"/>
                </a:lnTo>
                <a:lnTo>
                  <a:pt x="0" y="338328"/>
                </a:lnTo>
                <a:lnTo>
                  <a:pt x="777240" y="338328"/>
                </a:lnTo>
                <a:lnTo>
                  <a:pt x="777240" y="0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7" name="object 77"/>
          <p:cNvSpPr txBox="1"/>
          <p:nvPr/>
        </p:nvSpPr>
        <p:spPr>
          <a:xfrm>
            <a:off x="7883779" y="4409313"/>
            <a:ext cx="505459" cy="2698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" algn="ctr">
              <a:lnSpc>
                <a:spcPct val="100000"/>
              </a:lnSpc>
              <a:spcBef>
                <a:spcPts val="100"/>
              </a:spcBef>
            </a:pPr>
            <a:r>
              <a:rPr sz="800" b="1" spc="-25" dirty="0">
                <a:latin typeface="Times New Roman"/>
                <a:cs typeface="Times New Roman"/>
              </a:rPr>
              <a:t>Не</a:t>
            </a:r>
            <a:endParaRPr sz="800">
              <a:latin typeface="Times New Roman"/>
              <a:cs typeface="Times New Roman"/>
            </a:endParaRPr>
          </a:p>
          <a:p>
            <a:pPr algn="ctr">
              <a:lnSpc>
                <a:spcPct val="100000"/>
              </a:lnSpc>
              <a:spcBef>
                <a:spcPts val="5"/>
              </a:spcBef>
            </a:pPr>
            <a:r>
              <a:rPr sz="800" b="1" spc="-10" dirty="0">
                <a:latin typeface="Times New Roman"/>
                <a:cs typeface="Times New Roman"/>
              </a:rPr>
              <a:t>заполнять</a:t>
            </a:r>
            <a:endParaRPr sz="800">
              <a:latin typeface="Times New Roman"/>
              <a:cs typeface="Times New Roman"/>
            </a:endParaRPr>
          </a:p>
        </p:txBody>
      </p:sp>
      <p:sp>
        <p:nvSpPr>
          <p:cNvPr id="78" name="object 78"/>
          <p:cNvSpPr/>
          <p:nvPr/>
        </p:nvSpPr>
        <p:spPr>
          <a:xfrm>
            <a:off x="10855452" y="4447032"/>
            <a:ext cx="777240" cy="401320"/>
          </a:xfrm>
          <a:custGeom>
            <a:avLst/>
            <a:gdLst/>
            <a:ahLst/>
            <a:cxnLst/>
            <a:rect l="l" t="t" r="r" b="b"/>
            <a:pathLst>
              <a:path w="777240" h="401320">
                <a:moveTo>
                  <a:pt x="777240" y="0"/>
                </a:moveTo>
                <a:lnTo>
                  <a:pt x="0" y="0"/>
                </a:lnTo>
                <a:lnTo>
                  <a:pt x="0" y="400812"/>
                </a:lnTo>
                <a:lnTo>
                  <a:pt x="777240" y="400812"/>
                </a:lnTo>
                <a:lnTo>
                  <a:pt x="777240" y="0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9" name="object 79"/>
          <p:cNvSpPr txBox="1"/>
          <p:nvPr/>
        </p:nvSpPr>
        <p:spPr>
          <a:xfrm>
            <a:off x="10935969" y="4476445"/>
            <a:ext cx="620395" cy="3302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95"/>
              </a:spcBef>
            </a:pPr>
            <a:r>
              <a:rPr sz="1000" b="1" spc="-25" dirty="0">
                <a:latin typeface="Times New Roman"/>
                <a:cs typeface="Times New Roman"/>
              </a:rPr>
              <a:t>Не</a:t>
            </a:r>
            <a:endParaRPr sz="1000">
              <a:latin typeface="Times New Roman"/>
              <a:cs typeface="Times New Roman"/>
            </a:endParaRPr>
          </a:p>
          <a:p>
            <a:pPr algn="ctr">
              <a:lnSpc>
                <a:spcPct val="100000"/>
              </a:lnSpc>
              <a:spcBef>
                <a:spcPts val="5"/>
              </a:spcBef>
            </a:pPr>
            <a:r>
              <a:rPr sz="1000" b="1" spc="-10" dirty="0">
                <a:latin typeface="Times New Roman"/>
                <a:cs typeface="Times New Roman"/>
              </a:rPr>
              <a:t>заполнять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80" name="object 80"/>
          <p:cNvSpPr/>
          <p:nvPr/>
        </p:nvSpPr>
        <p:spPr>
          <a:xfrm>
            <a:off x="4158996" y="4899659"/>
            <a:ext cx="1007744" cy="247015"/>
          </a:xfrm>
          <a:custGeom>
            <a:avLst/>
            <a:gdLst/>
            <a:ahLst/>
            <a:cxnLst/>
            <a:rect l="l" t="t" r="r" b="b"/>
            <a:pathLst>
              <a:path w="1007745" h="247014">
                <a:moveTo>
                  <a:pt x="1007363" y="0"/>
                </a:moveTo>
                <a:lnTo>
                  <a:pt x="0" y="0"/>
                </a:lnTo>
                <a:lnTo>
                  <a:pt x="0" y="246887"/>
                </a:lnTo>
                <a:lnTo>
                  <a:pt x="1007363" y="246887"/>
                </a:lnTo>
                <a:lnTo>
                  <a:pt x="1007363" y="0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1" name="object 81"/>
          <p:cNvSpPr txBox="1"/>
          <p:nvPr/>
        </p:nvSpPr>
        <p:spPr>
          <a:xfrm>
            <a:off x="4238371" y="4929632"/>
            <a:ext cx="809625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b="1" dirty="0">
                <a:latin typeface="Times New Roman"/>
                <a:cs typeface="Times New Roman"/>
              </a:rPr>
              <a:t>Не</a:t>
            </a:r>
            <a:r>
              <a:rPr sz="1000" b="1" spc="-15" dirty="0">
                <a:latin typeface="Times New Roman"/>
                <a:cs typeface="Times New Roman"/>
              </a:rPr>
              <a:t> </a:t>
            </a:r>
            <a:r>
              <a:rPr sz="1000" b="1" spc="-10" dirty="0">
                <a:latin typeface="Times New Roman"/>
                <a:cs typeface="Times New Roman"/>
              </a:rPr>
              <a:t>заполнять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82" name="object 82"/>
          <p:cNvSpPr/>
          <p:nvPr/>
        </p:nvSpPr>
        <p:spPr>
          <a:xfrm>
            <a:off x="7712964" y="4817364"/>
            <a:ext cx="777240" cy="399415"/>
          </a:xfrm>
          <a:custGeom>
            <a:avLst/>
            <a:gdLst/>
            <a:ahLst/>
            <a:cxnLst/>
            <a:rect l="l" t="t" r="r" b="b"/>
            <a:pathLst>
              <a:path w="777240" h="399414">
                <a:moveTo>
                  <a:pt x="777240" y="0"/>
                </a:moveTo>
                <a:lnTo>
                  <a:pt x="0" y="0"/>
                </a:lnTo>
                <a:lnTo>
                  <a:pt x="0" y="399288"/>
                </a:lnTo>
                <a:lnTo>
                  <a:pt x="777240" y="399288"/>
                </a:lnTo>
                <a:lnTo>
                  <a:pt x="777240" y="0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3" name="object 83"/>
          <p:cNvSpPr txBox="1"/>
          <p:nvPr/>
        </p:nvSpPr>
        <p:spPr>
          <a:xfrm>
            <a:off x="7793863" y="4846447"/>
            <a:ext cx="621030" cy="3302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95"/>
              </a:spcBef>
            </a:pPr>
            <a:r>
              <a:rPr sz="1000" b="1" spc="-25" dirty="0">
                <a:latin typeface="Times New Roman"/>
                <a:cs typeface="Times New Roman"/>
              </a:rPr>
              <a:t>Не</a:t>
            </a:r>
            <a:endParaRPr sz="1000">
              <a:latin typeface="Times New Roman"/>
              <a:cs typeface="Times New Roman"/>
            </a:endParaRPr>
          </a:p>
          <a:p>
            <a:pPr algn="ctr">
              <a:lnSpc>
                <a:spcPct val="100000"/>
              </a:lnSpc>
            </a:pPr>
            <a:r>
              <a:rPr sz="1000" b="1" spc="-10" dirty="0">
                <a:latin typeface="Times New Roman"/>
                <a:cs typeface="Times New Roman"/>
              </a:rPr>
              <a:t>заполнять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84" name="object 84"/>
          <p:cNvSpPr/>
          <p:nvPr/>
        </p:nvSpPr>
        <p:spPr>
          <a:xfrm>
            <a:off x="10855452" y="4933188"/>
            <a:ext cx="777240" cy="401320"/>
          </a:xfrm>
          <a:custGeom>
            <a:avLst/>
            <a:gdLst/>
            <a:ahLst/>
            <a:cxnLst/>
            <a:rect l="l" t="t" r="r" b="b"/>
            <a:pathLst>
              <a:path w="777240" h="401320">
                <a:moveTo>
                  <a:pt x="777240" y="0"/>
                </a:moveTo>
                <a:lnTo>
                  <a:pt x="0" y="0"/>
                </a:lnTo>
                <a:lnTo>
                  <a:pt x="0" y="400812"/>
                </a:lnTo>
                <a:lnTo>
                  <a:pt x="777240" y="400812"/>
                </a:lnTo>
                <a:lnTo>
                  <a:pt x="777240" y="0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5" name="object 85"/>
          <p:cNvSpPr txBox="1"/>
          <p:nvPr/>
        </p:nvSpPr>
        <p:spPr>
          <a:xfrm>
            <a:off x="10935969" y="4963159"/>
            <a:ext cx="620395" cy="3302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 indent="219710">
              <a:lnSpc>
                <a:spcPct val="100000"/>
              </a:lnSpc>
              <a:spcBef>
                <a:spcPts val="95"/>
              </a:spcBef>
            </a:pPr>
            <a:r>
              <a:rPr sz="1000" b="1" spc="-25" dirty="0">
                <a:latin typeface="Times New Roman"/>
                <a:cs typeface="Times New Roman"/>
              </a:rPr>
              <a:t>Не </a:t>
            </a:r>
            <a:r>
              <a:rPr sz="1000" b="1" spc="-10" dirty="0">
                <a:latin typeface="Times New Roman"/>
                <a:cs typeface="Times New Roman"/>
              </a:rPr>
              <a:t>заполнять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86" name="object 86"/>
          <p:cNvSpPr txBox="1"/>
          <p:nvPr/>
        </p:nvSpPr>
        <p:spPr>
          <a:xfrm>
            <a:off x="2938272" y="6077711"/>
            <a:ext cx="1007744" cy="245745"/>
          </a:xfrm>
          <a:prstGeom prst="rect">
            <a:avLst/>
          </a:prstGeom>
          <a:solidFill>
            <a:srgbClr val="FFFF00"/>
          </a:solidFill>
        </p:spPr>
        <p:txBody>
          <a:bodyPr vert="horz" wrap="square" lIns="0" tIns="41275" rIns="0" bIns="0" rtlCol="0">
            <a:spAutoFit/>
          </a:bodyPr>
          <a:lstStyle/>
          <a:p>
            <a:pPr marL="90805">
              <a:lnSpc>
                <a:spcPct val="100000"/>
              </a:lnSpc>
              <a:spcBef>
                <a:spcPts val="325"/>
              </a:spcBef>
            </a:pPr>
            <a:r>
              <a:rPr sz="1000" b="1" dirty="0">
                <a:latin typeface="Times New Roman"/>
                <a:cs typeface="Times New Roman"/>
              </a:rPr>
              <a:t>Не</a:t>
            </a:r>
            <a:r>
              <a:rPr sz="1000" b="1" spc="-15" dirty="0">
                <a:latin typeface="Times New Roman"/>
                <a:cs typeface="Times New Roman"/>
              </a:rPr>
              <a:t> </a:t>
            </a:r>
            <a:r>
              <a:rPr sz="1000" b="1" spc="-10" dirty="0">
                <a:latin typeface="Times New Roman"/>
                <a:cs typeface="Times New Roman"/>
              </a:rPr>
              <a:t>заполнять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87" name="object 87"/>
          <p:cNvSpPr txBox="1"/>
          <p:nvPr/>
        </p:nvSpPr>
        <p:spPr>
          <a:xfrm>
            <a:off x="6096000" y="5999988"/>
            <a:ext cx="836930" cy="401320"/>
          </a:xfrm>
          <a:prstGeom prst="rect">
            <a:avLst/>
          </a:prstGeom>
          <a:solidFill>
            <a:srgbClr val="FFFF00"/>
          </a:solidFill>
        </p:spPr>
        <p:txBody>
          <a:bodyPr vert="horz" wrap="square" lIns="0" tIns="41910" rIns="0" bIns="0" rtlCol="0">
            <a:spAutoFit/>
          </a:bodyPr>
          <a:lstStyle/>
          <a:p>
            <a:pPr marL="120014" marR="112395" indent="220979">
              <a:lnSpc>
                <a:spcPct val="100000"/>
              </a:lnSpc>
              <a:spcBef>
                <a:spcPts val="330"/>
              </a:spcBef>
            </a:pPr>
            <a:r>
              <a:rPr sz="1000" b="1" spc="-25" dirty="0">
                <a:latin typeface="Times New Roman"/>
                <a:cs typeface="Times New Roman"/>
              </a:rPr>
              <a:t>Не </a:t>
            </a:r>
            <a:r>
              <a:rPr sz="1000" b="1" spc="-10" dirty="0">
                <a:latin typeface="Times New Roman"/>
                <a:cs typeface="Times New Roman"/>
              </a:rPr>
              <a:t>заполнять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88" name="object 88"/>
          <p:cNvSpPr txBox="1"/>
          <p:nvPr/>
        </p:nvSpPr>
        <p:spPr>
          <a:xfrm>
            <a:off x="9186671" y="6021323"/>
            <a:ext cx="777240" cy="401320"/>
          </a:xfrm>
          <a:prstGeom prst="rect">
            <a:avLst/>
          </a:prstGeom>
          <a:solidFill>
            <a:srgbClr val="FFFF00"/>
          </a:solidFill>
        </p:spPr>
        <p:txBody>
          <a:bodyPr vert="horz" wrap="square" lIns="0" tIns="42545" rIns="0" bIns="0" rtlCol="0">
            <a:spAutoFit/>
          </a:bodyPr>
          <a:lstStyle/>
          <a:p>
            <a:pPr marL="92710" marR="81280" indent="219075">
              <a:lnSpc>
                <a:spcPct val="100000"/>
              </a:lnSpc>
              <a:spcBef>
                <a:spcPts val="335"/>
              </a:spcBef>
            </a:pPr>
            <a:r>
              <a:rPr sz="1000" b="1" spc="-25" dirty="0">
                <a:latin typeface="Times New Roman"/>
                <a:cs typeface="Times New Roman"/>
              </a:rPr>
              <a:t>Не </a:t>
            </a:r>
            <a:r>
              <a:rPr sz="1000" b="1" spc="-10" dirty="0">
                <a:latin typeface="Times New Roman"/>
                <a:cs typeface="Times New Roman"/>
              </a:rPr>
              <a:t>заполнять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89" name="object 89"/>
          <p:cNvSpPr/>
          <p:nvPr/>
        </p:nvSpPr>
        <p:spPr>
          <a:xfrm>
            <a:off x="4158996" y="6560819"/>
            <a:ext cx="1007744" cy="247015"/>
          </a:xfrm>
          <a:custGeom>
            <a:avLst/>
            <a:gdLst/>
            <a:ahLst/>
            <a:cxnLst/>
            <a:rect l="l" t="t" r="r" b="b"/>
            <a:pathLst>
              <a:path w="1007745" h="247015">
                <a:moveTo>
                  <a:pt x="1007363" y="0"/>
                </a:moveTo>
                <a:lnTo>
                  <a:pt x="0" y="0"/>
                </a:lnTo>
                <a:lnTo>
                  <a:pt x="0" y="246887"/>
                </a:lnTo>
                <a:lnTo>
                  <a:pt x="1007363" y="246887"/>
                </a:lnTo>
                <a:lnTo>
                  <a:pt x="1007363" y="0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0" name="object 90"/>
          <p:cNvSpPr txBox="1"/>
          <p:nvPr/>
        </p:nvSpPr>
        <p:spPr>
          <a:xfrm>
            <a:off x="4238371" y="6591401"/>
            <a:ext cx="809625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b="1" dirty="0">
                <a:latin typeface="Times New Roman"/>
                <a:cs typeface="Times New Roman"/>
              </a:rPr>
              <a:t>Не</a:t>
            </a:r>
            <a:r>
              <a:rPr sz="1000" b="1" spc="-15" dirty="0">
                <a:latin typeface="Times New Roman"/>
                <a:cs typeface="Times New Roman"/>
              </a:rPr>
              <a:t> </a:t>
            </a:r>
            <a:r>
              <a:rPr sz="1000" b="1" spc="-10" dirty="0">
                <a:latin typeface="Times New Roman"/>
                <a:cs typeface="Times New Roman"/>
              </a:rPr>
              <a:t>заполнять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91" name="object 91"/>
          <p:cNvSpPr/>
          <p:nvPr/>
        </p:nvSpPr>
        <p:spPr>
          <a:xfrm>
            <a:off x="7824216" y="6539483"/>
            <a:ext cx="779145" cy="318770"/>
          </a:xfrm>
          <a:custGeom>
            <a:avLst/>
            <a:gdLst/>
            <a:ahLst/>
            <a:cxnLst/>
            <a:rect l="l" t="t" r="r" b="b"/>
            <a:pathLst>
              <a:path w="779145" h="318770">
                <a:moveTo>
                  <a:pt x="778764" y="0"/>
                </a:moveTo>
                <a:lnTo>
                  <a:pt x="0" y="0"/>
                </a:lnTo>
                <a:lnTo>
                  <a:pt x="0" y="318514"/>
                </a:lnTo>
                <a:lnTo>
                  <a:pt x="778764" y="318514"/>
                </a:lnTo>
                <a:lnTo>
                  <a:pt x="778764" y="0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2" name="object 92"/>
          <p:cNvSpPr txBox="1"/>
          <p:nvPr/>
        </p:nvSpPr>
        <p:spPr>
          <a:xfrm>
            <a:off x="7961503" y="6570370"/>
            <a:ext cx="505459" cy="2698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" algn="ctr">
              <a:lnSpc>
                <a:spcPct val="100000"/>
              </a:lnSpc>
              <a:spcBef>
                <a:spcPts val="100"/>
              </a:spcBef>
            </a:pPr>
            <a:r>
              <a:rPr sz="800" b="1" spc="-25" dirty="0">
                <a:latin typeface="Times New Roman"/>
                <a:cs typeface="Times New Roman"/>
              </a:rPr>
              <a:t>Не</a:t>
            </a:r>
            <a:endParaRPr sz="800">
              <a:latin typeface="Times New Roman"/>
              <a:cs typeface="Times New Roman"/>
            </a:endParaRPr>
          </a:p>
          <a:p>
            <a:pPr algn="ctr">
              <a:lnSpc>
                <a:spcPct val="100000"/>
              </a:lnSpc>
            </a:pPr>
            <a:r>
              <a:rPr sz="800" b="1" spc="-10" dirty="0">
                <a:latin typeface="Times New Roman"/>
                <a:cs typeface="Times New Roman"/>
              </a:rPr>
              <a:t>заполнять</a:t>
            </a:r>
            <a:endParaRPr sz="800">
              <a:latin typeface="Times New Roman"/>
              <a:cs typeface="Times New Roman"/>
            </a:endParaRPr>
          </a:p>
        </p:txBody>
      </p:sp>
      <p:sp>
        <p:nvSpPr>
          <p:cNvPr id="93" name="object 93"/>
          <p:cNvSpPr/>
          <p:nvPr/>
        </p:nvSpPr>
        <p:spPr>
          <a:xfrm>
            <a:off x="10846307" y="6539483"/>
            <a:ext cx="779145" cy="318770"/>
          </a:xfrm>
          <a:custGeom>
            <a:avLst/>
            <a:gdLst/>
            <a:ahLst/>
            <a:cxnLst/>
            <a:rect l="l" t="t" r="r" b="b"/>
            <a:pathLst>
              <a:path w="779145" h="318770">
                <a:moveTo>
                  <a:pt x="778764" y="0"/>
                </a:moveTo>
                <a:lnTo>
                  <a:pt x="0" y="0"/>
                </a:lnTo>
                <a:lnTo>
                  <a:pt x="0" y="318514"/>
                </a:lnTo>
                <a:lnTo>
                  <a:pt x="778764" y="318514"/>
                </a:lnTo>
                <a:lnTo>
                  <a:pt x="778764" y="0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4" name="object 94"/>
          <p:cNvSpPr txBox="1"/>
          <p:nvPr/>
        </p:nvSpPr>
        <p:spPr>
          <a:xfrm>
            <a:off x="10983848" y="6570370"/>
            <a:ext cx="505459" cy="2698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905" algn="ctr">
              <a:lnSpc>
                <a:spcPct val="100000"/>
              </a:lnSpc>
              <a:spcBef>
                <a:spcPts val="100"/>
              </a:spcBef>
            </a:pPr>
            <a:r>
              <a:rPr sz="800" b="1" spc="-25" dirty="0">
                <a:latin typeface="Times New Roman"/>
                <a:cs typeface="Times New Roman"/>
              </a:rPr>
              <a:t>Не</a:t>
            </a:r>
            <a:endParaRPr sz="800">
              <a:latin typeface="Times New Roman"/>
              <a:cs typeface="Times New Roman"/>
            </a:endParaRPr>
          </a:p>
          <a:p>
            <a:pPr algn="ctr">
              <a:lnSpc>
                <a:spcPct val="100000"/>
              </a:lnSpc>
            </a:pPr>
            <a:r>
              <a:rPr sz="800" b="1" spc="-10" dirty="0">
                <a:latin typeface="Times New Roman"/>
                <a:cs typeface="Times New Roman"/>
              </a:rPr>
              <a:t>заполнять</a:t>
            </a:r>
            <a:endParaRPr sz="800">
              <a:latin typeface="Times New Roman"/>
              <a:cs typeface="Times New Roman"/>
            </a:endParaRPr>
          </a:p>
        </p:txBody>
      </p:sp>
      <p:sp>
        <p:nvSpPr>
          <p:cNvPr id="95" name="object 95"/>
          <p:cNvSpPr/>
          <p:nvPr/>
        </p:nvSpPr>
        <p:spPr>
          <a:xfrm>
            <a:off x="4082796" y="5623559"/>
            <a:ext cx="1007744" cy="247015"/>
          </a:xfrm>
          <a:custGeom>
            <a:avLst/>
            <a:gdLst/>
            <a:ahLst/>
            <a:cxnLst/>
            <a:rect l="l" t="t" r="r" b="b"/>
            <a:pathLst>
              <a:path w="1007745" h="247014">
                <a:moveTo>
                  <a:pt x="1007363" y="0"/>
                </a:moveTo>
                <a:lnTo>
                  <a:pt x="0" y="0"/>
                </a:lnTo>
                <a:lnTo>
                  <a:pt x="0" y="246887"/>
                </a:lnTo>
                <a:lnTo>
                  <a:pt x="1007363" y="246887"/>
                </a:lnTo>
                <a:lnTo>
                  <a:pt x="1007363" y="0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6" name="object 96"/>
          <p:cNvSpPr txBox="1"/>
          <p:nvPr/>
        </p:nvSpPr>
        <p:spPr>
          <a:xfrm>
            <a:off x="4161790" y="5654141"/>
            <a:ext cx="809625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b="1" dirty="0">
                <a:latin typeface="Times New Roman"/>
                <a:cs typeface="Times New Roman"/>
              </a:rPr>
              <a:t>Не</a:t>
            </a:r>
            <a:r>
              <a:rPr sz="1000" b="1" spc="-15" dirty="0">
                <a:latin typeface="Times New Roman"/>
                <a:cs typeface="Times New Roman"/>
              </a:rPr>
              <a:t> </a:t>
            </a:r>
            <a:r>
              <a:rPr sz="1000" b="1" spc="-10" dirty="0">
                <a:latin typeface="Times New Roman"/>
                <a:cs typeface="Times New Roman"/>
              </a:rPr>
              <a:t>заполнять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97" name="object 97"/>
          <p:cNvSpPr txBox="1"/>
          <p:nvPr/>
        </p:nvSpPr>
        <p:spPr>
          <a:xfrm>
            <a:off x="9191243" y="5516879"/>
            <a:ext cx="777240" cy="338455"/>
          </a:xfrm>
          <a:prstGeom prst="rect">
            <a:avLst/>
          </a:prstGeom>
          <a:solidFill>
            <a:srgbClr val="FFFF00"/>
          </a:solidFill>
        </p:spPr>
        <p:txBody>
          <a:bodyPr vert="horz" wrap="square" lIns="0" tIns="43180" rIns="0" bIns="0" rtlCol="0">
            <a:spAutoFit/>
          </a:bodyPr>
          <a:lstStyle/>
          <a:p>
            <a:pPr marL="1905" algn="ctr">
              <a:lnSpc>
                <a:spcPct val="100000"/>
              </a:lnSpc>
              <a:spcBef>
                <a:spcPts val="340"/>
              </a:spcBef>
            </a:pPr>
            <a:r>
              <a:rPr sz="800" b="1" spc="-25" dirty="0">
                <a:latin typeface="Times New Roman"/>
                <a:cs typeface="Times New Roman"/>
              </a:rPr>
              <a:t>Не</a:t>
            </a:r>
            <a:endParaRPr sz="800">
              <a:latin typeface="Times New Roman"/>
              <a:cs typeface="Times New Roman"/>
            </a:endParaRPr>
          </a:p>
          <a:p>
            <a:pPr marL="635" algn="ctr">
              <a:lnSpc>
                <a:spcPct val="100000"/>
              </a:lnSpc>
            </a:pPr>
            <a:r>
              <a:rPr sz="800" b="1" spc="-10" dirty="0">
                <a:latin typeface="Times New Roman"/>
                <a:cs typeface="Times New Roman"/>
              </a:rPr>
              <a:t>заполнять</a:t>
            </a:r>
            <a:endParaRPr sz="800">
              <a:latin typeface="Times New Roman"/>
              <a:cs typeface="Times New Roman"/>
            </a:endParaRPr>
          </a:p>
        </p:txBody>
      </p:sp>
      <p:sp>
        <p:nvSpPr>
          <p:cNvPr id="98" name="object 98"/>
          <p:cNvSpPr/>
          <p:nvPr/>
        </p:nvSpPr>
        <p:spPr>
          <a:xfrm>
            <a:off x="7005828" y="5503164"/>
            <a:ext cx="777240" cy="338455"/>
          </a:xfrm>
          <a:custGeom>
            <a:avLst/>
            <a:gdLst/>
            <a:ahLst/>
            <a:cxnLst/>
            <a:rect l="l" t="t" r="r" b="b"/>
            <a:pathLst>
              <a:path w="777240" h="338454">
                <a:moveTo>
                  <a:pt x="777240" y="0"/>
                </a:moveTo>
                <a:lnTo>
                  <a:pt x="0" y="0"/>
                </a:lnTo>
                <a:lnTo>
                  <a:pt x="0" y="338328"/>
                </a:lnTo>
                <a:lnTo>
                  <a:pt x="777240" y="338328"/>
                </a:lnTo>
                <a:lnTo>
                  <a:pt x="777240" y="0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9" name="object 99"/>
          <p:cNvSpPr txBox="1"/>
          <p:nvPr/>
        </p:nvSpPr>
        <p:spPr>
          <a:xfrm>
            <a:off x="7142480" y="5533440"/>
            <a:ext cx="505459" cy="2698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905" algn="ctr">
              <a:lnSpc>
                <a:spcPct val="100000"/>
              </a:lnSpc>
              <a:spcBef>
                <a:spcPts val="100"/>
              </a:spcBef>
            </a:pPr>
            <a:r>
              <a:rPr sz="800" b="1" spc="-25" dirty="0">
                <a:latin typeface="Times New Roman"/>
                <a:cs typeface="Times New Roman"/>
              </a:rPr>
              <a:t>Не</a:t>
            </a:r>
            <a:endParaRPr sz="800">
              <a:latin typeface="Times New Roman"/>
              <a:cs typeface="Times New Roman"/>
            </a:endParaRPr>
          </a:p>
          <a:p>
            <a:pPr algn="ctr">
              <a:lnSpc>
                <a:spcPct val="100000"/>
              </a:lnSpc>
            </a:pPr>
            <a:r>
              <a:rPr sz="800" b="1" spc="-10" dirty="0">
                <a:latin typeface="Times New Roman"/>
                <a:cs typeface="Times New Roman"/>
              </a:rPr>
              <a:t>заполнять</a:t>
            </a:r>
            <a:endParaRPr sz="800">
              <a:latin typeface="Times New Roman"/>
              <a:cs typeface="Times New Roman"/>
            </a:endParaRPr>
          </a:p>
        </p:txBody>
      </p:sp>
      <p:sp>
        <p:nvSpPr>
          <p:cNvPr id="100" name="object 100"/>
          <p:cNvSpPr/>
          <p:nvPr/>
        </p:nvSpPr>
        <p:spPr>
          <a:xfrm>
            <a:off x="7748016" y="5527547"/>
            <a:ext cx="742315" cy="338455"/>
          </a:xfrm>
          <a:custGeom>
            <a:avLst/>
            <a:gdLst/>
            <a:ahLst/>
            <a:cxnLst/>
            <a:rect l="l" t="t" r="r" b="b"/>
            <a:pathLst>
              <a:path w="742315" h="338454">
                <a:moveTo>
                  <a:pt x="742187" y="0"/>
                </a:moveTo>
                <a:lnTo>
                  <a:pt x="0" y="0"/>
                </a:lnTo>
                <a:lnTo>
                  <a:pt x="0" y="338327"/>
                </a:lnTo>
                <a:lnTo>
                  <a:pt x="742187" y="338327"/>
                </a:lnTo>
                <a:lnTo>
                  <a:pt x="742187" y="0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1" name="object 101"/>
          <p:cNvSpPr txBox="1"/>
          <p:nvPr/>
        </p:nvSpPr>
        <p:spPr>
          <a:xfrm>
            <a:off x="7867015" y="5557215"/>
            <a:ext cx="505459" cy="2698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" algn="ctr">
              <a:lnSpc>
                <a:spcPct val="100000"/>
              </a:lnSpc>
              <a:spcBef>
                <a:spcPts val="100"/>
              </a:spcBef>
            </a:pPr>
            <a:r>
              <a:rPr sz="800" b="1" spc="-25" dirty="0">
                <a:latin typeface="Times New Roman"/>
                <a:cs typeface="Times New Roman"/>
              </a:rPr>
              <a:t>Не</a:t>
            </a:r>
            <a:endParaRPr sz="800">
              <a:latin typeface="Times New Roman"/>
              <a:cs typeface="Times New Roman"/>
            </a:endParaRPr>
          </a:p>
          <a:p>
            <a:pPr algn="ctr">
              <a:lnSpc>
                <a:spcPct val="100000"/>
              </a:lnSpc>
              <a:spcBef>
                <a:spcPts val="5"/>
              </a:spcBef>
            </a:pPr>
            <a:r>
              <a:rPr sz="800" b="1" spc="-10" dirty="0">
                <a:latin typeface="Times New Roman"/>
                <a:cs typeface="Times New Roman"/>
              </a:rPr>
              <a:t>заполнять</a:t>
            </a:r>
            <a:endParaRPr sz="800">
              <a:latin typeface="Times New Roman"/>
              <a:cs typeface="Times New Roman"/>
            </a:endParaRPr>
          </a:p>
        </p:txBody>
      </p:sp>
      <p:sp>
        <p:nvSpPr>
          <p:cNvPr id="102" name="object 102"/>
          <p:cNvSpPr/>
          <p:nvPr/>
        </p:nvSpPr>
        <p:spPr>
          <a:xfrm>
            <a:off x="10110216" y="5503164"/>
            <a:ext cx="777240" cy="338455"/>
          </a:xfrm>
          <a:custGeom>
            <a:avLst/>
            <a:gdLst/>
            <a:ahLst/>
            <a:cxnLst/>
            <a:rect l="l" t="t" r="r" b="b"/>
            <a:pathLst>
              <a:path w="777240" h="338454">
                <a:moveTo>
                  <a:pt x="777240" y="0"/>
                </a:moveTo>
                <a:lnTo>
                  <a:pt x="0" y="0"/>
                </a:lnTo>
                <a:lnTo>
                  <a:pt x="0" y="338328"/>
                </a:lnTo>
                <a:lnTo>
                  <a:pt x="777240" y="338328"/>
                </a:lnTo>
                <a:lnTo>
                  <a:pt x="777240" y="0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3" name="object 103"/>
          <p:cNvSpPr txBox="1"/>
          <p:nvPr/>
        </p:nvSpPr>
        <p:spPr>
          <a:xfrm>
            <a:off x="10247121" y="5533440"/>
            <a:ext cx="505459" cy="2698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" algn="ctr">
              <a:lnSpc>
                <a:spcPct val="100000"/>
              </a:lnSpc>
              <a:spcBef>
                <a:spcPts val="100"/>
              </a:spcBef>
            </a:pPr>
            <a:r>
              <a:rPr sz="800" b="1" spc="-25" dirty="0">
                <a:latin typeface="Times New Roman"/>
                <a:cs typeface="Times New Roman"/>
              </a:rPr>
              <a:t>Не</a:t>
            </a:r>
            <a:endParaRPr sz="800">
              <a:latin typeface="Times New Roman"/>
              <a:cs typeface="Times New Roman"/>
            </a:endParaRPr>
          </a:p>
          <a:p>
            <a:pPr algn="ctr">
              <a:lnSpc>
                <a:spcPct val="100000"/>
              </a:lnSpc>
            </a:pPr>
            <a:r>
              <a:rPr sz="800" b="1" spc="-10" dirty="0">
                <a:latin typeface="Times New Roman"/>
                <a:cs typeface="Times New Roman"/>
              </a:rPr>
              <a:t>заполнять</a:t>
            </a:r>
            <a:endParaRPr sz="800">
              <a:latin typeface="Times New Roman"/>
              <a:cs typeface="Times New Roman"/>
            </a:endParaRPr>
          </a:p>
        </p:txBody>
      </p:sp>
      <p:sp>
        <p:nvSpPr>
          <p:cNvPr id="104" name="object 104"/>
          <p:cNvSpPr/>
          <p:nvPr/>
        </p:nvSpPr>
        <p:spPr>
          <a:xfrm>
            <a:off x="10803635" y="5548884"/>
            <a:ext cx="777240" cy="338455"/>
          </a:xfrm>
          <a:custGeom>
            <a:avLst/>
            <a:gdLst/>
            <a:ahLst/>
            <a:cxnLst/>
            <a:rect l="l" t="t" r="r" b="b"/>
            <a:pathLst>
              <a:path w="777240" h="338454">
                <a:moveTo>
                  <a:pt x="777240" y="0"/>
                </a:moveTo>
                <a:lnTo>
                  <a:pt x="0" y="0"/>
                </a:lnTo>
                <a:lnTo>
                  <a:pt x="0" y="338327"/>
                </a:lnTo>
                <a:lnTo>
                  <a:pt x="777240" y="338327"/>
                </a:lnTo>
                <a:lnTo>
                  <a:pt x="777240" y="0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5" name="object 105"/>
          <p:cNvSpPr txBox="1"/>
          <p:nvPr/>
        </p:nvSpPr>
        <p:spPr>
          <a:xfrm>
            <a:off x="10940033" y="5577941"/>
            <a:ext cx="505459" cy="27051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" algn="ctr">
              <a:lnSpc>
                <a:spcPct val="100000"/>
              </a:lnSpc>
              <a:spcBef>
                <a:spcPts val="100"/>
              </a:spcBef>
            </a:pPr>
            <a:r>
              <a:rPr sz="800" b="1" spc="-25" dirty="0">
                <a:latin typeface="Times New Roman"/>
                <a:cs typeface="Times New Roman"/>
              </a:rPr>
              <a:t>Не</a:t>
            </a:r>
            <a:endParaRPr sz="800">
              <a:latin typeface="Times New Roman"/>
              <a:cs typeface="Times New Roman"/>
            </a:endParaRPr>
          </a:p>
          <a:p>
            <a:pPr algn="ctr">
              <a:lnSpc>
                <a:spcPct val="100000"/>
              </a:lnSpc>
              <a:spcBef>
                <a:spcPts val="5"/>
              </a:spcBef>
            </a:pPr>
            <a:r>
              <a:rPr sz="800" b="1" spc="-10" dirty="0">
                <a:latin typeface="Times New Roman"/>
                <a:cs typeface="Times New Roman"/>
              </a:rPr>
              <a:t>заполнять</a:t>
            </a:r>
            <a:endParaRPr sz="800">
              <a:latin typeface="Times New Roman"/>
              <a:cs typeface="Times New Roman"/>
            </a:endParaRPr>
          </a:p>
        </p:txBody>
      </p:sp>
      <p:sp>
        <p:nvSpPr>
          <p:cNvPr id="106" name="object 106"/>
          <p:cNvSpPr txBox="1"/>
          <p:nvPr/>
        </p:nvSpPr>
        <p:spPr>
          <a:xfrm>
            <a:off x="6109715" y="5468111"/>
            <a:ext cx="777240" cy="338455"/>
          </a:xfrm>
          <a:prstGeom prst="rect">
            <a:avLst/>
          </a:prstGeom>
          <a:solidFill>
            <a:srgbClr val="FFFF00"/>
          </a:solidFill>
        </p:spPr>
        <p:txBody>
          <a:bodyPr vert="horz" wrap="square" lIns="0" tIns="42545" rIns="0" bIns="0" rtlCol="0">
            <a:spAutoFit/>
          </a:bodyPr>
          <a:lstStyle/>
          <a:p>
            <a:pPr marL="1270" algn="ctr">
              <a:lnSpc>
                <a:spcPct val="100000"/>
              </a:lnSpc>
              <a:spcBef>
                <a:spcPts val="335"/>
              </a:spcBef>
            </a:pPr>
            <a:r>
              <a:rPr sz="800" b="1" spc="-25" dirty="0">
                <a:latin typeface="Times New Roman"/>
                <a:cs typeface="Times New Roman"/>
              </a:rPr>
              <a:t>Не</a:t>
            </a:r>
            <a:endParaRPr sz="800">
              <a:latin typeface="Times New Roman"/>
              <a:cs typeface="Times New Roman"/>
            </a:endParaRPr>
          </a:p>
          <a:p>
            <a:pPr algn="ctr">
              <a:lnSpc>
                <a:spcPct val="100000"/>
              </a:lnSpc>
            </a:pPr>
            <a:r>
              <a:rPr sz="800" b="1" spc="-10" dirty="0">
                <a:latin typeface="Times New Roman"/>
                <a:cs typeface="Times New Roman"/>
              </a:rPr>
              <a:t>заполнять</a:t>
            </a:r>
            <a:endParaRPr sz="8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0"/>
            <a:ext cx="12192000" cy="1568957"/>
            <a:chOff x="0" y="0"/>
            <a:chExt cx="12192000" cy="1568957"/>
          </a:xfrm>
        </p:grpSpPr>
        <p:sp>
          <p:nvSpPr>
            <p:cNvPr id="3" name="object 3"/>
            <p:cNvSpPr/>
            <p:nvPr/>
          </p:nvSpPr>
          <p:spPr>
            <a:xfrm>
              <a:off x="0" y="0"/>
              <a:ext cx="12192000" cy="1234440"/>
            </a:xfrm>
            <a:custGeom>
              <a:avLst/>
              <a:gdLst/>
              <a:ahLst/>
              <a:cxnLst/>
              <a:rect l="l" t="t" r="r" b="b"/>
              <a:pathLst>
                <a:path w="12192000" h="1234440">
                  <a:moveTo>
                    <a:pt x="0" y="1234439"/>
                  </a:moveTo>
                  <a:lnTo>
                    <a:pt x="12192000" y="1234439"/>
                  </a:lnTo>
                  <a:lnTo>
                    <a:pt x="12192000" y="0"/>
                  </a:lnTo>
                  <a:lnTo>
                    <a:pt x="0" y="0"/>
                  </a:lnTo>
                  <a:lnTo>
                    <a:pt x="0" y="1234439"/>
                  </a:lnTo>
                  <a:close/>
                </a:path>
              </a:pathLst>
            </a:custGeom>
            <a:solidFill>
              <a:srgbClr val="DDD0B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5" name="object 5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379219" y="184404"/>
              <a:ext cx="8920734" cy="896874"/>
            </a:xfrm>
            <a:prstGeom prst="rect">
              <a:avLst/>
            </a:prstGeom>
          </p:spPr>
        </p:pic>
        <p:pic>
          <p:nvPicPr>
            <p:cNvPr id="6" name="object 6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579119" y="672083"/>
              <a:ext cx="10420350" cy="896874"/>
            </a:xfrm>
            <a:prstGeom prst="rect">
              <a:avLst/>
            </a:prstGeom>
          </p:spPr>
        </p:pic>
      </p:grpSp>
      <p:grpSp>
        <p:nvGrpSpPr>
          <p:cNvPr id="8" name="object 8"/>
          <p:cNvGrpSpPr/>
          <p:nvPr/>
        </p:nvGrpSpPr>
        <p:grpSpPr>
          <a:xfrm>
            <a:off x="605231" y="1234313"/>
            <a:ext cx="10944860" cy="5426710"/>
            <a:chOff x="605231" y="1234313"/>
            <a:chExt cx="10944860" cy="5426710"/>
          </a:xfrm>
        </p:grpSpPr>
        <p:sp>
          <p:nvSpPr>
            <p:cNvPr id="9" name="object 9"/>
            <p:cNvSpPr/>
            <p:nvPr/>
          </p:nvSpPr>
          <p:spPr>
            <a:xfrm>
              <a:off x="611581" y="1240663"/>
              <a:ext cx="10932160" cy="5414010"/>
            </a:xfrm>
            <a:custGeom>
              <a:avLst/>
              <a:gdLst/>
              <a:ahLst/>
              <a:cxnLst/>
              <a:rect l="l" t="t" r="r" b="b"/>
              <a:pathLst>
                <a:path w="10932160" h="5414009">
                  <a:moveTo>
                    <a:pt x="1836978" y="0"/>
                  </a:moveTo>
                  <a:lnTo>
                    <a:pt x="1836978" y="5413425"/>
                  </a:lnTo>
                </a:path>
                <a:path w="10932160" h="5414009">
                  <a:moveTo>
                    <a:pt x="2140000" y="0"/>
                  </a:moveTo>
                  <a:lnTo>
                    <a:pt x="2140000" y="5413425"/>
                  </a:lnTo>
                </a:path>
                <a:path w="10932160" h="5414009">
                  <a:moveTo>
                    <a:pt x="2772587" y="5237861"/>
                  </a:moveTo>
                  <a:lnTo>
                    <a:pt x="2772587" y="5413425"/>
                  </a:lnTo>
                </a:path>
                <a:path w="10932160" h="5414009">
                  <a:moveTo>
                    <a:pt x="2772587" y="3236849"/>
                  </a:moveTo>
                  <a:lnTo>
                    <a:pt x="2772587" y="4992497"/>
                  </a:lnTo>
                </a:path>
                <a:path w="10932160" h="5414009">
                  <a:moveTo>
                    <a:pt x="2772587" y="996569"/>
                  </a:moveTo>
                  <a:lnTo>
                    <a:pt x="2772587" y="2989961"/>
                  </a:lnTo>
                </a:path>
                <a:path w="10932160" h="5414009">
                  <a:moveTo>
                    <a:pt x="3419144" y="648208"/>
                  </a:moveTo>
                  <a:lnTo>
                    <a:pt x="3419144" y="5413425"/>
                  </a:lnTo>
                </a:path>
                <a:path w="10932160" h="5414009">
                  <a:moveTo>
                    <a:pt x="4065574" y="4629785"/>
                  </a:moveTo>
                  <a:lnTo>
                    <a:pt x="4065574" y="5211953"/>
                  </a:lnTo>
                </a:path>
                <a:path w="10932160" h="5414009">
                  <a:moveTo>
                    <a:pt x="4065574" y="4035425"/>
                  </a:moveTo>
                  <a:lnTo>
                    <a:pt x="4065574" y="4382897"/>
                  </a:lnTo>
                </a:path>
                <a:path w="10932160" h="5414009">
                  <a:moveTo>
                    <a:pt x="4065574" y="2871089"/>
                  </a:moveTo>
                  <a:lnTo>
                    <a:pt x="4065574" y="3790061"/>
                  </a:lnTo>
                </a:path>
                <a:path w="10932160" h="5414009">
                  <a:moveTo>
                    <a:pt x="4065574" y="996569"/>
                  </a:moveTo>
                  <a:lnTo>
                    <a:pt x="4065574" y="2625725"/>
                  </a:lnTo>
                </a:path>
                <a:path w="10932160" h="5414009">
                  <a:moveTo>
                    <a:pt x="4712131" y="365760"/>
                  </a:moveTo>
                  <a:lnTo>
                    <a:pt x="4712131" y="5413425"/>
                  </a:lnTo>
                </a:path>
                <a:path w="10932160" h="5414009">
                  <a:moveTo>
                    <a:pt x="5451017" y="5211953"/>
                  </a:moveTo>
                  <a:lnTo>
                    <a:pt x="5451017" y="5413425"/>
                  </a:lnTo>
                </a:path>
                <a:path w="10932160" h="5414009">
                  <a:moveTo>
                    <a:pt x="5451017" y="648208"/>
                  </a:moveTo>
                  <a:lnTo>
                    <a:pt x="5451017" y="4981829"/>
                  </a:lnTo>
                </a:path>
                <a:path w="10932160" h="5414009">
                  <a:moveTo>
                    <a:pt x="6374561" y="5211953"/>
                  </a:moveTo>
                  <a:lnTo>
                    <a:pt x="6374561" y="5413425"/>
                  </a:lnTo>
                </a:path>
                <a:path w="10932160" h="5414009">
                  <a:moveTo>
                    <a:pt x="6374561" y="648208"/>
                  </a:moveTo>
                  <a:lnTo>
                    <a:pt x="6374561" y="4981829"/>
                  </a:lnTo>
                </a:path>
                <a:path w="10932160" h="5414009">
                  <a:moveTo>
                    <a:pt x="7113447" y="4675505"/>
                  </a:moveTo>
                  <a:lnTo>
                    <a:pt x="7113447" y="5225669"/>
                  </a:lnTo>
                </a:path>
                <a:path w="10932160" h="5414009">
                  <a:moveTo>
                    <a:pt x="7113447" y="4090289"/>
                  </a:moveTo>
                  <a:lnTo>
                    <a:pt x="7113447" y="4337177"/>
                  </a:lnTo>
                </a:path>
                <a:path w="10932160" h="5414009">
                  <a:moveTo>
                    <a:pt x="7113447" y="2872613"/>
                  </a:moveTo>
                  <a:lnTo>
                    <a:pt x="7113447" y="3860165"/>
                  </a:lnTo>
                </a:path>
                <a:path w="10932160" h="5414009">
                  <a:moveTo>
                    <a:pt x="7113447" y="648208"/>
                  </a:moveTo>
                  <a:lnTo>
                    <a:pt x="7113447" y="2640965"/>
                  </a:lnTo>
                </a:path>
                <a:path w="10932160" h="5414009">
                  <a:moveTo>
                    <a:pt x="7852206" y="4707509"/>
                  </a:moveTo>
                  <a:lnTo>
                    <a:pt x="7852206" y="5225669"/>
                  </a:lnTo>
                </a:path>
                <a:path w="10932160" h="5414009">
                  <a:moveTo>
                    <a:pt x="7852206" y="4090289"/>
                  </a:moveTo>
                  <a:lnTo>
                    <a:pt x="7852206" y="4369181"/>
                  </a:lnTo>
                </a:path>
                <a:path w="10932160" h="5414009">
                  <a:moveTo>
                    <a:pt x="7852206" y="3623945"/>
                  </a:moveTo>
                  <a:lnTo>
                    <a:pt x="7852206" y="3860165"/>
                  </a:lnTo>
                </a:path>
                <a:path w="10932160" h="5414009">
                  <a:moveTo>
                    <a:pt x="7852206" y="2872613"/>
                  </a:moveTo>
                  <a:lnTo>
                    <a:pt x="7852206" y="3285616"/>
                  </a:lnTo>
                </a:path>
                <a:path w="10932160" h="5414009">
                  <a:moveTo>
                    <a:pt x="7852206" y="365760"/>
                  </a:moveTo>
                  <a:lnTo>
                    <a:pt x="7852206" y="2640965"/>
                  </a:lnTo>
                </a:path>
                <a:path w="10932160" h="5414009">
                  <a:moveTo>
                    <a:pt x="8498763" y="648208"/>
                  </a:moveTo>
                  <a:lnTo>
                    <a:pt x="8498763" y="5413425"/>
                  </a:lnTo>
                </a:path>
                <a:path w="10932160" h="5414009">
                  <a:moveTo>
                    <a:pt x="9422307" y="5230241"/>
                  </a:moveTo>
                  <a:lnTo>
                    <a:pt x="9422307" y="5413425"/>
                  </a:lnTo>
                </a:path>
                <a:path w="10932160" h="5414009">
                  <a:moveTo>
                    <a:pt x="9422307" y="648208"/>
                  </a:moveTo>
                  <a:lnTo>
                    <a:pt x="9422307" y="4998593"/>
                  </a:lnTo>
                </a:path>
                <a:path w="10932160" h="5414009">
                  <a:moveTo>
                    <a:pt x="10253522" y="4721225"/>
                  </a:moveTo>
                  <a:lnTo>
                    <a:pt x="10253522" y="5242433"/>
                  </a:lnTo>
                </a:path>
                <a:path w="10932160" h="5414009">
                  <a:moveTo>
                    <a:pt x="10253522" y="4120769"/>
                  </a:moveTo>
                  <a:lnTo>
                    <a:pt x="10253522" y="4356989"/>
                  </a:lnTo>
                </a:path>
                <a:path w="10932160" h="5414009">
                  <a:moveTo>
                    <a:pt x="10253522" y="3652901"/>
                  </a:moveTo>
                  <a:lnTo>
                    <a:pt x="10253522" y="3719956"/>
                  </a:lnTo>
                </a:path>
                <a:path w="10932160" h="5414009">
                  <a:moveTo>
                    <a:pt x="10253522" y="2849753"/>
                  </a:moveTo>
                  <a:lnTo>
                    <a:pt x="10253522" y="3252089"/>
                  </a:lnTo>
                </a:path>
                <a:path w="10932160" h="5414009">
                  <a:moveTo>
                    <a:pt x="10253522" y="648208"/>
                  </a:moveTo>
                  <a:lnTo>
                    <a:pt x="10253522" y="2618105"/>
                  </a:lnTo>
                </a:path>
                <a:path w="10932160" h="5414009">
                  <a:moveTo>
                    <a:pt x="2133650" y="372110"/>
                  </a:moveTo>
                  <a:lnTo>
                    <a:pt x="10931829" y="372110"/>
                  </a:lnTo>
                </a:path>
                <a:path w="10932160" h="5414009">
                  <a:moveTo>
                    <a:pt x="2133650" y="654558"/>
                  </a:moveTo>
                  <a:lnTo>
                    <a:pt x="10931829" y="654558"/>
                  </a:lnTo>
                </a:path>
                <a:path w="10932160" h="5414009">
                  <a:moveTo>
                    <a:pt x="2133650" y="1002919"/>
                  </a:moveTo>
                  <a:lnTo>
                    <a:pt x="4718481" y="1002919"/>
                  </a:lnTo>
                </a:path>
                <a:path w="10932160" h="5414009">
                  <a:moveTo>
                    <a:pt x="7107097" y="1002919"/>
                  </a:moveTo>
                  <a:lnTo>
                    <a:pt x="7858556" y="1002919"/>
                  </a:lnTo>
                </a:path>
                <a:path w="10932160" h="5414009">
                  <a:moveTo>
                    <a:pt x="8492413" y="1002919"/>
                  </a:moveTo>
                  <a:lnTo>
                    <a:pt x="9428657" y="1002919"/>
                  </a:lnTo>
                </a:path>
                <a:path w="10932160" h="5414009">
                  <a:moveTo>
                    <a:pt x="5444667" y="1109726"/>
                  </a:moveTo>
                  <a:lnTo>
                    <a:pt x="6380911" y="1109726"/>
                  </a:lnTo>
                </a:path>
                <a:path w="10932160" h="5414009">
                  <a:moveTo>
                    <a:pt x="10247172" y="1109726"/>
                  </a:moveTo>
                  <a:lnTo>
                    <a:pt x="10931829" y="1109726"/>
                  </a:lnTo>
                </a:path>
                <a:path w="10932160" h="5414009">
                  <a:moveTo>
                    <a:pt x="0" y="1921510"/>
                  </a:moveTo>
                  <a:lnTo>
                    <a:pt x="10931829" y="1921510"/>
                  </a:lnTo>
                </a:path>
                <a:path w="10932160" h="5414009">
                  <a:moveTo>
                    <a:pt x="0" y="2129536"/>
                  </a:moveTo>
                  <a:lnTo>
                    <a:pt x="10931829" y="2129536"/>
                  </a:lnTo>
                </a:path>
                <a:path w="10932160" h="5414009">
                  <a:moveTo>
                    <a:pt x="0" y="2321814"/>
                  </a:moveTo>
                  <a:lnTo>
                    <a:pt x="10931829" y="2321814"/>
                  </a:lnTo>
                </a:path>
                <a:path w="10932160" h="5414009">
                  <a:moveTo>
                    <a:pt x="0" y="2480310"/>
                  </a:moveTo>
                  <a:lnTo>
                    <a:pt x="10931829" y="2480310"/>
                  </a:lnTo>
                </a:path>
                <a:path w="10932160" h="5414009">
                  <a:moveTo>
                    <a:pt x="0" y="2929636"/>
                  </a:moveTo>
                  <a:lnTo>
                    <a:pt x="5478322" y="2929636"/>
                  </a:lnTo>
                </a:path>
                <a:path w="10932160" h="5414009">
                  <a:moveTo>
                    <a:pt x="6255562" y="2929636"/>
                  </a:moveTo>
                  <a:lnTo>
                    <a:pt x="8637574" y="2929636"/>
                  </a:lnTo>
                </a:path>
                <a:path w="10932160" h="5414009">
                  <a:moveTo>
                    <a:pt x="9414814" y="2929636"/>
                  </a:moveTo>
                  <a:lnTo>
                    <a:pt x="10931829" y="2929636"/>
                  </a:lnTo>
                </a:path>
                <a:path w="10932160" h="5414009">
                  <a:moveTo>
                    <a:pt x="0" y="3246374"/>
                  </a:moveTo>
                  <a:lnTo>
                    <a:pt x="5478322" y="3246374"/>
                  </a:lnTo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6867143" y="4482909"/>
              <a:ext cx="4676775" cy="6350"/>
            </a:xfrm>
            <a:custGeom>
              <a:avLst/>
              <a:gdLst/>
              <a:ahLst/>
              <a:cxnLst/>
              <a:rect l="l" t="t" r="r" b="b"/>
              <a:pathLst>
                <a:path w="4676775" h="6350">
                  <a:moveTo>
                    <a:pt x="0" y="0"/>
                  </a:moveTo>
                  <a:lnTo>
                    <a:pt x="4676266" y="0"/>
                  </a:lnTo>
                </a:path>
                <a:path w="4676775" h="6350">
                  <a:moveTo>
                    <a:pt x="0" y="6350"/>
                  </a:moveTo>
                  <a:lnTo>
                    <a:pt x="4676266" y="6350"/>
                  </a:lnTo>
                </a:path>
              </a:pathLst>
            </a:custGeom>
            <a:ln w="444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object 11"/>
            <p:cNvSpPr/>
            <p:nvPr/>
          </p:nvSpPr>
          <p:spPr>
            <a:xfrm>
              <a:off x="611581" y="4893691"/>
              <a:ext cx="8637905" cy="0"/>
            </a:xfrm>
            <a:custGeom>
              <a:avLst/>
              <a:gdLst/>
              <a:ahLst/>
              <a:cxnLst/>
              <a:rect l="l" t="t" r="r" b="b"/>
              <a:pathLst>
                <a:path w="8637905">
                  <a:moveTo>
                    <a:pt x="0" y="0"/>
                  </a:moveTo>
                  <a:lnTo>
                    <a:pt x="8637574" y="0"/>
                  </a:lnTo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" name="object 12"/>
            <p:cNvSpPr/>
            <p:nvPr/>
          </p:nvSpPr>
          <p:spPr>
            <a:xfrm>
              <a:off x="10026395" y="4890452"/>
              <a:ext cx="1517015" cy="6350"/>
            </a:xfrm>
            <a:custGeom>
              <a:avLst/>
              <a:gdLst/>
              <a:ahLst/>
              <a:cxnLst/>
              <a:rect l="l" t="t" r="r" b="b"/>
              <a:pathLst>
                <a:path w="1517015" h="6350">
                  <a:moveTo>
                    <a:pt x="0" y="0"/>
                  </a:moveTo>
                  <a:lnTo>
                    <a:pt x="1517014" y="0"/>
                  </a:lnTo>
                </a:path>
                <a:path w="1517015" h="6350">
                  <a:moveTo>
                    <a:pt x="0" y="6350"/>
                  </a:moveTo>
                  <a:lnTo>
                    <a:pt x="1517014" y="6350"/>
                  </a:lnTo>
                </a:path>
              </a:pathLst>
            </a:custGeom>
            <a:ln w="6222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object 13"/>
            <p:cNvSpPr/>
            <p:nvPr/>
          </p:nvSpPr>
          <p:spPr>
            <a:xfrm>
              <a:off x="611581" y="1240663"/>
              <a:ext cx="10932160" cy="5414010"/>
            </a:xfrm>
            <a:custGeom>
              <a:avLst/>
              <a:gdLst/>
              <a:ahLst/>
              <a:cxnLst/>
              <a:rect l="l" t="t" r="r" b="b"/>
              <a:pathLst>
                <a:path w="10932160" h="5414009">
                  <a:moveTo>
                    <a:pt x="0" y="4140073"/>
                  </a:moveTo>
                  <a:lnTo>
                    <a:pt x="10931829" y="4140073"/>
                  </a:lnTo>
                </a:path>
                <a:path w="10932160" h="5414009">
                  <a:moveTo>
                    <a:pt x="0" y="4931930"/>
                  </a:moveTo>
                  <a:lnTo>
                    <a:pt x="10931829" y="4931930"/>
                  </a:lnTo>
                </a:path>
                <a:path w="10932160" h="5414009">
                  <a:moveTo>
                    <a:pt x="0" y="5248694"/>
                  </a:moveTo>
                  <a:lnTo>
                    <a:pt x="3471214" y="5248694"/>
                  </a:lnTo>
                </a:path>
                <a:path w="10932160" h="5414009">
                  <a:moveTo>
                    <a:pt x="4478578" y="5248694"/>
                  </a:moveTo>
                  <a:lnTo>
                    <a:pt x="7078522" y="5248694"/>
                  </a:lnTo>
                </a:path>
                <a:path w="10932160" h="5414009">
                  <a:moveTo>
                    <a:pt x="7956346" y="5248694"/>
                  </a:moveTo>
                  <a:lnTo>
                    <a:pt x="10184434" y="5248694"/>
                  </a:lnTo>
                </a:path>
                <a:path w="10932160" h="5414009">
                  <a:moveTo>
                    <a:pt x="6350" y="0"/>
                  </a:moveTo>
                  <a:lnTo>
                    <a:pt x="6350" y="5413425"/>
                  </a:lnTo>
                </a:path>
                <a:path w="10932160" h="5414009">
                  <a:moveTo>
                    <a:pt x="10925479" y="4721225"/>
                  </a:moveTo>
                  <a:lnTo>
                    <a:pt x="10925479" y="5242433"/>
                  </a:lnTo>
                </a:path>
                <a:path w="10932160" h="5414009">
                  <a:moveTo>
                    <a:pt x="10925479" y="4120769"/>
                  </a:moveTo>
                  <a:lnTo>
                    <a:pt x="10925479" y="4382897"/>
                  </a:lnTo>
                </a:path>
                <a:path w="10932160" h="5414009">
                  <a:moveTo>
                    <a:pt x="10925479" y="3652901"/>
                  </a:moveTo>
                  <a:lnTo>
                    <a:pt x="10925479" y="3719956"/>
                  </a:lnTo>
                </a:path>
                <a:path w="10932160" h="5414009">
                  <a:moveTo>
                    <a:pt x="10925479" y="2849753"/>
                  </a:moveTo>
                  <a:lnTo>
                    <a:pt x="10925479" y="3252089"/>
                  </a:lnTo>
                </a:path>
                <a:path w="10932160" h="5414009">
                  <a:moveTo>
                    <a:pt x="10925479" y="0"/>
                  </a:moveTo>
                  <a:lnTo>
                    <a:pt x="10925479" y="2618105"/>
                  </a:lnTo>
                </a:path>
                <a:path w="10932160" h="5414009">
                  <a:moveTo>
                    <a:pt x="0" y="6350"/>
                  </a:moveTo>
                  <a:lnTo>
                    <a:pt x="10931829" y="6350"/>
                  </a:lnTo>
                </a:path>
                <a:path w="10932160" h="5414009">
                  <a:moveTo>
                    <a:pt x="0" y="5407075"/>
                  </a:moveTo>
                  <a:lnTo>
                    <a:pt x="3471214" y="5407075"/>
                  </a:lnTo>
                </a:path>
                <a:path w="10932160" h="5414009">
                  <a:moveTo>
                    <a:pt x="4478578" y="5407075"/>
                  </a:moveTo>
                  <a:lnTo>
                    <a:pt x="7078522" y="5407075"/>
                  </a:lnTo>
                </a:path>
                <a:path w="10932160" h="5414009">
                  <a:moveTo>
                    <a:pt x="7956346" y="5407075"/>
                  </a:moveTo>
                  <a:lnTo>
                    <a:pt x="10184434" y="5407075"/>
                  </a:lnTo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4" name="object 14"/>
          <p:cNvSpPr txBox="1"/>
          <p:nvPr/>
        </p:nvSpPr>
        <p:spPr>
          <a:xfrm>
            <a:off x="1137919" y="2111755"/>
            <a:ext cx="790575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dirty="0">
                <a:latin typeface="Times New Roman"/>
                <a:cs typeface="Times New Roman"/>
              </a:rPr>
              <a:t>Профиль</a:t>
            </a:r>
            <a:r>
              <a:rPr sz="1000" spc="-35" dirty="0">
                <a:latin typeface="Times New Roman"/>
                <a:cs typeface="Times New Roman"/>
              </a:rPr>
              <a:t> </a:t>
            </a:r>
            <a:r>
              <a:rPr sz="1000" spc="-20" dirty="0">
                <a:latin typeface="Times New Roman"/>
                <a:cs typeface="Times New Roman"/>
              </a:rPr>
              <a:t>коек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2526538" y="1959355"/>
            <a:ext cx="146685" cy="482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7145" marR="5080" indent="-5080" algn="just">
              <a:lnSpc>
                <a:spcPct val="100000"/>
              </a:lnSpc>
              <a:spcBef>
                <a:spcPts val="95"/>
              </a:spcBef>
            </a:pPr>
            <a:r>
              <a:rPr sz="1000" spc="-50" dirty="0">
                <a:latin typeface="Times New Roman"/>
                <a:cs typeface="Times New Roman"/>
              </a:rPr>
              <a:t>№</a:t>
            </a:r>
            <a:r>
              <a:rPr sz="1000" spc="-25" dirty="0">
                <a:latin typeface="Times New Roman"/>
                <a:cs typeface="Times New Roman"/>
              </a:rPr>
              <a:t> ст р.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3162045" y="1229995"/>
            <a:ext cx="7958455" cy="62420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latin typeface="Times New Roman"/>
                <a:cs typeface="Times New Roman"/>
              </a:rPr>
              <a:t>Дневные</a:t>
            </a:r>
            <a:r>
              <a:rPr sz="1200" spc="-4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стационары</a:t>
            </a:r>
            <a:r>
              <a:rPr sz="1200" spc="-2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медицинских</a:t>
            </a:r>
            <a:r>
              <a:rPr sz="1200" spc="-7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организаций,</a:t>
            </a:r>
            <a:r>
              <a:rPr sz="1200" spc="-7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оказывающих</a:t>
            </a:r>
            <a:r>
              <a:rPr sz="1200" spc="-3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медицинскую</a:t>
            </a:r>
            <a:r>
              <a:rPr sz="1200" spc="-2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помощь</a:t>
            </a:r>
            <a:r>
              <a:rPr sz="1200" spc="-3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в</a:t>
            </a:r>
            <a:r>
              <a:rPr sz="1200" spc="-35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амбулаторных</a:t>
            </a:r>
            <a:r>
              <a:rPr sz="1200" spc="1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условиях,</a:t>
            </a:r>
            <a:r>
              <a:rPr sz="1200" spc="-2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включая</a:t>
            </a:r>
            <a:endParaRPr sz="1200">
              <a:latin typeface="Times New Roman"/>
              <a:cs typeface="Times New Roman"/>
            </a:endParaRPr>
          </a:p>
          <a:p>
            <a:pPr marL="10795" algn="ctr">
              <a:lnSpc>
                <a:spcPct val="100000"/>
              </a:lnSpc>
            </a:pPr>
            <a:r>
              <a:rPr sz="1200" dirty="0">
                <a:latin typeface="Times New Roman"/>
                <a:cs typeface="Times New Roman"/>
              </a:rPr>
              <a:t>стационары</a:t>
            </a:r>
            <a:r>
              <a:rPr sz="1200" spc="-1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на</a:t>
            </a:r>
            <a:r>
              <a:rPr sz="1200" spc="-15" dirty="0">
                <a:latin typeface="Times New Roman"/>
                <a:cs typeface="Times New Roman"/>
              </a:rPr>
              <a:t> </a:t>
            </a:r>
            <a:r>
              <a:rPr sz="1200" spc="-20" dirty="0">
                <a:latin typeface="Times New Roman"/>
                <a:cs typeface="Times New Roman"/>
              </a:rPr>
              <a:t>дому</a:t>
            </a:r>
            <a:endParaRPr sz="1200">
              <a:latin typeface="Times New Roman"/>
              <a:cs typeface="Times New Roman"/>
            </a:endParaRPr>
          </a:p>
          <a:p>
            <a:pPr marL="246379" algn="ctr">
              <a:lnSpc>
                <a:spcPct val="100000"/>
              </a:lnSpc>
              <a:spcBef>
                <a:spcPts val="390"/>
              </a:spcBef>
              <a:tabLst>
                <a:tab pos="2776220" algn="l"/>
                <a:tab pos="5718810" algn="l"/>
              </a:tabLst>
            </a:pPr>
            <a:r>
              <a:rPr sz="1200" dirty="0">
                <a:latin typeface="Times New Roman"/>
                <a:cs typeface="Times New Roman"/>
              </a:rPr>
              <a:t>Число</a:t>
            </a:r>
            <a:r>
              <a:rPr sz="1200" spc="-35" dirty="0">
                <a:latin typeface="Times New Roman"/>
                <a:cs typeface="Times New Roman"/>
              </a:rPr>
              <a:t> </a:t>
            </a:r>
            <a:r>
              <a:rPr sz="1200" spc="-20" dirty="0">
                <a:latin typeface="Times New Roman"/>
                <a:cs typeface="Times New Roman"/>
              </a:rPr>
              <a:t>коек</a:t>
            </a:r>
            <a:r>
              <a:rPr sz="1200" dirty="0">
                <a:latin typeface="Times New Roman"/>
                <a:cs typeface="Times New Roman"/>
              </a:rPr>
              <a:t>	Выписано</a:t>
            </a:r>
            <a:r>
              <a:rPr sz="1200" spc="-10" dirty="0">
                <a:latin typeface="Times New Roman"/>
                <a:cs typeface="Times New Roman"/>
              </a:rPr>
              <a:t> пациентов</a:t>
            </a:r>
            <a:r>
              <a:rPr sz="1200" dirty="0">
                <a:latin typeface="Times New Roman"/>
                <a:cs typeface="Times New Roman"/>
              </a:rPr>
              <a:t>	Проведено</a:t>
            </a:r>
            <a:r>
              <a:rPr sz="1200" spc="1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пациенто-</a:t>
            </a:r>
            <a:r>
              <a:rPr sz="1200" spc="-20" dirty="0">
                <a:latin typeface="Times New Roman"/>
                <a:cs typeface="Times New Roman"/>
              </a:rPr>
              <a:t>дней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2980435" y="1961133"/>
            <a:ext cx="1995805" cy="19367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  <a:tabLst>
                <a:tab pos="1410335" algn="l"/>
              </a:tabLst>
            </a:pPr>
            <a:r>
              <a:rPr sz="1100" dirty="0">
                <a:latin typeface="Times New Roman"/>
                <a:cs typeface="Times New Roman"/>
              </a:rPr>
              <a:t>для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spc="-10" dirty="0">
                <a:latin typeface="Times New Roman"/>
                <a:cs typeface="Times New Roman"/>
              </a:rPr>
              <a:t>взрослых</a:t>
            </a:r>
            <a:r>
              <a:rPr sz="1100" dirty="0">
                <a:latin typeface="Times New Roman"/>
                <a:cs typeface="Times New Roman"/>
              </a:rPr>
              <a:t>	для</a:t>
            </a:r>
            <a:r>
              <a:rPr sz="1100" spc="-15" dirty="0">
                <a:latin typeface="Times New Roman"/>
                <a:cs typeface="Times New Roman"/>
              </a:rPr>
              <a:t> </a:t>
            </a:r>
            <a:r>
              <a:rPr sz="1100" spc="-10" dirty="0">
                <a:latin typeface="Times New Roman"/>
                <a:cs typeface="Times New Roman"/>
              </a:rPr>
              <a:t>детей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5429250" y="2435428"/>
            <a:ext cx="53086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10" dirty="0">
                <a:latin typeface="Times New Roman"/>
                <a:cs typeface="Times New Roman"/>
              </a:rPr>
              <a:t>взрослых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6300978" y="2014474"/>
            <a:ext cx="448945" cy="19367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100" dirty="0">
                <a:latin typeface="Times New Roman"/>
                <a:cs typeface="Times New Roman"/>
              </a:rPr>
              <a:t>из</a:t>
            </a:r>
            <a:r>
              <a:rPr sz="1100" spc="-15" dirty="0">
                <a:latin typeface="Times New Roman"/>
                <a:cs typeface="Times New Roman"/>
              </a:rPr>
              <a:t> </a:t>
            </a:r>
            <a:r>
              <a:rPr sz="1100" spc="-20" dirty="0">
                <a:latin typeface="Times New Roman"/>
                <a:cs typeface="Times New Roman"/>
              </a:rPr>
              <a:t>них: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7052309" y="2359532"/>
            <a:ext cx="608330" cy="6350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95"/>
              </a:spcBef>
            </a:pPr>
            <a:r>
              <a:rPr sz="1000" spc="-10" dirty="0">
                <a:latin typeface="Times New Roman"/>
                <a:cs typeface="Times New Roman"/>
              </a:rPr>
              <a:t>детей</a:t>
            </a:r>
            <a:endParaRPr sz="1000">
              <a:latin typeface="Times New Roman"/>
              <a:cs typeface="Times New Roman"/>
            </a:endParaRPr>
          </a:p>
          <a:p>
            <a:pPr marL="12065" marR="5080" indent="-635" algn="ctr">
              <a:lnSpc>
                <a:spcPct val="100000"/>
              </a:lnSpc>
            </a:pPr>
            <a:r>
              <a:rPr sz="1000" spc="-10" dirty="0">
                <a:latin typeface="Times New Roman"/>
                <a:cs typeface="Times New Roman"/>
              </a:rPr>
              <a:t>0-</a:t>
            </a:r>
            <a:r>
              <a:rPr sz="1000" dirty="0">
                <a:latin typeface="Times New Roman"/>
                <a:cs typeface="Times New Roman"/>
              </a:rPr>
              <a:t>17</a:t>
            </a:r>
            <a:r>
              <a:rPr sz="1000" spc="-10" dirty="0">
                <a:latin typeface="Times New Roman"/>
                <a:cs typeface="Times New Roman"/>
              </a:rPr>
              <a:t> </a:t>
            </a:r>
            <a:r>
              <a:rPr sz="1000" spc="-25" dirty="0">
                <a:latin typeface="Times New Roman"/>
                <a:cs typeface="Times New Roman"/>
              </a:rPr>
              <a:t>лет </a:t>
            </a:r>
            <a:r>
              <a:rPr sz="1000" spc="-10" dirty="0">
                <a:latin typeface="Times New Roman"/>
                <a:cs typeface="Times New Roman"/>
              </a:rPr>
              <a:t>включител </a:t>
            </a:r>
            <a:r>
              <a:rPr sz="1000" spc="-25" dirty="0">
                <a:latin typeface="Times New Roman"/>
                <a:cs typeface="Times New Roman"/>
              </a:rPr>
              <a:t>ьно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7870317" y="1884933"/>
            <a:ext cx="448945" cy="19367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100" dirty="0">
                <a:latin typeface="Times New Roman"/>
                <a:cs typeface="Times New Roman"/>
              </a:rPr>
              <a:t>из</a:t>
            </a:r>
            <a:r>
              <a:rPr sz="1100" spc="-15" dirty="0">
                <a:latin typeface="Times New Roman"/>
                <a:cs typeface="Times New Roman"/>
              </a:rPr>
              <a:t> </a:t>
            </a:r>
            <a:r>
              <a:rPr sz="1100" spc="-20" dirty="0">
                <a:latin typeface="Times New Roman"/>
                <a:cs typeface="Times New Roman"/>
              </a:rPr>
              <a:t>них: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8607043" y="2359532"/>
            <a:ext cx="361950" cy="3302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10" dirty="0">
                <a:latin typeface="Times New Roman"/>
                <a:cs typeface="Times New Roman"/>
              </a:rPr>
              <a:t>взрос-</a:t>
            </a:r>
            <a:endParaRPr sz="1000">
              <a:latin typeface="Times New Roman"/>
              <a:cs typeface="Times New Roman"/>
            </a:endParaRPr>
          </a:p>
          <a:p>
            <a:pPr marL="32384">
              <a:lnSpc>
                <a:spcPct val="100000"/>
              </a:lnSpc>
            </a:pPr>
            <a:r>
              <a:rPr sz="1000" spc="-20" dirty="0">
                <a:latin typeface="Times New Roman"/>
                <a:cs typeface="Times New Roman"/>
              </a:rPr>
              <a:t>лыми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9349231" y="1968754"/>
            <a:ext cx="448945" cy="19367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100" dirty="0">
                <a:latin typeface="Times New Roman"/>
                <a:cs typeface="Times New Roman"/>
              </a:rPr>
              <a:t>из</a:t>
            </a:r>
            <a:r>
              <a:rPr sz="1100" spc="-15" dirty="0">
                <a:latin typeface="Times New Roman"/>
                <a:cs typeface="Times New Roman"/>
              </a:rPr>
              <a:t> </a:t>
            </a:r>
            <a:r>
              <a:rPr sz="1100" spc="-20" dirty="0">
                <a:latin typeface="Times New Roman"/>
                <a:cs typeface="Times New Roman"/>
              </a:rPr>
              <a:t>них: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10213340" y="2207132"/>
            <a:ext cx="476250" cy="6350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 indent="33020" algn="just">
              <a:lnSpc>
                <a:spcPct val="100000"/>
              </a:lnSpc>
              <a:spcBef>
                <a:spcPts val="95"/>
              </a:spcBef>
            </a:pPr>
            <a:r>
              <a:rPr sz="1000" spc="-10" dirty="0">
                <a:latin typeface="Times New Roman"/>
                <a:cs typeface="Times New Roman"/>
              </a:rPr>
              <a:t>детьми 0-</a:t>
            </a:r>
            <a:r>
              <a:rPr sz="1000" dirty="0">
                <a:latin typeface="Times New Roman"/>
                <a:cs typeface="Times New Roman"/>
              </a:rPr>
              <a:t>17</a:t>
            </a:r>
            <a:r>
              <a:rPr sz="1000" spc="5" dirty="0">
                <a:latin typeface="Times New Roman"/>
                <a:cs typeface="Times New Roman"/>
              </a:rPr>
              <a:t> </a:t>
            </a:r>
            <a:r>
              <a:rPr sz="1000" spc="-25" dirty="0">
                <a:latin typeface="Times New Roman"/>
                <a:cs typeface="Times New Roman"/>
              </a:rPr>
              <a:t>лет </a:t>
            </a:r>
            <a:r>
              <a:rPr sz="1000" spc="-10" dirty="0">
                <a:latin typeface="Times New Roman"/>
                <a:cs typeface="Times New Roman"/>
              </a:rPr>
              <a:t>включи- тельно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10978133" y="1945894"/>
            <a:ext cx="448945" cy="19367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100" dirty="0">
                <a:latin typeface="Times New Roman"/>
                <a:cs typeface="Times New Roman"/>
              </a:rPr>
              <a:t>из</a:t>
            </a:r>
            <a:r>
              <a:rPr sz="1100" spc="-15" dirty="0">
                <a:latin typeface="Times New Roman"/>
                <a:cs typeface="Times New Roman"/>
              </a:rPr>
              <a:t> </a:t>
            </a:r>
            <a:r>
              <a:rPr sz="1100" spc="-20" dirty="0">
                <a:latin typeface="Times New Roman"/>
                <a:cs typeface="Times New Roman"/>
              </a:rPr>
              <a:t>них: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2818638" y="2533904"/>
            <a:ext cx="498475" cy="3302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31445" marR="5080" indent="-119380">
              <a:lnSpc>
                <a:spcPct val="100000"/>
              </a:lnSpc>
              <a:spcBef>
                <a:spcPts val="95"/>
              </a:spcBef>
            </a:pPr>
            <a:r>
              <a:rPr sz="1000" dirty="0">
                <a:latin typeface="Times New Roman"/>
                <a:cs typeface="Times New Roman"/>
              </a:rPr>
              <a:t>на</a:t>
            </a:r>
            <a:r>
              <a:rPr sz="1000" spc="-5" dirty="0">
                <a:latin typeface="Times New Roman"/>
                <a:cs typeface="Times New Roman"/>
              </a:rPr>
              <a:t> </a:t>
            </a:r>
            <a:r>
              <a:rPr sz="1000" spc="-10" dirty="0">
                <a:latin typeface="Times New Roman"/>
                <a:cs typeface="Times New Roman"/>
              </a:rPr>
              <a:t>конец </a:t>
            </a:r>
            <a:r>
              <a:rPr sz="1000" spc="-20" dirty="0">
                <a:latin typeface="Times New Roman"/>
                <a:cs typeface="Times New Roman"/>
              </a:rPr>
              <a:t>года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27" name="object 27"/>
          <p:cNvSpPr txBox="1"/>
          <p:nvPr/>
        </p:nvSpPr>
        <p:spPr>
          <a:xfrm>
            <a:off x="3468751" y="2533904"/>
            <a:ext cx="477520" cy="3302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 indent="22860">
              <a:lnSpc>
                <a:spcPct val="100000"/>
              </a:lnSpc>
              <a:spcBef>
                <a:spcPts val="95"/>
              </a:spcBef>
            </a:pPr>
            <a:r>
              <a:rPr sz="1000" spc="-10" dirty="0">
                <a:latin typeface="Times New Roman"/>
                <a:cs typeface="Times New Roman"/>
              </a:rPr>
              <a:t>средне- годовых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28" name="object 28"/>
          <p:cNvSpPr txBox="1"/>
          <p:nvPr/>
        </p:nvSpPr>
        <p:spPr>
          <a:xfrm>
            <a:off x="4104513" y="2533904"/>
            <a:ext cx="498475" cy="3302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31445" marR="5080" indent="-119380">
              <a:lnSpc>
                <a:spcPct val="100000"/>
              </a:lnSpc>
              <a:spcBef>
                <a:spcPts val="95"/>
              </a:spcBef>
            </a:pPr>
            <a:r>
              <a:rPr sz="1000" dirty="0">
                <a:latin typeface="Times New Roman"/>
                <a:cs typeface="Times New Roman"/>
              </a:rPr>
              <a:t>на</a:t>
            </a:r>
            <a:r>
              <a:rPr sz="1000" spc="-5" dirty="0">
                <a:latin typeface="Times New Roman"/>
                <a:cs typeface="Times New Roman"/>
              </a:rPr>
              <a:t> </a:t>
            </a:r>
            <a:r>
              <a:rPr sz="1000" spc="-10" dirty="0">
                <a:latin typeface="Times New Roman"/>
                <a:cs typeface="Times New Roman"/>
              </a:rPr>
              <a:t>конец </a:t>
            </a:r>
            <a:r>
              <a:rPr sz="1000" spc="-20" dirty="0">
                <a:latin typeface="Times New Roman"/>
                <a:cs typeface="Times New Roman"/>
              </a:rPr>
              <a:t>года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29" name="object 29"/>
          <p:cNvSpPr txBox="1"/>
          <p:nvPr/>
        </p:nvSpPr>
        <p:spPr>
          <a:xfrm>
            <a:off x="4819903" y="2457704"/>
            <a:ext cx="361315" cy="482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 indent="27305" algn="just">
              <a:lnSpc>
                <a:spcPct val="100000"/>
              </a:lnSpc>
              <a:spcBef>
                <a:spcPts val="95"/>
              </a:spcBef>
            </a:pPr>
            <a:r>
              <a:rPr sz="1000" spc="-10" dirty="0">
                <a:latin typeface="Times New Roman"/>
                <a:cs typeface="Times New Roman"/>
              </a:rPr>
              <a:t>сред- него- </a:t>
            </a:r>
            <a:r>
              <a:rPr sz="1000" spc="-20" dirty="0">
                <a:latin typeface="Times New Roman"/>
                <a:cs typeface="Times New Roman"/>
              </a:rPr>
              <a:t>довых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30" name="object 30"/>
          <p:cNvSpPr txBox="1"/>
          <p:nvPr/>
        </p:nvSpPr>
        <p:spPr>
          <a:xfrm>
            <a:off x="7803260" y="2533904"/>
            <a:ext cx="584200" cy="328295"/>
          </a:xfrm>
          <a:prstGeom prst="rect">
            <a:avLst/>
          </a:prstGeom>
        </p:spPr>
        <p:txBody>
          <a:bodyPr vert="horz" wrap="square" lIns="0" tIns="17780" rIns="0" bIns="0" rtlCol="0">
            <a:spAutoFit/>
          </a:bodyPr>
          <a:lstStyle/>
          <a:p>
            <a:pPr marL="204470" marR="5080" indent="-192405">
              <a:lnSpc>
                <a:spcPts val="1190"/>
              </a:lnSpc>
              <a:spcBef>
                <a:spcPts val="140"/>
              </a:spcBef>
            </a:pPr>
            <a:r>
              <a:rPr sz="1000" dirty="0">
                <a:latin typeface="Times New Roman"/>
                <a:cs typeface="Times New Roman"/>
              </a:rPr>
              <a:t>детей</a:t>
            </a:r>
            <a:r>
              <a:rPr sz="1000" spc="5" dirty="0">
                <a:latin typeface="Times New Roman"/>
                <a:cs typeface="Times New Roman"/>
              </a:rPr>
              <a:t> </a:t>
            </a:r>
            <a:r>
              <a:rPr sz="1000" dirty="0">
                <a:latin typeface="Times New Roman"/>
                <a:cs typeface="Times New Roman"/>
              </a:rPr>
              <a:t>до</a:t>
            </a:r>
            <a:r>
              <a:rPr sz="1000" spc="-15" dirty="0">
                <a:latin typeface="Times New Roman"/>
                <a:cs typeface="Times New Roman"/>
              </a:rPr>
              <a:t> </a:t>
            </a:r>
            <a:r>
              <a:rPr sz="1000" spc="-50" dirty="0">
                <a:latin typeface="Times New Roman"/>
                <a:cs typeface="Times New Roman"/>
              </a:rPr>
              <a:t>3</a:t>
            </a:r>
            <a:r>
              <a:rPr sz="1000" spc="-25" dirty="0">
                <a:latin typeface="Times New Roman"/>
                <a:cs typeface="Times New Roman"/>
              </a:rPr>
              <a:t> лет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31" name="object 31"/>
          <p:cNvSpPr txBox="1"/>
          <p:nvPr/>
        </p:nvSpPr>
        <p:spPr>
          <a:xfrm>
            <a:off x="9292843" y="2305304"/>
            <a:ext cx="563245" cy="7874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 indent="-2540" algn="ctr">
              <a:lnSpc>
                <a:spcPct val="100000"/>
              </a:lnSpc>
              <a:spcBef>
                <a:spcPts val="95"/>
              </a:spcBef>
            </a:pPr>
            <a:r>
              <a:rPr sz="1000" spc="-10" dirty="0">
                <a:latin typeface="Times New Roman"/>
                <a:cs typeface="Times New Roman"/>
              </a:rPr>
              <a:t>лицами старше трудоспо- собного возраста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32" name="object 32"/>
          <p:cNvSpPr txBox="1"/>
          <p:nvPr/>
        </p:nvSpPr>
        <p:spPr>
          <a:xfrm>
            <a:off x="6203441" y="2434843"/>
            <a:ext cx="641985" cy="6350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 algn="ctr">
              <a:lnSpc>
                <a:spcPct val="100000"/>
              </a:lnSpc>
              <a:spcBef>
                <a:spcPts val="95"/>
              </a:spcBef>
            </a:pPr>
            <a:r>
              <a:rPr sz="1000" dirty="0">
                <a:latin typeface="Times New Roman"/>
                <a:cs typeface="Times New Roman"/>
              </a:rPr>
              <a:t>лиц</a:t>
            </a:r>
            <a:r>
              <a:rPr sz="1000" spc="-20" dirty="0">
                <a:latin typeface="Times New Roman"/>
                <a:cs typeface="Times New Roman"/>
              </a:rPr>
              <a:t> </a:t>
            </a:r>
            <a:r>
              <a:rPr sz="1000" spc="-10" dirty="0">
                <a:latin typeface="Times New Roman"/>
                <a:cs typeface="Times New Roman"/>
              </a:rPr>
              <a:t>старше трудоспо- собного возраста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33" name="object 33"/>
          <p:cNvSpPr txBox="1"/>
          <p:nvPr/>
        </p:nvSpPr>
        <p:spPr>
          <a:xfrm>
            <a:off x="10999469" y="2511043"/>
            <a:ext cx="407034" cy="482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54305" marR="5080" indent="-142240">
              <a:lnSpc>
                <a:spcPct val="100000"/>
              </a:lnSpc>
              <a:spcBef>
                <a:spcPts val="95"/>
              </a:spcBef>
            </a:pPr>
            <a:r>
              <a:rPr sz="1000" spc="-10" dirty="0">
                <a:latin typeface="Times New Roman"/>
                <a:cs typeface="Times New Roman"/>
              </a:rPr>
              <a:t>детьми </a:t>
            </a:r>
            <a:r>
              <a:rPr sz="1000" spc="-25" dirty="0">
                <a:latin typeface="Times New Roman"/>
                <a:cs typeface="Times New Roman"/>
              </a:rPr>
              <a:t>до</a:t>
            </a:r>
            <a:endParaRPr sz="1000">
              <a:latin typeface="Times New Roman"/>
              <a:cs typeface="Times New Roman"/>
            </a:endParaRPr>
          </a:p>
          <a:p>
            <a:pPr marL="68580">
              <a:lnSpc>
                <a:spcPct val="100000"/>
              </a:lnSpc>
            </a:pPr>
            <a:r>
              <a:rPr sz="1000" dirty="0">
                <a:latin typeface="Times New Roman"/>
                <a:cs typeface="Times New Roman"/>
              </a:rPr>
              <a:t>3</a:t>
            </a:r>
            <a:r>
              <a:rPr sz="1000" spc="-15" dirty="0">
                <a:latin typeface="Times New Roman"/>
                <a:cs typeface="Times New Roman"/>
              </a:rPr>
              <a:t> </a:t>
            </a:r>
            <a:r>
              <a:rPr sz="1000" spc="-25" dirty="0">
                <a:latin typeface="Times New Roman"/>
                <a:cs typeface="Times New Roman"/>
              </a:rPr>
              <a:t>лет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34" name="object 34"/>
          <p:cNvSpPr txBox="1"/>
          <p:nvPr/>
        </p:nvSpPr>
        <p:spPr>
          <a:xfrm>
            <a:off x="1485391" y="3158489"/>
            <a:ext cx="95885" cy="19367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100" dirty="0">
                <a:latin typeface="Times New Roman"/>
                <a:cs typeface="Times New Roman"/>
              </a:rPr>
              <a:t>1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35" name="object 35"/>
          <p:cNvSpPr txBox="1"/>
          <p:nvPr/>
        </p:nvSpPr>
        <p:spPr>
          <a:xfrm>
            <a:off x="2552445" y="3158489"/>
            <a:ext cx="95885" cy="19367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100" dirty="0">
                <a:latin typeface="Times New Roman"/>
                <a:cs typeface="Times New Roman"/>
              </a:rPr>
              <a:t>2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36" name="object 36"/>
          <p:cNvSpPr txBox="1"/>
          <p:nvPr/>
        </p:nvSpPr>
        <p:spPr>
          <a:xfrm>
            <a:off x="2984754" y="3158489"/>
            <a:ext cx="165735" cy="19367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100" spc="-25" dirty="0">
                <a:latin typeface="Times New Roman"/>
                <a:cs typeface="Times New Roman"/>
              </a:rPr>
              <a:t>15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37" name="object 37"/>
          <p:cNvSpPr txBox="1"/>
          <p:nvPr/>
        </p:nvSpPr>
        <p:spPr>
          <a:xfrm>
            <a:off x="3624198" y="3158489"/>
            <a:ext cx="165735" cy="19367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100" spc="-25" dirty="0">
                <a:latin typeface="Times New Roman"/>
                <a:cs typeface="Times New Roman"/>
              </a:rPr>
              <a:t>16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38" name="object 38"/>
          <p:cNvSpPr txBox="1"/>
          <p:nvPr/>
        </p:nvSpPr>
        <p:spPr>
          <a:xfrm>
            <a:off x="4270628" y="3166110"/>
            <a:ext cx="165735" cy="19367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100" spc="-25" dirty="0">
                <a:latin typeface="Times New Roman"/>
                <a:cs typeface="Times New Roman"/>
              </a:rPr>
              <a:t>17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39" name="object 39"/>
          <p:cNvSpPr txBox="1"/>
          <p:nvPr/>
        </p:nvSpPr>
        <p:spPr>
          <a:xfrm>
            <a:off x="4917440" y="3166110"/>
            <a:ext cx="165735" cy="19367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100" spc="-25" dirty="0">
                <a:latin typeface="Times New Roman"/>
                <a:cs typeface="Times New Roman"/>
              </a:rPr>
              <a:t>18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40" name="object 40"/>
          <p:cNvSpPr txBox="1"/>
          <p:nvPr/>
        </p:nvSpPr>
        <p:spPr>
          <a:xfrm>
            <a:off x="5610605" y="3166110"/>
            <a:ext cx="165735" cy="19367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100" spc="-25" dirty="0">
                <a:latin typeface="Times New Roman"/>
                <a:cs typeface="Times New Roman"/>
              </a:rPr>
              <a:t>19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41" name="object 41"/>
          <p:cNvSpPr txBox="1"/>
          <p:nvPr/>
        </p:nvSpPr>
        <p:spPr>
          <a:xfrm>
            <a:off x="6442709" y="3166110"/>
            <a:ext cx="165735" cy="19367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100" spc="-25" dirty="0">
                <a:latin typeface="Times New Roman"/>
                <a:cs typeface="Times New Roman"/>
              </a:rPr>
              <a:t>20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42" name="object 42"/>
          <p:cNvSpPr txBox="1"/>
          <p:nvPr/>
        </p:nvSpPr>
        <p:spPr>
          <a:xfrm>
            <a:off x="7273290" y="3166110"/>
            <a:ext cx="165735" cy="19367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100" spc="-25" dirty="0">
                <a:latin typeface="Times New Roman"/>
                <a:cs typeface="Times New Roman"/>
              </a:rPr>
              <a:t>21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43" name="object 43"/>
          <p:cNvSpPr txBox="1"/>
          <p:nvPr/>
        </p:nvSpPr>
        <p:spPr>
          <a:xfrm>
            <a:off x="8012048" y="3166110"/>
            <a:ext cx="165735" cy="19367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100" spc="-25" dirty="0">
                <a:latin typeface="Times New Roman"/>
                <a:cs typeface="Times New Roman"/>
              </a:rPr>
              <a:t>22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44" name="object 44"/>
          <p:cNvSpPr txBox="1"/>
          <p:nvPr/>
        </p:nvSpPr>
        <p:spPr>
          <a:xfrm>
            <a:off x="8704580" y="3166110"/>
            <a:ext cx="165735" cy="19367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100" spc="-25" dirty="0">
                <a:latin typeface="Times New Roman"/>
                <a:cs typeface="Times New Roman"/>
              </a:rPr>
              <a:t>23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45" name="object 45"/>
          <p:cNvSpPr txBox="1"/>
          <p:nvPr/>
        </p:nvSpPr>
        <p:spPr>
          <a:xfrm>
            <a:off x="9490964" y="3166110"/>
            <a:ext cx="165735" cy="19367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100" spc="-25" dirty="0">
                <a:latin typeface="Times New Roman"/>
                <a:cs typeface="Times New Roman"/>
              </a:rPr>
              <a:t>24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46" name="object 46"/>
          <p:cNvSpPr txBox="1"/>
          <p:nvPr/>
        </p:nvSpPr>
        <p:spPr>
          <a:xfrm>
            <a:off x="10367264" y="3166110"/>
            <a:ext cx="165735" cy="19367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100" spc="-25" dirty="0">
                <a:latin typeface="Times New Roman"/>
                <a:cs typeface="Times New Roman"/>
              </a:rPr>
              <a:t>25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47" name="object 47"/>
          <p:cNvSpPr txBox="1"/>
          <p:nvPr/>
        </p:nvSpPr>
        <p:spPr>
          <a:xfrm>
            <a:off x="11119866" y="3166110"/>
            <a:ext cx="165735" cy="19367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100" spc="-25" dirty="0">
                <a:latin typeface="Times New Roman"/>
                <a:cs typeface="Times New Roman"/>
              </a:rPr>
              <a:t>26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48" name="object 48"/>
          <p:cNvSpPr txBox="1"/>
          <p:nvPr/>
        </p:nvSpPr>
        <p:spPr>
          <a:xfrm>
            <a:off x="2549398" y="3342843"/>
            <a:ext cx="102235" cy="2089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latin typeface="Times New Roman"/>
                <a:cs typeface="Times New Roman"/>
              </a:rPr>
              <a:t>1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49" name="object 49"/>
          <p:cNvSpPr txBox="1"/>
          <p:nvPr/>
        </p:nvSpPr>
        <p:spPr>
          <a:xfrm>
            <a:off x="674014" y="3342843"/>
            <a:ext cx="489584" cy="3841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ts val="1410"/>
              </a:lnSpc>
              <a:spcBef>
                <a:spcPts val="100"/>
              </a:spcBef>
            </a:pPr>
            <a:r>
              <a:rPr sz="1200" b="1" spc="-10" dirty="0">
                <a:latin typeface="Times New Roman"/>
                <a:cs typeface="Times New Roman"/>
              </a:rPr>
              <a:t>Всего</a:t>
            </a:r>
            <a:endParaRPr sz="1200">
              <a:latin typeface="Times New Roman"/>
              <a:cs typeface="Times New Roman"/>
            </a:endParaRPr>
          </a:p>
          <a:p>
            <a:pPr marL="12700">
              <a:lnSpc>
                <a:spcPts val="1410"/>
              </a:lnSpc>
            </a:pPr>
            <a:r>
              <a:rPr sz="1200" dirty="0">
                <a:latin typeface="Times New Roman"/>
                <a:cs typeface="Times New Roman"/>
              </a:rPr>
              <a:t>из</a:t>
            </a:r>
            <a:r>
              <a:rPr sz="1200" spc="-10" dirty="0">
                <a:latin typeface="Times New Roman"/>
                <a:cs typeface="Times New Roman"/>
              </a:rPr>
              <a:t> </a:t>
            </a:r>
            <a:r>
              <a:rPr sz="1200" spc="-20" dirty="0">
                <a:latin typeface="Times New Roman"/>
                <a:cs typeface="Times New Roman"/>
              </a:rPr>
              <a:t>них: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50" name="object 50"/>
          <p:cNvSpPr txBox="1"/>
          <p:nvPr/>
        </p:nvSpPr>
        <p:spPr>
          <a:xfrm>
            <a:off x="2549398" y="3822572"/>
            <a:ext cx="10160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latin typeface="Times New Roman"/>
                <a:cs typeface="Times New Roman"/>
              </a:rPr>
              <a:t>2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51" name="object 51"/>
          <p:cNvSpPr txBox="1"/>
          <p:nvPr/>
        </p:nvSpPr>
        <p:spPr>
          <a:xfrm>
            <a:off x="674014" y="3746372"/>
            <a:ext cx="1718310" cy="744220"/>
          </a:xfrm>
          <a:prstGeom prst="rect">
            <a:avLst/>
          </a:prstGeom>
        </p:spPr>
        <p:txBody>
          <a:bodyPr vert="horz" wrap="square" lIns="0" tIns="43180" rIns="0" bIns="0" rtlCol="0">
            <a:spAutoFit/>
          </a:bodyPr>
          <a:lstStyle/>
          <a:p>
            <a:pPr marL="12700" marR="201930">
              <a:lnSpc>
                <a:spcPts val="1200"/>
              </a:lnSpc>
              <a:spcBef>
                <a:spcPts val="340"/>
              </a:spcBef>
            </a:pPr>
            <a:r>
              <a:rPr sz="1200" dirty="0">
                <a:latin typeface="Times New Roman"/>
                <a:cs typeface="Times New Roman"/>
              </a:rPr>
              <a:t>аллергологические</a:t>
            </a:r>
            <a:r>
              <a:rPr sz="1200" spc="-25" dirty="0">
                <a:latin typeface="Times New Roman"/>
                <a:cs typeface="Times New Roman"/>
              </a:rPr>
              <a:t> для </a:t>
            </a:r>
            <a:r>
              <a:rPr sz="1200" spc="-10" dirty="0">
                <a:latin typeface="Times New Roman"/>
                <a:cs typeface="Times New Roman"/>
              </a:rPr>
              <a:t>взрослых</a:t>
            </a:r>
            <a:endParaRPr sz="1200" dirty="0">
              <a:latin typeface="Times New Roman"/>
              <a:cs typeface="Times New Roman"/>
            </a:endParaRPr>
          </a:p>
          <a:p>
            <a:pPr marL="12700" marR="5080">
              <a:lnSpc>
                <a:spcPts val="1200"/>
              </a:lnSpc>
              <a:spcBef>
                <a:spcPts val="615"/>
              </a:spcBef>
              <a:tabLst>
                <a:tab pos="1480185" algn="l"/>
              </a:tabLst>
            </a:pPr>
            <a:r>
              <a:rPr sz="1200" spc="-10" dirty="0">
                <a:latin typeface="Times New Roman"/>
                <a:cs typeface="Times New Roman"/>
              </a:rPr>
              <a:t>аллергологические</a:t>
            </a:r>
            <a:r>
              <a:rPr sz="1200" dirty="0">
                <a:latin typeface="Times New Roman"/>
                <a:cs typeface="Times New Roman"/>
              </a:rPr>
              <a:t>	</a:t>
            </a:r>
            <a:r>
              <a:rPr sz="1200" spc="-25" dirty="0">
                <a:latin typeface="Times New Roman"/>
                <a:cs typeface="Times New Roman"/>
              </a:rPr>
              <a:t>для </a:t>
            </a:r>
            <a:r>
              <a:rPr sz="1200" spc="-20" dirty="0">
                <a:latin typeface="Times New Roman"/>
                <a:cs typeface="Times New Roman"/>
              </a:rPr>
              <a:t>детей</a:t>
            </a:r>
            <a:endParaRPr sz="1200" dirty="0">
              <a:latin typeface="Times New Roman"/>
              <a:cs typeface="Times New Roman"/>
            </a:endParaRPr>
          </a:p>
        </p:txBody>
      </p:sp>
      <p:sp>
        <p:nvSpPr>
          <p:cNvPr id="52" name="object 52"/>
          <p:cNvSpPr txBox="1"/>
          <p:nvPr/>
        </p:nvSpPr>
        <p:spPr>
          <a:xfrm>
            <a:off x="2549398" y="4205732"/>
            <a:ext cx="10160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latin typeface="Times New Roman"/>
                <a:cs typeface="Times New Roman"/>
              </a:rPr>
              <a:t>3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53" name="object 53"/>
          <p:cNvSpPr txBox="1"/>
          <p:nvPr/>
        </p:nvSpPr>
        <p:spPr>
          <a:xfrm>
            <a:off x="674014" y="4491354"/>
            <a:ext cx="951230" cy="360680"/>
          </a:xfrm>
          <a:prstGeom prst="rect">
            <a:avLst/>
          </a:prstGeom>
        </p:spPr>
        <p:txBody>
          <a:bodyPr vert="horz" wrap="square" lIns="0" tIns="43180" rIns="0" bIns="0" rtlCol="0">
            <a:spAutoFit/>
          </a:bodyPr>
          <a:lstStyle/>
          <a:p>
            <a:pPr marL="12700" marR="5080">
              <a:lnSpc>
                <a:spcPts val="1200"/>
              </a:lnSpc>
              <a:spcBef>
                <a:spcPts val="340"/>
              </a:spcBef>
            </a:pPr>
            <a:r>
              <a:rPr sz="1200" dirty="0">
                <a:latin typeface="Times New Roman"/>
                <a:cs typeface="Times New Roman"/>
              </a:rPr>
              <a:t>для </a:t>
            </a:r>
            <a:r>
              <a:rPr sz="1200" spc="-10" dirty="0">
                <a:latin typeface="Times New Roman"/>
                <a:cs typeface="Times New Roman"/>
              </a:rPr>
              <a:t>патологии беременности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54" name="object 54"/>
          <p:cNvSpPr txBox="1"/>
          <p:nvPr/>
        </p:nvSpPr>
        <p:spPr>
          <a:xfrm>
            <a:off x="2549398" y="4567554"/>
            <a:ext cx="10160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latin typeface="Times New Roman"/>
                <a:cs typeface="Times New Roman"/>
              </a:rPr>
              <a:t>5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55" name="object 55"/>
          <p:cNvSpPr txBox="1"/>
          <p:nvPr/>
        </p:nvSpPr>
        <p:spPr>
          <a:xfrm>
            <a:off x="674014" y="4938141"/>
            <a:ext cx="1455420" cy="3917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1200" spc="-10" dirty="0">
                <a:latin typeface="Times New Roman"/>
                <a:cs typeface="Times New Roman"/>
              </a:rPr>
              <a:t>гинекологические</a:t>
            </a:r>
            <a:r>
              <a:rPr sz="1200" spc="60" dirty="0">
                <a:latin typeface="Times New Roman"/>
                <a:cs typeface="Times New Roman"/>
              </a:rPr>
              <a:t> </a:t>
            </a:r>
            <a:r>
              <a:rPr sz="1200" spc="-25" dirty="0">
                <a:latin typeface="Times New Roman"/>
                <a:cs typeface="Times New Roman"/>
              </a:rPr>
              <a:t>для </a:t>
            </a:r>
            <a:r>
              <a:rPr sz="1200" spc="-10" dirty="0">
                <a:latin typeface="Times New Roman"/>
                <a:cs typeface="Times New Roman"/>
              </a:rPr>
              <a:t>взрослых</a:t>
            </a:r>
            <a:endParaRPr sz="1200" dirty="0">
              <a:latin typeface="Times New Roman"/>
              <a:cs typeface="Times New Roman"/>
            </a:endParaRPr>
          </a:p>
        </p:txBody>
      </p:sp>
      <p:sp>
        <p:nvSpPr>
          <p:cNvPr id="56" name="object 56"/>
          <p:cNvSpPr txBox="1"/>
          <p:nvPr/>
        </p:nvSpPr>
        <p:spPr>
          <a:xfrm>
            <a:off x="2567685" y="5029276"/>
            <a:ext cx="102235" cy="2089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latin typeface="Times New Roman"/>
                <a:cs typeface="Times New Roman"/>
              </a:rPr>
              <a:t>6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57" name="object 57"/>
          <p:cNvSpPr txBox="1"/>
          <p:nvPr/>
        </p:nvSpPr>
        <p:spPr>
          <a:xfrm>
            <a:off x="2529585" y="5577941"/>
            <a:ext cx="139700" cy="3606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ts val="1320"/>
              </a:lnSpc>
              <a:spcBef>
                <a:spcPts val="100"/>
              </a:spcBef>
            </a:pPr>
            <a:r>
              <a:rPr sz="1200" spc="-25" dirty="0">
                <a:latin typeface="Times New Roman"/>
                <a:cs typeface="Times New Roman"/>
              </a:rPr>
              <a:t>6.</a:t>
            </a:r>
            <a:endParaRPr sz="1200">
              <a:latin typeface="Times New Roman"/>
              <a:cs typeface="Times New Roman"/>
            </a:endParaRPr>
          </a:p>
          <a:p>
            <a:pPr marL="32384">
              <a:lnSpc>
                <a:spcPts val="1320"/>
              </a:lnSpc>
            </a:pPr>
            <a:r>
              <a:rPr sz="1200" dirty="0">
                <a:latin typeface="Times New Roman"/>
                <a:cs typeface="Times New Roman"/>
              </a:rPr>
              <a:t>1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58" name="object 58"/>
          <p:cNvSpPr txBox="1"/>
          <p:nvPr/>
        </p:nvSpPr>
        <p:spPr>
          <a:xfrm>
            <a:off x="674014" y="5349366"/>
            <a:ext cx="1455420" cy="991869"/>
          </a:xfrm>
          <a:prstGeom prst="rect">
            <a:avLst/>
          </a:prstGeom>
        </p:spPr>
        <p:txBody>
          <a:bodyPr vert="horz" wrap="square" lIns="0" tIns="38735" rIns="0" bIns="0" rtlCol="0">
            <a:spAutoFit/>
          </a:bodyPr>
          <a:lstStyle/>
          <a:p>
            <a:pPr marL="12700" marR="5080" indent="76200">
              <a:lnSpc>
                <a:spcPct val="85600"/>
              </a:lnSpc>
              <a:spcBef>
                <a:spcPts val="305"/>
              </a:spcBef>
            </a:pPr>
            <a:r>
              <a:rPr sz="1200" dirty="0">
                <a:latin typeface="Times New Roman"/>
                <a:cs typeface="Times New Roman"/>
              </a:rPr>
              <a:t>из</a:t>
            </a:r>
            <a:r>
              <a:rPr sz="1200" spc="-20" dirty="0">
                <a:latin typeface="Times New Roman"/>
                <a:cs typeface="Times New Roman"/>
              </a:rPr>
              <a:t> них: </a:t>
            </a:r>
            <a:r>
              <a:rPr sz="1200" spc="-10" dirty="0">
                <a:latin typeface="Times New Roman"/>
                <a:cs typeface="Times New Roman"/>
              </a:rPr>
              <a:t>гинекологические</a:t>
            </a:r>
            <a:r>
              <a:rPr sz="1200" spc="60" dirty="0">
                <a:latin typeface="Times New Roman"/>
                <a:cs typeface="Times New Roman"/>
              </a:rPr>
              <a:t> </a:t>
            </a:r>
            <a:r>
              <a:rPr sz="1200" spc="-25" dirty="0">
                <a:latin typeface="Times New Roman"/>
                <a:cs typeface="Times New Roman"/>
              </a:rPr>
              <a:t>для </a:t>
            </a:r>
            <a:r>
              <a:rPr sz="1200" spc="-10" dirty="0">
                <a:latin typeface="Times New Roman"/>
                <a:cs typeface="Times New Roman"/>
              </a:rPr>
              <a:t>вспомогательных репродуктивных технологий педиатрические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59" name="object 59"/>
          <p:cNvSpPr txBox="1"/>
          <p:nvPr/>
        </p:nvSpPr>
        <p:spPr>
          <a:xfrm>
            <a:off x="674014" y="6284772"/>
            <a:ext cx="1106170" cy="370205"/>
          </a:xfrm>
          <a:prstGeom prst="rect">
            <a:avLst/>
          </a:prstGeom>
        </p:spPr>
        <p:txBody>
          <a:bodyPr vert="horz" wrap="square" lIns="0" tIns="36194" rIns="0" bIns="0" rtlCol="0">
            <a:spAutoFit/>
          </a:bodyPr>
          <a:lstStyle/>
          <a:p>
            <a:pPr marL="12700" marR="5080">
              <a:lnSpc>
                <a:spcPts val="1270"/>
              </a:lnSpc>
              <a:spcBef>
                <a:spcPts val="284"/>
              </a:spcBef>
            </a:pPr>
            <a:r>
              <a:rPr sz="1200" spc="-10" dirty="0">
                <a:latin typeface="Times New Roman"/>
                <a:cs typeface="Times New Roman"/>
              </a:rPr>
              <a:t>соматические терапевтические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60" name="object 60"/>
          <p:cNvSpPr txBox="1"/>
          <p:nvPr/>
        </p:nvSpPr>
        <p:spPr>
          <a:xfrm>
            <a:off x="2511298" y="6153708"/>
            <a:ext cx="177800" cy="501015"/>
          </a:xfrm>
          <a:prstGeom prst="rect">
            <a:avLst/>
          </a:prstGeom>
        </p:spPr>
        <p:txBody>
          <a:bodyPr vert="horz" wrap="square" lIns="0" tIns="673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530"/>
              </a:spcBef>
            </a:pPr>
            <a:r>
              <a:rPr sz="1200" spc="-25" dirty="0">
                <a:latin typeface="Times New Roman"/>
                <a:cs typeface="Times New Roman"/>
              </a:rPr>
              <a:t>35</a:t>
            </a:r>
            <a:endParaRPr sz="12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434"/>
              </a:spcBef>
            </a:pPr>
            <a:r>
              <a:rPr sz="1200" spc="-25" dirty="0">
                <a:latin typeface="Times New Roman"/>
                <a:cs typeface="Times New Roman"/>
              </a:rPr>
              <a:t>51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61" name="object 61"/>
          <p:cNvSpPr/>
          <p:nvPr/>
        </p:nvSpPr>
        <p:spPr>
          <a:xfrm>
            <a:off x="4192523" y="3866388"/>
            <a:ext cx="1009015" cy="245745"/>
          </a:xfrm>
          <a:custGeom>
            <a:avLst/>
            <a:gdLst/>
            <a:ahLst/>
            <a:cxnLst/>
            <a:rect l="l" t="t" r="r" b="b"/>
            <a:pathLst>
              <a:path w="1009014" h="245745">
                <a:moveTo>
                  <a:pt x="1008888" y="0"/>
                </a:moveTo>
                <a:lnTo>
                  <a:pt x="0" y="0"/>
                </a:lnTo>
                <a:lnTo>
                  <a:pt x="0" y="245363"/>
                </a:lnTo>
                <a:lnTo>
                  <a:pt x="1008888" y="245363"/>
                </a:lnTo>
                <a:lnTo>
                  <a:pt x="1008888" y="0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2" name="object 62"/>
          <p:cNvSpPr txBox="1"/>
          <p:nvPr/>
        </p:nvSpPr>
        <p:spPr>
          <a:xfrm>
            <a:off x="4272534" y="3895725"/>
            <a:ext cx="809625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b="1" dirty="0">
                <a:latin typeface="Times New Roman"/>
                <a:cs typeface="Times New Roman"/>
              </a:rPr>
              <a:t>Не</a:t>
            </a:r>
            <a:r>
              <a:rPr sz="1000" b="1" spc="-15" dirty="0">
                <a:latin typeface="Times New Roman"/>
                <a:cs typeface="Times New Roman"/>
              </a:rPr>
              <a:t> </a:t>
            </a:r>
            <a:r>
              <a:rPr sz="1000" b="1" spc="-10" dirty="0">
                <a:latin typeface="Times New Roman"/>
                <a:cs typeface="Times New Roman"/>
              </a:rPr>
              <a:t>заполнять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63" name="object 63"/>
          <p:cNvSpPr/>
          <p:nvPr/>
        </p:nvSpPr>
        <p:spPr>
          <a:xfrm>
            <a:off x="2938272" y="4230623"/>
            <a:ext cx="1007744" cy="247015"/>
          </a:xfrm>
          <a:custGeom>
            <a:avLst/>
            <a:gdLst/>
            <a:ahLst/>
            <a:cxnLst/>
            <a:rect l="l" t="t" r="r" b="b"/>
            <a:pathLst>
              <a:path w="1007745" h="247014">
                <a:moveTo>
                  <a:pt x="1007363" y="0"/>
                </a:moveTo>
                <a:lnTo>
                  <a:pt x="0" y="0"/>
                </a:lnTo>
                <a:lnTo>
                  <a:pt x="0" y="246887"/>
                </a:lnTo>
                <a:lnTo>
                  <a:pt x="1007363" y="246887"/>
                </a:lnTo>
                <a:lnTo>
                  <a:pt x="1007363" y="0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4" name="object 64"/>
          <p:cNvSpPr txBox="1"/>
          <p:nvPr/>
        </p:nvSpPr>
        <p:spPr>
          <a:xfrm>
            <a:off x="3016757" y="4260596"/>
            <a:ext cx="809625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b="1" dirty="0">
                <a:latin typeface="Times New Roman"/>
                <a:cs typeface="Times New Roman"/>
              </a:rPr>
              <a:t>Не</a:t>
            </a:r>
            <a:r>
              <a:rPr sz="1000" b="1" spc="-15" dirty="0">
                <a:latin typeface="Times New Roman"/>
                <a:cs typeface="Times New Roman"/>
              </a:rPr>
              <a:t> </a:t>
            </a:r>
            <a:r>
              <a:rPr sz="1000" b="1" spc="-10" dirty="0">
                <a:latin typeface="Times New Roman"/>
                <a:cs typeface="Times New Roman"/>
              </a:rPr>
              <a:t>заполнять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65" name="object 65"/>
          <p:cNvSpPr/>
          <p:nvPr/>
        </p:nvSpPr>
        <p:spPr>
          <a:xfrm>
            <a:off x="7684007" y="3881628"/>
            <a:ext cx="919480" cy="231775"/>
          </a:xfrm>
          <a:custGeom>
            <a:avLst/>
            <a:gdLst/>
            <a:ahLst/>
            <a:cxnLst/>
            <a:rect l="l" t="t" r="r" b="b"/>
            <a:pathLst>
              <a:path w="919479" h="231775">
                <a:moveTo>
                  <a:pt x="918972" y="0"/>
                </a:moveTo>
                <a:lnTo>
                  <a:pt x="0" y="0"/>
                </a:lnTo>
                <a:lnTo>
                  <a:pt x="0" y="231648"/>
                </a:lnTo>
                <a:lnTo>
                  <a:pt x="918972" y="231648"/>
                </a:lnTo>
                <a:lnTo>
                  <a:pt x="918972" y="0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6" name="object 66"/>
          <p:cNvSpPr txBox="1"/>
          <p:nvPr/>
        </p:nvSpPr>
        <p:spPr>
          <a:xfrm>
            <a:off x="7780781" y="3911600"/>
            <a:ext cx="724535" cy="1625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900" b="1" dirty="0">
                <a:latin typeface="Times New Roman"/>
                <a:cs typeface="Times New Roman"/>
              </a:rPr>
              <a:t>Не</a:t>
            </a:r>
            <a:r>
              <a:rPr sz="900" b="1" spc="-20" dirty="0">
                <a:latin typeface="Times New Roman"/>
                <a:cs typeface="Times New Roman"/>
              </a:rPr>
              <a:t> </a:t>
            </a:r>
            <a:r>
              <a:rPr sz="900" b="1" spc="-10" dirty="0">
                <a:latin typeface="Times New Roman"/>
                <a:cs typeface="Times New Roman"/>
              </a:rPr>
              <a:t>заполнять</a:t>
            </a:r>
            <a:endParaRPr sz="900">
              <a:latin typeface="Times New Roman"/>
              <a:cs typeface="Times New Roman"/>
            </a:endParaRPr>
          </a:p>
        </p:txBody>
      </p:sp>
      <p:sp>
        <p:nvSpPr>
          <p:cNvPr id="67" name="object 67"/>
          <p:cNvSpPr/>
          <p:nvPr/>
        </p:nvSpPr>
        <p:spPr>
          <a:xfrm>
            <a:off x="10779252" y="3858767"/>
            <a:ext cx="917575" cy="231775"/>
          </a:xfrm>
          <a:custGeom>
            <a:avLst/>
            <a:gdLst/>
            <a:ahLst/>
            <a:cxnLst/>
            <a:rect l="l" t="t" r="r" b="b"/>
            <a:pathLst>
              <a:path w="917575" h="231775">
                <a:moveTo>
                  <a:pt x="917448" y="0"/>
                </a:moveTo>
                <a:lnTo>
                  <a:pt x="0" y="0"/>
                </a:lnTo>
                <a:lnTo>
                  <a:pt x="0" y="231647"/>
                </a:lnTo>
                <a:lnTo>
                  <a:pt x="917448" y="231647"/>
                </a:lnTo>
                <a:lnTo>
                  <a:pt x="917448" y="0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8" name="object 68"/>
          <p:cNvSpPr txBox="1"/>
          <p:nvPr/>
        </p:nvSpPr>
        <p:spPr>
          <a:xfrm>
            <a:off x="10876026" y="3888740"/>
            <a:ext cx="724535" cy="1625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900" b="1" dirty="0">
                <a:latin typeface="Times New Roman"/>
                <a:cs typeface="Times New Roman"/>
              </a:rPr>
              <a:t>Не</a:t>
            </a:r>
            <a:r>
              <a:rPr sz="900" b="1" spc="-20" dirty="0">
                <a:latin typeface="Times New Roman"/>
                <a:cs typeface="Times New Roman"/>
              </a:rPr>
              <a:t> </a:t>
            </a:r>
            <a:r>
              <a:rPr sz="900" b="1" spc="-10" dirty="0">
                <a:latin typeface="Times New Roman"/>
                <a:cs typeface="Times New Roman"/>
              </a:rPr>
              <a:t>заполнять</a:t>
            </a:r>
            <a:endParaRPr sz="900">
              <a:latin typeface="Times New Roman"/>
              <a:cs typeface="Times New Roman"/>
            </a:endParaRPr>
          </a:p>
        </p:txBody>
      </p:sp>
      <p:sp>
        <p:nvSpPr>
          <p:cNvPr id="69" name="object 69"/>
          <p:cNvSpPr/>
          <p:nvPr/>
        </p:nvSpPr>
        <p:spPr>
          <a:xfrm>
            <a:off x="6089903" y="4157471"/>
            <a:ext cx="777240" cy="338455"/>
          </a:xfrm>
          <a:custGeom>
            <a:avLst/>
            <a:gdLst/>
            <a:ahLst/>
            <a:cxnLst/>
            <a:rect l="l" t="t" r="r" b="b"/>
            <a:pathLst>
              <a:path w="777240" h="338454">
                <a:moveTo>
                  <a:pt x="777240" y="0"/>
                </a:moveTo>
                <a:lnTo>
                  <a:pt x="0" y="0"/>
                </a:lnTo>
                <a:lnTo>
                  <a:pt x="0" y="338327"/>
                </a:lnTo>
                <a:lnTo>
                  <a:pt x="777240" y="338327"/>
                </a:lnTo>
                <a:lnTo>
                  <a:pt x="777240" y="0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0" name="object 70"/>
          <p:cNvSpPr txBox="1"/>
          <p:nvPr/>
        </p:nvSpPr>
        <p:spPr>
          <a:xfrm>
            <a:off x="6225666" y="4186554"/>
            <a:ext cx="506095" cy="27051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" algn="ctr">
              <a:lnSpc>
                <a:spcPct val="100000"/>
              </a:lnSpc>
              <a:spcBef>
                <a:spcPts val="100"/>
              </a:spcBef>
            </a:pPr>
            <a:r>
              <a:rPr sz="800" b="1" spc="-25" dirty="0">
                <a:latin typeface="Times New Roman"/>
                <a:cs typeface="Times New Roman"/>
              </a:rPr>
              <a:t>Не</a:t>
            </a:r>
            <a:endParaRPr sz="800">
              <a:latin typeface="Times New Roman"/>
              <a:cs typeface="Times New Roman"/>
            </a:endParaRPr>
          </a:p>
          <a:p>
            <a:pPr algn="ctr">
              <a:lnSpc>
                <a:spcPct val="100000"/>
              </a:lnSpc>
            </a:pPr>
            <a:r>
              <a:rPr sz="800" b="1" spc="-10" dirty="0">
                <a:latin typeface="Times New Roman"/>
                <a:cs typeface="Times New Roman"/>
              </a:rPr>
              <a:t>заполнять</a:t>
            </a:r>
            <a:endParaRPr sz="800">
              <a:latin typeface="Times New Roman"/>
              <a:cs typeface="Times New Roman"/>
            </a:endParaRPr>
          </a:p>
        </p:txBody>
      </p:sp>
      <p:sp>
        <p:nvSpPr>
          <p:cNvPr id="71" name="object 71"/>
          <p:cNvSpPr/>
          <p:nvPr/>
        </p:nvSpPr>
        <p:spPr>
          <a:xfrm>
            <a:off x="9249156" y="4146803"/>
            <a:ext cx="777240" cy="338455"/>
          </a:xfrm>
          <a:custGeom>
            <a:avLst/>
            <a:gdLst/>
            <a:ahLst/>
            <a:cxnLst/>
            <a:rect l="l" t="t" r="r" b="b"/>
            <a:pathLst>
              <a:path w="777240" h="338454">
                <a:moveTo>
                  <a:pt x="777240" y="0"/>
                </a:moveTo>
                <a:lnTo>
                  <a:pt x="0" y="0"/>
                </a:lnTo>
                <a:lnTo>
                  <a:pt x="0" y="338328"/>
                </a:lnTo>
                <a:lnTo>
                  <a:pt x="777240" y="338328"/>
                </a:lnTo>
                <a:lnTo>
                  <a:pt x="777240" y="0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2" name="object 72"/>
          <p:cNvSpPr txBox="1"/>
          <p:nvPr/>
        </p:nvSpPr>
        <p:spPr>
          <a:xfrm>
            <a:off x="9385807" y="4176140"/>
            <a:ext cx="505459" cy="2698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" algn="ctr">
              <a:lnSpc>
                <a:spcPct val="100000"/>
              </a:lnSpc>
              <a:spcBef>
                <a:spcPts val="100"/>
              </a:spcBef>
            </a:pPr>
            <a:r>
              <a:rPr sz="800" b="1" spc="-25" dirty="0">
                <a:latin typeface="Times New Roman"/>
                <a:cs typeface="Times New Roman"/>
              </a:rPr>
              <a:t>Не</a:t>
            </a:r>
            <a:endParaRPr sz="800">
              <a:latin typeface="Times New Roman"/>
              <a:cs typeface="Times New Roman"/>
            </a:endParaRPr>
          </a:p>
          <a:p>
            <a:pPr algn="ctr">
              <a:lnSpc>
                <a:spcPct val="100000"/>
              </a:lnSpc>
              <a:spcBef>
                <a:spcPts val="5"/>
              </a:spcBef>
            </a:pPr>
            <a:r>
              <a:rPr sz="800" b="1" spc="-10" dirty="0">
                <a:latin typeface="Times New Roman"/>
                <a:cs typeface="Times New Roman"/>
              </a:rPr>
              <a:t>заполнять</a:t>
            </a:r>
            <a:endParaRPr sz="800">
              <a:latin typeface="Times New Roman"/>
              <a:cs typeface="Times New Roman"/>
            </a:endParaRPr>
          </a:p>
        </p:txBody>
      </p:sp>
      <p:sp>
        <p:nvSpPr>
          <p:cNvPr id="73" name="object 73"/>
          <p:cNvSpPr/>
          <p:nvPr/>
        </p:nvSpPr>
        <p:spPr>
          <a:xfrm>
            <a:off x="6063996" y="4666488"/>
            <a:ext cx="841375" cy="215265"/>
          </a:xfrm>
          <a:custGeom>
            <a:avLst/>
            <a:gdLst/>
            <a:ahLst/>
            <a:cxnLst/>
            <a:rect l="l" t="t" r="r" b="b"/>
            <a:pathLst>
              <a:path w="841375" h="215264">
                <a:moveTo>
                  <a:pt x="841248" y="0"/>
                </a:moveTo>
                <a:lnTo>
                  <a:pt x="0" y="0"/>
                </a:lnTo>
                <a:lnTo>
                  <a:pt x="0" y="214884"/>
                </a:lnTo>
                <a:lnTo>
                  <a:pt x="841248" y="214884"/>
                </a:lnTo>
                <a:lnTo>
                  <a:pt x="841248" y="0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4" name="object 74"/>
          <p:cNvSpPr txBox="1"/>
          <p:nvPr/>
        </p:nvSpPr>
        <p:spPr>
          <a:xfrm>
            <a:off x="6157086" y="4695825"/>
            <a:ext cx="655320" cy="1479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800" b="1" dirty="0">
                <a:latin typeface="Times New Roman"/>
                <a:cs typeface="Times New Roman"/>
              </a:rPr>
              <a:t>Не</a:t>
            </a:r>
            <a:r>
              <a:rPr sz="800" b="1" spc="-10" dirty="0">
                <a:latin typeface="Times New Roman"/>
                <a:cs typeface="Times New Roman"/>
              </a:rPr>
              <a:t> заполнять</a:t>
            </a:r>
            <a:endParaRPr sz="800">
              <a:latin typeface="Times New Roman"/>
              <a:cs typeface="Times New Roman"/>
            </a:endParaRPr>
          </a:p>
        </p:txBody>
      </p:sp>
      <p:sp>
        <p:nvSpPr>
          <p:cNvPr id="75" name="object 75"/>
          <p:cNvSpPr/>
          <p:nvPr/>
        </p:nvSpPr>
        <p:spPr>
          <a:xfrm>
            <a:off x="9249156" y="4565903"/>
            <a:ext cx="777240" cy="338455"/>
          </a:xfrm>
          <a:custGeom>
            <a:avLst/>
            <a:gdLst/>
            <a:ahLst/>
            <a:cxnLst/>
            <a:rect l="l" t="t" r="r" b="b"/>
            <a:pathLst>
              <a:path w="777240" h="338454">
                <a:moveTo>
                  <a:pt x="777240" y="0"/>
                </a:moveTo>
                <a:lnTo>
                  <a:pt x="0" y="0"/>
                </a:lnTo>
                <a:lnTo>
                  <a:pt x="0" y="338328"/>
                </a:lnTo>
                <a:lnTo>
                  <a:pt x="777240" y="338328"/>
                </a:lnTo>
                <a:lnTo>
                  <a:pt x="777240" y="0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6" name="object 76"/>
          <p:cNvSpPr txBox="1"/>
          <p:nvPr/>
        </p:nvSpPr>
        <p:spPr>
          <a:xfrm>
            <a:off x="9385807" y="4594986"/>
            <a:ext cx="505459" cy="2698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" algn="ctr">
              <a:lnSpc>
                <a:spcPct val="100000"/>
              </a:lnSpc>
              <a:spcBef>
                <a:spcPts val="100"/>
              </a:spcBef>
            </a:pPr>
            <a:r>
              <a:rPr sz="800" b="1" spc="-25" dirty="0">
                <a:latin typeface="Times New Roman"/>
                <a:cs typeface="Times New Roman"/>
              </a:rPr>
              <a:t>Не</a:t>
            </a:r>
            <a:endParaRPr sz="800">
              <a:latin typeface="Times New Roman"/>
              <a:cs typeface="Times New Roman"/>
            </a:endParaRPr>
          </a:p>
          <a:p>
            <a:pPr algn="ctr">
              <a:lnSpc>
                <a:spcPct val="100000"/>
              </a:lnSpc>
            </a:pPr>
            <a:r>
              <a:rPr sz="800" b="1" spc="-10" dirty="0">
                <a:latin typeface="Times New Roman"/>
                <a:cs typeface="Times New Roman"/>
              </a:rPr>
              <a:t>заполнять</a:t>
            </a:r>
            <a:endParaRPr sz="800">
              <a:latin typeface="Times New Roman"/>
              <a:cs typeface="Times New Roman"/>
            </a:endParaRPr>
          </a:p>
        </p:txBody>
      </p:sp>
      <p:sp>
        <p:nvSpPr>
          <p:cNvPr id="77" name="object 77"/>
          <p:cNvSpPr/>
          <p:nvPr/>
        </p:nvSpPr>
        <p:spPr>
          <a:xfrm>
            <a:off x="7735823" y="4526279"/>
            <a:ext cx="777240" cy="338455"/>
          </a:xfrm>
          <a:custGeom>
            <a:avLst/>
            <a:gdLst/>
            <a:ahLst/>
            <a:cxnLst/>
            <a:rect l="l" t="t" r="r" b="b"/>
            <a:pathLst>
              <a:path w="777240" h="338454">
                <a:moveTo>
                  <a:pt x="777240" y="0"/>
                </a:moveTo>
                <a:lnTo>
                  <a:pt x="0" y="0"/>
                </a:lnTo>
                <a:lnTo>
                  <a:pt x="0" y="338328"/>
                </a:lnTo>
                <a:lnTo>
                  <a:pt x="777240" y="338328"/>
                </a:lnTo>
                <a:lnTo>
                  <a:pt x="777240" y="0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8" name="object 78"/>
          <p:cNvSpPr txBox="1"/>
          <p:nvPr/>
        </p:nvSpPr>
        <p:spPr>
          <a:xfrm>
            <a:off x="7871841" y="4555997"/>
            <a:ext cx="505459" cy="2698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" algn="ctr">
              <a:lnSpc>
                <a:spcPct val="100000"/>
              </a:lnSpc>
              <a:spcBef>
                <a:spcPts val="100"/>
              </a:spcBef>
            </a:pPr>
            <a:r>
              <a:rPr sz="800" b="1" spc="-25" dirty="0">
                <a:latin typeface="Times New Roman"/>
                <a:cs typeface="Times New Roman"/>
              </a:rPr>
              <a:t>Не</a:t>
            </a:r>
            <a:endParaRPr sz="800">
              <a:latin typeface="Times New Roman"/>
              <a:cs typeface="Times New Roman"/>
            </a:endParaRPr>
          </a:p>
          <a:p>
            <a:pPr algn="ctr">
              <a:lnSpc>
                <a:spcPct val="100000"/>
              </a:lnSpc>
              <a:spcBef>
                <a:spcPts val="5"/>
              </a:spcBef>
            </a:pPr>
            <a:r>
              <a:rPr sz="800" b="1" spc="-10" dirty="0">
                <a:latin typeface="Times New Roman"/>
                <a:cs typeface="Times New Roman"/>
              </a:rPr>
              <a:t>заполнять</a:t>
            </a:r>
            <a:endParaRPr sz="800">
              <a:latin typeface="Times New Roman"/>
              <a:cs typeface="Times New Roman"/>
            </a:endParaRPr>
          </a:p>
        </p:txBody>
      </p:sp>
      <p:sp>
        <p:nvSpPr>
          <p:cNvPr id="79" name="object 79"/>
          <p:cNvSpPr/>
          <p:nvPr/>
        </p:nvSpPr>
        <p:spPr>
          <a:xfrm>
            <a:off x="10855452" y="4492752"/>
            <a:ext cx="777240" cy="401320"/>
          </a:xfrm>
          <a:custGeom>
            <a:avLst/>
            <a:gdLst/>
            <a:ahLst/>
            <a:cxnLst/>
            <a:rect l="l" t="t" r="r" b="b"/>
            <a:pathLst>
              <a:path w="777240" h="401320">
                <a:moveTo>
                  <a:pt x="777240" y="0"/>
                </a:moveTo>
                <a:lnTo>
                  <a:pt x="0" y="0"/>
                </a:lnTo>
                <a:lnTo>
                  <a:pt x="0" y="400812"/>
                </a:lnTo>
                <a:lnTo>
                  <a:pt x="777240" y="400812"/>
                </a:lnTo>
                <a:lnTo>
                  <a:pt x="777240" y="0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0" name="object 80"/>
          <p:cNvSpPr txBox="1"/>
          <p:nvPr/>
        </p:nvSpPr>
        <p:spPr>
          <a:xfrm>
            <a:off x="10935969" y="4522978"/>
            <a:ext cx="620395" cy="3302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 indent="219710">
              <a:lnSpc>
                <a:spcPct val="100000"/>
              </a:lnSpc>
              <a:spcBef>
                <a:spcPts val="95"/>
              </a:spcBef>
            </a:pPr>
            <a:r>
              <a:rPr sz="1000" b="1" spc="-25" dirty="0">
                <a:latin typeface="Times New Roman"/>
                <a:cs typeface="Times New Roman"/>
              </a:rPr>
              <a:t>Не </a:t>
            </a:r>
            <a:r>
              <a:rPr sz="1000" b="1" spc="-10" dirty="0">
                <a:latin typeface="Times New Roman"/>
                <a:cs typeface="Times New Roman"/>
              </a:rPr>
              <a:t>заполнять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81" name="object 81"/>
          <p:cNvSpPr/>
          <p:nvPr/>
        </p:nvSpPr>
        <p:spPr>
          <a:xfrm>
            <a:off x="4158996" y="5030723"/>
            <a:ext cx="1007744" cy="245745"/>
          </a:xfrm>
          <a:custGeom>
            <a:avLst/>
            <a:gdLst/>
            <a:ahLst/>
            <a:cxnLst/>
            <a:rect l="l" t="t" r="r" b="b"/>
            <a:pathLst>
              <a:path w="1007745" h="245745">
                <a:moveTo>
                  <a:pt x="1007363" y="0"/>
                </a:moveTo>
                <a:lnTo>
                  <a:pt x="0" y="0"/>
                </a:lnTo>
                <a:lnTo>
                  <a:pt x="0" y="245363"/>
                </a:lnTo>
                <a:lnTo>
                  <a:pt x="1007363" y="245363"/>
                </a:lnTo>
                <a:lnTo>
                  <a:pt x="1007363" y="0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2" name="object 82"/>
          <p:cNvSpPr txBox="1"/>
          <p:nvPr/>
        </p:nvSpPr>
        <p:spPr>
          <a:xfrm>
            <a:off x="4238371" y="5060441"/>
            <a:ext cx="809625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b="1" dirty="0">
                <a:latin typeface="Times New Roman"/>
                <a:cs typeface="Times New Roman"/>
              </a:rPr>
              <a:t>Не</a:t>
            </a:r>
            <a:r>
              <a:rPr sz="1000" b="1" spc="-15" dirty="0">
                <a:latin typeface="Times New Roman"/>
                <a:cs typeface="Times New Roman"/>
              </a:rPr>
              <a:t> </a:t>
            </a:r>
            <a:r>
              <a:rPr sz="1000" b="1" spc="-10" dirty="0">
                <a:latin typeface="Times New Roman"/>
                <a:cs typeface="Times New Roman"/>
              </a:rPr>
              <a:t>заполнять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83" name="object 83"/>
          <p:cNvSpPr/>
          <p:nvPr/>
        </p:nvSpPr>
        <p:spPr>
          <a:xfrm>
            <a:off x="7690104" y="5100828"/>
            <a:ext cx="913130" cy="230504"/>
          </a:xfrm>
          <a:custGeom>
            <a:avLst/>
            <a:gdLst/>
            <a:ahLst/>
            <a:cxnLst/>
            <a:rect l="l" t="t" r="r" b="b"/>
            <a:pathLst>
              <a:path w="913129" h="230504">
                <a:moveTo>
                  <a:pt x="912876" y="0"/>
                </a:moveTo>
                <a:lnTo>
                  <a:pt x="0" y="0"/>
                </a:lnTo>
                <a:lnTo>
                  <a:pt x="0" y="230124"/>
                </a:lnTo>
                <a:lnTo>
                  <a:pt x="912876" y="230124"/>
                </a:lnTo>
                <a:lnTo>
                  <a:pt x="912876" y="0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4" name="object 84"/>
          <p:cNvSpPr txBox="1"/>
          <p:nvPr/>
        </p:nvSpPr>
        <p:spPr>
          <a:xfrm>
            <a:off x="7783830" y="5129910"/>
            <a:ext cx="724535" cy="1625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900" b="1" dirty="0">
                <a:latin typeface="Times New Roman"/>
                <a:cs typeface="Times New Roman"/>
              </a:rPr>
              <a:t>Не</a:t>
            </a:r>
            <a:r>
              <a:rPr sz="900" b="1" spc="-15" dirty="0">
                <a:latin typeface="Times New Roman"/>
                <a:cs typeface="Times New Roman"/>
              </a:rPr>
              <a:t> </a:t>
            </a:r>
            <a:r>
              <a:rPr sz="900" b="1" spc="-10" dirty="0">
                <a:latin typeface="Times New Roman"/>
                <a:cs typeface="Times New Roman"/>
              </a:rPr>
              <a:t>заполнять</a:t>
            </a:r>
            <a:endParaRPr sz="900">
              <a:latin typeface="Times New Roman"/>
              <a:cs typeface="Times New Roman"/>
            </a:endParaRPr>
          </a:p>
        </p:txBody>
      </p:sp>
      <p:sp>
        <p:nvSpPr>
          <p:cNvPr id="85" name="object 85"/>
          <p:cNvSpPr/>
          <p:nvPr/>
        </p:nvSpPr>
        <p:spPr>
          <a:xfrm>
            <a:off x="10855452" y="4960620"/>
            <a:ext cx="777240" cy="401320"/>
          </a:xfrm>
          <a:custGeom>
            <a:avLst/>
            <a:gdLst/>
            <a:ahLst/>
            <a:cxnLst/>
            <a:rect l="l" t="t" r="r" b="b"/>
            <a:pathLst>
              <a:path w="777240" h="401320">
                <a:moveTo>
                  <a:pt x="777240" y="0"/>
                </a:moveTo>
                <a:lnTo>
                  <a:pt x="0" y="0"/>
                </a:lnTo>
                <a:lnTo>
                  <a:pt x="0" y="400811"/>
                </a:lnTo>
                <a:lnTo>
                  <a:pt x="777240" y="400811"/>
                </a:lnTo>
                <a:lnTo>
                  <a:pt x="777240" y="0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6" name="object 86"/>
          <p:cNvSpPr txBox="1"/>
          <p:nvPr/>
        </p:nvSpPr>
        <p:spPr>
          <a:xfrm>
            <a:off x="10935969" y="4990338"/>
            <a:ext cx="620395" cy="3302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 indent="219710">
              <a:lnSpc>
                <a:spcPct val="100000"/>
              </a:lnSpc>
              <a:spcBef>
                <a:spcPts val="95"/>
              </a:spcBef>
            </a:pPr>
            <a:r>
              <a:rPr sz="1000" b="1" spc="-25" dirty="0">
                <a:latin typeface="Times New Roman"/>
                <a:cs typeface="Times New Roman"/>
              </a:rPr>
              <a:t>Не </a:t>
            </a:r>
            <a:r>
              <a:rPr sz="1000" b="1" spc="-10" dirty="0">
                <a:latin typeface="Times New Roman"/>
                <a:cs typeface="Times New Roman"/>
              </a:rPr>
              <a:t>заполнять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87" name="object 87"/>
          <p:cNvSpPr/>
          <p:nvPr/>
        </p:nvSpPr>
        <p:spPr>
          <a:xfrm>
            <a:off x="2965704" y="6233159"/>
            <a:ext cx="1007744" cy="245745"/>
          </a:xfrm>
          <a:custGeom>
            <a:avLst/>
            <a:gdLst/>
            <a:ahLst/>
            <a:cxnLst/>
            <a:rect l="l" t="t" r="r" b="b"/>
            <a:pathLst>
              <a:path w="1007745" h="245745">
                <a:moveTo>
                  <a:pt x="1007364" y="0"/>
                </a:moveTo>
                <a:lnTo>
                  <a:pt x="0" y="0"/>
                </a:lnTo>
                <a:lnTo>
                  <a:pt x="0" y="245363"/>
                </a:lnTo>
                <a:lnTo>
                  <a:pt x="1007364" y="245363"/>
                </a:lnTo>
                <a:lnTo>
                  <a:pt x="1007364" y="0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8" name="object 88"/>
          <p:cNvSpPr txBox="1"/>
          <p:nvPr/>
        </p:nvSpPr>
        <p:spPr>
          <a:xfrm>
            <a:off x="3044444" y="6262217"/>
            <a:ext cx="809625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b="1" dirty="0">
                <a:latin typeface="Times New Roman"/>
                <a:cs typeface="Times New Roman"/>
              </a:rPr>
              <a:t>Не</a:t>
            </a:r>
            <a:r>
              <a:rPr sz="1000" b="1" spc="-15" dirty="0">
                <a:latin typeface="Times New Roman"/>
                <a:cs typeface="Times New Roman"/>
              </a:rPr>
              <a:t> </a:t>
            </a:r>
            <a:r>
              <a:rPr sz="1000" b="1" spc="-10" dirty="0">
                <a:latin typeface="Times New Roman"/>
                <a:cs typeface="Times New Roman"/>
              </a:rPr>
              <a:t>заполнять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89" name="object 89"/>
          <p:cNvSpPr/>
          <p:nvPr/>
        </p:nvSpPr>
        <p:spPr>
          <a:xfrm>
            <a:off x="6027420" y="6222491"/>
            <a:ext cx="978535" cy="230504"/>
          </a:xfrm>
          <a:custGeom>
            <a:avLst/>
            <a:gdLst/>
            <a:ahLst/>
            <a:cxnLst/>
            <a:rect l="l" t="t" r="r" b="b"/>
            <a:pathLst>
              <a:path w="978534" h="230504">
                <a:moveTo>
                  <a:pt x="978407" y="0"/>
                </a:moveTo>
                <a:lnTo>
                  <a:pt x="0" y="0"/>
                </a:lnTo>
                <a:lnTo>
                  <a:pt x="0" y="230124"/>
                </a:lnTo>
                <a:lnTo>
                  <a:pt x="978407" y="230124"/>
                </a:lnTo>
                <a:lnTo>
                  <a:pt x="978407" y="0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0" name="object 90"/>
          <p:cNvSpPr txBox="1"/>
          <p:nvPr/>
        </p:nvSpPr>
        <p:spPr>
          <a:xfrm>
            <a:off x="6154673" y="6251549"/>
            <a:ext cx="724535" cy="1631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900" b="1" dirty="0">
                <a:latin typeface="Times New Roman"/>
                <a:cs typeface="Times New Roman"/>
              </a:rPr>
              <a:t>Не</a:t>
            </a:r>
            <a:r>
              <a:rPr sz="900" b="1" spc="-25" dirty="0">
                <a:latin typeface="Times New Roman"/>
                <a:cs typeface="Times New Roman"/>
              </a:rPr>
              <a:t> </a:t>
            </a:r>
            <a:r>
              <a:rPr sz="900" b="1" spc="-10" dirty="0">
                <a:latin typeface="Times New Roman"/>
                <a:cs typeface="Times New Roman"/>
              </a:rPr>
              <a:t>заполнять</a:t>
            </a:r>
            <a:endParaRPr sz="900">
              <a:latin typeface="Times New Roman"/>
              <a:cs typeface="Times New Roman"/>
            </a:endParaRPr>
          </a:p>
        </p:txBody>
      </p:sp>
      <p:sp>
        <p:nvSpPr>
          <p:cNvPr id="91" name="object 91"/>
          <p:cNvSpPr/>
          <p:nvPr/>
        </p:nvSpPr>
        <p:spPr>
          <a:xfrm>
            <a:off x="9142476" y="6239255"/>
            <a:ext cx="904240" cy="231775"/>
          </a:xfrm>
          <a:custGeom>
            <a:avLst/>
            <a:gdLst/>
            <a:ahLst/>
            <a:cxnLst/>
            <a:rect l="l" t="t" r="r" b="b"/>
            <a:pathLst>
              <a:path w="904240" h="231775">
                <a:moveTo>
                  <a:pt x="903731" y="0"/>
                </a:moveTo>
                <a:lnTo>
                  <a:pt x="0" y="0"/>
                </a:lnTo>
                <a:lnTo>
                  <a:pt x="0" y="231648"/>
                </a:lnTo>
                <a:lnTo>
                  <a:pt x="903731" y="231648"/>
                </a:lnTo>
                <a:lnTo>
                  <a:pt x="903731" y="0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2" name="object 92"/>
          <p:cNvSpPr txBox="1"/>
          <p:nvPr/>
        </p:nvSpPr>
        <p:spPr>
          <a:xfrm>
            <a:off x="9233154" y="6269228"/>
            <a:ext cx="724535" cy="1625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900" b="1" dirty="0">
                <a:latin typeface="Times New Roman"/>
                <a:cs typeface="Times New Roman"/>
              </a:rPr>
              <a:t>Не</a:t>
            </a:r>
            <a:r>
              <a:rPr sz="900" b="1" spc="-20" dirty="0">
                <a:latin typeface="Times New Roman"/>
                <a:cs typeface="Times New Roman"/>
              </a:rPr>
              <a:t> </a:t>
            </a:r>
            <a:r>
              <a:rPr sz="900" b="1" spc="-10" dirty="0">
                <a:latin typeface="Times New Roman"/>
                <a:cs typeface="Times New Roman"/>
              </a:rPr>
              <a:t>заполнять</a:t>
            </a:r>
            <a:endParaRPr sz="900">
              <a:latin typeface="Times New Roman"/>
              <a:cs typeface="Times New Roman"/>
            </a:endParaRPr>
          </a:p>
        </p:txBody>
      </p:sp>
      <p:sp>
        <p:nvSpPr>
          <p:cNvPr id="93" name="object 93"/>
          <p:cNvSpPr/>
          <p:nvPr/>
        </p:nvSpPr>
        <p:spPr>
          <a:xfrm>
            <a:off x="4082796" y="6452615"/>
            <a:ext cx="1007744" cy="245745"/>
          </a:xfrm>
          <a:custGeom>
            <a:avLst/>
            <a:gdLst/>
            <a:ahLst/>
            <a:cxnLst/>
            <a:rect l="l" t="t" r="r" b="b"/>
            <a:pathLst>
              <a:path w="1007745" h="245745">
                <a:moveTo>
                  <a:pt x="1007363" y="0"/>
                </a:moveTo>
                <a:lnTo>
                  <a:pt x="0" y="0"/>
                </a:lnTo>
                <a:lnTo>
                  <a:pt x="0" y="245364"/>
                </a:lnTo>
                <a:lnTo>
                  <a:pt x="1007363" y="245364"/>
                </a:lnTo>
                <a:lnTo>
                  <a:pt x="1007363" y="0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4" name="object 94"/>
          <p:cNvSpPr txBox="1"/>
          <p:nvPr/>
        </p:nvSpPr>
        <p:spPr>
          <a:xfrm>
            <a:off x="4161790" y="6481978"/>
            <a:ext cx="809625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b="1" dirty="0">
                <a:latin typeface="Times New Roman"/>
                <a:cs typeface="Times New Roman"/>
              </a:rPr>
              <a:t>Не</a:t>
            </a:r>
            <a:r>
              <a:rPr sz="1000" b="1" spc="-15" dirty="0">
                <a:latin typeface="Times New Roman"/>
                <a:cs typeface="Times New Roman"/>
              </a:rPr>
              <a:t> </a:t>
            </a:r>
            <a:r>
              <a:rPr sz="1000" b="1" spc="-10" dirty="0">
                <a:latin typeface="Times New Roman"/>
                <a:cs typeface="Times New Roman"/>
              </a:rPr>
              <a:t>заполнять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95" name="object 95"/>
          <p:cNvSpPr/>
          <p:nvPr/>
        </p:nvSpPr>
        <p:spPr>
          <a:xfrm>
            <a:off x="7690104" y="6466332"/>
            <a:ext cx="878205" cy="215265"/>
          </a:xfrm>
          <a:custGeom>
            <a:avLst/>
            <a:gdLst/>
            <a:ahLst/>
            <a:cxnLst/>
            <a:rect l="l" t="t" r="r" b="b"/>
            <a:pathLst>
              <a:path w="878204" h="215265">
                <a:moveTo>
                  <a:pt x="877824" y="0"/>
                </a:moveTo>
                <a:lnTo>
                  <a:pt x="0" y="0"/>
                </a:lnTo>
                <a:lnTo>
                  <a:pt x="0" y="214884"/>
                </a:lnTo>
                <a:lnTo>
                  <a:pt x="877824" y="214884"/>
                </a:lnTo>
                <a:lnTo>
                  <a:pt x="877824" y="0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6" name="object 96"/>
          <p:cNvSpPr txBox="1"/>
          <p:nvPr/>
        </p:nvSpPr>
        <p:spPr>
          <a:xfrm>
            <a:off x="7802118" y="6495694"/>
            <a:ext cx="655320" cy="1479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800" b="1" dirty="0">
                <a:latin typeface="Times New Roman"/>
                <a:cs typeface="Times New Roman"/>
              </a:rPr>
              <a:t>Не</a:t>
            </a:r>
            <a:r>
              <a:rPr sz="800" b="1" spc="-10" dirty="0">
                <a:latin typeface="Times New Roman"/>
                <a:cs typeface="Times New Roman"/>
              </a:rPr>
              <a:t> заполнять</a:t>
            </a:r>
            <a:endParaRPr sz="800">
              <a:latin typeface="Times New Roman"/>
              <a:cs typeface="Times New Roman"/>
            </a:endParaRPr>
          </a:p>
        </p:txBody>
      </p:sp>
      <p:sp>
        <p:nvSpPr>
          <p:cNvPr id="97" name="object 97"/>
          <p:cNvSpPr/>
          <p:nvPr/>
        </p:nvSpPr>
        <p:spPr>
          <a:xfrm>
            <a:off x="10796016" y="6483096"/>
            <a:ext cx="836930" cy="216535"/>
          </a:xfrm>
          <a:custGeom>
            <a:avLst/>
            <a:gdLst/>
            <a:ahLst/>
            <a:cxnLst/>
            <a:rect l="l" t="t" r="r" b="b"/>
            <a:pathLst>
              <a:path w="836929" h="216534">
                <a:moveTo>
                  <a:pt x="836676" y="0"/>
                </a:moveTo>
                <a:lnTo>
                  <a:pt x="0" y="0"/>
                </a:lnTo>
                <a:lnTo>
                  <a:pt x="0" y="216407"/>
                </a:lnTo>
                <a:lnTo>
                  <a:pt x="836676" y="216407"/>
                </a:lnTo>
                <a:lnTo>
                  <a:pt x="836676" y="0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8" name="object 98"/>
          <p:cNvSpPr txBox="1"/>
          <p:nvPr/>
        </p:nvSpPr>
        <p:spPr>
          <a:xfrm>
            <a:off x="10888218" y="6513372"/>
            <a:ext cx="655320" cy="1479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800" b="1" dirty="0">
                <a:latin typeface="Times New Roman"/>
                <a:cs typeface="Times New Roman"/>
              </a:rPr>
              <a:t>Не</a:t>
            </a:r>
            <a:r>
              <a:rPr sz="800" b="1" spc="-10" dirty="0">
                <a:latin typeface="Times New Roman"/>
                <a:cs typeface="Times New Roman"/>
              </a:rPr>
              <a:t> заполнять</a:t>
            </a:r>
            <a:endParaRPr sz="800">
              <a:latin typeface="Times New Roman"/>
              <a:cs typeface="Times New Roman"/>
            </a:endParaRPr>
          </a:p>
        </p:txBody>
      </p:sp>
      <p:sp>
        <p:nvSpPr>
          <p:cNvPr id="99" name="object 99"/>
          <p:cNvSpPr/>
          <p:nvPr/>
        </p:nvSpPr>
        <p:spPr>
          <a:xfrm>
            <a:off x="4082796" y="5623559"/>
            <a:ext cx="1007744" cy="247015"/>
          </a:xfrm>
          <a:custGeom>
            <a:avLst/>
            <a:gdLst/>
            <a:ahLst/>
            <a:cxnLst/>
            <a:rect l="l" t="t" r="r" b="b"/>
            <a:pathLst>
              <a:path w="1007745" h="247014">
                <a:moveTo>
                  <a:pt x="1007363" y="0"/>
                </a:moveTo>
                <a:lnTo>
                  <a:pt x="0" y="0"/>
                </a:lnTo>
                <a:lnTo>
                  <a:pt x="0" y="246887"/>
                </a:lnTo>
                <a:lnTo>
                  <a:pt x="1007363" y="246887"/>
                </a:lnTo>
                <a:lnTo>
                  <a:pt x="1007363" y="0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0" name="object 100"/>
          <p:cNvSpPr txBox="1"/>
          <p:nvPr/>
        </p:nvSpPr>
        <p:spPr>
          <a:xfrm>
            <a:off x="4161790" y="5654141"/>
            <a:ext cx="809625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b="1" dirty="0">
                <a:latin typeface="Times New Roman"/>
                <a:cs typeface="Times New Roman"/>
              </a:rPr>
              <a:t>Не</a:t>
            </a:r>
            <a:r>
              <a:rPr sz="1000" b="1" spc="-15" dirty="0">
                <a:latin typeface="Times New Roman"/>
                <a:cs typeface="Times New Roman"/>
              </a:rPr>
              <a:t> </a:t>
            </a:r>
            <a:r>
              <a:rPr sz="1000" b="1" spc="-10" dirty="0">
                <a:latin typeface="Times New Roman"/>
                <a:cs typeface="Times New Roman"/>
              </a:rPr>
              <a:t>заполнять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01" name="object 101"/>
          <p:cNvSpPr txBox="1"/>
          <p:nvPr/>
        </p:nvSpPr>
        <p:spPr>
          <a:xfrm>
            <a:off x="9156192" y="5623559"/>
            <a:ext cx="779145" cy="340360"/>
          </a:xfrm>
          <a:prstGeom prst="rect">
            <a:avLst/>
          </a:prstGeom>
          <a:solidFill>
            <a:srgbClr val="FFFF00"/>
          </a:solidFill>
        </p:spPr>
        <p:txBody>
          <a:bodyPr vert="horz" wrap="square" lIns="0" tIns="43815" rIns="0" bIns="0" rtlCol="0">
            <a:spAutoFit/>
          </a:bodyPr>
          <a:lstStyle/>
          <a:p>
            <a:pPr marL="2540" algn="ctr">
              <a:lnSpc>
                <a:spcPct val="100000"/>
              </a:lnSpc>
              <a:spcBef>
                <a:spcPts val="345"/>
              </a:spcBef>
            </a:pPr>
            <a:r>
              <a:rPr sz="800" b="1" spc="-25" dirty="0">
                <a:latin typeface="Times New Roman"/>
                <a:cs typeface="Times New Roman"/>
              </a:rPr>
              <a:t>Не</a:t>
            </a:r>
            <a:endParaRPr sz="800">
              <a:latin typeface="Times New Roman"/>
              <a:cs typeface="Times New Roman"/>
            </a:endParaRPr>
          </a:p>
          <a:p>
            <a:pPr marL="1270" algn="ctr">
              <a:lnSpc>
                <a:spcPct val="100000"/>
              </a:lnSpc>
            </a:pPr>
            <a:r>
              <a:rPr sz="800" b="1" spc="-10" dirty="0">
                <a:latin typeface="Times New Roman"/>
                <a:cs typeface="Times New Roman"/>
              </a:rPr>
              <a:t>заполнять</a:t>
            </a:r>
            <a:endParaRPr sz="800">
              <a:latin typeface="Times New Roman"/>
              <a:cs typeface="Times New Roman"/>
            </a:endParaRPr>
          </a:p>
        </p:txBody>
      </p:sp>
      <p:sp>
        <p:nvSpPr>
          <p:cNvPr id="102" name="object 102"/>
          <p:cNvSpPr/>
          <p:nvPr/>
        </p:nvSpPr>
        <p:spPr>
          <a:xfrm>
            <a:off x="6998207" y="5577840"/>
            <a:ext cx="777240" cy="338455"/>
          </a:xfrm>
          <a:custGeom>
            <a:avLst/>
            <a:gdLst/>
            <a:ahLst/>
            <a:cxnLst/>
            <a:rect l="l" t="t" r="r" b="b"/>
            <a:pathLst>
              <a:path w="777240" h="338454">
                <a:moveTo>
                  <a:pt x="777240" y="0"/>
                </a:moveTo>
                <a:lnTo>
                  <a:pt x="0" y="0"/>
                </a:lnTo>
                <a:lnTo>
                  <a:pt x="0" y="338328"/>
                </a:lnTo>
                <a:lnTo>
                  <a:pt x="777240" y="338328"/>
                </a:lnTo>
                <a:lnTo>
                  <a:pt x="777240" y="0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3" name="object 103"/>
          <p:cNvSpPr txBox="1"/>
          <p:nvPr/>
        </p:nvSpPr>
        <p:spPr>
          <a:xfrm>
            <a:off x="7135114" y="5607811"/>
            <a:ext cx="505459" cy="2698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" algn="ctr">
              <a:lnSpc>
                <a:spcPct val="100000"/>
              </a:lnSpc>
              <a:spcBef>
                <a:spcPts val="100"/>
              </a:spcBef>
            </a:pPr>
            <a:r>
              <a:rPr sz="800" b="1" spc="-25" dirty="0">
                <a:latin typeface="Times New Roman"/>
                <a:cs typeface="Times New Roman"/>
              </a:rPr>
              <a:t>Не</a:t>
            </a:r>
            <a:endParaRPr sz="800">
              <a:latin typeface="Times New Roman"/>
              <a:cs typeface="Times New Roman"/>
            </a:endParaRPr>
          </a:p>
          <a:p>
            <a:pPr algn="ctr">
              <a:lnSpc>
                <a:spcPct val="100000"/>
              </a:lnSpc>
            </a:pPr>
            <a:r>
              <a:rPr sz="800" b="1" spc="-10" dirty="0">
                <a:latin typeface="Times New Roman"/>
                <a:cs typeface="Times New Roman"/>
              </a:rPr>
              <a:t>заполнять</a:t>
            </a:r>
            <a:endParaRPr sz="800">
              <a:latin typeface="Times New Roman"/>
              <a:cs typeface="Times New Roman"/>
            </a:endParaRPr>
          </a:p>
        </p:txBody>
      </p:sp>
      <p:sp>
        <p:nvSpPr>
          <p:cNvPr id="104" name="object 104"/>
          <p:cNvSpPr/>
          <p:nvPr/>
        </p:nvSpPr>
        <p:spPr>
          <a:xfrm>
            <a:off x="7775447" y="5609844"/>
            <a:ext cx="777240" cy="338455"/>
          </a:xfrm>
          <a:custGeom>
            <a:avLst/>
            <a:gdLst/>
            <a:ahLst/>
            <a:cxnLst/>
            <a:rect l="l" t="t" r="r" b="b"/>
            <a:pathLst>
              <a:path w="777240" h="338454">
                <a:moveTo>
                  <a:pt x="777240" y="0"/>
                </a:moveTo>
                <a:lnTo>
                  <a:pt x="0" y="0"/>
                </a:lnTo>
                <a:lnTo>
                  <a:pt x="0" y="338327"/>
                </a:lnTo>
                <a:lnTo>
                  <a:pt x="777240" y="338327"/>
                </a:lnTo>
                <a:lnTo>
                  <a:pt x="777240" y="0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5" name="object 105"/>
          <p:cNvSpPr txBox="1"/>
          <p:nvPr/>
        </p:nvSpPr>
        <p:spPr>
          <a:xfrm>
            <a:off x="7912354" y="5639511"/>
            <a:ext cx="505459" cy="2698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" algn="ctr">
              <a:lnSpc>
                <a:spcPct val="100000"/>
              </a:lnSpc>
              <a:spcBef>
                <a:spcPts val="100"/>
              </a:spcBef>
            </a:pPr>
            <a:r>
              <a:rPr sz="800" b="1" spc="-25" dirty="0">
                <a:latin typeface="Times New Roman"/>
                <a:cs typeface="Times New Roman"/>
              </a:rPr>
              <a:t>Не</a:t>
            </a:r>
            <a:endParaRPr sz="800">
              <a:latin typeface="Times New Roman"/>
              <a:cs typeface="Times New Roman"/>
            </a:endParaRPr>
          </a:p>
          <a:p>
            <a:pPr algn="ctr">
              <a:lnSpc>
                <a:spcPct val="100000"/>
              </a:lnSpc>
            </a:pPr>
            <a:r>
              <a:rPr sz="800" b="1" spc="-10" dirty="0">
                <a:latin typeface="Times New Roman"/>
                <a:cs typeface="Times New Roman"/>
              </a:rPr>
              <a:t>заполнять</a:t>
            </a:r>
            <a:endParaRPr sz="800">
              <a:latin typeface="Times New Roman"/>
              <a:cs typeface="Times New Roman"/>
            </a:endParaRPr>
          </a:p>
        </p:txBody>
      </p:sp>
      <p:sp>
        <p:nvSpPr>
          <p:cNvPr id="106" name="object 106"/>
          <p:cNvSpPr/>
          <p:nvPr/>
        </p:nvSpPr>
        <p:spPr>
          <a:xfrm>
            <a:off x="10110216" y="5597652"/>
            <a:ext cx="777240" cy="340360"/>
          </a:xfrm>
          <a:custGeom>
            <a:avLst/>
            <a:gdLst/>
            <a:ahLst/>
            <a:cxnLst/>
            <a:rect l="l" t="t" r="r" b="b"/>
            <a:pathLst>
              <a:path w="777240" h="340360">
                <a:moveTo>
                  <a:pt x="777240" y="0"/>
                </a:moveTo>
                <a:lnTo>
                  <a:pt x="0" y="0"/>
                </a:lnTo>
                <a:lnTo>
                  <a:pt x="0" y="339852"/>
                </a:lnTo>
                <a:lnTo>
                  <a:pt x="777240" y="339852"/>
                </a:lnTo>
                <a:lnTo>
                  <a:pt x="777240" y="0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7" name="object 107"/>
          <p:cNvSpPr txBox="1"/>
          <p:nvPr/>
        </p:nvSpPr>
        <p:spPr>
          <a:xfrm>
            <a:off x="10247121" y="5628233"/>
            <a:ext cx="505459" cy="2698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" algn="ctr">
              <a:lnSpc>
                <a:spcPct val="100000"/>
              </a:lnSpc>
              <a:spcBef>
                <a:spcPts val="100"/>
              </a:spcBef>
            </a:pPr>
            <a:r>
              <a:rPr sz="800" b="1" spc="-25" dirty="0">
                <a:latin typeface="Times New Roman"/>
                <a:cs typeface="Times New Roman"/>
              </a:rPr>
              <a:t>Не</a:t>
            </a:r>
            <a:endParaRPr sz="800">
              <a:latin typeface="Times New Roman"/>
              <a:cs typeface="Times New Roman"/>
            </a:endParaRPr>
          </a:p>
          <a:p>
            <a:pPr algn="ctr">
              <a:lnSpc>
                <a:spcPct val="100000"/>
              </a:lnSpc>
            </a:pPr>
            <a:r>
              <a:rPr sz="800" b="1" spc="-10" dirty="0">
                <a:latin typeface="Times New Roman"/>
                <a:cs typeface="Times New Roman"/>
              </a:rPr>
              <a:t>заполнять</a:t>
            </a:r>
            <a:endParaRPr sz="800">
              <a:latin typeface="Times New Roman"/>
              <a:cs typeface="Times New Roman"/>
            </a:endParaRPr>
          </a:p>
        </p:txBody>
      </p:sp>
      <p:sp>
        <p:nvSpPr>
          <p:cNvPr id="108" name="object 108"/>
          <p:cNvSpPr/>
          <p:nvPr/>
        </p:nvSpPr>
        <p:spPr>
          <a:xfrm>
            <a:off x="10840211" y="5623559"/>
            <a:ext cx="777240" cy="338455"/>
          </a:xfrm>
          <a:custGeom>
            <a:avLst/>
            <a:gdLst/>
            <a:ahLst/>
            <a:cxnLst/>
            <a:rect l="l" t="t" r="r" b="b"/>
            <a:pathLst>
              <a:path w="777240" h="338454">
                <a:moveTo>
                  <a:pt x="777240" y="0"/>
                </a:moveTo>
                <a:lnTo>
                  <a:pt x="0" y="0"/>
                </a:lnTo>
                <a:lnTo>
                  <a:pt x="0" y="338327"/>
                </a:lnTo>
                <a:lnTo>
                  <a:pt x="777240" y="338327"/>
                </a:lnTo>
                <a:lnTo>
                  <a:pt x="777240" y="0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9" name="object 109"/>
          <p:cNvSpPr txBox="1"/>
          <p:nvPr/>
        </p:nvSpPr>
        <p:spPr>
          <a:xfrm>
            <a:off x="10976864" y="5653227"/>
            <a:ext cx="505459" cy="2698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" algn="ctr">
              <a:lnSpc>
                <a:spcPct val="100000"/>
              </a:lnSpc>
              <a:spcBef>
                <a:spcPts val="100"/>
              </a:spcBef>
            </a:pPr>
            <a:r>
              <a:rPr sz="800" b="1" spc="-25" dirty="0">
                <a:latin typeface="Times New Roman"/>
                <a:cs typeface="Times New Roman"/>
              </a:rPr>
              <a:t>Не</a:t>
            </a:r>
            <a:endParaRPr sz="800">
              <a:latin typeface="Times New Roman"/>
              <a:cs typeface="Times New Roman"/>
            </a:endParaRPr>
          </a:p>
          <a:p>
            <a:pPr algn="ctr">
              <a:lnSpc>
                <a:spcPct val="100000"/>
              </a:lnSpc>
            </a:pPr>
            <a:r>
              <a:rPr sz="800" b="1" spc="-10" dirty="0">
                <a:latin typeface="Times New Roman"/>
                <a:cs typeface="Times New Roman"/>
              </a:rPr>
              <a:t>заполнять</a:t>
            </a:r>
            <a:endParaRPr sz="800">
              <a:latin typeface="Times New Roman"/>
              <a:cs typeface="Times New Roman"/>
            </a:endParaRPr>
          </a:p>
        </p:txBody>
      </p:sp>
      <p:sp>
        <p:nvSpPr>
          <p:cNvPr id="110" name="object 110"/>
          <p:cNvSpPr txBox="1"/>
          <p:nvPr/>
        </p:nvSpPr>
        <p:spPr>
          <a:xfrm>
            <a:off x="6109715" y="5577840"/>
            <a:ext cx="777240" cy="338455"/>
          </a:xfrm>
          <a:prstGeom prst="rect">
            <a:avLst/>
          </a:prstGeom>
          <a:solidFill>
            <a:srgbClr val="FFFF00"/>
          </a:solidFill>
        </p:spPr>
        <p:txBody>
          <a:bodyPr vert="horz" wrap="square" lIns="0" tIns="43180" rIns="0" bIns="0" rtlCol="0">
            <a:spAutoFit/>
          </a:bodyPr>
          <a:lstStyle/>
          <a:p>
            <a:pPr marL="1270" algn="ctr">
              <a:lnSpc>
                <a:spcPct val="100000"/>
              </a:lnSpc>
              <a:spcBef>
                <a:spcPts val="340"/>
              </a:spcBef>
            </a:pPr>
            <a:r>
              <a:rPr sz="800" b="1" spc="-25" dirty="0">
                <a:latin typeface="Times New Roman"/>
                <a:cs typeface="Times New Roman"/>
              </a:rPr>
              <a:t>Не</a:t>
            </a:r>
            <a:endParaRPr sz="800">
              <a:latin typeface="Times New Roman"/>
              <a:cs typeface="Times New Roman"/>
            </a:endParaRPr>
          </a:p>
          <a:p>
            <a:pPr algn="ctr">
              <a:lnSpc>
                <a:spcPct val="100000"/>
              </a:lnSpc>
            </a:pPr>
            <a:r>
              <a:rPr sz="800" b="1" spc="-10" dirty="0">
                <a:latin typeface="Times New Roman"/>
                <a:cs typeface="Times New Roman"/>
              </a:rPr>
              <a:t>заполнять</a:t>
            </a:r>
            <a:endParaRPr sz="8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0"/>
            <a:ext cx="12192000" cy="1701164"/>
            <a:chOff x="0" y="0"/>
            <a:chExt cx="12192000" cy="1701164"/>
          </a:xfrm>
        </p:grpSpPr>
        <p:sp>
          <p:nvSpPr>
            <p:cNvPr id="3" name="object 3"/>
            <p:cNvSpPr/>
            <p:nvPr/>
          </p:nvSpPr>
          <p:spPr>
            <a:xfrm>
              <a:off x="0" y="0"/>
              <a:ext cx="12192000" cy="1701164"/>
            </a:xfrm>
            <a:custGeom>
              <a:avLst/>
              <a:gdLst/>
              <a:ahLst/>
              <a:cxnLst/>
              <a:rect l="l" t="t" r="r" b="b"/>
              <a:pathLst>
                <a:path w="12192000" h="1701164">
                  <a:moveTo>
                    <a:pt x="0" y="1700784"/>
                  </a:moveTo>
                  <a:lnTo>
                    <a:pt x="12192000" y="1700784"/>
                  </a:lnTo>
                  <a:lnTo>
                    <a:pt x="12192000" y="0"/>
                  </a:lnTo>
                  <a:lnTo>
                    <a:pt x="0" y="0"/>
                  </a:lnTo>
                  <a:lnTo>
                    <a:pt x="0" y="1700784"/>
                  </a:lnTo>
                  <a:close/>
                </a:path>
              </a:pathLst>
            </a:custGeom>
            <a:solidFill>
              <a:srgbClr val="DDD0B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5" name="object 5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379219" y="184404"/>
              <a:ext cx="8920734" cy="896874"/>
            </a:xfrm>
            <a:prstGeom prst="rect">
              <a:avLst/>
            </a:prstGeom>
          </p:spPr>
        </p:pic>
        <p:pic>
          <p:nvPicPr>
            <p:cNvPr id="6" name="object 6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579119" y="672083"/>
              <a:ext cx="10420350" cy="896874"/>
            </a:xfrm>
            <a:prstGeom prst="rect">
              <a:avLst/>
            </a:prstGeom>
          </p:spPr>
        </p:pic>
      </p:grpSp>
      <p:grpSp>
        <p:nvGrpSpPr>
          <p:cNvPr id="8" name="object 8"/>
          <p:cNvGrpSpPr/>
          <p:nvPr/>
        </p:nvGrpSpPr>
        <p:grpSpPr>
          <a:xfrm>
            <a:off x="6263640" y="3020567"/>
            <a:ext cx="5274310" cy="787400"/>
            <a:chOff x="6263640" y="3020567"/>
            <a:chExt cx="5274310" cy="787400"/>
          </a:xfrm>
        </p:grpSpPr>
        <p:pic>
          <p:nvPicPr>
            <p:cNvPr id="9" name="object 9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6263640" y="3020567"/>
              <a:ext cx="1890521" cy="787146"/>
            </a:xfrm>
            <a:prstGeom prst="rect">
              <a:avLst/>
            </a:prstGeom>
          </p:spPr>
        </p:pic>
        <p:pic>
          <p:nvPicPr>
            <p:cNvPr id="10" name="object 10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7776972" y="3020567"/>
              <a:ext cx="2425446" cy="787146"/>
            </a:xfrm>
            <a:prstGeom prst="rect">
              <a:avLst/>
            </a:prstGeom>
          </p:spPr>
        </p:pic>
        <p:pic>
          <p:nvPicPr>
            <p:cNvPr id="11" name="object 11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9826752" y="3020567"/>
              <a:ext cx="849629" cy="787146"/>
            </a:xfrm>
            <a:prstGeom prst="rect">
              <a:avLst/>
            </a:prstGeom>
          </p:spPr>
        </p:pic>
        <p:pic>
          <p:nvPicPr>
            <p:cNvPr id="12" name="object 12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10297668" y="3020567"/>
              <a:ext cx="1239774" cy="787146"/>
            </a:xfrm>
            <a:prstGeom prst="rect">
              <a:avLst/>
            </a:prstGeom>
          </p:spPr>
        </p:pic>
      </p:grpSp>
      <p:pic>
        <p:nvPicPr>
          <p:cNvPr id="13" name="object 13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10844783" y="4386071"/>
            <a:ext cx="941070" cy="787145"/>
          </a:xfrm>
          <a:prstGeom prst="rect">
            <a:avLst/>
          </a:prstGeom>
        </p:spPr>
      </p:pic>
      <p:grpSp>
        <p:nvGrpSpPr>
          <p:cNvPr id="14" name="object 14"/>
          <p:cNvGrpSpPr/>
          <p:nvPr/>
        </p:nvGrpSpPr>
        <p:grpSpPr>
          <a:xfrm>
            <a:off x="908303" y="4812791"/>
            <a:ext cx="3844290" cy="787400"/>
            <a:chOff x="908303" y="4812791"/>
            <a:chExt cx="3844290" cy="787400"/>
          </a:xfrm>
        </p:grpSpPr>
        <p:pic>
          <p:nvPicPr>
            <p:cNvPr id="15" name="object 15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908303" y="4812791"/>
              <a:ext cx="2509266" cy="787145"/>
            </a:xfrm>
            <a:prstGeom prst="rect">
              <a:avLst/>
            </a:prstGeom>
          </p:spPr>
        </p:pic>
        <p:pic>
          <p:nvPicPr>
            <p:cNvPr id="16" name="object 16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3040380" y="4812791"/>
              <a:ext cx="849630" cy="787145"/>
            </a:xfrm>
            <a:prstGeom prst="rect">
              <a:avLst/>
            </a:prstGeom>
          </p:spPr>
        </p:pic>
        <p:pic>
          <p:nvPicPr>
            <p:cNvPr id="17" name="object 17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3512819" y="4812791"/>
              <a:ext cx="1239774" cy="787145"/>
            </a:xfrm>
            <a:prstGeom prst="rect">
              <a:avLst/>
            </a:prstGeom>
          </p:spPr>
        </p:pic>
      </p:grpSp>
      <p:sp>
        <p:nvSpPr>
          <p:cNvPr id="18" name="object 18"/>
          <p:cNvSpPr txBox="1"/>
          <p:nvPr/>
        </p:nvSpPr>
        <p:spPr>
          <a:xfrm>
            <a:off x="773683" y="1831339"/>
            <a:ext cx="10780395" cy="352488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355600" marR="5080" indent="-343535" algn="just">
              <a:lnSpc>
                <a:spcPct val="100000"/>
              </a:lnSpc>
              <a:spcBef>
                <a:spcPts val="95"/>
              </a:spcBef>
              <a:buFont typeface="Arial"/>
              <a:buChar char="•"/>
              <a:tabLst>
                <a:tab pos="356235" algn="l"/>
              </a:tabLst>
            </a:pPr>
            <a:r>
              <a:rPr sz="2800" dirty="0">
                <a:latin typeface="Times New Roman"/>
                <a:cs typeface="Times New Roman"/>
              </a:rPr>
              <a:t>В</a:t>
            </a:r>
            <a:r>
              <a:rPr sz="2800" spc="470" dirty="0">
                <a:latin typeface="Times New Roman"/>
                <a:cs typeface="Times New Roman"/>
              </a:rPr>
              <a:t> </a:t>
            </a:r>
            <a:r>
              <a:rPr sz="2800" dirty="0">
                <a:latin typeface="Times New Roman"/>
                <a:cs typeface="Times New Roman"/>
              </a:rPr>
              <a:t>строке</a:t>
            </a:r>
            <a:r>
              <a:rPr sz="2800" spc="500" dirty="0">
                <a:latin typeface="Times New Roman"/>
                <a:cs typeface="Times New Roman"/>
              </a:rPr>
              <a:t> </a:t>
            </a:r>
            <a:r>
              <a:rPr sz="2800" dirty="0">
                <a:latin typeface="Times New Roman"/>
                <a:cs typeface="Times New Roman"/>
              </a:rPr>
              <a:t>1</a:t>
            </a:r>
            <a:r>
              <a:rPr sz="2800" spc="490" dirty="0">
                <a:latin typeface="Times New Roman"/>
                <a:cs typeface="Times New Roman"/>
              </a:rPr>
              <a:t> </a:t>
            </a:r>
            <a:r>
              <a:rPr sz="2800" dirty="0">
                <a:latin typeface="Times New Roman"/>
                <a:cs typeface="Times New Roman"/>
              </a:rPr>
              <a:t>по</a:t>
            </a:r>
            <a:r>
              <a:rPr sz="2800" spc="484" dirty="0">
                <a:latin typeface="Times New Roman"/>
                <a:cs typeface="Times New Roman"/>
              </a:rPr>
              <a:t> </a:t>
            </a:r>
            <a:r>
              <a:rPr sz="2800" dirty="0">
                <a:latin typeface="Times New Roman"/>
                <a:cs typeface="Times New Roman"/>
              </a:rPr>
              <a:t>графам</a:t>
            </a:r>
            <a:r>
              <a:rPr sz="2800" spc="490" dirty="0">
                <a:latin typeface="Times New Roman"/>
                <a:cs typeface="Times New Roman"/>
              </a:rPr>
              <a:t> </a:t>
            </a:r>
            <a:r>
              <a:rPr sz="2800" spc="-10" dirty="0">
                <a:latin typeface="Times New Roman"/>
                <a:cs typeface="Times New Roman"/>
              </a:rPr>
              <a:t>15-</a:t>
            </a:r>
            <a:r>
              <a:rPr sz="2800" dirty="0">
                <a:latin typeface="Times New Roman"/>
                <a:cs typeface="Times New Roman"/>
              </a:rPr>
              <a:t>26</a:t>
            </a:r>
            <a:r>
              <a:rPr sz="2800" spc="490" dirty="0">
                <a:latin typeface="Times New Roman"/>
                <a:cs typeface="Times New Roman"/>
              </a:rPr>
              <a:t> </a:t>
            </a:r>
            <a:r>
              <a:rPr sz="2800" dirty="0">
                <a:latin typeface="Times New Roman"/>
                <a:cs typeface="Times New Roman"/>
              </a:rPr>
              <a:t>указываются</a:t>
            </a:r>
            <a:r>
              <a:rPr sz="2800" spc="475" dirty="0">
                <a:latin typeface="Times New Roman"/>
                <a:cs typeface="Times New Roman"/>
              </a:rPr>
              <a:t> </a:t>
            </a:r>
            <a:r>
              <a:rPr sz="2800" dirty="0">
                <a:latin typeface="Times New Roman"/>
                <a:cs typeface="Times New Roman"/>
              </a:rPr>
              <a:t>сведения</a:t>
            </a:r>
            <a:r>
              <a:rPr sz="2800" spc="484" dirty="0">
                <a:latin typeface="Times New Roman"/>
                <a:cs typeface="Times New Roman"/>
              </a:rPr>
              <a:t> </a:t>
            </a:r>
            <a:r>
              <a:rPr sz="2800" dirty="0">
                <a:latin typeface="Times New Roman"/>
                <a:cs typeface="Times New Roman"/>
              </a:rPr>
              <a:t>о</a:t>
            </a:r>
            <a:r>
              <a:rPr sz="2800" spc="495" dirty="0">
                <a:latin typeface="Times New Roman"/>
                <a:cs typeface="Times New Roman"/>
              </a:rPr>
              <a:t> </a:t>
            </a:r>
            <a:r>
              <a:rPr sz="2800" dirty="0">
                <a:latin typeface="Times New Roman"/>
                <a:cs typeface="Times New Roman"/>
              </a:rPr>
              <a:t>числе</a:t>
            </a:r>
            <a:r>
              <a:rPr sz="2800" spc="484" dirty="0">
                <a:latin typeface="Times New Roman"/>
                <a:cs typeface="Times New Roman"/>
              </a:rPr>
              <a:t> </a:t>
            </a:r>
            <a:r>
              <a:rPr sz="2800" spc="-10" dirty="0">
                <a:latin typeface="Times New Roman"/>
                <a:cs typeface="Times New Roman"/>
              </a:rPr>
              <a:t>коек, </a:t>
            </a:r>
            <a:r>
              <a:rPr sz="2800" dirty="0">
                <a:latin typeface="Times New Roman"/>
                <a:cs typeface="Times New Roman"/>
              </a:rPr>
              <a:t>выписанных</a:t>
            </a:r>
            <a:r>
              <a:rPr sz="2800" spc="390" dirty="0">
                <a:latin typeface="Times New Roman"/>
                <a:cs typeface="Times New Roman"/>
              </a:rPr>
              <a:t>  </a:t>
            </a:r>
            <a:r>
              <a:rPr sz="2800" dirty="0">
                <a:latin typeface="Times New Roman"/>
                <a:cs typeface="Times New Roman"/>
              </a:rPr>
              <a:t>пациентах</a:t>
            </a:r>
            <a:r>
              <a:rPr sz="2800" spc="390" dirty="0">
                <a:latin typeface="Times New Roman"/>
                <a:cs typeface="Times New Roman"/>
              </a:rPr>
              <a:t>  </a:t>
            </a:r>
            <a:r>
              <a:rPr sz="2800" dirty="0">
                <a:latin typeface="Times New Roman"/>
                <a:cs typeface="Times New Roman"/>
              </a:rPr>
              <a:t>и</a:t>
            </a:r>
            <a:r>
              <a:rPr sz="2800" spc="395" dirty="0">
                <a:latin typeface="Times New Roman"/>
                <a:cs typeface="Times New Roman"/>
              </a:rPr>
              <a:t>  </a:t>
            </a:r>
            <a:r>
              <a:rPr sz="2800" dirty="0">
                <a:latin typeface="Times New Roman"/>
                <a:cs typeface="Times New Roman"/>
              </a:rPr>
              <a:t>проведенных</a:t>
            </a:r>
            <a:r>
              <a:rPr sz="2800" spc="390" dirty="0">
                <a:latin typeface="Times New Roman"/>
                <a:cs typeface="Times New Roman"/>
              </a:rPr>
              <a:t>  </a:t>
            </a:r>
            <a:r>
              <a:rPr sz="2800" dirty="0">
                <a:latin typeface="Times New Roman"/>
                <a:cs typeface="Times New Roman"/>
              </a:rPr>
              <a:t>ими</a:t>
            </a:r>
            <a:r>
              <a:rPr sz="2800" spc="395" dirty="0">
                <a:latin typeface="Times New Roman"/>
                <a:cs typeface="Times New Roman"/>
              </a:rPr>
              <a:t>  </a:t>
            </a:r>
            <a:r>
              <a:rPr sz="2800" spc="-30" dirty="0">
                <a:latin typeface="Times New Roman"/>
                <a:cs typeface="Times New Roman"/>
              </a:rPr>
              <a:t>пациенто-</a:t>
            </a:r>
            <a:r>
              <a:rPr sz="2800" dirty="0">
                <a:latin typeface="Times New Roman"/>
                <a:cs typeface="Times New Roman"/>
              </a:rPr>
              <a:t>днях</a:t>
            </a:r>
            <a:r>
              <a:rPr sz="2800" spc="390" dirty="0">
                <a:latin typeface="Times New Roman"/>
                <a:cs typeface="Times New Roman"/>
              </a:rPr>
              <a:t>  </a:t>
            </a:r>
            <a:r>
              <a:rPr sz="2800" spc="-50" dirty="0">
                <a:latin typeface="Times New Roman"/>
                <a:cs typeface="Times New Roman"/>
              </a:rPr>
              <a:t>в </a:t>
            </a:r>
            <a:r>
              <a:rPr sz="2800" dirty="0">
                <a:latin typeface="Times New Roman"/>
                <a:cs typeface="Times New Roman"/>
              </a:rPr>
              <a:t>дневных</a:t>
            </a:r>
            <a:r>
              <a:rPr sz="2800" spc="290" dirty="0">
                <a:latin typeface="Times New Roman"/>
                <a:cs typeface="Times New Roman"/>
              </a:rPr>
              <a:t>  </a:t>
            </a:r>
            <a:r>
              <a:rPr sz="2800" dirty="0">
                <a:latin typeface="Times New Roman"/>
                <a:cs typeface="Times New Roman"/>
              </a:rPr>
              <a:t>стационарах</a:t>
            </a:r>
            <a:r>
              <a:rPr sz="2800" spc="295" dirty="0">
                <a:latin typeface="Times New Roman"/>
                <a:cs typeface="Times New Roman"/>
              </a:rPr>
              <a:t>  </a:t>
            </a:r>
            <a:r>
              <a:rPr sz="2800" dirty="0">
                <a:latin typeface="Times New Roman"/>
                <a:cs typeface="Times New Roman"/>
              </a:rPr>
              <a:t>медицинских</a:t>
            </a:r>
            <a:r>
              <a:rPr sz="2800" spc="295" dirty="0">
                <a:latin typeface="Times New Roman"/>
                <a:cs typeface="Times New Roman"/>
              </a:rPr>
              <a:t>  </a:t>
            </a:r>
            <a:r>
              <a:rPr sz="2800" dirty="0">
                <a:latin typeface="Times New Roman"/>
                <a:cs typeface="Times New Roman"/>
              </a:rPr>
              <a:t>организаций,</a:t>
            </a:r>
            <a:r>
              <a:rPr sz="2800" spc="295" dirty="0">
                <a:latin typeface="Times New Roman"/>
                <a:cs typeface="Times New Roman"/>
              </a:rPr>
              <a:t>  </a:t>
            </a:r>
            <a:r>
              <a:rPr sz="2800" spc="-10" dirty="0">
                <a:latin typeface="Times New Roman"/>
                <a:cs typeface="Times New Roman"/>
              </a:rPr>
              <a:t>оказывающих </a:t>
            </a:r>
            <a:r>
              <a:rPr sz="2800" dirty="0">
                <a:latin typeface="Times New Roman"/>
                <a:cs typeface="Times New Roman"/>
              </a:rPr>
              <a:t>помощь</a:t>
            </a:r>
            <a:r>
              <a:rPr sz="2800" spc="-114" dirty="0">
                <a:latin typeface="Times New Roman"/>
                <a:cs typeface="Times New Roman"/>
              </a:rPr>
              <a:t> </a:t>
            </a:r>
            <a:r>
              <a:rPr sz="2800" dirty="0">
                <a:latin typeface="Times New Roman"/>
                <a:cs typeface="Times New Roman"/>
              </a:rPr>
              <a:t>в</a:t>
            </a:r>
            <a:r>
              <a:rPr sz="2800" spc="-100" dirty="0">
                <a:latin typeface="Times New Roman"/>
                <a:cs typeface="Times New Roman"/>
              </a:rPr>
              <a:t> </a:t>
            </a:r>
            <a:r>
              <a:rPr sz="2800" spc="-35" dirty="0">
                <a:latin typeface="Times New Roman"/>
                <a:cs typeface="Times New Roman"/>
              </a:rPr>
              <a:t>амбулаторных</a:t>
            </a:r>
            <a:r>
              <a:rPr sz="2800" spc="-80" dirty="0">
                <a:latin typeface="Times New Roman"/>
                <a:cs typeface="Times New Roman"/>
              </a:rPr>
              <a:t> </a:t>
            </a:r>
            <a:r>
              <a:rPr sz="2800" dirty="0">
                <a:latin typeface="Times New Roman"/>
                <a:cs typeface="Times New Roman"/>
              </a:rPr>
              <a:t>условиях,</a:t>
            </a:r>
            <a:r>
              <a:rPr sz="2800" spc="-95" dirty="0">
                <a:latin typeface="Times New Roman"/>
                <a:cs typeface="Times New Roman"/>
              </a:rPr>
              <a:t> </a:t>
            </a:r>
            <a:r>
              <a:rPr sz="2800" b="1" spc="-10" dirty="0">
                <a:latin typeface="Times New Roman"/>
                <a:cs typeface="Times New Roman"/>
              </a:rPr>
              <a:t>включая</a:t>
            </a:r>
            <a:r>
              <a:rPr sz="2800" b="1" spc="-95" dirty="0">
                <a:latin typeface="Times New Roman"/>
                <a:cs typeface="Times New Roman"/>
              </a:rPr>
              <a:t> </a:t>
            </a:r>
            <a:r>
              <a:rPr sz="2800" b="1" dirty="0">
                <a:latin typeface="Times New Roman"/>
                <a:cs typeface="Times New Roman"/>
              </a:rPr>
              <a:t>стационары</a:t>
            </a:r>
            <a:r>
              <a:rPr sz="2800" b="1" spc="-75" dirty="0">
                <a:latin typeface="Times New Roman"/>
                <a:cs typeface="Times New Roman"/>
              </a:rPr>
              <a:t> </a:t>
            </a:r>
            <a:r>
              <a:rPr sz="2800" b="1" dirty="0">
                <a:latin typeface="Times New Roman"/>
                <a:cs typeface="Times New Roman"/>
              </a:rPr>
              <a:t>на</a:t>
            </a:r>
            <a:r>
              <a:rPr sz="2800" b="1" spc="-100" dirty="0">
                <a:latin typeface="Times New Roman"/>
                <a:cs typeface="Times New Roman"/>
              </a:rPr>
              <a:t> </a:t>
            </a:r>
            <a:r>
              <a:rPr sz="2800" b="1" spc="-10" dirty="0">
                <a:latin typeface="Times New Roman"/>
                <a:cs typeface="Times New Roman"/>
              </a:rPr>
              <a:t>дому</a:t>
            </a:r>
            <a:r>
              <a:rPr sz="2800" spc="-10" dirty="0">
                <a:latin typeface="Times New Roman"/>
                <a:cs typeface="Times New Roman"/>
              </a:rPr>
              <a:t>.</a:t>
            </a:r>
            <a:endParaRPr sz="2800" dirty="0">
              <a:latin typeface="Times New Roman"/>
              <a:cs typeface="Times New Roman"/>
            </a:endParaRPr>
          </a:p>
          <a:p>
            <a:pPr marL="355600" marR="5080" indent="-343535" algn="just">
              <a:lnSpc>
                <a:spcPct val="100000"/>
              </a:lnSpc>
              <a:spcBef>
                <a:spcPts val="675"/>
              </a:spcBef>
              <a:buFont typeface="Arial"/>
              <a:buChar char="•"/>
              <a:tabLst>
                <a:tab pos="356235" algn="l"/>
              </a:tabLst>
            </a:pPr>
            <a:r>
              <a:rPr sz="2800" dirty="0">
                <a:latin typeface="Times New Roman"/>
                <a:cs typeface="Times New Roman"/>
              </a:rPr>
              <a:t>В</a:t>
            </a:r>
            <a:r>
              <a:rPr sz="2800" spc="509" dirty="0">
                <a:latin typeface="Times New Roman"/>
                <a:cs typeface="Times New Roman"/>
              </a:rPr>
              <a:t> </a:t>
            </a:r>
            <a:r>
              <a:rPr sz="2800" dirty="0">
                <a:latin typeface="Times New Roman"/>
                <a:cs typeface="Times New Roman"/>
              </a:rPr>
              <a:t>строках</a:t>
            </a:r>
            <a:r>
              <a:rPr sz="2800" spc="535" dirty="0">
                <a:latin typeface="Times New Roman"/>
                <a:cs typeface="Times New Roman"/>
              </a:rPr>
              <a:t> </a:t>
            </a:r>
            <a:r>
              <a:rPr sz="2800" dirty="0">
                <a:latin typeface="Times New Roman"/>
                <a:cs typeface="Times New Roman"/>
              </a:rPr>
              <a:t>2</a:t>
            </a:r>
            <a:r>
              <a:rPr sz="2800" spc="520" dirty="0">
                <a:latin typeface="Times New Roman"/>
                <a:cs typeface="Times New Roman"/>
              </a:rPr>
              <a:t> </a:t>
            </a:r>
            <a:r>
              <a:rPr sz="2800" dirty="0">
                <a:latin typeface="Times New Roman"/>
                <a:cs typeface="Times New Roman"/>
              </a:rPr>
              <a:t>-</a:t>
            </a:r>
            <a:r>
              <a:rPr sz="2800" spc="530" dirty="0">
                <a:latin typeface="Times New Roman"/>
                <a:cs typeface="Times New Roman"/>
              </a:rPr>
              <a:t> </a:t>
            </a:r>
            <a:r>
              <a:rPr sz="2800" dirty="0" smtClean="0">
                <a:latin typeface="Times New Roman"/>
                <a:cs typeface="Times New Roman"/>
              </a:rPr>
              <a:t>7</a:t>
            </a:r>
            <a:r>
              <a:rPr lang="ru-RU" sz="2800" dirty="0" smtClean="0">
                <a:latin typeface="Times New Roman"/>
                <a:cs typeface="Times New Roman"/>
              </a:rPr>
              <a:t>5</a:t>
            </a:r>
            <a:r>
              <a:rPr sz="2800" spc="530" dirty="0" smtClean="0">
                <a:latin typeface="Times New Roman"/>
                <a:cs typeface="Times New Roman"/>
              </a:rPr>
              <a:t> </a:t>
            </a:r>
            <a:r>
              <a:rPr sz="2800" dirty="0">
                <a:latin typeface="Times New Roman"/>
                <a:cs typeface="Times New Roman"/>
              </a:rPr>
              <a:t>по</a:t>
            </a:r>
            <a:r>
              <a:rPr sz="2800" spc="520" dirty="0">
                <a:latin typeface="Times New Roman"/>
                <a:cs typeface="Times New Roman"/>
              </a:rPr>
              <a:t> </a:t>
            </a:r>
            <a:r>
              <a:rPr sz="2800" dirty="0">
                <a:latin typeface="Times New Roman"/>
                <a:cs typeface="Times New Roman"/>
              </a:rPr>
              <a:t>графам</a:t>
            </a:r>
            <a:r>
              <a:rPr sz="2800" spc="515" dirty="0">
                <a:latin typeface="Times New Roman"/>
                <a:cs typeface="Times New Roman"/>
              </a:rPr>
              <a:t> </a:t>
            </a:r>
            <a:r>
              <a:rPr sz="2800" spc="-20" dirty="0">
                <a:latin typeface="Times New Roman"/>
                <a:cs typeface="Times New Roman"/>
              </a:rPr>
              <a:t>15-</a:t>
            </a:r>
            <a:r>
              <a:rPr sz="2800" dirty="0">
                <a:latin typeface="Times New Roman"/>
                <a:cs typeface="Times New Roman"/>
              </a:rPr>
              <a:t>26</a:t>
            </a:r>
            <a:r>
              <a:rPr sz="2800" spc="525" dirty="0">
                <a:latin typeface="Times New Roman"/>
                <a:cs typeface="Times New Roman"/>
              </a:rPr>
              <a:t> </a:t>
            </a:r>
            <a:r>
              <a:rPr sz="2800" dirty="0">
                <a:latin typeface="Times New Roman"/>
                <a:cs typeface="Times New Roman"/>
              </a:rPr>
              <a:t>заполняются</a:t>
            </a:r>
            <a:r>
              <a:rPr sz="2800" spc="509" dirty="0">
                <a:latin typeface="Times New Roman"/>
                <a:cs typeface="Times New Roman"/>
              </a:rPr>
              <a:t> </a:t>
            </a:r>
            <a:r>
              <a:rPr sz="2800" dirty="0">
                <a:latin typeface="Times New Roman"/>
                <a:cs typeface="Times New Roman"/>
              </a:rPr>
              <a:t>данные</a:t>
            </a:r>
            <a:r>
              <a:rPr sz="2800" spc="509" dirty="0">
                <a:latin typeface="Times New Roman"/>
                <a:cs typeface="Times New Roman"/>
              </a:rPr>
              <a:t> </a:t>
            </a:r>
            <a:r>
              <a:rPr sz="2800" dirty="0">
                <a:latin typeface="Times New Roman"/>
                <a:cs typeface="Times New Roman"/>
              </a:rPr>
              <a:t>только</a:t>
            </a:r>
            <a:r>
              <a:rPr sz="2800" spc="535" dirty="0">
                <a:latin typeface="Times New Roman"/>
                <a:cs typeface="Times New Roman"/>
              </a:rPr>
              <a:t> </a:t>
            </a:r>
            <a:r>
              <a:rPr sz="2800" spc="-50" dirty="0">
                <a:latin typeface="Times New Roman"/>
                <a:cs typeface="Times New Roman"/>
              </a:rPr>
              <a:t>о </a:t>
            </a:r>
            <a:r>
              <a:rPr sz="2800" dirty="0">
                <a:latin typeface="Times New Roman"/>
                <a:cs typeface="Times New Roman"/>
              </a:rPr>
              <a:t>работе</a:t>
            </a:r>
            <a:r>
              <a:rPr sz="2800" spc="405" dirty="0">
                <a:latin typeface="Times New Roman"/>
                <a:cs typeface="Times New Roman"/>
              </a:rPr>
              <a:t>   </a:t>
            </a:r>
            <a:r>
              <a:rPr sz="2800" dirty="0">
                <a:latin typeface="Times New Roman"/>
                <a:cs typeface="Times New Roman"/>
              </a:rPr>
              <a:t>дневных</a:t>
            </a:r>
            <a:r>
              <a:rPr sz="2800" spc="415" dirty="0">
                <a:latin typeface="Times New Roman"/>
                <a:cs typeface="Times New Roman"/>
              </a:rPr>
              <a:t>   </a:t>
            </a:r>
            <a:r>
              <a:rPr sz="2800" dirty="0">
                <a:latin typeface="Times New Roman"/>
                <a:cs typeface="Times New Roman"/>
              </a:rPr>
              <a:t>стационаров</a:t>
            </a:r>
            <a:r>
              <a:rPr sz="2800" spc="409" dirty="0">
                <a:latin typeface="Times New Roman"/>
                <a:cs typeface="Times New Roman"/>
              </a:rPr>
              <a:t>   </a:t>
            </a:r>
            <a:r>
              <a:rPr sz="2800" dirty="0">
                <a:latin typeface="Times New Roman"/>
                <a:cs typeface="Times New Roman"/>
              </a:rPr>
              <a:t>медицинских</a:t>
            </a:r>
            <a:r>
              <a:rPr sz="2800" spc="630" dirty="0">
                <a:latin typeface="Times New Roman"/>
                <a:cs typeface="Times New Roman"/>
              </a:rPr>
              <a:t>     </a:t>
            </a:r>
            <a:r>
              <a:rPr sz="2800" spc="-10" dirty="0">
                <a:latin typeface="Times New Roman"/>
                <a:cs typeface="Times New Roman"/>
              </a:rPr>
              <a:t>организаций, </a:t>
            </a:r>
            <a:r>
              <a:rPr sz="2800" dirty="0">
                <a:latin typeface="Times New Roman"/>
                <a:cs typeface="Times New Roman"/>
              </a:rPr>
              <a:t>оказывающих</a:t>
            </a:r>
            <a:r>
              <a:rPr sz="2800" spc="280" dirty="0">
                <a:latin typeface="Times New Roman"/>
                <a:cs typeface="Times New Roman"/>
              </a:rPr>
              <a:t> </a:t>
            </a:r>
            <a:r>
              <a:rPr sz="2800" dirty="0">
                <a:latin typeface="Times New Roman"/>
                <a:cs typeface="Times New Roman"/>
              </a:rPr>
              <a:t>помощь</a:t>
            </a:r>
            <a:r>
              <a:rPr sz="2800" spc="270" dirty="0">
                <a:latin typeface="Times New Roman"/>
                <a:cs typeface="Times New Roman"/>
              </a:rPr>
              <a:t> </a:t>
            </a:r>
            <a:r>
              <a:rPr sz="2800" dirty="0">
                <a:latin typeface="Times New Roman"/>
                <a:cs typeface="Times New Roman"/>
              </a:rPr>
              <a:t>в</a:t>
            </a:r>
            <a:r>
              <a:rPr sz="2800" spc="270" dirty="0">
                <a:latin typeface="Times New Roman"/>
                <a:cs typeface="Times New Roman"/>
              </a:rPr>
              <a:t> </a:t>
            </a:r>
            <a:r>
              <a:rPr sz="2800" dirty="0">
                <a:latin typeface="Times New Roman"/>
                <a:cs typeface="Times New Roman"/>
              </a:rPr>
              <a:t>амбулаторных</a:t>
            </a:r>
            <a:r>
              <a:rPr sz="2800" spc="290" dirty="0">
                <a:latin typeface="Times New Roman"/>
                <a:cs typeface="Times New Roman"/>
              </a:rPr>
              <a:t> </a:t>
            </a:r>
            <a:r>
              <a:rPr sz="2800" dirty="0">
                <a:latin typeface="Times New Roman"/>
                <a:cs typeface="Times New Roman"/>
              </a:rPr>
              <a:t>условиях</a:t>
            </a:r>
            <a:r>
              <a:rPr sz="2800" spc="285" dirty="0">
                <a:latin typeface="Times New Roman"/>
                <a:cs typeface="Times New Roman"/>
              </a:rPr>
              <a:t> </a:t>
            </a:r>
            <a:r>
              <a:rPr sz="2800" dirty="0">
                <a:latin typeface="Times New Roman"/>
                <a:cs typeface="Times New Roman"/>
              </a:rPr>
              <a:t>по</a:t>
            </a:r>
            <a:r>
              <a:rPr sz="2800" spc="280" dirty="0">
                <a:latin typeface="Times New Roman"/>
                <a:cs typeface="Times New Roman"/>
              </a:rPr>
              <a:t> </a:t>
            </a:r>
            <a:r>
              <a:rPr sz="2800" dirty="0">
                <a:latin typeface="Times New Roman"/>
                <a:cs typeface="Times New Roman"/>
              </a:rPr>
              <a:t>профилям</a:t>
            </a:r>
            <a:r>
              <a:rPr sz="2800" spc="275" dirty="0">
                <a:latin typeface="Times New Roman"/>
                <a:cs typeface="Times New Roman"/>
              </a:rPr>
              <a:t> </a:t>
            </a:r>
            <a:r>
              <a:rPr sz="2800" b="1" spc="-25" dirty="0">
                <a:latin typeface="Times New Roman"/>
                <a:cs typeface="Times New Roman"/>
              </a:rPr>
              <a:t>без </a:t>
            </a:r>
            <a:r>
              <a:rPr sz="2800" b="1" spc="-10" dirty="0">
                <a:latin typeface="Times New Roman"/>
                <a:cs typeface="Times New Roman"/>
              </a:rPr>
              <a:t>стационаров</a:t>
            </a:r>
            <a:r>
              <a:rPr sz="2800" b="1" spc="-60" dirty="0">
                <a:latin typeface="Times New Roman"/>
                <a:cs typeface="Times New Roman"/>
              </a:rPr>
              <a:t> </a:t>
            </a:r>
            <a:r>
              <a:rPr sz="2800" b="1" dirty="0">
                <a:latin typeface="Times New Roman"/>
                <a:cs typeface="Times New Roman"/>
              </a:rPr>
              <a:t>на</a:t>
            </a:r>
            <a:r>
              <a:rPr sz="2800" b="1" spc="-55" dirty="0">
                <a:latin typeface="Times New Roman"/>
                <a:cs typeface="Times New Roman"/>
              </a:rPr>
              <a:t> </a:t>
            </a:r>
            <a:r>
              <a:rPr sz="2800" b="1" spc="-10" dirty="0">
                <a:latin typeface="Times New Roman"/>
                <a:cs typeface="Times New Roman"/>
              </a:rPr>
              <a:t>дому</a:t>
            </a:r>
            <a:r>
              <a:rPr sz="2800" spc="-10" dirty="0">
                <a:latin typeface="Times New Roman"/>
                <a:cs typeface="Times New Roman"/>
              </a:rPr>
              <a:t>.</a:t>
            </a:r>
            <a:endParaRPr sz="28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0"/>
            <a:ext cx="12192000" cy="1300733"/>
            <a:chOff x="0" y="0"/>
            <a:chExt cx="12192000" cy="1300733"/>
          </a:xfrm>
        </p:grpSpPr>
        <p:sp>
          <p:nvSpPr>
            <p:cNvPr id="3" name="object 3"/>
            <p:cNvSpPr/>
            <p:nvPr/>
          </p:nvSpPr>
          <p:spPr>
            <a:xfrm>
              <a:off x="0" y="0"/>
              <a:ext cx="12192000" cy="1047115"/>
            </a:xfrm>
            <a:custGeom>
              <a:avLst/>
              <a:gdLst/>
              <a:ahLst/>
              <a:cxnLst/>
              <a:rect l="l" t="t" r="r" b="b"/>
              <a:pathLst>
                <a:path w="12192000" h="1047115">
                  <a:moveTo>
                    <a:pt x="0" y="1046988"/>
                  </a:moveTo>
                  <a:lnTo>
                    <a:pt x="12192000" y="1046988"/>
                  </a:lnTo>
                  <a:lnTo>
                    <a:pt x="12192000" y="0"/>
                  </a:lnTo>
                  <a:lnTo>
                    <a:pt x="0" y="0"/>
                  </a:lnTo>
                  <a:lnTo>
                    <a:pt x="0" y="1046988"/>
                  </a:lnTo>
                  <a:close/>
                </a:path>
              </a:pathLst>
            </a:custGeom>
            <a:solidFill>
              <a:srgbClr val="DDD0B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5" name="object 5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2130551" y="181355"/>
              <a:ext cx="6817614" cy="1119378"/>
            </a:xfrm>
            <a:prstGeom prst="rect">
              <a:avLst/>
            </a:prstGeom>
          </p:spPr>
        </p:pic>
      </p:grpSp>
      <p:sp>
        <p:nvSpPr>
          <p:cNvPr id="7" name="object 7"/>
          <p:cNvSpPr txBox="1"/>
          <p:nvPr/>
        </p:nvSpPr>
        <p:spPr>
          <a:xfrm>
            <a:off x="855980" y="1633219"/>
            <a:ext cx="10433685" cy="292735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95"/>
              </a:spcBef>
              <a:tabLst>
                <a:tab pos="1332230" algn="l"/>
                <a:tab pos="1689100" algn="l"/>
                <a:tab pos="3161665" algn="l"/>
                <a:tab pos="5065395" algn="l"/>
                <a:tab pos="5812155" algn="l"/>
                <a:tab pos="8401685" algn="l"/>
              </a:tabLst>
            </a:pPr>
            <a:r>
              <a:rPr sz="2800" spc="-10" dirty="0">
                <a:latin typeface="Times New Roman"/>
                <a:cs typeface="Times New Roman"/>
              </a:rPr>
              <a:t>Умерло</a:t>
            </a:r>
            <a:r>
              <a:rPr sz="2800" dirty="0">
                <a:latin typeface="Times New Roman"/>
                <a:cs typeface="Times New Roman"/>
              </a:rPr>
              <a:t>	</a:t>
            </a:r>
            <a:r>
              <a:rPr sz="2800" spc="-50" dirty="0">
                <a:latin typeface="Times New Roman"/>
                <a:cs typeface="Times New Roman"/>
              </a:rPr>
              <a:t>в</a:t>
            </a:r>
            <a:r>
              <a:rPr sz="2800" dirty="0">
                <a:latin typeface="Times New Roman"/>
                <a:cs typeface="Times New Roman"/>
              </a:rPr>
              <a:t>	</a:t>
            </a:r>
            <a:r>
              <a:rPr sz="2800" spc="-10" dirty="0">
                <a:latin typeface="Times New Roman"/>
                <a:cs typeface="Times New Roman"/>
              </a:rPr>
              <a:t>дневном</a:t>
            </a:r>
            <a:r>
              <a:rPr sz="2800" dirty="0">
                <a:latin typeface="Times New Roman"/>
                <a:cs typeface="Times New Roman"/>
              </a:rPr>
              <a:t>	</a:t>
            </a:r>
            <a:r>
              <a:rPr sz="2800" spc="-10" dirty="0">
                <a:latin typeface="Times New Roman"/>
                <a:cs typeface="Times New Roman"/>
              </a:rPr>
              <a:t>стационаре</a:t>
            </a:r>
            <a:r>
              <a:rPr sz="2800" dirty="0">
                <a:latin typeface="Times New Roman"/>
                <a:cs typeface="Times New Roman"/>
              </a:rPr>
              <a:t>	</a:t>
            </a:r>
            <a:r>
              <a:rPr sz="2800" spc="-25" dirty="0">
                <a:latin typeface="Times New Roman"/>
                <a:cs typeface="Times New Roman"/>
              </a:rPr>
              <a:t>при</a:t>
            </a:r>
            <a:r>
              <a:rPr sz="2800" dirty="0">
                <a:latin typeface="Times New Roman"/>
                <a:cs typeface="Times New Roman"/>
              </a:rPr>
              <a:t>	</a:t>
            </a:r>
            <a:r>
              <a:rPr sz="2800" spc="-10" dirty="0">
                <a:latin typeface="Times New Roman"/>
                <a:cs typeface="Times New Roman"/>
              </a:rPr>
              <a:t>подразделениях</a:t>
            </a:r>
            <a:r>
              <a:rPr sz="2800" dirty="0">
                <a:latin typeface="Times New Roman"/>
                <a:cs typeface="Times New Roman"/>
              </a:rPr>
              <a:t>	</a:t>
            </a:r>
            <a:r>
              <a:rPr sz="2800" spc="-10" dirty="0">
                <a:latin typeface="Times New Roman"/>
                <a:cs typeface="Times New Roman"/>
              </a:rPr>
              <a:t>медицинских организаций,</a:t>
            </a:r>
            <a:r>
              <a:rPr sz="2800" spc="-125" dirty="0">
                <a:latin typeface="Times New Roman"/>
                <a:cs typeface="Times New Roman"/>
              </a:rPr>
              <a:t> </a:t>
            </a:r>
            <a:r>
              <a:rPr sz="2800" spc="-10" dirty="0">
                <a:latin typeface="Times New Roman"/>
                <a:cs typeface="Times New Roman"/>
              </a:rPr>
              <a:t>оказывающих</a:t>
            </a:r>
            <a:r>
              <a:rPr sz="2800" spc="-110" dirty="0">
                <a:latin typeface="Times New Roman"/>
                <a:cs typeface="Times New Roman"/>
              </a:rPr>
              <a:t> </a:t>
            </a:r>
            <a:r>
              <a:rPr sz="2800" spc="-10" dirty="0">
                <a:latin typeface="Times New Roman"/>
                <a:cs typeface="Times New Roman"/>
              </a:rPr>
              <a:t>медицинскую</a:t>
            </a:r>
            <a:r>
              <a:rPr sz="2800" spc="-105" dirty="0">
                <a:latin typeface="Times New Roman"/>
                <a:cs typeface="Times New Roman"/>
              </a:rPr>
              <a:t> </a:t>
            </a:r>
            <a:r>
              <a:rPr sz="2800" spc="-10" dirty="0">
                <a:latin typeface="Times New Roman"/>
                <a:cs typeface="Times New Roman"/>
              </a:rPr>
              <a:t>помощь:</a:t>
            </a:r>
            <a:endParaRPr sz="2800">
              <a:latin typeface="Times New Roman"/>
              <a:cs typeface="Times New Roman"/>
            </a:endParaRPr>
          </a:p>
          <a:p>
            <a:pPr marL="12700" marR="4457700">
              <a:lnSpc>
                <a:spcPct val="120000"/>
              </a:lnSpc>
              <a:tabLst>
                <a:tab pos="4509770" algn="l"/>
                <a:tab pos="5877560" algn="l"/>
              </a:tabLst>
            </a:pPr>
            <a:r>
              <a:rPr sz="2800" dirty="0">
                <a:latin typeface="Times New Roman"/>
                <a:cs typeface="Times New Roman"/>
              </a:rPr>
              <a:t>в стационарных условиях 1 </a:t>
            </a:r>
            <a:r>
              <a:rPr sz="2800" u="sng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		</a:t>
            </a:r>
            <a:r>
              <a:rPr sz="2800" spc="-50" dirty="0">
                <a:latin typeface="Times New Roman"/>
                <a:cs typeface="Times New Roman"/>
              </a:rPr>
              <a:t>, </a:t>
            </a:r>
            <a:r>
              <a:rPr sz="2800" dirty="0">
                <a:latin typeface="Times New Roman"/>
                <a:cs typeface="Times New Roman"/>
              </a:rPr>
              <a:t>из них: детей 2 </a:t>
            </a:r>
            <a:r>
              <a:rPr sz="2800" u="sng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	</a:t>
            </a:r>
            <a:r>
              <a:rPr sz="2800" spc="-50" dirty="0">
                <a:latin typeface="Times New Roman"/>
                <a:cs typeface="Times New Roman"/>
              </a:rPr>
              <a:t>,</a:t>
            </a:r>
            <a:endParaRPr sz="2800">
              <a:latin typeface="Times New Roman"/>
              <a:cs typeface="Times New Roman"/>
            </a:endParaRPr>
          </a:p>
          <a:p>
            <a:pPr marL="12700" marR="212725">
              <a:lnSpc>
                <a:spcPts val="4040"/>
              </a:lnSpc>
              <a:spcBef>
                <a:spcPts val="90"/>
              </a:spcBef>
              <a:tabLst>
                <a:tab pos="4509770" algn="l"/>
                <a:tab pos="10122535" algn="l"/>
              </a:tabLst>
            </a:pPr>
            <a:r>
              <a:rPr sz="2800" dirty="0">
                <a:latin typeface="Times New Roman"/>
                <a:cs typeface="Times New Roman"/>
              </a:rPr>
              <a:t>в</a:t>
            </a:r>
            <a:r>
              <a:rPr sz="2800" spc="-20" dirty="0">
                <a:latin typeface="Times New Roman"/>
                <a:cs typeface="Times New Roman"/>
              </a:rPr>
              <a:t> </a:t>
            </a:r>
            <a:r>
              <a:rPr sz="2800" spc="-35" dirty="0">
                <a:latin typeface="Times New Roman"/>
                <a:cs typeface="Times New Roman"/>
              </a:rPr>
              <a:t>амбулаторных </a:t>
            </a:r>
            <a:r>
              <a:rPr sz="2800" dirty="0">
                <a:latin typeface="Times New Roman"/>
                <a:cs typeface="Times New Roman"/>
              </a:rPr>
              <a:t>условиях,</a:t>
            </a:r>
            <a:r>
              <a:rPr sz="2800" spc="-10" dirty="0">
                <a:latin typeface="Times New Roman"/>
                <a:cs typeface="Times New Roman"/>
              </a:rPr>
              <a:t> включая </a:t>
            </a:r>
            <a:r>
              <a:rPr sz="2800" dirty="0">
                <a:latin typeface="Times New Roman"/>
                <a:cs typeface="Times New Roman"/>
              </a:rPr>
              <a:t>стационары</a:t>
            </a:r>
            <a:r>
              <a:rPr sz="2800" spc="-20" dirty="0">
                <a:latin typeface="Times New Roman"/>
                <a:cs typeface="Times New Roman"/>
              </a:rPr>
              <a:t> </a:t>
            </a:r>
            <a:r>
              <a:rPr sz="2800" dirty="0">
                <a:latin typeface="Times New Roman"/>
                <a:cs typeface="Times New Roman"/>
              </a:rPr>
              <a:t>на</a:t>
            </a:r>
            <a:r>
              <a:rPr sz="2800" spc="-25" dirty="0">
                <a:latin typeface="Times New Roman"/>
                <a:cs typeface="Times New Roman"/>
              </a:rPr>
              <a:t> </a:t>
            </a:r>
            <a:r>
              <a:rPr sz="2800" dirty="0">
                <a:latin typeface="Times New Roman"/>
                <a:cs typeface="Times New Roman"/>
              </a:rPr>
              <a:t>дому</a:t>
            </a:r>
            <a:r>
              <a:rPr sz="2800" spc="-45" dirty="0">
                <a:latin typeface="Times New Roman"/>
                <a:cs typeface="Times New Roman"/>
              </a:rPr>
              <a:t> </a:t>
            </a:r>
            <a:r>
              <a:rPr sz="2800" dirty="0">
                <a:latin typeface="Times New Roman"/>
                <a:cs typeface="Times New Roman"/>
              </a:rPr>
              <a:t>3</a:t>
            </a:r>
            <a:r>
              <a:rPr sz="2800" spc="-25" dirty="0">
                <a:latin typeface="Times New Roman"/>
                <a:cs typeface="Times New Roman"/>
              </a:rPr>
              <a:t> </a:t>
            </a:r>
            <a:r>
              <a:rPr sz="2800" u="sng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	</a:t>
            </a:r>
            <a:r>
              <a:rPr sz="2800" spc="-50" dirty="0">
                <a:latin typeface="Times New Roman"/>
                <a:cs typeface="Times New Roman"/>
              </a:rPr>
              <a:t>, </a:t>
            </a:r>
            <a:r>
              <a:rPr sz="2800" dirty="0">
                <a:latin typeface="Times New Roman"/>
                <a:cs typeface="Times New Roman"/>
              </a:rPr>
              <a:t>из них: детей 4 </a:t>
            </a:r>
            <a:r>
              <a:rPr sz="2800" u="sng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	</a:t>
            </a:r>
            <a:r>
              <a:rPr sz="2800" spc="-50" dirty="0">
                <a:latin typeface="Times New Roman"/>
                <a:cs typeface="Times New Roman"/>
              </a:rPr>
              <a:t>.</a:t>
            </a:r>
            <a:endParaRPr sz="280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30480" y="0"/>
            <a:ext cx="12192000" cy="1300733"/>
            <a:chOff x="0" y="0"/>
            <a:chExt cx="12192000" cy="1300733"/>
          </a:xfrm>
        </p:grpSpPr>
        <p:sp>
          <p:nvSpPr>
            <p:cNvPr id="3" name="object 3"/>
            <p:cNvSpPr/>
            <p:nvPr/>
          </p:nvSpPr>
          <p:spPr>
            <a:xfrm>
              <a:off x="0" y="0"/>
              <a:ext cx="12192000" cy="1047115"/>
            </a:xfrm>
            <a:custGeom>
              <a:avLst/>
              <a:gdLst/>
              <a:ahLst/>
              <a:cxnLst/>
              <a:rect l="l" t="t" r="r" b="b"/>
              <a:pathLst>
                <a:path w="12192000" h="1047115">
                  <a:moveTo>
                    <a:pt x="0" y="1046988"/>
                  </a:moveTo>
                  <a:lnTo>
                    <a:pt x="12192000" y="1046988"/>
                  </a:lnTo>
                  <a:lnTo>
                    <a:pt x="12192000" y="0"/>
                  </a:lnTo>
                  <a:lnTo>
                    <a:pt x="0" y="0"/>
                  </a:lnTo>
                  <a:lnTo>
                    <a:pt x="0" y="1046988"/>
                  </a:lnTo>
                  <a:close/>
                </a:path>
              </a:pathLst>
            </a:custGeom>
            <a:solidFill>
              <a:srgbClr val="DDD0B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5" name="object 5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2130551" y="181355"/>
              <a:ext cx="3990594" cy="1119378"/>
            </a:xfrm>
            <a:prstGeom prst="rect">
              <a:avLst/>
            </a:prstGeom>
          </p:spPr>
        </p:pic>
        <p:pic>
          <p:nvPicPr>
            <p:cNvPr id="6" name="object 6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5583935" y="181355"/>
              <a:ext cx="3364229" cy="1119378"/>
            </a:xfrm>
            <a:prstGeom prst="rect">
              <a:avLst/>
            </a:prstGeom>
          </p:spPr>
        </p:pic>
      </p:grpSp>
      <p:sp>
        <p:nvSpPr>
          <p:cNvPr id="8" name="object 8"/>
          <p:cNvSpPr txBox="1"/>
          <p:nvPr/>
        </p:nvSpPr>
        <p:spPr>
          <a:xfrm>
            <a:off x="993139" y="1630171"/>
            <a:ext cx="10298430" cy="22205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algn="just">
              <a:lnSpc>
                <a:spcPct val="100000"/>
              </a:lnSpc>
              <a:spcBef>
                <a:spcPts val="100"/>
              </a:spcBef>
            </a:pPr>
            <a:r>
              <a:rPr sz="3600" dirty="0">
                <a:latin typeface="Times New Roman"/>
                <a:cs typeface="Times New Roman"/>
              </a:rPr>
              <a:t>По</a:t>
            </a:r>
            <a:r>
              <a:rPr sz="3600" spc="570" dirty="0">
                <a:latin typeface="Times New Roman"/>
                <a:cs typeface="Times New Roman"/>
              </a:rPr>
              <a:t>  </a:t>
            </a:r>
            <a:r>
              <a:rPr sz="3600" dirty="0">
                <a:latin typeface="Times New Roman"/>
                <a:cs typeface="Times New Roman"/>
              </a:rPr>
              <a:t>каждому</a:t>
            </a:r>
            <a:r>
              <a:rPr sz="3600" spc="580" dirty="0">
                <a:latin typeface="Times New Roman"/>
                <a:cs typeface="Times New Roman"/>
              </a:rPr>
              <a:t>  </a:t>
            </a:r>
            <a:r>
              <a:rPr sz="3600" dirty="0">
                <a:latin typeface="Times New Roman"/>
                <a:cs typeface="Times New Roman"/>
              </a:rPr>
              <a:t>умершему</a:t>
            </a:r>
            <a:r>
              <a:rPr sz="3600" spc="585" dirty="0">
                <a:latin typeface="Times New Roman"/>
                <a:cs typeface="Times New Roman"/>
              </a:rPr>
              <a:t>  </a:t>
            </a:r>
            <a:r>
              <a:rPr sz="3600" dirty="0">
                <a:latin typeface="Times New Roman"/>
                <a:cs typeface="Times New Roman"/>
              </a:rPr>
              <a:t>в</a:t>
            </a:r>
            <a:r>
              <a:rPr sz="3600" spc="585" dirty="0">
                <a:latin typeface="Times New Roman"/>
                <a:cs typeface="Times New Roman"/>
              </a:rPr>
              <a:t>  </a:t>
            </a:r>
            <a:r>
              <a:rPr sz="3600" dirty="0">
                <a:latin typeface="Times New Roman"/>
                <a:cs typeface="Times New Roman"/>
              </a:rPr>
              <a:t>дневном</a:t>
            </a:r>
            <a:r>
              <a:rPr sz="3600" spc="585" dirty="0">
                <a:latin typeface="Times New Roman"/>
                <a:cs typeface="Times New Roman"/>
              </a:rPr>
              <a:t>  </a:t>
            </a:r>
            <a:r>
              <a:rPr sz="3600" spc="-10" dirty="0">
                <a:latin typeface="Times New Roman"/>
                <a:cs typeface="Times New Roman"/>
              </a:rPr>
              <a:t>стационаре </a:t>
            </a:r>
            <a:r>
              <a:rPr sz="3600" dirty="0">
                <a:latin typeface="Times New Roman"/>
                <a:cs typeface="Times New Roman"/>
              </a:rPr>
              <a:t>медицинской</a:t>
            </a:r>
            <a:r>
              <a:rPr sz="3600" spc="300" dirty="0">
                <a:latin typeface="Times New Roman"/>
                <a:cs typeface="Times New Roman"/>
              </a:rPr>
              <a:t> </a:t>
            </a:r>
            <a:r>
              <a:rPr sz="3600" dirty="0">
                <a:latin typeface="Times New Roman"/>
                <a:cs typeface="Times New Roman"/>
              </a:rPr>
              <a:t>организации,</a:t>
            </a:r>
            <a:r>
              <a:rPr sz="3600" spc="315" dirty="0">
                <a:latin typeface="Times New Roman"/>
                <a:cs typeface="Times New Roman"/>
              </a:rPr>
              <a:t> </a:t>
            </a:r>
            <a:r>
              <a:rPr sz="3600" dirty="0">
                <a:latin typeface="Times New Roman"/>
                <a:cs typeface="Times New Roman"/>
              </a:rPr>
              <a:t>оказывающей</a:t>
            </a:r>
            <a:r>
              <a:rPr sz="3600" spc="325" dirty="0">
                <a:latin typeface="Times New Roman"/>
                <a:cs typeface="Times New Roman"/>
              </a:rPr>
              <a:t> </a:t>
            </a:r>
            <a:r>
              <a:rPr sz="3600" dirty="0">
                <a:latin typeface="Times New Roman"/>
                <a:cs typeface="Times New Roman"/>
              </a:rPr>
              <a:t>помощь</a:t>
            </a:r>
            <a:r>
              <a:rPr sz="3600" spc="330" dirty="0">
                <a:latin typeface="Times New Roman"/>
                <a:cs typeface="Times New Roman"/>
              </a:rPr>
              <a:t> </a:t>
            </a:r>
            <a:r>
              <a:rPr sz="3600" spc="-50" dirty="0">
                <a:latin typeface="Times New Roman"/>
                <a:cs typeface="Times New Roman"/>
              </a:rPr>
              <a:t>в </a:t>
            </a:r>
            <a:r>
              <a:rPr sz="3600" dirty="0">
                <a:latin typeface="Times New Roman"/>
                <a:cs typeface="Times New Roman"/>
              </a:rPr>
              <a:t>стационарных,</a:t>
            </a:r>
            <a:r>
              <a:rPr sz="3600" spc="795" dirty="0">
                <a:latin typeface="Times New Roman"/>
                <a:cs typeface="Times New Roman"/>
              </a:rPr>
              <a:t> </a:t>
            </a:r>
            <a:r>
              <a:rPr sz="3600" dirty="0">
                <a:latin typeface="Times New Roman"/>
                <a:cs typeface="Times New Roman"/>
              </a:rPr>
              <a:t>амбулаторных</a:t>
            </a:r>
            <a:r>
              <a:rPr sz="3600" spc="840" dirty="0">
                <a:latin typeface="Times New Roman"/>
                <a:cs typeface="Times New Roman"/>
              </a:rPr>
              <a:t> </a:t>
            </a:r>
            <a:r>
              <a:rPr sz="3600" dirty="0">
                <a:latin typeface="Times New Roman"/>
                <a:cs typeface="Times New Roman"/>
              </a:rPr>
              <a:t>условиях</a:t>
            </a:r>
            <a:r>
              <a:rPr sz="3600" spc="830" dirty="0">
                <a:latin typeface="Times New Roman"/>
                <a:cs typeface="Times New Roman"/>
              </a:rPr>
              <a:t> </a:t>
            </a:r>
            <a:r>
              <a:rPr sz="3600" dirty="0">
                <a:latin typeface="Times New Roman"/>
                <a:cs typeface="Times New Roman"/>
              </a:rPr>
              <a:t>и</a:t>
            </a:r>
            <a:r>
              <a:rPr sz="3600" spc="830" dirty="0">
                <a:latin typeface="Times New Roman"/>
                <a:cs typeface="Times New Roman"/>
              </a:rPr>
              <a:t> </a:t>
            </a:r>
            <a:r>
              <a:rPr sz="3600" dirty="0">
                <a:latin typeface="Times New Roman"/>
                <a:cs typeface="Times New Roman"/>
              </a:rPr>
              <a:t>на</a:t>
            </a:r>
            <a:r>
              <a:rPr sz="3600" spc="835" dirty="0">
                <a:latin typeface="Times New Roman"/>
                <a:cs typeface="Times New Roman"/>
              </a:rPr>
              <a:t> </a:t>
            </a:r>
            <a:r>
              <a:rPr sz="3600" spc="-20" dirty="0">
                <a:latin typeface="Times New Roman"/>
                <a:cs typeface="Times New Roman"/>
              </a:rPr>
              <a:t>дому </a:t>
            </a:r>
            <a:r>
              <a:rPr sz="3600" dirty="0">
                <a:latin typeface="Times New Roman"/>
                <a:cs typeface="Times New Roman"/>
              </a:rPr>
              <a:t>следует</a:t>
            </a:r>
            <a:r>
              <a:rPr sz="3600" spc="-40" dirty="0">
                <a:latin typeface="Times New Roman"/>
                <a:cs typeface="Times New Roman"/>
              </a:rPr>
              <a:t> </a:t>
            </a:r>
            <a:r>
              <a:rPr sz="3600" dirty="0">
                <a:latin typeface="Times New Roman"/>
                <a:cs typeface="Times New Roman"/>
              </a:rPr>
              <a:t>предоставить</a:t>
            </a:r>
            <a:r>
              <a:rPr sz="3600" spc="-30" dirty="0">
                <a:latin typeface="Times New Roman"/>
                <a:cs typeface="Times New Roman"/>
              </a:rPr>
              <a:t> </a:t>
            </a:r>
            <a:r>
              <a:rPr sz="3600" dirty="0">
                <a:latin typeface="Times New Roman"/>
                <a:cs typeface="Times New Roman"/>
              </a:rPr>
              <a:t>пояснительную</a:t>
            </a:r>
            <a:r>
              <a:rPr sz="3600" spc="-70" dirty="0">
                <a:latin typeface="Times New Roman"/>
                <a:cs typeface="Times New Roman"/>
              </a:rPr>
              <a:t> </a:t>
            </a:r>
            <a:r>
              <a:rPr sz="3600" spc="-10" dirty="0">
                <a:latin typeface="Times New Roman"/>
                <a:cs typeface="Times New Roman"/>
              </a:rPr>
              <a:t>записку.</a:t>
            </a:r>
            <a:endParaRPr sz="360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0"/>
            <a:ext cx="12192000" cy="1300733"/>
            <a:chOff x="0" y="0"/>
            <a:chExt cx="12192000" cy="1300733"/>
          </a:xfrm>
        </p:grpSpPr>
        <p:sp>
          <p:nvSpPr>
            <p:cNvPr id="3" name="object 3"/>
            <p:cNvSpPr/>
            <p:nvPr/>
          </p:nvSpPr>
          <p:spPr>
            <a:xfrm>
              <a:off x="0" y="0"/>
              <a:ext cx="12192000" cy="1047115"/>
            </a:xfrm>
            <a:custGeom>
              <a:avLst/>
              <a:gdLst/>
              <a:ahLst/>
              <a:cxnLst/>
              <a:rect l="l" t="t" r="r" b="b"/>
              <a:pathLst>
                <a:path w="12192000" h="1047115">
                  <a:moveTo>
                    <a:pt x="0" y="1046988"/>
                  </a:moveTo>
                  <a:lnTo>
                    <a:pt x="12192000" y="1046988"/>
                  </a:lnTo>
                  <a:lnTo>
                    <a:pt x="12192000" y="0"/>
                  </a:lnTo>
                  <a:lnTo>
                    <a:pt x="0" y="0"/>
                  </a:lnTo>
                  <a:lnTo>
                    <a:pt x="0" y="1046988"/>
                  </a:lnTo>
                  <a:close/>
                </a:path>
              </a:pathLst>
            </a:custGeom>
            <a:solidFill>
              <a:srgbClr val="DDD0B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5" name="object 5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2130551" y="181355"/>
              <a:ext cx="3990594" cy="1119378"/>
            </a:xfrm>
            <a:prstGeom prst="rect">
              <a:avLst/>
            </a:prstGeom>
          </p:spPr>
        </p:pic>
        <p:pic>
          <p:nvPicPr>
            <p:cNvPr id="6" name="object 6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5583935" y="181355"/>
              <a:ext cx="3364229" cy="1119378"/>
            </a:xfrm>
            <a:prstGeom prst="rect">
              <a:avLst/>
            </a:prstGeom>
          </p:spPr>
        </p:pic>
      </p:grpSp>
      <p:sp>
        <p:nvSpPr>
          <p:cNvPr id="8" name="object 8"/>
          <p:cNvSpPr txBox="1"/>
          <p:nvPr/>
        </p:nvSpPr>
        <p:spPr>
          <a:xfrm>
            <a:off x="919988" y="1788617"/>
            <a:ext cx="3672840" cy="4978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1550035" algn="l"/>
              </a:tabLst>
            </a:pPr>
            <a:r>
              <a:rPr sz="3100" spc="-10" dirty="0">
                <a:latin typeface="Times New Roman"/>
                <a:cs typeface="Times New Roman"/>
              </a:rPr>
              <a:t>Число</a:t>
            </a:r>
            <a:r>
              <a:rPr sz="3100" dirty="0">
                <a:latin typeface="Times New Roman"/>
                <a:cs typeface="Times New Roman"/>
              </a:rPr>
              <a:t>	</a:t>
            </a:r>
            <a:r>
              <a:rPr sz="3100" spc="-10" dirty="0">
                <a:latin typeface="Times New Roman"/>
                <a:cs typeface="Times New Roman"/>
              </a:rPr>
              <a:t>выписанных</a:t>
            </a:r>
            <a:endParaRPr sz="3100" dirty="0">
              <a:latin typeface="Times New Roman"/>
              <a:cs typeface="Times New Roman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5071998" y="1788617"/>
            <a:ext cx="6262370" cy="4978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2019935" algn="l"/>
                <a:tab pos="3934460" algn="l"/>
                <a:tab pos="4804410" algn="l"/>
              </a:tabLst>
            </a:pPr>
            <a:r>
              <a:rPr sz="3100" spc="-10" dirty="0">
                <a:latin typeface="Times New Roman"/>
                <a:cs typeface="Times New Roman"/>
              </a:rPr>
              <a:t>сельских</a:t>
            </a:r>
            <a:r>
              <a:rPr sz="3100" dirty="0">
                <a:latin typeface="Times New Roman"/>
                <a:cs typeface="Times New Roman"/>
              </a:rPr>
              <a:t>	</a:t>
            </a:r>
            <a:r>
              <a:rPr sz="3100" spc="-10" dirty="0">
                <a:latin typeface="Times New Roman"/>
                <a:cs typeface="Times New Roman"/>
              </a:rPr>
              <a:t>жителей</a:t>
            </a:r>
            <a:r>
              <a:rPr sz="3100" dirty="0">
                <a:latin typeface="Times New Roman"/>
                <a:cs typeface="Times New Roman"/>
              </a:rPr>
              <a:t>	</a:t>
            </a:r>
            <a:r>
              <a:rPr sz="3100" spc="-25" dirty="0">
                <a:latin typeface="Times New Roman"/>
                <a:cs typeface="Times New Roman"/>
              </a:rPr>
              <a:t>из</a:t>
            </a:r>
            <a:r>
              <a:rPr sz="3100" dirty="0">
                <a:latin typeface="Times New Roman"/>
                <a:cs typeface="Times New Roman"/>
              </a:rPr>
              <a:t>	</a:t>
            </a:r>
            <a:r>
              <a:rPr sz="3100" spc="-10" dirty="0">
                <a:latin typeface="Times New Roman"/>
                <a:cs typeface="Times New Roman"/>
              </a:rPr>
              <a:t>дневных</a:t>
            </a:r>
            <a:endParaRPr sz="3100">
              <a:latin typeface="Times New Roman"/>
              <a:cs typeface="Times New Roman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919988" y="2261742"/>
            <a:ext cx="10414000" cy="2643159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715">
              <a:lnSpc>
                <a:spcPct val="100000"/>
              </a:lnSpc>
              <a:spcBef>
                <a:spcPts val="95"/>
              </a:spcBef>
              <a:tabLst>
                <a:tab pos="2618740" algn="l"/>
                <a:tab pos="5351780" algn="l"/>
                <a:tab pos="8063230" algn="l"/>
              </a:tabLst>
            </a:pPr>
            <a:r>
              <a:rPr sz="3100" spc="-10" dirty="0">
                <a:latin typeface="Times New Roman"/>
                <a:cs typeface="Times New Roman"/>
              </a:rPr>
              <a:t>стационаров</a:t>
            </a:r>
            <a:r>
              <a:rPr sz="3100" dirty="0">
                <a:latin typeface="Times New Roman"/>
                <a:cs typeface="Times New Roman"/>
              </a:rPr>
              <a:t>	</a:t>
            </a:r>
            <a:r>
              <a:rPr sz="3100" spc="-10" dirty="0">
                <a:latin typeface="Times New Roman"/>
                <a:cs typeface="Times New Roman"/>
              </a:rPr>
              <a:t>медицинских</a:t>
            </a:r>
            <a:r>
              <a:rPr sz="3100" dirty="0">
                <a:latin typeface="Times New Roman"/>
                <a:cs typeface="Times New Roman"/>
              </a:rPr>
              <a:t>	</a:t>
            </a:r>
            <a:r>
              <a:rPr sz="3100" spc="-10" dirty="0">
                <a:latin typeface="Times New Roman"/>
                <a:cs typeface="Times New Roman"/>
              </a:rPr>
              <a:t>организаций,</a:t>
            </a:r>
            <a:r>
              <a:rPr sz="3100" dirty="0">
                <a:latin typeface="Times New Roman"/>
                <a:cs typeface="Times New Roman"/>
              </a:rPr>
              <a:t>	</a:t>
            </a:r>
            <a:r>
              <a:rPr sz="3100" spc="-20" dirty="0">
                <a:latin typeface="Times New Roman"/>
                <a:cs typeface="Times New Roman"/>
              </a:rPr>
              <a:t>оказывающих </a:t>
            </a:r>
            <a:r>
              <a:rPr sz="3100" spc="-10" dirty="0">
                <a:latin typeface="Times New Roman"/>
                <a:cs typeface="Times New Roman"/>
              </a:rPr>
              <a:t>медицинскую</a:t>
            </a:r>
            <a:r>
              <a:rPr sz="3100" spc="-150" dirty="0">
                <a:latin typeface="Times New Roman"/>
                <a:cs typeface="Times New Roman"/>
              </a:rPr>
              <a:t> </a:t>
            </a:r>
            <a:r>
              <a:rPr sz="3100" spc="-10" dirty="0">
                <a:latin typeface="Times New Roman"/>
                <a:cs typeface="Times New Roman"/>
              </a:rPr>
              <a:t>помощь:</a:t>
            </a:r>
            <a:endParaRPr sz="3100" dirty="0">
              <a:latin typeface="Times New Roman"/>
              <a:cs typeface="Times New Roman"/>
            </a:endParaRPr>
          </a:p>
          <a:p>
            <a:pPr marL="12700" marR="5080">
              <a:lnSpc>
                <a:spcPct val="110000"/>
              </a:lnSpc>
              <a:spcBef>
                <a:spcPts val="375"/>
              </a:spcBef>
              <a:tabLst>
                <a:tab pos="3787775" algn="l"/>
                <a:tab pos="6499225" algn="l"/>
                <a:tab pos="10176510" algn="l"/>
                <a:tab pos="10302240" algn="l"/>
              </a:tabLst>
            </a:pPr>
            <a:r>
              <a:rPr sz="3100" dirty="0">
                <a:latin typeface="Times New Roman"/>
                <a:cs typeface="Times New Roman"/>
              </a:rPr>
              <a:t>в стационарных условиях 1 </a:t>
            </a:r>
            <a:r>
              <a:rPr sz="3100" u="sng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	</a:t>
            </a:r>
            <a:r>
              <a:rPr sz="3100" dirty="0">
                <a:latin typeface="Times New Roman"/>
                <a:cs typeface="Times New Roman"/>
              </a:rPr>
              <a:t>, </a:t>
            </a:r>
            <a:r>
              <a:rPr sz="3100" dirty="0">
                <a:solidFill>
                  <a:schemeClr val="bg1"/>
                </a:solidFill>
                <a:latin typeface="Times New Roman"/>
                <a:cs typeface="Times New Roman"/>
              </a:rPr>
              <a:t>из них детей 2 </a:t>
            </a:r>
            <a:r>
              <a:rPr lang="ru-RU" sz="3100" dirty="0" smtClean="0">
                <a:solidFill>
                  <a:schemeClr val="bg1"/>
                </a:solidFill>
                <a:latin typeface="Times New Roman"/>
                <a:cs typeface="Times New Roman"/>
              </a:rPr>
              <a:t>___</a:t>
            </a:r>
          </a:p>
          <a:p>
            <a:pPr marL="12700" marR="5080">
              <a:lnSpc>
                <a:spcPct val="110000"/>
              </a:lnSpc>
              <a:spcBef>
                <a:spcPts val="375"/>
              </a:spcBef>
              <a:tabLst>
                <a:tab pos="3787775" algn="l"/>
                <a:tab pos="6499225" algn="l"/>
                <a:tab pos="10176510" algn="l"/>
                <a:tab pos="10302240" algn="l"/>
              </a:tabLst>
            </a:pPr>
            <a:r>
              <a:rPr sz="3100" dirty="0" smtClean="0">
                <a:solidFill>
                  <a:schemeClr val="bg1"/>
                </a:solidFill>
                <a:latin typeface="Times New Roman"/>
                <a:cs typeface="Times New Roman"/>
              </a:rPr>
              <a:t>в </a:t>
            </a:r>
            <a:r>
              <a:rPr sz="3100" spc="-30" dirty="0">
                <a:solidFill>
                  <a:schemeClr val="bg1"/>
                </a:solidFill>
                <a:latin typeface="Times New Roman"/>
                <a:cs typeface="Times New Roman"/>
              </a:rPr>
              <a:t>амбулаторных </a:t>
            </a:r>
            <a:r>
              <a:rPr sz="3100" dirty="0">
                <a:solidFill>
                  <a:schemeClr val="bg1"/>
                </a:solidFill>
                <a:latin typeface="Times New Roman"/>
                <a:cs typeface="Times New Roman"/>
              </a:rPr>
              <a:t>условиях, включая стационары на дому 3 </a:t>
            </a:r>
            <a:r>
              <a:rPr sz="3100" u="sng" dirty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		</a:t>
            </a:r>
            <a:r>
              <a:rPr sz="3100" spc="-50" dirty="0">
                <a:solidFill>
                  <a:schemeClr val="bg1"/>
                </a:solidFill>
                <a:latin typeface="Times New Roman"/>
                <a:cs typeface="Times New Roman"/>
              </a:rPr>
              <a:t>, </a:t>
            </a:r>
            <a:r>
              <a:rPr sz="3100" dirty="0">
                <a:solidFill>
                  <a:schemeClr val="bg1"/>
                </a:solidFill>
                <a:latin typeface="Times New Roman"/>
                <a:cs typeface="Times New Roman"/>
              </a:rPr>
              <a:t>из них </a:t>
            </a:r>
            <a:r>
              <a:rPr sz="3100" dirty="0" err="1">
                <a:solidFill>
                  <a:schemeClr val="bg1"/>
                </a:solidFill>
                <a:latin typeface="Times New Roman"/>
                <a:cs typeface="Times New Roman"/>
              </a:rPr>
              <a:t>детей</a:t>
            </a:r>
            <a:r>
              <a:rPr sz="3100" dirty="0">
                <a:solidFill>
                  <a:schemeClr val="bg1"/>
                </a:solidFill>
                <a:latin typeface="Times New Roman"/>
                <a:cs typeface="Times New Roman"/>
              </a:rPr>
              <a:t> </a:t>
            </a:r>
            <a:r>
              <a:rPr sz="3100" dirty="0" smtClean="0">
                <a:solidFill>
                  <a:schemeClr val="bg1"/>
                </a:solidFill>
                <a:latin typeface="Times New Roman"/>
                <a:cs typeface="Times New Roman"/>
              </a:rPr>
              <a:t>4</a:t>
            </a:r>
            <a:r>
              <a:rPr lang="ru-RU" sz="3100" dirty="0" smtClean="0">
                <a:solidFill>
                  <a:schemeClr val="bg1"/>
                </a:solidFill>
                <a:latin typeface="Times New Roman"/>
                <a:cs typeface="Times New Roman"/>
              </a:rPr>
              <a:t>_____</a:t>
            </a:r>
            <a:r>
              <a:rPr sz="3100" spc="-50" dirty="0" smtClean="0">
                <a:solidFill>
                  <a:schemeClr val="bg1"/>
                </a:solidFill>
                <a:latin typeface="Times New Roman"/>
                <a:cs typeface="Times New Roman"/>
              </a:rPr>
              <a:t>.</a:t>
            </a:r>
            <a:endParaRPr sz="3100" dirty="0">
              <a:solidFill>
                <a:schemeClr val="bg1"/>
              </a:solidFill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0"/>
            <a:ext cx="12192000" cy="6842759"/>
            <a:chOff x="0" y="0"/>
            <a:chExt cx="12192000" cy="6842759"/>
          </a:xfrm>
        </p:grpSpPr>
        <p:pic>
          <p:nvPicPr>
            <p:cNvPr id="3" name="object 3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2144267" y="1755648"/>
              <a:ext cx="7672578" cy="1229105"/>
            </a:xfrm>
            <a:prstGeom prst="rect">
              <a:avLst/>
            </a:prstGeom>
          </p:spPr>
        </p:pic>
        <p:pic>
          <p:nvPicPr>
            <p:cNvPr id="4" name="object 4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3514344" y="2426207"/>
              <a:ext cx="4728209" cy="1229106"/>
            </a:xfrm>
            <a:prstGeom prst="rect">
              <a:avLst/>
            </a:prstGeom>
          </p:spPr>
        </p:pic>
      </p:grpSp>
      <p:sp>
        <p:nvSpPr>
          <p:cNvPr id="5" name="object 5"/>
          <p:cNvSpPr txBox="1"/>
          <p:nvPr/>
        </p:nvSpPr>
        <p:spPr>
          <a:xfrm>
            <a:off x="2476880" y="1901698"/>
            <a:ext cx="6833870" cy="136779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382395" marR="5080" indent="-1370330">
              <a:lnSpc>
                <a:spcPct val="100000"/>
              </a:lnSpc>
              <a:spcBef>
                <a:spcPts val="105"/>
              </a:spcBef>
            </a:pPr>
            <a:r>
              <a:rPr sz="4400" b="1" dirty="0">
                <a:solidFill>
                  <a:srgbClr val="FF0000"/>
                </a:solidFill>
                <a:latin typeface="Times New Roman"/>
                <a:cs typeface="Times New Roman"/>
              </a:rPr>
              <a:t>Состав</a:t>
            </a:r>
            <a:r>
              <a:rPr sz="4400" b="1" spc="-8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4400" b="1" dirty="0">
                <a:solidFill>
                  <a:srgbClr val="FF0000"/>
                </a:solidFill>
                <a:latin typeface="Times New Roman"/>
                <a:cs typeface="Times New Roman"/>
              </a:rPr>
              <a:t>пациентов,</a:t>
            </a:r>
            <a:r>
              <a:rPr sz="4400" b="1" spc="-6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4400" b="1" dirty="0">
                <a:solidFill>
                  <a:srgbClr val="FF0000"/>
                </a:solidFill>
                <a:latin typeface="Times New Roman"/>
                <a:cs typeface="Times New Roman"/>
              </a:rPr>
              <a:t>сроки</a:t>
            </a:r>
            <a:r>
              <a:rPr sz="4400" b="1" spc="-6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4400" b="1" spc="-50" dirty="0">
                <a:solidFill>
                  <a:srgbClr val="FF0000"/>
                </a:solidFill>
                <a:latin typeface="Times New Roman"/>
                <a:cs typeface="Times New Roman"/>
              </a:rPr>
              <a:t>и </a:t>
            </a:r>
            <a:r>
              <a:rPr sz="4400" b="1" spc="-25" dirty="0">
                <a:solidFill>
                  <a:srgbClr val="FF0000"/>
                </a:solidFill>
                <a:latin typeface="Times New Roman"/>
                <a:cs typeface="Times New Roman"/>
              </a:rPr>
              <a:t>исходы</a:t>
            </a:r>
            <a:r>
              <a:rPr sz="4400" b="1" spc="-229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4400" b="1" spc="-10" dirty="0">
                <a:solidFill>
                  <a:srgbClr val="FF0000"/>
                </a:solidFill>
                <a:latin typeface="Times New Roman"/>
                <a:cs typeface="Times New Roman"/>
              </a:rPr>
              <a:t>лечения</a:t>
            </a:r>
            <a:endParaRPr sz="4400" dirty="0">
              <a:latin typeface="Times New Roman"/>
              <a:cs typeface="Times New Roman"/>
            </a:endParaRPr>
          </a:p>
        </p:txBody>
      </p:sp>
      <p:pic>
        <p:nvPicPr>
          <p:cNvPr id="6" name="object 6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2557272" y="3230879"/>
            <a:ext cx="6297930" cy="1229106"/>
          </a:xfrm>
          <a:prstGeom prst="rect">
            <a:avLst/>
          </a:prstGeom>
        </p:spPr>
      </p:pic>
      <p:sp>
        <p:nvSpPr>
          <p:cNvPr id="7" name="object 7"/>
          <p:cNvSpPr txBox="1"/>
          <p:nvPr/>
        </p:nvSpPr>
        <p:spPr>
          <a:xfrm>
            <a:off x="2889885" y="3377006"/>
            <a:ext cx="5596255" cy="69723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  <a:tabLst>
                <a:tab pos="4275455" algn="l"/>
              </a:tabLst>
            </a:pPr>
            <a:r>
              <a:rPr sz="4400" b="1" dirty="0">
                <a:latin typeface="Times New Roman"/>
                <a:cs typeface="Times New Roman"/>
              </a:rPr>
              <a:t>(таблицы</a:t>
            </a:r>
            <a:r>
              <a:rPr sz="4400" b="1" spc="-80" dirty="0">
                <a:latin typeface="Times New Roman"/>
                <a:cs typeface="Times New Roman"/>
              </a:rPr>
              <a:t> </a:t>
            </a:r>
            <a:r>
              <a:rPr sz="4400" b="1" dirty="0">
                <a:latin typeface="Times New Roman"/>
                <a:cs typeface="Times New Roman"/>
              </a:rPr>
              <a:t>3000</a:t>
            </a:r>
            <a:r>
              <a:rPr sz="4400" b="1" spc="-65" dirty="0">
                <a:latin typeface="Times New Roman"/>
                <a:cs typeface="Times New Roman"/>
              </a:rPr>
              <a:t> </a:t>
            </a:r>
            <a:r>
              <a:rPr sz="4400" b="1" spc="-50" dirty="0">
                <a:latin typeface="Times New Roman"/>
                <a:cs typeface="Times New Roman"/>
              </a:rPr>
              <a:t>и</a:t>
            </a:r>
            <a:r>
              <a:rPr sz="4400" b="1" dirty="0">
                <a:latin typeface="Times New Roman"/>
                <a:cs typeface="Times New Roman"/>
              </a:rPr>
              <a:t>	</a:t>
            </a:r>
            <a:r>
              <a:rPr sz="4400" b="1" spc="-10" dirty="0">
                <a:latin typeface="Times New Roman"/>
                <a:cs typeface="Times New Roman"/>
              </a:rPr>
              <a:t>3500)</a:t>
            </a:r>
            <a:endParaRPr sz="44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0"/>
            <a:ext cx="12192000" cy="6842759"/>
            <a:chOff x="0" y="0"/>
            <a:chExt cx="12192000" cy="6842759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0"/>
              <a:ext cx="12192000" cy="6842758"/>
            </a:xfrm>
            <a:prstGeom prst="rect">
              <a:avLst/>
            </a:prstGeom>
          </p:spPr>
        </p:pic>
        <p:sp>
          <p:nvSpPr>
            <p:cNvPr id="4" name="object 4"/>
            <p:cNvSpPr/>
            <p:nvPr/>
          </p:nvSpPr>
          <p:spPr>
            <a:xfrm>
              <a:off x="0" y="0"/>
              <a:ext cx="12192000" cy="1156970"/>
            </a:xfrm>
            <a:custGeom>
              <a:avLst/>
              <a:gdLst/>
              <a:ahLst/>
              <a:cxnLst/>
              <a:rect l="l" t="t" r="r" b="b"/>
              <a:pathLst>
                <a:path w="12192000" h="1156970">
                  <a:moveTo>
                    <a:pt x="0" y="1156715"/>
                  </a:moveTo>
                  <a:lnTo>
                    <a:pt x="12192000" y="1156715"/>
                  </a:lnTo>
                  <a:lnTo>
                    <a:pt x="12192000" y="0"/>
                  </a:lnTo>
                  <a:lnTo>
                    <a:pt x="0" y="0"/>
                  </a:lnTo>
                  <a:lnTo>
                    <a:pt x="0" y="1156715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0" y="6294120"/>
              <a:ext cx="12192000" cy="548640"/>
            </a:xfrm>
            <a:custGeom>
              <a:avLst/>
              <a:gdLst/>
              <a:ahLst/>
              <a:cxnLst/>
              <a:rect l="l" t="t" r="r" b="b"/>
              <a:pathLst>
                <a:path w="12192000" h="548640">
                  <a:moveTo>
                    <a:pt x="12192000" y="0"/>
                  </a:moveTo>
                  <a:lnTo>
                    <a:pt x="0" y="0"/>
                  </a:lnTo>
                  <a:lnTo>
                    <a:pt x="0" y="548639"/>
                  </a:lnTo>
                  <a:lnTo>
                    <a:pt x="12192000" y="548639"/>
                  </a:lnTo>
                  <a:lnTo>
                    <a:pt x="12192000" y="0"/>
                  </a:lnTo>
                  <a:close/>
                </a:path>
              </a:pathLst>
            </a:custGeom>
            <a:solidFill>
              <a:srgbClr val="DDD0B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6" name="object 6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127760" y="1636776"/>
              <a:ext cx="2254757" cy="1062989"/>
            </a:xfrm>
            <a:prstGeom prst="rect">
              <a:avLst/>
            </a:prstGeom>
          </p:spPr>
        </p:pic>
      </p:grpSp>
      <p:sp>
        <p:nvSpPr>
          <p:cNvPr id="7" name="object 7"/>
          <p:cNvSpPr txBox="1"/>
          <p:nvPr/>
        </p:nvSpPr>
        <p:spPr>
          <a:xfrm>
            <a:off x="1414017" y="1760347"/>
            <a:ext cx="1653539" cy="60515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3800" b="1" spc="-10" dirty="0">
                <a:latin typeface="Times New Roman"/>
                <a:cs typeface="Times New Roman"/>
              </a:rPr>
              <a:t>Приказ</a:t>
            </a:r>
            <a:endParaRPr sz="3800">
              <a:latin typeface="Times New Roman"/>
              <a:cs typeface="Times New Roman"/>
            </a:endParaRPr>
          </a:p>
        </p:txBody>
      </p:sp>
      <p:pic>
        <p:nvPicPr>
          <p:cNvPr id="8" name="object 8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3290315" y="1636776"/>
            <a:ext cx="3804666" cy="1062989"/>
          </a:xfrm>
          <a:prstGeom prst="rect">
            <a:avLst/>
          </a:prstGeom>
        </p:spPr>
      </p:pic>
      <p:sp>
        <p:nvSpPr>
          <p:cNvPr id="9" name="object 9"/>
          <p:cNvSpPr txBox="1"/>
          <p:nvPr/>
        </p:nvSpPr>
        <p:spPr>
          <a:xfrm>
            <a:off x="3576954" y="1760347"/>
            <a:ext cx="3203575" cy="60515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3800" b="1" spc="-10" dirty="0">
                <a:latin typeface="Times New Roman"/>
                <a:cs typeface="Times New Roman"/>
              </a:rPr>
              <a:t>Министерства</a:t>
            </a:r>
            <a:endParaRPr sz="3800">
              <a:latin typeface="Times New Roman"/>
              <a:cs typeface="Times New Roman"/>
            </a:endParaRPr>
          </a:p>
        </p:txBody>
      </p:sp>
      <p:pic>
        <p:nvPicPr>
          <p:cNvPr id="10" name="object 10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7001256" y="1636776"/>
            <a:ext cx="4354830" cy="1062989"/>
          </a:xfrm>
          <a:prstGeom prst="rect">
            <a:avLst/>
          </a:prstGeom>
        </p:spPr>
      </p:pic>
      <p:sp>
        <p:nvSpPr>
          <p:cNvPr id="11" name="object 11"/>
          <p:cNvSpPr txBox="1"/>
          <p:nvPr/>
        </p:nvSpPr>
        <p:spPr>
          <a:xfrm>
            <a:off x="7288148" y="1760347"/>
            <a:ext cx="3754120" cy="60515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3800" b="1" spc="-10" dirty="0">
                <a:latin typeface="Times New Roman"/>
                <a:cs typeface="Times New Roman"/>
              </a:rPr>
              <a:t>здравоохранения</a:t>
            </a:r>
            <a:endParaRPr sz="3800">
              <a:latin typeface="Times New Roman"/>
              <a:cs typeface="Times New Roman"/>
            </a:endParaRPr>
          </a:p>
        </p:txBody>
      </p:sp>
      <p:grpSp>
        <p:nvGrpSpPr>
          <p:cNvPr id="12" name="object 12"/>
          <p:cNvGrpSpPr/>
          <p:nvPr/>
        </p:nvGrpSpPr>
        <p:grpSpPr>
          <a:xfrm>
            <a:off x="1127760" y="2215895"/>
            <a:ext cx="10228580" cy="1062990"/>
            <a:chOff x="1127760" y="2215895"/>
            <a:chExt cx="10228580" cy="1062990"/>
          </a:xfrm>
        </p:grpSpPr>
        <p:pic>
          <p:nvPicPr>
            <p:cNvPr id="13" name="object 13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1127760" y="2215895"/>
              <a:ext cx="3143250" cy="1062989"/>
            </a:xfrm>
            <a:prstGeom prst="rect">
              <a:avLst/>
            </a:prstGeom>
          </p:spPr>
        </p:pic>
        <p:pic>
          <p:nvPicPr>
            <p:cNvPr id="14" name="object 14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3800855" y="2215895"/>
              <a:ext cx="3053333" cy="1062989"/>
            </a:xfrm>
            <a:prstGeom prst="rect">
              <a:avLst/>
            </a:prstGeom>
          </p:spPr>
        </p:pic>
        <p:pic>
          <p:nvPicPr>
            <p:cNvPr id="15" name="object 15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6384036" y="2215895"/>
              <a:ext cx="1101089" cy="1062989"/>
            </a:xfrm>
            <a:prstGeom prst="rect">
              <a:avLst/>
            </a:prstGeom>
          </p:spPr>
        </p:pic>
        <p:pic>
          <p:nvPicPr>
            <p:cNvPr id="16" name="object 16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7014972" y="2215895"/>
              <a:ext cx="870966" cy="1062989"/>
            </a:xfrm>
            <a:prstGeom prst="rect">
              <a:avLst/>
            </a:prstGeom>
          </p:spPr>
        </p:pic>
        <p:pic>
          <p:nvPicPr>
            <p:cNvPr id="17" name="object 17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7417307" y="2215895"/>
              <a:ext cx="2369057" cy="1062989"/>
            </a:xfrm>
            <a:prstGeom prst="rect">
              <a:avLst/>
            </a:prstGeom>
          </p:spPr>
        </p:pic>
        <p:pic>
          <p:nvPicPr>
            <p:cNvPr id="18" name="object 18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9317736" y="2215895"/>
              <a:ext cx="1594866" cy="1062989"/>
            </a:xfrm>
            <a:prstGeom prst="rect">
              <a:avLst/>
            </a:prstGeom>
          </p:spPr>
        </p:pic>
        <p:pic>
          <p:nvPicPr>
            <p:cNvPr id="19" name="object 19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10443972" y="2215895"/>
              <a:ext cx="793242" cy="1062989"/>
            </a:xfrm>
            <a:prstGeom prst="rect">
              <a:avLst/>
            </a:prstGeom>
          </p:spPr>
        </p:pic>
        <p:pic>
          <p:nvPicPr>
            <p:cNvPr id="20" name="object 20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10608564" y="2215895"/>
              <a:ext cx="747522" cy="1062989"/>
            </a:xfrm>
            <a:prstGeom prst="rect">
              <a:avLst/>
            </a:prstGeom>
          </p:spPr>
        </p:pic>
      </p:grpSp>
      <p:sp>
        <p:nvSpPr>
          <p:cNvPr id="21" name="object 21"/>
          <p:cNvSpPr txBox="1"/>
          <p:nvPr/>
        </p:nvSpPr>
        <p:spPr>
          <a:xfrm>
            <a:off x="1414017" y="2339162"/>
            <a:ext cx="9628505" cy="60579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3800" b="1" dirty="0">
                <a:latin typeface="Times New Roman"/>
                <a:cs typeface="Times New Roman"/>
              </a:rPr>
              <a:t>Российской</a:t>
            </a:r>
            <a:r>
              <a:rPr sz="3800" b="1" spc="229" dirty="0">
                <a:latin typeface="Times New Roman"/>
                <a:cs typeface="Times New Roman"/>
              </a:rPr>
              <a:t> </a:t>
            </a:r>
            <a:r>
              <a:rPr sz="3800" b="1" dirty="0">
                <a:latin typeface="Times New Roman"/>
                <a:cs typeface="Times New Roman"/>
              </a:rPr>
              <a:t>Федерации</a:t>
            </a:r>
            <a:r>
              <a:rPr sz="3800" b="1" spc="229" dirty="0">
                <a:latin typeface="Times New Roman"/>
                <a:cs typeface="Times New Roman"/>
              </a:rPr>
              <a:t> </a:t>
            </a:r>
            <a:r>
              <a:rPr sz="3800" b="1" dirty="0">
                <a:latin typeface="Times New Roman"/>
                <a:cs typeface="Times New Roman"/>
              </a:rPr>
              <a:t>от</a:t>
            </a:r>
            <a:r>
              <a:rPr sz="3800" b="1" spc="229" dirty="0">
                <a:latin typeface="Times New Roman"/>
                <a:cs typeface="Times New Roman"/>
              </a:rPr>
              <a:t> </a:t>
            </a:r>
            <a:r>
              <a:rPr sz="3800" b="1" dirty="0">
                <a:latin typeface="Times New Roman"/>
                <a:cs typeface="Times New Roman"/>
              </a:rPr>
              <a:t>9</a:t>
            </a:r>
            <a:r>
              <a:rPr sz="3800" b="1" spc="240" dirty="0">
                <a:latin typeface="Times New Roman"/>
                <a:cs typeface="Times New Roman"/>
              </a:rPr>
              <a:t> </a:t>
            </a:r>
            <a:r>
              <a:rPr sz="3800" b="1" dirty="0">
                <a:latin typeface="Times New Roman"/>
                <a:cs typeface="Times New Roman"/>
              </a:rPr>
              <a:t>декабря</a:t>
            </a:r>
            <a:r>
              <a:rPr sz="3800" b="1" spc="220" dirty="0">
                <a:latin typeface="Times New Roman"/>
                <a:cs typeface="Times New Roman"/>
              </a:rPr>
              <a:t> </a:t>
            </a:r>
            <a:r>
              <a:rPr sz="3800" b="1" dirty="0">
                <a:latin typeface="Times New Roman"/>
                <a:cs typeface="Times New Roman"/>
              </a:rPr>
              <a:t>1999</a:t>
            </a:r>
            <a:r>
              <a:rPr sz="3800" b="1" spc="240" dirty="0">
                <a:latin typeface="Times New Roman"/>
                <a:cs typeface="Times New Roman"/>
              </a:rPr>
              <a:t> </a:t>
            </a:r>
            <a:r>
              <a:rPr sz="3800" b="1" spc="-114" dirty="0">
                <a:latin typeface="Times New Roman"/>
                <a:cs typeface="Times New Roman"/>
              </a:rPr>
              <a:t>г.</a:t>
            </a:r>
            <a:endParaRPr sz="3800">
              <a:latin typeface="Times New Roman"/>
              <a:cs typeface="Times New Roman"/>
            </a:endParaRPr>
          </a:p>
        </p:txBody>
      </p:sp>
      <p:grpSp>
        <p:nvGrpSpPr>
          <p:cNvPr id="22" name="object 22"/>
          <p:cNvGrpSpPr/>
          <p:nvPr/>
        </p:nvGrpSpPr>
        <p:grpSpPr>
          <a:xfrm>
            <a:off x="1127760" y="2795016"/>
            <a:ext cx="6836409" cy="1062990"/>
            <a:chOff x="1127760" y="2795016"/>
            <a:chExt cx="6836409" cy="1062990"/>
          </a:xfrm>
        </p:grpSpPr>
        <p:pic>
          <p:nvPicPr>
            <p:cNvPr id="23" name="object 23"/>
            <p:cNvPicPr/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1127760" y="2795016"/>
              <a:ext cx="1114805" cy="1062990"/>
            </a:xfrm>
            <a:prstGeom prst="rect">
              <a:avLst/>
            </a:prstGeom>
          </p:spPr>
        </p:pic>
        <p:pic>
          <p:nvPicPr>
            <p:cNvPr id="24" name="object 24"/>
            <p:cNvPicPr/>
            <p:nvPr/>
          </p:nvPicPr>
          <p:blipFill>
            <a:blip r:embed="rId15" cstate="print"/>
            <a:stretch>
              <a:fillRect/>
            </a:stretch>
          </p:blipFill>
          <p:spPr>
            <a:xfrm>
              <a:off x="2061972" y="2795016"/>
              <a:ext cx="1352550" cy="1062990"/>
            </a:xfrm>
            <a:prstGeom prst="rect">
              <a:avLst/>
            </a:prstGeom>
          </p:spPr>
        </p:pic>
        <p:pic>
          <p:nvPicPr>
            <p:cNvPr id="25" name="object 25"/>
            <p:cNvPicPr/>
            <p:nvPr/>
          </p:nvPicPr>
          <p:blipFill>
            <a:blip r:embed="rId16" cstate="print"/>
            <a:stretch>
              <a:fillRect/>
            </a:stretch>
          </p:blipFill>
          <p:spPr>
            <a:xfrm>
              <a:off x="3233927" y="2795016"/>
              <a:ext cx="1485138" cy="1062990"/>
            </a:xfrm>
            <a:prstGeom prst="rect">
              <a:avLst/>
            </a:prstGeom>
          </p:spPr>
        </p:pic>
        <p:pic>
          <p:nvPicPr>
            <p:cNvPr id="26" name="object 26"/>
            <p:cNvPicPr/>
            <p:nvPr/>
          </p:nvPicPr>
          <p:blipFill>
            <a:blip r:embed="rId17" cstate="print"/>
            <a:stretch>
              <a:fillRect/>
            </a:stretch>
          </p:blipFill>
          <p:spPr>
            <a:xfrm>
              <a:off x="4538472" y="2795016"/>
              <a:ext cx="3425189" cy="1062990"/>
            </a:xfrm>
            <a:prstGeom prst="rect">
              <a:avLst/>
            </a:prstGeom>
          </p:spPr>
        </p:pic>
      </p:grpSp>
      <p:sp>
        <p:nvSpPr>
          <p:cNvPr id="27" name="object 27"/>
          <p:cNvSpPr txBox="1"/>
          <p:nvPr/>
        </p:nvSpPr>
        <p:spPr>
          <a:xfrm>
            <a:off x="1414017" y="2918841"/>
            <a:ext cx="6233160" cy="60515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  <a:tabLst>
                <a:tab pos="946785" algn="l"/>
                <a:tab pos="2118995" algn="l"/>
                <a:tab pos="3423285" algn="l"/>
              </a:tabLst>
            </a:pPr>
            <a:r>
              <a:rPr sz="3800" b="1" spc="-50" dirty="0">
                <a:latin typeface="Times New Roman"/>
                <a:cs typeface="Times New Roman"/>
              </a:rPr>
              <a:t>№</a:t>
            </a:r>
            <a:r>
              <a:rPr sz="3800" b="1" dirty="0">
                <a:latin typeface="Times New Roman"/>
                <a:cs typeface="Times New Roman"/>
              </a:rPr>
              <a:t>	</a:t>
            </a:r>
            <a:r>
              <a:rPr sz="3800" b="1" spc="-25" dirty="0">
                <a:latin typeface="Times New Roman"/>
                <a:cs typeface="Times New Roman"/>
              </a:rPr>
              <a:t>438</a:t>
            </a:r>
            <a:r>
              <a:rPr sz="3800" b="1" dirty="0">
                <a:latin typeface="Times New Roman"/>
                <a:cs typeface="Times New Roman"/>
              </a:rPr>
              <a:t>	</a:t>
            </a:r>
            <a:r>
              <a:rPr sz="3800" b="1" spc="-25" dirty="0">
                <a:latin typeface="Times New Roman"/>
                <a:cs typeface="Times New Roman"/>
              </a:rPr>
              <a:t>«Об</a:t>
            </a:r>
            <a:r>
              <a:rPr sz="3800" b="1" dirty="0">
                <a:latin typeface="Times New Roman"/>
                <a:cs typeface="Times New Roman"/>
              </a:rPr>
              <a:t>	</a:t>
            </a:r>
            <a:r>
              <a:rPr sz="3800" b="1" spc="-10" dirty="0">
                <a:latin typeface="Times New Roman"/>
                <a:cs typeface="Times New Roman"/>
              </a:rPr>
              <a:t>организации</a:t>
            </a:r>
            <a:endParaRPr sz="3800">
              <a:latin typeface="Times New Roman"/>
              <a:cs typeface="Times New Roman"/>
            </a:endParaRPr>
          </a:p>
        </p:txBody>
      </p:sp>
      <p:pic>
        <p:nvPicPr>
          <p:cNvPr id="28" name="object 28"/>
          <p:cNvPicPr/>
          <p:nvPr/>
        </p:nvPicPr>
        <p:blipFill>
          <a:blip r:embed="rId18" cstate="print"/>
          <a:stretch>
            <a:fillRect/>
          </a:stretch>
        </p:blipFill>
        <p:spPr>
          <a:xfrm>
            <a:off x="7783068" y="2795016"/>
            <a:ext cx="3573018" cy="1062990"/>
          </a:xfrm>
          <a:prstGeom prst="rect">
            <a:avLst/>
          </a:prstGeom>
        </p:spPr>
      </p:pic>
      <p:sp>
        <p:nvSpPr>
          <p:cNvPr id="29" name="object 29"/>
          <p:cNvSpPr txBox="1"/>
          <p:nvPr/>
        </p:nvSpPr>
        <p:spPr>
          <a:xfrm>
            <a:off x="8070342" y="2918841"/>
            <a:ext cx="2972435" cy="60515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3800" b="1" spc="-10" dirty="0">
                <a:latin typeface="Times New Roman"/>
                <a:cs typeface="Times New Roman"/>
              </a:rPr>
              <a:t>деятельности</a:t>
            </a:r>
            <a:endParaRPr sz="3800">
              <a:latin typeface="Times New Roman"/>
              <a:cs typeface="Times New Roman"/>
            </a:endParaRPr>
          </a:p>
        </p:txBody>
      </p:sp>
      <p:grpSp>
        <p:nvGrpSpPr>
          <p:cNvPr id="30" name="object 30"/>
          <p:cNvGrpSpPr/>
          <p:nvPr/>
        </p:nvGrpSpPr>
        <p:grpSpPr>
          <a:xfrm>
            <a:off x="1127760" y="3374135"/>
            <a:ext cx="7415530" cy="1062990"/>
            <a:chOff x="1127760" y="3374135"/>
            <a:chExt cx="7415530" cy="1062990"/>
          </a:xfrm>
        </p:grpSpPr>
        <p:pic>
          <p:nvPicPr>
            <p:cNvPr id="31" name="object 31"/>
            <p:cNvPicPr/>
            <p:nvPr/>
          </p:nvPicPr>
          <p:blipFill>
            <a:blip r:embed="rId19" cstate="print"/>
            <a:stretch>
              <a:fillRect/>
            </a:stretch>
          </p:blipFill>
          <p:spPr>
            <a:xfrm>
              <a:off x="1127760" y="3374135"/>
              <a:ext cx="2521457" cy="1062989"/>
            </a:xfrm>
            <a:prstGeom prst="rect">
              <a:avLst/>
            </a:prstGeom>
          </p:spPr>
        </p:pic>
        <p:pic>
          <p:nvPicPr>
            <p:cNvPr id="32" name="object 32"/>
            <p:cNvPicPr/>
            <p:nvPr/>
          </p:nvPicPr>
          <p:blipFill>
            <a:blip r:embed="rId20" cstate="print"/>
            <a:stretch>
              <a:fillRect/>
            </a:stretch>
          </p:blipFill>
          <p:spPr>
            <a:xfrm>
              <a:off x="3950208" y="3374135"/>
              <a:ext cx="3400805" cy="1062989"/>
            </a:xfrm>
            <a:prstGeom prst="rect">
              <a:avLst/>
            </a:prstGeom>
          </p:spPr>
        </p:pic>
        <p:pic>
          <p:nvPicPr>
            <p:cNvPr id="33" name="object 33"/>
            <p:cNvPicPr/>
            <p:nvPr/>
          </p:nvPicPr>
          <p:blipFill>
            <a:blip r:embed="rId21" cstate="print"/>
            <a:stretch>
              <a:fillRect/>
            </a:stretch>
          </p:blipFill>
          <p:spPr>
            <a:xfrm>
              <a:off x="7653528" y="3374135"/>
              <a:ext cx="889253" cy="1062989"/>
            </a:xfrm>
            <a:prstGeom prst="rect">
              <a:avLst/>
            </a:prstGeom>
          </p:spPr>
        </p:pic>
      </p:grpSp>
      <p:sp>
        <p:nvSpPr>
          <p:cNvPr id="34" name="object 34"/>
          <p:cNvSpPr txBox="1"/>
          <p:nvPr/>
        </p:nvSpPr>
        <p:spPr>
          <a:xfrm>
            <a:off x="1414017" y="3497656"/>
            <a:ext cx="6813550" cy="60579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  <a:tabLst>
                <a:tab pos="2835275" algn="l"/>
                <a:tab pos="6539230" algn="l"/>
              </a:tabLst>
            </a:pPr>
            <a:r>
              <a:rPr sz="3800" b="1" spc="-10" dirty="0">
                <a:latin typeface="Times New Roman"/>
                <a:cs typeface="Times New Roman"/>
              </a:rPr>
              <a:t>дневных</a:t>
            </a:r>
            <a:r>
              <a:rPr sz="3800" b="1" dirty="0">
                <a:latin typeface="Times New Roman"/>
                <a:cs typeface="Times New Roman"/>
              </a:rPr>
              <a:t>	</a:t>
            </a:r>
            <a:r>
              <a:rPr sz="3800" b="1" spc="-10" dirty="0">
                <a:latin typeface="Times New Roman"/>
                <a:cs typeface="Times New Roman"/>
              </a:rPr>
              <a:t>стационаров</a:t>
            </a:r>
            <a:r>
              <a:rPr sz="3800" b="1" dirty="0">
                <a:latin typeface="Times New Roman"/>
                <a:cs typeface="Times New Roman"/>
              </a:rPr>
              <a:t>	</a:t>
            </a:r>
            <a:r>
              <a:rPr sz="3800" b="1" spc="-50" dirty="0">
                <a:latin typeface="Times New Roman"/>
                <a:cs typeface="Times New Roman"/>
              </a:rPr>
              <a:t>в</a:t>
            </a:r>
            <a:endParaRPr sz="3800">
              <a:latin typeface="Times New Roman"/>
              <a:cs typeface="Times New Roman"/>
            </a:endParaRPr>
          </a:p>
        </p:txBody>
      </p:sp>
      <p:grpSp>
        <p:nvGrpSpPr>
          <p:cNvPr id="35" name="object 35"/>
          <p:cNvGrpSpPr/>
          <p:nvPr/>
        </p:nvGrpSpPr>
        <p:grpSpPr>
          <a:xfrm>
            <a:off x="8845295" y="3374135"/>
            <a:ext cx="2510790" cy="1062990"/>
            <a:chOff x="8845295" y="3374135"/>
            <a:chExt cx="2510790" cy="1062990"/>
          </a:xfrm>
        </p:grpSpPr>
        <p:pic>
          <p:nvPicPr>
            <p:cNvPr id="36" name="object 36"/>
            <p:cNvPicPr/>
            <p:nvPr/>
          </p:nvPicPr>
          <p:blipFill>
            <a:blip r:embed="rId22" cstate="print"/>
            <a:stretch>
              <a:fillRect/>
            </a:stretch>
          </p:blipFill>
          <p:spPr>
            <a:xfrm>
              <a:off x="8845295" y="3374135"/>
              <a:ext cx="2349246" cy="1062989"/>
            </a:xfrm>
            <a:prstGeom prst="rect">
              <a:avLst/>
            </a:prstGeom>
          </p:spPr>
        </p:pic>
        <p:pic>
          <p:nvPicPr>
            <p:cNvPr id="37" name="object 37"/>
            <p:cNvPicPr/>
            <p:nvPr/>
          </p:nvPicPr>
          <p:blipFill>
            <a:blip r:embed="rId23" cstate="print"/>
            <a:stretch>
              <a:fillRect/>
            </a:stretch>
          </p:blipFill>
          <p:spPr>
            <a:xfrm>
              <a:off x="10565891" y="3374135"/>
              <a:ext cx="790194" cy="1062989"/>
            </a:xfrm>
            <a:prstGeom prst="rect">
              <a:avLst/>
            </a:prstGeom>
          </p:spPr>
        </p:pic>
      </p:grpSp>
      <p:sp>
        <p:nvSpPr>
          <p:cNvPr id="38" name="object 38"/>
          <p:cNvSpPr txBox="1"/>
          <p:nvPr/>
        </p:nvSpPr>
        <p:spPr>
          <a:xfrm>
            <a:off x="9132569" y="3497656"/>
            <a:ext cx="1907539" cy="60579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3800" b="1" spc="-10" dirty="0">
                <a:latin typeface="Times New Roman"/>
                <a:cs typeface="Times New Roman"/>
              </a:rPr>
              <a:t>лечебно-</a:t>
            </a:r>
            <a:endParaRPr sz="3800">
              <a:latin typeface="Times New Roman"/>
              <a:cs typeface="Times New Roman"/>
            </a:endParaRPr>
          </a:p>
        </p:txBody>
      </p:sp>
      <p:grpSp>
        <p:nvGrpSpPr>
          <p:cNvPr id="39" name="object 39"/>
          <p:cNvGrpSpPr/>
          <p:nvPr/>
        </p:nvGrpSpPr>
        <p:grpSpPr>
          <a:xfrm>
            <a:off x="1127760" y="3941064"/>
            <a:ext cx="8063230" cy="1062990"/>
            <a:chOff x="1127760" y="3941064"/>
            <a:chExt cx="8063230" cy="1062990"/>
          </a:xfrm>
        </p:grpSpPr>
        <p:pic>
          <p:nvPicPr>
            <p:cNvPr id="40" name="object 40"/>
            <p:cNvPicPr/>
            <p:nvPr/>
          </p:nvPicPr>
          <p:blipFill>
            <a:blip r:embed="rId24" cstate="print"/>
            <a:stretch>
              <a:fillRect/>
            </a:stretch>
          </p:blipFill>
          <p:spPr>
            <a:xfrm>
              <a:off x="1127760" y="3941064"/>
              <a:ext cx="4839462" cy="1062990"/>
            </a:xfrm>
            <a:prstGeom prst="rect">
              <a:avLst/>
            </a:prstGeom>
          </p:spPr>
        </p:pic>
        <p:pic>
          <p:nvPicPr>
            <p:cNvPr id="41" name="object 41"/>
            <p:cNvPicPr/>
            <p:nvPr/>
          </p:nvPicPr>
          <p:blipFill>
            <a:blip r:embed="rId25" cstate="print"/>
            <a:stretch>
              <a:fillRect/>
            </a:stretch>
          </p:blipFill>
          <p:spPr>
            <a:xfrm>
              <a:off x="5454395" y="3941064"/>
              <a:ext cx="3736086" cy="1062990"/>
            </a:xfrm>
            <a:prstGeom prst="rect">
              <a:avLst/>
            </a:prstGeom>
          </p:spPr>
        </p:pic>
      </p:grpSp>
      <p:sp>
        <p:nvSpPr>
          <p:cNvPr id="42" name="object 42"/>
          <p:cNvSpPr txBox="1"/>
          <p:nvPr/>
        </p:nvSpPr>
        <p:spPr>
          <a:xfrm>
            <a:off x="1414017" y="4065270"/>
            <a:ext cx="7459980" cy="6051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800" b="1" dirty="0">
                <a:latin typeface="Times New Roman"/>
                <a:cs typeface="Times New Roman"/>
              </a:rPr>
              <a:t>профилактических</a:t>
            </a:r>
            <a:r>
              <a:rPr sz="3800" b="1" spc="-50" dirty="0">
                <a:latin typeface="Times New Roman"/>
                <a:cs typeface="Times New Roman"/>
              </a:rPr>
              <a:t> </a:t>
            </a:r>
            <a:r>
              <a:rPr sz="3800" b="1" spc="-10" dirty="0">
                <a:latin typeface="Times New Roman"/>
                <a:cs typeface="Times New Roman"/>
              </a:rPr>
              <a:t>учреждениях»</a:t>
            </a:r>
            <a:endParaRPr sz="38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0"/>
            <a:ext cx="12192000" cy="1361693"/>
            <a:chOff x="0" y="0"/>
            <a:chExt cx="12192000" cy="1361693"/>
          </a:xfrm>
        </p:grpSpPr>
        <p:sp>
          <p:nvSpPr>
            <p:cNvPr id="3" name="object 3"/>
            <p:cNvSpPr/>
            <p:nvPr/>
          </p:nvSpPr>
          <p:spPr>
            <a:xfrm>
              <a:off x="0" y="0"/>
              <a:ext cx="12192000" cy="1074420"/>
            </a:xfrm>
            <a:custGeom>
              <a:avLst/>
              <a:gdLst/>
              <a:ahLst/>
              <a:cxnLst/>
              <a:rect l="l" t="t" r="r" b="b"/>
              <a:pathLst>
                <a:path w="12192000" h="1074420">
                  <a:moveTo>
                    <a:pt x="0" y="1074420"/>
                  </a:moveTo>
                  <a:lnTo>
                    <a:pt x="12192000" y="1074420"/>
                  </a:lnTo>
                  <a:lnTo>
                    <a:pt x="12192000" y="0"/>
                  </a:lnTo>
                  <a:lnTo>
                    <a:pt x="0" y="0"/>
                  </a:lnTo>
                  <a:lnTo>
                    <a:pt x="0" y="1074420"/>
                  </a:lnTo>
                  <a:close/>
                </a:path>
              </a:pathLst>
            </a:custGeom>
            <a:solidFill>
              <a:srgbClr val="DDD0B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5" name="object 5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633983" y="0"/>
              <a:ext cx="3106674" cy="874013"/>
            </a:xfrm>
            <a:prstGeom prst="rect">
              <a:avLst/>
            </a:prstGeom>
          </p:spPr>
        </p:pic>
        <p:pic>
          <p:nvPicPr>
            <p:cNvPr id="6" name="object 6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209544" y="0"/>
              <a:ext cx="4493513" cy="874013"/>
            </a:xfrm>
            <a:prstGeom prst="rect">
              <a:avLst/>
            </a:prstGeom>
          </p:spPr>
        </p:pic>
        <p:pic>
          <p:nvPicPr>
            <p:cNvPr id="7" name="object 7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7171943" y="0"/>
              <a:ext cx="2207513" cy="874013"/>
            </a:xfrm>
            <a:prstGeom prst="rect">
              <a:avLst/>
            </a:prstGeom>
          </p:spPr>
        </p:pic>
        <p:pic>
          <p:nvPicPr>
            <p:cNvPr id="8" name="object 8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8848343" y="0"/>
              <a:ext cx="2085594" cy="874013"/>
            </a:xfrm>
            <a:prstGeom prst="rect">
              <a:avLst/>
            </a:prstGeom>
          </p:spPr>
        </p:pic>
        <p:pic>
          <p:nvPicPr>
            <p:cNvPr id="9" name="object 9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2378964" y="464819"/>
              <a:ext cx="6709409" cy="896874"/>
            </a:xfrm>
            <a:prstGeom prst="rect">
              <a:avLst/>
            </a:prstGeom>
          </p:spPr>
        </p:pic>
      </p:grpSp>
      <p:graphicFrame>
        <p:nvGraphicFramePr>
          <p:cNvPr id="11" name="object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3271258"/>
              </p:ext>
            </p:extLst>
          </p:nvPr>
        </p:nvGraphicFramePr>
        <p:xfrm>
          <a:off x="450341" y="1212088"/>
          <a:ext cx="11064869" cy="560603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562350"/>
                <a:gridCol w="367664"/>
                <a:gridCol w="802004"/>
                <a:gridCol w="900430"/>
                <a:gridCol w="1086484"/>
                <a:gridCol w="929004"/>
                <a:gridCol w="1243965"/>
                <a:gridCol w="1086484"/>
                <a:gridCol w="1086484"/>
              </a:tblGrid>
              <a:tr h="152400">
                <a:tc rowSpan="3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 marL="919480">
                        <a:lnSpc>
                          <a:spcPct val="100000"/>
                        </a:lnSpc>
                        <a:spcBef>
                          <a:spcPts val="960"/>
                        </a:spcBef>
                      </a:pPr>
                      <a:r>
                        <a:rPr sz="1000" dirty="0">
                          <a:latin typeface="Times New Roman"/>
                          <a:cs typeface="Times New Roman"/>
                        </a:rPr>
                        <a:t>Наименование</a:t>
                      </a:r>
                      <a:r>
                        <a:rPr sz="1000" spc="-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dirty="0">
                          <a:latin typeface="Times New Roman"/>
                          <a:cs typeface="Times New Roman"/>
                        </a:rPr>
                        <a:t>классов</a:t>
                      </a:r>
                      <a:r>
                        <a:rPr sz="1000" spc="-2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spc="-10" dirty="0">
                          <a:latin typeface="Times New Roman"/>
                          <a:cs typeface="Times New Roman"/>
                        </a:rPr>
                        <a:t>МКБ-</a:t>
                      </a:r>
                      <a:r>
                        <a:rPr sz="1000" spc="-25" dirty="0">
                          <a:latin typeface="Times New Roman"/>
                          <a:cs typeface="Times New Roman"/>
                        </a:rPr>
                        <a:t>10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3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 marL="79375" marR="73025" indent="43815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1000" spc="-50" dirty="0">
                          <a:latin typeface="Times New Roman"/>
                          <a:cs typeface="Times New Roman"/>
                        </a:rPr>
                        <a:t>№</a:t>
                      </a:r>
                      <a:r>
                        <a:rPr sz="1000" spc="-20" dirty="0">
                          <a:latin typeface="Times New Roman"/>
                          <a:cs typeface="Times New Roman"/>
                        </a:rPr>
                        <a:t> стр.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127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3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45"/>
                        </a:spcBef>
                      </a:pPr>
                      <a:endParaRPr sz="850">
                        <a:latin typeface="Times New Roman"/>
                        <a:cs typeface="Times New Roman"/>
                      </a:endParaRPr>
                    </a:p>
                    <a:p>
                      <a:pPr marL="295910" marR="285750" algn="ctr">
                        <a:lnSpc>
                          <a:spcPct val="100000"/>
                        </a:lnSpc>
                      </a:pPr>
                      <a:r>
                        <a:rPr sz="1000" spc="-25" dirty="0">
                          <a:latin typeface="Times New Roman"/>
                          <a:cs typeface="Times New Roman"/>
                        </a:rPr>
                        <a:t>Код по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1000" spc="-20" dirty="0">
                          <a:latin typeface="Times New Roman"/>
                          <a:cs typeface="Times New Roman"/>
                        </a:rPr>
                        <a:t>МКБ-</a:t>
                      </a:r>
                      <a:r>
                        <a:rPr sz="1000" spc="-25" dirty="0">
                          <a:latin typeface="Times New Roman"/>
                          <a:cs typeface="Times New Roman"/>
                        </a:rPr>
                        <a:t>10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571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6"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</a:pPr>
                      <a:r>
                        <a:rPr sz="1000" dirty="0">
                          <a:latin typeface="Times New Roman"/>
                          <a:cs typeface="Times New Roman"/>
                        </a:rPr>
                        <a:t>Дневные</a:t>
                      </a:r>
                      <a:r>
                        <a:rPr sz="1000" spc="-3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dirty="0">
                          <a:latin typeface="Times New Roman"/>
                          <a:cs typeface="Times New Roman"/>
                        </a:rPr>
                        <a:t>стационары</a:t>
                      </a:r>
                      <a:r>
                        <a:rPr sz="1000" spc="-3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dirty="0">
                          <a:latin typeface="Times New Roman"/>
                          <a:cs typeface="Times New Roman"/>
                        </a:rPr>
                        <a:t>медицинских</a:t>
                      </a:r>
                      <a:r>
                        <a:rPr sz="1000" spc="-2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dirty="0">
                          <a:latin typeface="Times New Roman"/>
                          <a:cs typeface="Times New Roman"/>
                        </a:rPr>
                        <a:t>организаций,</a:t>
                      </a:r>
                      <a:r>
                        <a:rPr sz="1000" spc="-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dirty="0">
                          <a:latin typeface="Times New Roman"/>
                          <a:cs typeface="Times New Roman"/>
                        </a:rPr>
                        <a:t>оказывающих</a:t>
                      </a:r>
                      <a:r>
                        <a:rPr sz="1000" spc="-2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dirty="0">
                          <a:latin typeface="Times New Roman"/>
                          <a:cs typeface="Times New Roman"/>
                        </a:rPr>
                        <a:t>медицинскую</a:t>
                      </a:r>
                      <a:r>
                        <a:rPr sz="1000" spc="-3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spc="-10" dirty="0">
                          <a:latin typeface="Times New Roman"/>
                          <a:cs typeface="Times New Roman"/>
                        </a:rPr>
                        <a:t>помощь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152400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127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571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3">
                  <a:txBody>
                    <a:bodyPr/>
                    <a:lstStyle/>
                    <a:p>
                      <a:pPr marL="762000">
                        <a:lnSpc>
                          <a:spcPts val="1100"/>
                        </a:lnSpc>
                      </a:pPr>
                      <a:r>
                        <a:rPr sz="1000" dirty="0">
                          <a:latin typeface="Times New Roman"/>
                          <a:cs typeface="Times New Roman"/>
                        </a:rPr>
                        <a:t>в</a:t>
                      </a:r>
                      <a:r>
                        <a:rPr sz="1000" spc="-4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dirty="0">
                          <a:latin typeface="Times New Roman"/>
                          <a:cs typeface="Times New Roman"/>
                        </a:rPr>
                        <a:t>стационарных</a:t>
                      </a:r>
                      <a:r>
                        <a:rPr sz="1000" spc="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spc="-10" dirty="0">
                          <a:latin typeface="Times New Roman"/>
                          <a:cs typeface="Times New Roman"/>
                        </a:rPr>
                        <a:t>условиях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3">
                  <a:txBody>
                    <a:bodyPr/>
                    <a:lstStyle/>
                    <a:p>
                      <a:pPr marL="174625">
                        <a:lnSpc>
                          <a:spcPts val="1100"/>
                        </a:lnSpc>
                      </a:pPr>
                      <a:r>
                        <a:rPr sz="1000" dirty="0">
                          <a:latin typeface="Times New Roman"/>
                          <a:cs typeface="Times New Roman"/>
                        </a:rPr>
                        <a:t>в</a:t>
                      </a:r>
                      <a:r>
                        <a:rPr sz="1000" spc="-5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dirty="0">
                          <a:latin typeface="Times New Roman"/>
                          <a:cs typeface="Times New Roman"/>
                        </a:rPr>
                        <a:t>амбулаторных</a:t>
                      </a:r>
                      <a:r>
                        <a:rPr sz="1000" spc="-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dirty="0">
                          <a:latin typeface="Times New Roman"/>
                          <a:cs typeface="Times New Roman"/>
                        </a:rPr>
                        <a:t>условиях, включая</a:t>
                      </a:r>
                      <a:r>
                        <a:rPr sz="1000" spc="-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dirty="0">
                          <a:latin typeface="Times New Roman"/>
                          <a:cs typeface="Times New Roman"/>
                        </a:rPr>
                        <a:t>стационары</a:t>
                      </a:r>
                      <a:r>
                        <a:rPr sz="1000" spc="-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dirty="0">
                          <a:latin typeface="Times New Roman"/>
                          <a:cs typeface="Times New Roman"/>
                        </a:rPr>
                        <a:t>на</a:t>
                      </a:r>
                      <a:r>
                        <a:rPr sz="1000" spc="-3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spc="-20" dirty="0">
                          <a:latin typeface="Times New Roman"/>
                          <a:cs typeface="Times New Roman"/>
                        </a:rPr>
                        <a:t>дому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421640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127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571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70815" marR="161925" indent="4445">
                        <a:lnSpc>
                          <a:spcPct val="100000"/>
                        </a:lnSpc>
                        <a:spcBef>
                          <a:spcPts val="420"/>
                        </a:spcBef>
                      </a:pPr>
                      <a:r>
                        <a:rPr sz="1000" spc="-10" dirty="0">
                          <a:latin typeface="Times New Roman"/>
                          <a:cs typeface="Times New Roman"/>
                        </a:rPr>
                        <a:t>Выписано пациентов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5334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5730" marR="117475" indent="124460">
                        <a:lnSpc>
                          <a:spcPct val="100000"/>
                        </a:lnSpc>
                        <a:spcBef>
                          <a:spcPts val="420"/>
                        </a:spcBef>
                      </a:pPr>
                      <a:r>
                        <a:rPr sz="1000" spc="-10" dirty="0">
                          <a:latin typeface="Times New Roman"/>
                          <a:cs typeface="Times New Roman"/>
                        </a:rPr>
                        <a:t>Проведено </a:t>
                      </a:r>
                      <a:r>
                        <a:rPr sz="1000" dirty="0">
                          <a:latin typeface="Times New Roman"/>
                          <a:cs typeface="Times New Roman"/>
                        </a:rPr>
                        <a:t>пациенто-</a:t>
                      </a:r>
                      <a:r>
                        <a:rPr sz="1000" spc="-2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spc="-20" dirty="0">
                          <a:latin typeface="Times New Roman"/>
                          <a:cs typeface="Times New Roman"/>
                        </a:rPr>
                        <a:t>дней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5334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45"/>
                        </a:spcBef>
                      </a:pPr>
                      <a:endParaRPr sz="850">
                        <a:latin typeface="Times New Roman"/>
                        <a:cs typeface="Times New Roman"/>
                      </a:endParaRPr>
                    </a:p>
                    <a:p>
                      <a:pPr marL="635" algn="ctr">
                        <a:lnSpc>
                          <a:spcPct val="100000"/>
                        </a:lnSpc>
                      </a:pPr>
                      <a:r>
                        <a:rPr sz="1000" spc="-10" dirty="0">
                          <a:latin typeface="Times New Roman"/>
                          <a:cs typeface="Times New Roman"/>
                        </a:rPr>
                        <a:t>Умерло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571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45"/>
                        </a:spcBef>
                      </a:pPr>
                      <a:endParaRPr sz="850">
                        <a:latin typeface="Times New Roman"/>
                        <a:cs typeface="Times New Roman"/>
                      </a:endParaRPr>
                    </a:p>
                    <a:p>
                      <a:pPr marL="1270" algn="ctr">
                        <a:lnSpc>
                          <a:spcPct val="100000"/>
                        </a:lnSpc>
                      </a:pPr>
                      <a:r>
                        <a:rPr sz="1000" dirty="0">
                          <a:latin typeface="Times New Roman"/>
                          <a:cs typeface="Times New Roman"/>
                        </a:rPr>
                        <a:t>Выписано</a:t>
                      </a:r>
                      <a:r>
                        <a:rPr sz="1000" spc="-3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spc="-10" dirty="0">
                          <a:latin typeface="Times New Roman"/>
                          <a:cs typeface="Times New Roman"/>
                        </a:rPr>
                        <a:t>пациентов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571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5730" marR="116839" indent="124460">
                        <a:lnSpc>
                          <a:spcPct val="100000"/>
                        </a:lnSpc>
                        <a:spcBef>
                          <a:spcPts val="420"/>
                        </a:spcBef>
                      </a:pPr>
                      <a:r>
                        <a:rPr sz="1000" spc="-10" dirty="0">
                          <a:latin typeface="Times New Roman"/>
                          <a:cs typeface="Times New Roman"/>
                        </a:rPr>
                        <a:t>Проведено </a:t>
                      </a:r>
                      <a:r>
                        <a:rPr sz="1000" dirty="0">
                          <a:latin typeface="Times New Roman"/>
                          <a:cs typeface="Times New Roman"/>
                        </a:rPr>
                        <a:t>пациенто-</a:t>
                      </a:r>
                      <a:r>
                        <a:rPr sz="1000" spc="-2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spc="-20" dirty="0">
                          <a:latin typeface="Times New Roman"/>
                          <a:cs typeface="Times New Roman"/>
                        </a:rPr>
                        <a:t>дней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5334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45"/>
                        </a:spcBef>
                      </a:pPr>
                      <a:endParaRPr sz="85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1000" spc="-10" dirty="0">
                          <a:latin typeface="Times New Roman"/>
                          <a:cs typeface="Times New Roman"/>
                        </a:rPr>
                        <a:t>Умерло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571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>
                        <a:lnSpc>
                          <a:spcPts val="1105"/>
                        </a:lnSpc>
                      </a:pPr>
                      <a:r>
                        <a:rPr sz="1000" dirty="0">
                          <a:latin typeface="Times New Roman"/>
                          <a:cs typeface="Times New Roman"/>
                        </a:rPr>
                        <a:t>1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146050" algn="r">
                        <a:lnSpc>
                          <a:spcPts val="1105"/>
                        </a:lnSpc>
                      </a:pPr>
                      <a:r>
                        <a:rPr sz="1000" dirty="0">
                          <a:latin typeface="Times New Roman"/>
                          <a:cs typeface="Times New Roman"/>
                        </a:rPr>
                        <a:t>2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5"/>
                        </a:lnSpc>
                      </a:pPr>
                      <a:r>
                        <a:rPr sz="1000" dirty="0">
                          <a:latin typeface="Times New Roman"/>
                          <a:cs typeface="Times New Roman"/>
                        </a:rPr>
                        <a:t>3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900" dirty="0">
                          <a:latin typeface="Times New Roman"/>
                          <a:cs typeface="Times New Roman"/>
                        </a:rPr>
                        <a:t>4</a:t>
                      </a: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63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900" dirty="0">
                          <a:latin typeface="Times New Roman"/>
                          <a:cs typeface="Times New Roman"/>
                        </a:rPr>
                        <a:t>5</a:t>
                      </a: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63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900" dirty="0">
                          <a:latin typeface="Times New Roman"/>
                          <a:cs typeface="Times New Roman"/>
                        </a:rPr>
                        <a:t>6</a:t>
                      </a: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63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900" dirty="0">
                          <a:latin typeface="Times New Roman"/>
                          <a:cs typeface="Times New Roman"/>
                        </a:rPr>
                        <a:t>7</a:t>
                      </a: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63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900" dirty="0">
                          <a:latin typeface="Times New Roman"/>
                          <a:cs typeface="Times New Roman"/>
                        </a:rPr>
                        <a:t>8</a:t>
                      </a: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63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900" dirty="0">
                          <a:latin typeface="Times New Roman"/>
                          <a:cs typeface="Times New Roman"/>
                        </a:rPr>
                        <a:t>9</a:t>
                      </a: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63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94945">
                <a:tc>
                  <a:txBody>
                    <a:bodyPr/>
                    <a:lstStyle/>
                    <a:p>
                      <a:pPr marL="43180"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r>
                        <a:rPr sz="1000" b="1" dirty="0">
                          <a:latin typeface="Times New Roman"/>
                          <a:cs typeface="Times New Roman"/>
                        </a:rPr>
                        <a:t>Всего,</a:t>
                      </a:r>
                      <a:r>
                        <a:rPr sz="1000" b="1" spc="-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b="1" dirty="0">
                          <a:latin typeface="Times New Roman"/>
                          <a:cs typeface="Times New Roman"/>
                        </a:rPr>
                        <a:t>в</a:t>
                      </a:r>
                      <a:r>
                        <a:rPr sz="1000" b="1" spc="-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b="1" dirty="0">
                          <a:latin typeface="Times New Roman"/>
                          <a:cs typeface="Times New Roman"/>
                        </a:rPr>
                        <a:t>том</a:t>
                      </a:r>
                      <a:r>
                        <a:rPr sz="1000" b="1" spc="-5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b="1" spc="-10" dirty="0">
                          <a:latin typeface="Times New Roman"/>
                          <a:cs typeface="Times New Roman"/>
                        </a:rPr>
                        <a:t>числе: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508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146050" algn="r">
                        <a:lnSpc>
                          <a:spcPct val="100000"/>
                        </a:lnSpc>
                        <a:spcBef>
                          <a:spcPts val="135"/>
                        </a:spcBef>
                      </a:pPr>
                      <a:r>
                        <a:rPr sz="1000" dirty="0">
                          <a:latin typeface="Times New Roman"/>
                          <a:cs typeface="Times New Roman"/>
                        </a:rPr>
                        <a:t>1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1714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35"/>
                        </a:spcBef>
                      </a:pPr>
                      <a:r>
                        <a:rPr sz="1000" spc="-10" dirty="0">
                          <a:latin typeface="Times New Roman"/>
                          <a:cs typeface="Times New Roman"/>
                        </a:rPr>
                        <a:t>А00-</a:t>
                      </a:r>
                      <a:r>
                        <a:rPr sz="1000" spc="-25" dirty="0">
                          <a:latin typeface="Times New Roman"/>
                          <a:cs typeface="Times New Roman"/>
                        </a:rPr>
                        <a:t>Т98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1714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00660">
                <a:tc>
                  <a:txBody>
                    <a:bodyPr/>
                    <a:lstStyle/>
                    <a:p>
                      <a:pPr marL="43180">
                        <a:lnSpc>
                          <a:spcPts val="1180"/>
                        </a:lnSpc>
                      </a:pPr>
                      <a:r>
                        <a:rPr sz="1000" dirty="0">
                          <a:latin typeface="Times New Roman"/>
                          <a:cs typeface="Times New Roman"/>
                        </a:rPr>
                        <a:t>некоторые</a:t>
                      </a:r>
                      <a:r>
                        <a:rPr sz="1000" spc="-3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dirty="0">
                          <a:latin typeface="Times New Roman"/>
                          <a:cs typeface="Times New Roman"/>
                        </a:rPr>
                        <a:t>инфекционные и</a:t>
                      </a:r>
                      <a:r>
                        <a:rPr sz="1000" spc="-5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dirty="0">
                          <a:latin typeface="Times New Roman"/>
                          <a:cs typeface="Times New Roman"/>
                        </a:rPr>
                        <a:t>паразитарные</a:t>
                      </a:r>
                      <a:r>
                        <a:rPr sz="1000" spc="-10" dirty="0">
                          <a:latin typeface="Times New Roman"/>
                          <a:cs typeface="Times New Roman"/>
                        </a:rPr>
                        <a:t> болезни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146050" algn="r">
                        <a:lnSpc>
                          <a:spcPct val="100000"/>
                        </a:lnSpc>
                        <a:spcBef>
                          <a:spcPts val="155"/>
                        </a:spcBef>
                      </a:pPr>
                      <a:r>
                        <a:rPr sz="1000" dirty="0">
                          <a:latin typeface="Times New Roman"/>
                          <a:cs typeface="Times New Roman"/>
                        </a:rPr>
                        <a:t>2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1968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55"/>
                        </a:spcBef>
                      </a:pPr>
                      <a:r>
                        <a:rPr sz="1000" spc="-10" dirty="0">
                          <a:latin typeface="Times New Roman"/>
                          <a:cs typeface="Times New Roman"/>
                        </a:rPr>
                        <a:t>А00-</a:t>
                      </a:r>
                      <a:r>
                        <a:rPr sz="1000" spc="-25" dirty="0">
                          <a:latin typeface="Times New Roman"/>
                          <a:cs typeface="Times New Roman"/>
                        </a:rPr>
                        <a:t>В99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1968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75895">
                <a:tc>
                  <a:txBody>
                    <a:bodyPr/>
                    <a:lstStyle/>
                    <a:p>
                      <a:pPr marL="43180">
                        <a:lnSpc>
                          <a:spcPct val="100000"/>
                        </a:lnSpc>
                        <a:spcBef>
                          <a:spcPts val="55"/>
                        </a:spcBef>
                      </a:pPr>
                      <a:r>
                        <a:rPr sz="1000" spc="-10" dirty="0">
                          <a:latin typeface="Times New Roman"/>
                          <a:cs typeface="Times New Roman"/>
                        </a:rPr>
                        <a:t>новообразования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698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146050" algn="r">
                        <a:lnSpc>
                          <a:spcPct val="100000"/>
                        </a:lnSpc>
                        <a:spcBef>
                          <a:spcPts val="55"/>
                        </a:spcBef>
                      </a:pPr>
                      <a:r>
                        <a:rPr sz="1000" dirty="0">
                          <a:latin typeface="Times New Roman"/>
                          <a:cs typeface="Times New Roman"/>
                        </a:rPr>
                        <a:t>3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698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55"/>
                        </a:spcBef>
                      </a:pPr>
                      <a:r>
                        <a:rPr sz="1000" spc="-10" dirty="0">
                          <a:latin typeface="Times New Roman"/>
                          <a:cs typeface="Times New Roman"/>
                        </a:rPr>
                        <a:t>С00-</a:t>
                      </a:r>
                      <a:r>
                        <a:rPr sz="1000" spc="-25" dirty="0">
                          <a:latin typeface="Times New Roman"/>
                          <a:cs typeface="Times New Roman"/>
                        </a:rPr>
                        <a:t>D48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698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316230">
                <a:tc>
                  <a:txBody>
                    <a:bodyPr/>
                    <a:lstStyle/>
                    <a:p>
                      <a:pPr marL="43180" marR="39370">
                        <a:lnSpc>
                          <a:spcPct val="67000"/>
                        </a:lnSpc>
                        <a:spcBef>
                          <a:spcPts val="430"/>
                        </a:spcBef>
                      </a:pPr>
                      <a:r>
                        <a:rPr sz="1000" dirty="0">
                          <a:latin typeface="Times New Roman"/>
                          <a:cs typeface="Times New Roman"/>
                        </a:rPr>
                        <a:t>болезни</a:t>
                      </a:r>
                      <a:r>
                        <a:rPr sz="1000" spc="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dirty="0">
                          <a:latin typeface="Times New Roman"/>
                          <a:cs typeface="Times New Roman"/>
                        </a:rPr>
                        <a:t>крови,</a:t>
                      </a:r>
                      <a:r>
                        <a:rPr sz="1000" spc="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dirty="0">
                          <a:latin typeface="Times New Roman"/>
                          <a:cs typeface="Times New Roman"/>
                        </a:rPr>
                        <a:t>кроветворных</a:t>
                      </a:r>
                      <a:r>
                        <a:rPr sz="1000" spc="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dirty="0">
                          <a:latin typeface="Times New Roman"/>
                          <a:cs typeface="Times New Roman"/>
                        </a:rPr>
                        <a:t>органов</a:t>
                      </a:r>
                      <a:r>
                        <a:rPr sz="1000" spc="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dirty="0">
                          <a:latin typeface="Times New Roman"/>
                          <a:cs typeface="Times New Roman"/>
                        </a:rPr>
                        <a:t>и</a:t>
                      </a:r>
                      <a:r>
                        <a:rPr sz="1000" spc="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dirty="0">
                          <a:latin typeface="Times New Roman"/>
                          <a:cs typeface="Times New Roman"/>
                        </a:rPr>
                        <a:t>отдельные</a:t>
                      </a:r>
                      <a:r>
                        <a:rPr sz="1000" spc="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spc="-10" dirty="0">
                          <a:latin typeface="Times New Roman"/>
                          <a:cs typeface="Times New Roman"/>
                        </a:rPr>
                        <a:t>нарушения, </a:t>
                      </a:r>
                      <a:r>
                        <a:rPr sz="1000" dirty="0">
                          <a:latin typeface="Times New Roman"/>
                          <a:cs typeface="Times New Roman"/>
                        </a:rPr>
                        <a:t>вовлекающие</a:t>
                      </a:r>
                      <a:r>
                        <a:rPr sz="1000" spc="-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dirty="0">
                          <a:latin typeface="Times New Roman"/>
                          <a:cs typeface="Times New Roman"/>
                        </a:rPr>
                        <a:t>иммунный</a:t>
                      </a:r>
                      <a:r>
                        <a:rPr sz="1000" spc="-3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spc="-10" dirty="0">
                          <a:latin typeface="Times New Roman"/>
                          <a:cs typeface="Times New Roman"/>
                        </a:rPr>
                        <a:t>механизм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5461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146050" algn="r">
                        <a:lnSpc>
                          <a:spcPct val="100000"/>
                        </a:lnSpc>
                        <a:spcBef>
                          <a:spcPts val="610"/>
                        </a:spcBef>
                      </a:pPr>
                      <a:r>
                        <a:rPr sz="1000" dirty="0">
                          <a:latin typeface="Times New Roman"/>
                          <a:cs typeface="Times New Roman"/>
                        </a:rPr>
                        <a:t>4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7747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610"/>
                        </a:spcBef>
                      </a:pPr>
                      <a:r>
                        <a:rPr sz="1000" spc="-10" dirty="0">
                          <a:latin typeface="Times New Roman"/>
                          <a:cs typeface="Times New Roman"/>
                        </a:rPr>
                        <a:t>D50-</a:t>
                      </a:r>
                      <a:r>
                        <a:rPr sz="1000" spc="-25" dirty="0">
                          <a:latin typeface="Times New Roman"/>
                          <a:cs typeface="Times New Roman"/>
                        </a:rPr>
                        <a:t>D89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7747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313690">
                <a:tc>
                  <a:txBody>
                    <a:bodyPr/>
                    <a:lstStyle/>
                    <a:p>
                      <a:pPr marL="43180" marR="38735">
                        <a:lnSpc>
                          <a:spcPct val="67000"/>
                        </a:lnSpc>
                        <a:spcBef>
                          <a:spcPts val="420"/>
                        </a:spcBef>
                      </a:pPr>
                      <a:r>
                        <a:rPr sz="1000" dirty="0">
                          <a:latin typeface="Times New Roman"/>
                          <a:cs typeface="Times New Roman"/>
                        </a:rPr>
                        <a:t>болезни</a:t>
                      </a:r>
                      <a:r>
                        <a:rPr sz="1000" spc="210" dirty="0">
                          <a:latin typeface="Times New Roman"/>
                          <a:cs typeface="Times New Roman"/>
                        </a:rPr>
                        <a:t>  </a:t>
                      </a:r>
                      <a:r>
                        <a:rPr sz="1000" dirty="0">
                          <a:latin typeface="Times New Roman"/>
                          <a:cs typeface="Times New Roman"/>
                        </a:rPr>
                        <a:t>эндокринной</a:t>
                      </a:r>
                      <a:r>
                        <a:rPr sz="1000" spc="215" dirty="0">
                          <a:latin typeface="Times New Roman"/>
                          <a:cs typeface="Times New Roman"/>
                        </a:rPr>
                        <a:t>  </a:t>
                      </a:r>
                      <a:r>
                        <a:rPr sz="1000" dirty="0">
                          <a:latin typeface="Times New Roman"/>
                          <a:cs typeface="Times New Roman"/>
                        </a:rPr>
                        <a:t>системы,</a:t>
                      </a:r>
                      <a:r>
                        <a:rPr sz="1000" spc="215" dirty="0">
                          <a:latin typeface="Times New Roman"/>
                          <a:cs typeface="Times New Roman"/>
                        </a:rPr>
                        <a:t>  </a:t>
                      </a:r>
                      <a:r>
                        <a:rPr sz="1000" dirty="0">
                          <a:latin typeface="Times New Roman"/>
                          <a:cs typeface="Times New Roman"/>
                        </a:rPr>
                        <a:t>расстройства</a:t>
                      </a:r>
                      <a:r>
                        <a:rPr sz="1000" spc="220" dirty="0">
                          <a:latin typeface="Times New Roman"/>
                          <a:cs typeface="Times New Roman"/>
                        </a:rPr>
                        <a:t>  </a:t>
                      </a:r>
                      <a:r>
                        <a:rPr sz="1000" dirty="0">
                          <a:latin typeface="Times New Roman"/>
                          <a:cs typeface="Times New Roman"/>
                        </a:rPr>
                        <a:t>питания</a:t>
                      </a:r>
                      <a:r>
                        <a:rPr sz="1000" spc="215" dirty="0">
                          <a:latin typeface="Times New Roman"/>
                          <a:cs typeface="Times New Roman"/>
                        </a:rPr>
                        <a:t>  </a:t>
                      </a:r>
                      <a:r>
                        <a:rPr sz="1000" spc="-50" dirty="0">
                          <a:latin typeface="Times New Roman"/>
                          <a:cs typeface="Times New Roman"/>
                        </a:rPr>
                        <a:t>и</a:t>
                      </a:r>
                      <a:r>
                        <a:rPr sz="1000" dirty="0">
                          <a:latin typeface="Times New Roman"/>
                          <a:cs typeface="Times New Roman"/>
                        </a:rPr>
                        <a:t> нарушения обмена</a:t>
                      </a:r>
                      <a:r>
                        <a:rPr sz="1000" spc="-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spc="-10" dirty="0">
                          <a:latin typeface="Times New Roman"/>
                          <a:cs typeface="Times New Roman"/>
                        </a:rPr>
                        <a:t>веществ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5334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146050" algn="r">
                        <a:lnSpc>
                          <a:spcPct val="100000"/>
                        </a:lnSpc>
                        <a:spcBef>
                          <a:spcPts val="600"/>
                        </a:spcBef>
                      </a:pPr>
                      <a:r>
                        <a:rPr sz="1000" dirty="0">
                          <a:latin typeface="Times New Roman"/>
                          <a:cs typeface="Times New Roman"/>
                        </a:rPr>
                        <a:t>5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7620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600"/>
                        </a:spcBef>
                      </a:pPr>
                      <a:r>
                        <a:rPr sz="1000" spc="-10" dirty="0">
                          <a:latin typeface="Times New Roman"/>
                          <a:cs typeface="Times New Roman"/>
                        </a:rPr>
                        <a:t>Е00-</a:t>
                      </a:r>
                      <a:r>
                        <a:rPr sz="1000" spc="-25" dirty="0">
                          <a:latin typeface="Times New Roman"/>
                          <a:cs typeface="Times New Roman"/>
                        </a:rPr>
                        <a:t>Е90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7620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39395">
                <a:tc>
                  <a:txBody>
                    <a:bodyPr/>
                    <a:lstStyle/>
                    <a:p>
                      <a:pPr marL="43180">
                        <a:lnSpc>
                          <a:spcPct val="100000"/>
                        </a:lnSpc>
                        <a:spcBef>
                          <a:spcPts val="130"/>
                        </a:spcBef>
                      </a:pPr>
                      <a:r>
                        <a:rPr sz="1000" dirty="0">
                          <a:latin typeface="Times New Roman"/>
                          <a:cs typeface="Times New Roman"/>
                        </a:rPr>
                        <a:t>психические</a:t>
                      </a:r>
                      <a:r>
                        <a:rPr sz="1000" spc="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dirty="0">
                          <a:latin typeface="Times New Roman"/>
                          <a:cs typeface="Times New Roman"/>
                        </a:rPr>
                        <a:t>расстройства</a:t>
                      </a:r>
                      <a:r>
                        <a:rPr sz="1000" spc="-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dirty="0">
                          <a:latin typeface="Times New Roman"/>
                          <a:cs typeface="Times New Roman"/>
                        </a:rPr>
                        <a:t>и</a:t>
                      </a:r>
                      <a:r>
                        <a:rPr sz="1000" spc="-5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dirty="0">
                          <a:latin typeface="Times New Roman"/>
                          <a:cs typeface="Times New Roman"/>
                        </a:rPr>
                        <a:t>расстройства</a:t>
                      </a:r>
                      <a:r>
                        <a:rPr sz="1000" spc="-10" dirty="0">
                          <a:latin typeface="Times New Roman"/>
                          <a:cs typeface="Times New Roman"/>
                        </a:rPr>
                        <a:t> поведения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1651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146050" algn="r">
                        <a:lnSpc>
                          <a:spcPct val="100000"/>
                        </a:lnSpc>
                        <a:spcBef>
                          <a:spcPts val="310"/>
                        </a:spcBef>
                      </a:pPr>
                      <a:r>
                        <a:rPr sz="1000" dirty="0">
                          <a:latin typeface="Times New Roman"/>
                          <a:cs typeface="Times New Roman"/>
                        </a:rPr>
                        <a:t>6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3937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310"/>
                        </a:spcBef>
                      </a:pPr>
                      <a:r>
                        <a:rPr sz="1000" spc="-10" dirty="0">
                          <a:latin typeface="Times New Roman"/>
                          <a:cs typeface="Times New Roman"/>
                        </a:rPr>
                        <a:t>F00-</a:t>
                      </a:r>
                      <a:r>
                        <a:rPr sz="1000" spc="-25" dirty="0">
                          <a:latin typeface="Times New Roman"/>
                          <a:cs typeface="Times New Roman"/>
                        </a:rPr>
                        <a:t>F99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3937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75895">
                <a:tc>
                  <a:txBody>
                    <a:bodyPr/>
                    <a:lstStyle/>
                    <a:p>
                      <a:pPr marL="43180">
                        <a:lnSpc>
                          <a:spcPct val="100000"/>
                        </a:lnSpc>
                        <a:spcBef>
                          <a:spcPts val="60"/>
                        </a:spcBef>
                      </a:pPr>
                      <a:r>
                        <a:rPr sz="1000" dirty="0">
                          <a:latin typeface="Times New Roman"/>
                          <a:cs typeface="Times New Roman"/>
                        </a:rPr>
                        <a:t>болезни</a:t>
                      </a:r>
                      <a:r>
                        <a:rPr sz="1000" spc="-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dirty="0">
                          <a:latin typeface="Times New Roman"/>
                          <a:cs typeface="Times New Roman"/>
                        </a:rPr>
                        <a:t>нервной</a:t>
                      </a:r>
                      <a:r>
                        <a:rPr sz="1000" spc="-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spc="-10" dirty="0">
                          <a:latin typeface="Times New Roman"/>
                          <a:cs typeface="Times New Roman"/>
                        </a:rPr>
                        <a:t>системы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762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146050" algn="r">
                        <a:lnSpc>
                          <a:spcPct val="100000"/>
                        </a:lnSpc>
                        <a:spcBef>
                          <a:spcPts val="60"/>
                        </a:spcBef>
                      </a:pPr>
                      <a:r>
                        <a:rPr sz="1000" dirty="0">
                          <a:latin typeface="Times New Roman"/>
                          <a:cs typeface="Times New Roman"/>
                        </a:rPr>
                        <a:t>7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762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60"/>
                        </a:spcBef>
                      </a:pPr>
                      <a:r>
                        <a:rPr sz="1000" spc="-10" dirty="0">
                          <a:latin typeface="Times New Roman"/>
                          <a:cs typeface="Times New Roman"/>
                        </a:rPr>
                        <a:t>G00-</a:t>
                      </a:r>
                      <a:r>
                        <a:rPr sz="1000" spc="-25" dirty="0">
                          <a:latin typeface="Times New Roman"/>
                          <a:cs typeface="Times New Roman"/>
                        </a:rPr>
                        <a:t>G99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762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75895">
                <a:tc>
                  <a:txBody>
                    <a:bodyPr/>
                    <a:lstStyle/>
                    <a:p>
                      <a:pPr marL="43180">
                        <a:lnSpc>
                          <a:spcPct val="100000"/>
                        </a:lnSpc>
                        <a:spcBef>
                          <a:spcPts val="60"/>
                        </a:spcBef>
                      </a:pPr>
                      <a:r>
                        <a:rPr sz="1000" dirty="0">
                          <a:latin typeface="Times New Roman"/>
                          <a:cs typeface="Times New Roman"/>
                        </a:rPr>
                        <a:t>болезни</a:t>
                      </a:r>
                      <a:r>
                        <a:rPr sz="1000" spc="-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dirty="0">
                          <a:latin typeface="Times New Roman"/>
                          <a:cs typeface="Times New Roman"/>
                        </a:rPr>
                        <a:t>глаза</a:t>
                      </a:r>
                      <a:r>
                        <a:rPr sz="1000" spc="-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dirty="0">
                          <a:latin typeface="Times New Roman"/>
                          <a:cs typeface="Times New Roman"/>
                        </a:rPr>
                        <a:t>и</a:t>
                      </a:r>
                      <a:r>
                        <a:rPr sz="1000" spc="-3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dirty="0">
                          <a:latin typeface="Times New Roman"/>
                          <a:cs typeface="Times New Roman"/>
                        </a:rPr>
                        <a:t>его</a:t>
                      </a:r>
                      <a:r>
                        <a:rPr sz="1000" spc="-4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dirty="0">
                          <a:latin typeface="Times New Roman"/>
                          <a:cs typeface="Times New Roman"/>
                        </a:rPr>
                        <a:t>придаточного</a:t>
                      </a:r>
                      <a:r>
                        <a:rPr sz="1000" spc="-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spc="-10" dirty="0">
                          <a:latin typeface="Times New Roman"/>
                          <a:cs typeface="Times New Roman"/>
                        </a:rPr>
                        <a:t>аппарата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762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144780" algn="r">
                        <a:lnSpc>
                          <a:spcPct val="100000"/>
                        </a:lnSpc>
                        <a:spcBef>
                          <a:spcPts val="60"/>
                        </a:spcBef>
                      </a:pPr>
                      <a:r>
                        <a:rPr sz="1000" dirty="0">
                          <a:latin typeface="Times New Roman"/>
                          <a:cs typeface="Times New Roman"/>
                        </a:rPr>
                        <a:t>8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762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60"/>
                        </a:spcBef>
                      </a:pPr>
                      <a:r>
                        <a:rPr sz="1000" spc="-10" dirty="0">
                          <a:latin typeface="Times New Roman"/>
                          <a:cs typeface="Times New Roman"/>
                        </a:rPr>
                        <a:t>H00-</a:t>
                      </a:r>
                      <a:r>
                        <a:rPr sz="1000" spc="-25" dirty="0">
                          <a:latin typeface="Times New Roman"/>
                          <a:cs typeface="Times New Roman"/>
                        </a:rPr>
                        <a:t>H59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762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75895">
                <a:tc>
                  <a:txBody>
                    <a:bodyPr/>
                    <a:lstStyle/>
                    <a:p>
                      <a:pPr marL="43180">
                        <a:lnSpc>
                          <a:spcPct val="100000"/>
                        </a:lnSpc>
                        <a:spcBef>
                          <a:spcPts val="60"/>
                        </a:spcBef>
                      </a:pPr>
                      <a:r>
                        <a:rPr sz="1000" dirty="0">
                          <a:latin typeface="Times New Roman"/>
                          <a:cs typeface="Times New Roman"/>
                        </a:rPr>
                        <a:t>болезни</a:t>
                      </a:r>
                      <a:r>
                        <a:rPr sz="1000" spc="-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dirty="0">
                          <a:latin typeface="Times New Roman"/>
                          <a:cs typeface="Times New Roman"/>
                        </a:rPr>
                        <a:t>уха</a:t>
                      </a:r>
                      <a:r>
                        <a:rPr sz="1000" spc="-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dirty="0">
                          <a:latin typeface="Times New Roman"/>
                          <a:cs typeface="Times New Roman"/>
                        </a:rPr>
                        <a:t>и</a:t>
                      </a:r>
                      <a:r>
                        <a:rPr sz="1000" spc="-3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dirty="0">
                          <a:latin typeface="Times New Roman"/>
                          <a:cs typeface="Times New Roman"/>
                        </a:rPr>
                        <a:t>сосцевидного</a:t>
                      </a:r>
                      <a:r>
                        <a:rPr sz="1000" spc="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spc="-10" dirty="0">
                          <a:latin typeface="Times New Roman"/>
                          <a:cs typeface="Times New Roman"/>
                        </a:rPr>
                        <a:t>отростка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762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146050" algn="r">
                        <a:lnSpc>
                          <a:spcPct val="100000"/>
                        </a:lnSpc>
                        <a:spcBef>
                          <a:spcPts val="60"/>
                        </a:spcBef>
                      </a:pPr>
                      <a:r>
                        <a:rPr sz="1000" dirty="0">
                          <a:latin typeface="Times New Roman"/>
                          <a:cs typeface="Times New Roman"/>
                        </a:rPr>
                        <a:t>9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762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60"/>
                        </a:spcBef>
                      </a:pPr>
                      <a:r>
                        <a:rPr sz="1000" spc="-10" dirty="0">
                          <a:latin typeface="Times New Roman"/>
                          <a:cs typeface="Times New Roman"/>
                        </a:rPr>
                        <a:t>H60-</a:t>
                      </a:r>
                      <a:r>
                        <a:rPr sz="1000" spc="-25" dirty="0">
                          <a:latin typeface="Times New Roman"/>
                          <a:cs typeface="Times New Roman"/>
                        </a:rPr>
                        <a:t>H95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762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88595">
                <a:tc>
                  <a:txBody>
                    <a:bodyPr/>
                    <a:lstStyle/>
                    <a:p>
                      <a:pPr marL="43180">
                        <a:lnSpc>
                          <a:spcPct val="100000"/>
                        </a:lnSpc>
                        <a:spcBef>
                          <a:spcPts val="110"/>
                        </a:spcBef>
                      </a:pPr>
                      <a:r>
                        <a:rPr sz="1000" dirty="0">
                          <a:latin typeface="Times New Roman"/>
                          <a:cs typeface="Times New Roman"/>
                        </a:rPr>
                        <a:t>болезни</a:t>
                      </a:r>
                      <a:r>
                        <a:rPr sz="1000" spc="-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dirty="0">
                          <a:latin typeface="Times New Roman"/>
                          <a:cs typeface="Times New Roman"/>
                        </a:rPr>
                        <a:t>системы</a:t>
                      </a:r>
                      <a:r>
                        <a:rPr sz="1000" spc="-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spc="-10" dirty="0">
                          <a:latin typeface="Times New Roman"/>
                          <a:cs typeface="Times New Roman"/>
                        </a:rPr>
                        <a:t>кровообращения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1397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112395" algn="r">
                        <a:lnSpc>
                          <a:spcPct val="100000"/>
                        </a:lnSpc>
                        <a:spcBef>
                          <a:spcPts val="110"/>
                        </a:spcBef>
                      </a:pPr>
                      <a:r>
                        <a:rPr sz="1000" spc="-25" dirty="0">
                          <a:latin typeface="Times New Roman"/>
                          <a:cs typeface="Times New Roman"/>
                        </a:rPr>
                        <a:t>10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1397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110"/>
                        </a:spcBef>
                      </a:pPr>
                      <a:r>
                        <a:rPr sz="1000" spc="-10" dirty="0">
                          <a:latin typeface="Times New Roman"/>
                          <a:cs typeface="Times New Roman"/>
                        </a:rPr>
                        <a:t>I00-</a:t>
                      </a:r>
                      <a:r>
                        <a:rPr sz="1000" spc="-25" dirty="0">
                          <a:latin typeface="Times New Roman"/>
                          <a:cs typeface="Times New Roman"/>
                        </a:rPr>
                        <a:t>I99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1397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88595">
                <a:tc>
                  <a:txBody>
                    <a:bodyPr/>
                    <a:lstStyle/>
                    <a:p>
                      <a:pPr marL="43180">
                        <a:lnSpc>
                          <a:spcPct val="100000"/>
                        </a:lnSpc>
                        <a:spcBef>
                          <a:spcPts val="110"/>
                        </a:spcBef>
                      </a:pPr>
                      <a:r>
                        <a:rPr sz="1000" dirty="0">
                          <a:latin typeface="Times New Roman"/>
                          <a:cs typeface="Times New Roman"/>
                        </a:rPr>
                        <a:t>болезни</a:t>
                      </a:r>
                      <a:r>
                        <a:rPr sz="1000" spc="-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dirty="0">
                          <a:latin typeface="Times New Roman"/>
                          <a:cs typeface="Times New Roman"/>
                        </a:rPr>
                        <a:t>органов</a:t>
                      </a:r>
                      <a:r>
                        <a:rPr sz="1000" spc="-3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spc="-10" dirty="0">
                          <a:latin typeface="Times New Roman"/>
                          <a:cs typeface="Times New Roman"/>
                        </a:rPr>
                        <a:t>дыхания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1397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112395" algn="r">
                        <a:lnSpc>
                          <a:spcPct val="100000"/>
                        </a:lnSpc>
                        <a:spcBef>
                          <a:spcPts val="110"/>
                        </a:spcBef>
                      </a:pPr>
                      <a:r>
                        <a:rPr sz="1000" spc="-25" dirty="0">
                          <a:latin typeface="Times New Roman"/>
                          <a:cs typeface="Times New Roman"/>
                        </a:rPr>
                        <a:t>11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1397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110"/>
                        </a:spcBef>
                      </a:pPr>
                      <a:r>
                        <a:rPr sz="1000" spc="-10" dirty="0">
                          <a:latin typeface="Times New Roman"/>
                          <a:cs typeface="Times New Roman"/>
                        </a:rPr>
                        <a:t>J00-</a:t>
                      </a:r>
                      <a:r>
                        <a:rPr sz="1000" spc="-25" dirty="0">
                          <a:latin typeface="Times New Roman"/>
                          <a:cs typeface="Times New Roman"/>
                        </a:rPr>
                        <a:t>J99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1397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68910">
                <a:tc>
                  <a:txBody>
                    <a:bodyPr/>
                    <a:lstStyle/>
                    <a:p>
                      <a:pPr marL="43180">
                        <a:lnSpc>
                          <a:spcPts val="1195"/>
                        </a:lnSpc>
                        <a:spcBef>
                          <a:spcPts val="35"/>
                        </a:spcBef>
                      </a:pPr>
                      <a:r>
                        <a:rPr sz="1000" dirty="0">
                          <a:latin typeface="Times New Roman"/>
                          <a:cs typeface="Times New Roman"/>
                        </a:rPr>
                        <a:t>болезни</a:t>
                      </a:r>
                      <a:r>
                        <a:rPr sz="1000" spc="-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dirty="0">
                          <a:latin typeface="Times New Roman"/>
                          <a:cs typeface="Times New Roman"/>
                        </a:rPr>
                        <a:t>органов</a:t>
                      </a:r>
                      <a:r>
                        <a:rPr sz="1000" spc="-3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spc="-10" dirty="0">
                          <a:latin typeface="Times New Roman"/>
                          <a:cs typeface="Times New Roman"/>
                        </a:rPr>
                        <a:t>пищеварения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444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112395" algn="r">
                        <a:lnSpc>
                          <a:spcPts val="1195"/>
                        </a:lnSpc>
                        <a:spcBef>
                          <a:spcPts val="35"/>
                        </a:spcBef>
                      </a:pPr>
                      <a:r>
                        <a:rPr sz="1000" spc="-25" dirty="0">
                          <a:latin typeface="Times New Roman"/>
                          <a:cs typeface="Times New Roman"/>
                        </a:rPr>
                        <a:t>12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444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1195"/>
                        </a:lnSpc>
                        <a:spcBef>
                          <a:spcPts val="35"/>
                        </a:spcBef>
                      </a:pPr>
                      <a:r>
                        <a:rPr sz="1000" spc="-10" dirty="0">
                          <a:latin typeface="Times New Roman"/>
                          <a:cs typeface="Times New Roman"/>
                        </a:rPr>
                        <a:t>K00-</a:t>
                      </a:r>
                      <a:r>
                        <a:rPr sz="1000" spc="-25" dirty="0">
                          <a:latin typeface="Times New Roman"/>
                          <a:cs typeface="Times New Roman"/>
                        </a:rPr>
                        <a:t>K93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444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88595">
                <a:tc>
                  <a:txBody>
                    <a:bodyPr/>
                    <a:lstStyle/>
                    <a:p>
                      <a:pPr marL="43180">
                        <a:lnSpc>
                          <a:spcPct val="100000"/>
                        </a:lnSpc>
                        <a:spcBef>
                          <a:spcPts val="110"/>
                        </a:spcBef>
                      </a:pPr>
                      <a:r>
                        <a:rPr sz="1000" dirty="0">
                          <a:latin typeface="Times New Roman"/>
                          <a:cs typeface="Times New Roman"/>
                        </a:rPr>
                        <a:t>болезни</a:t>
                      </a:r>
                      <a:r>
                        <a:rPr sz="1000" spc="-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dirty="0">
                          <a:latin typeface="Times New Roman"/>
                          <a:cs typeface="Times New Roman"/>
                        </a:rPr>
                        <a:t>кожи</a:t>
                      </a:r>
                      <a:r>
                        <a:rPr sz="1000" spc="-3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dirty="0">
                          <a:latin typeface="Times New Roman"/>
                          <a:cs typeface="Times New Roman"/>
                        </a:rPr>
                        <a:t>и</a:t>
                      </a:r>
                      <a:r>
                        <a:rPr sz="1000" spc="-3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dirty="0">
                          <a:latin typeface="Times New Roman"/>
                          <a:cs typeface="Times New Roman"/>
                        </a:rPr>
                        <a:t>подкожной</a:t>
                      </a:r>
                      <a:r>
                        <a:rPr sz="1000" spc="-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spc="-10" dirty="0">
                          <a:latin typeface="Times New Roman"/>
                          <a:cs typeface="Times New Roman"/>
                        </a:rPr>
                        <a:t>клетчатки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1397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112395" algn="r">
                        <a:lnSpc>
                          <a:spcPct val="100000"/>
                        </a:lnSpc>
                        <a:spcBef>
                          <a:spcPts val="110"/>
                        </a:spcBef>
                      </a:pPr>
                      <a:r>
                        <a:rPr sz="1000" spc="-25" dirty="0">
                          <a:latin typeface="Times New Roman"/>
                          <a:cs typeface="Times New Roman"/>
                        </a:rPr>
                        <a:t>13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1397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110"/>
                        </a:spcBef>
                      </a:pPr>
                      <a:r>
                        <a:rPr sz="1000" spc="-10" dirty="0">
                          <a:latin typeface="Times New Roman"/>
                          <a:cs typeface="Times New Roman"/>
                        </a:rPr>
                        <a:t>L00-</a:t>
                      </a:r>
                      <a:r>
                        <a:rPr sz="1000" spc="-25" dirty="0">
                          <a:latin typeface="Times New Roman"/>
                          <a:cs typeface="Times New Roman"/>
                        </a:rPr>
                        <a:t>L98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1397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35077">
                <a:tc>
                  <a:txBody>
                    <a:bodyPr/>
                    <a:lstStyle/>
                    <a:p>
                      <a:pPr marL="43180">
                        <a:lnSpc>
                          <a:spcPts val="1130"/>
                        </a:lnSpc>
                      </a:pPr>
                      <a:r>
                        <a:rPr sz="1000" dirty="0">
                          <a:latin typeface="Times New Roman"/>
                          <a:cs typeface="Times New Roman"/>
                        </a:rPr>
                        <a:t>болезни</a:t>
                      </a:r>
                      <a:r>
                        <a:rPr sz="1000" spc="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spc="-10" dirty="0">
                          <a:latin typeface="Times New Roman"/>
                          <a:cs typeface="Times New Roman"/>
                        </a:rPr>
                        <a:t>костно-</a:t>
                      </a:r>
                      <a:r>
                        <a:rPr sz="1000" dirty="0">
                          <a:latin typeface="Times New Roman"/>
                          <a:cs typeface="Times New Roman"/>
                        </a:rPr>
                        <a:t>мышечной</a:t>
                      </a:r>
                      <a:r>
                        <a:rPr sz="1000" spc="3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dirty="0">
                          <a:latin typeface="Times New Roman"/>
                          <a:cs typeface="Times New Roman"/>
                        </a:rPr>
                        <a:t>системы</a:t>
                      </a:r>
                      <a:r>
                        <a:rPr sz="1000" spc="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dirty="0">
                          <a:latin typeface="Times New Roman"/>
                          <a:cs typeface="Times New Roman"/>
                        </a:rPr>
                        <a:t>и</a:t>
                      </a:r>
                      <a:r>
                        <a:rPr sz="1000" spc="-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spc="-10" dirty="0">
                          <a:latin typeface="Times New Roman"/>
                          <a:cs typeface="Times New Roman"/>
                        </a:rPr>
                        <a:t>соединительной</a:t>
                      </a:r>
                      <a:r>
                        <a:rPr sz="1000" spc="3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spc="-20" dirty="0">
                          <a:latin typeface="Times New Roman"/>
                          <a:cs typeface="Times New Roman"/>
                        </a:rPr>
                        <a:t>ткани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112395" algn="r">
                        <a:lnSpc>
                          <a:spcPct val="100000"/>
                        </a:lnSpc>
                        <a:spcBef>
                          <a:spcPts val="75"/>
                        </a:spcBef>
                      </a:pPr>
                      <a:r>
                        <a:rPr sz="1000" spc="-25" dirty="0">
                          <a:latin typeface="Times New Roman"/>
                          <a:cs typeface="Times New Roman"/>
                        </a:rPr>
                        <a:t>14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952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1130"/>
                        </a:lnSpc>
                      </a:pPr>
                      <a:r>
                        <a:rPr sz="1000" spc="-10" dirty="0">
                          <a:latin typeface="Times New Roman"/>
                          <a:cs typeface="Times New Roman"/>
                        </a:rPr>
                        <a:t>M00-</a:t>
                      </a:r>
                      <a:r>
                        <a:rPr sz="1000" spc="-25" dirty="0">
                          <a:latin typeface="Times New Roman"/>
                          <a:cs typeface="Times New Roman"/>
                        </a:rPr>
                        <a:t>M99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85242">
                <a:tc>
                  <a:txBody>
                    <a:bodyPr/>
                    <a:lstStyle/>
                    <a:p>
                      <a:pPr marL="43180">
                        <a:lnSpc>
                          <a:spcPct val="100000"/>
                        </a:lnSpc>
                        <a:spcBef>
                          <a:spcPts val="65"/>
                        </a:spcBef>
                      </a:pPr>
                      <a:r>
                        <a:rPr sz="1000" dirty="0">
                          <a:latin typeface="Times New Roman"/>
                          <a:cs typeface="Times New Roman"/>
                        </a:rPr>
                        <a:t>болезни</a:t>
                      </a:r>
                      <a:r>
                        <a:rPr sz="1000" spc="-2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dirty="0">
                          <a:latin typeface="Times New Roman"/>
                          <a:cs typeface="Times New Roman"/>
                        </a:rPr>
                        <a:t>мочеполовой</a:t>
                      </a:r>
                      <a:r>
                        <a:rPr sz="1000" spc="-3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spc="-10" dirty="0">
                          <a:latin typeface="Times New Roman"/>
                          <a:cs typeface="Times New Roman"/>
                        </a:rPr>
                        <a:t>системы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825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112395" algn="r">
                        <a:lnSpc>
                          <a:spcPct val="100000"/>
                        </a:lnSpc>
                        <a:spcBef>
                          <a:spcPts val="65"/>
                        </a:spcBef>
                      </a:pPr>
                      <a:r>
                        <a:rPr sz="1000" spc="-25" dirty="0">
                          <a:latin typeface="Times New Roman"/>
                          <a:cs typeface="Times New Roman"/>
                        </a:rPr>
                        <a:t>15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825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65"/>
                        </a:spcBef>
                      </a:pPr>
                      <a:r>
                        <a:rPr sz="1000" spc="-10" dirty="0">
                          <a:latin typeface="Times New Roman"/>
                          <a:cs typeface="Times New Roman"/>
                        </a:rPr>
                        <a:t>N00-</a:t>
                      </a:r>
                      <a:r>
                        <a:rPr sz="1000" spc="-25" dirty="0">
                          <a:latin typeface="Times New Roman"/>
                          <a:cs typeface="Times New Roman"/>
                        </a:rPr>
                        <a:t>N99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825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75895">
                <a:tc>
                  <a:txBody>
                    <a:bodyPr/>
                    <a:lstStyle/>
                    <a:p>
                      <a:pPr marL="43180">
                        <a:lnSpc>
                          <a:spcPct val="100000"/>
                        </a:lnSpc>
                        <a:spcBef>
                          <a:spcPts val="65"/>
                        </a:spcBef>
                      </a:pPr>
                      <a:r>
                        <a:rPr sz="1000" dirty="0">
                          <a:latin typeface="Times New Roman"/>
                          <a:cs typeface="Times New Roman"/>
                        </a:rPr>
                        <a:t>беременность,</a:t>
                      </a:r>
                      <a:r>
                        <a:rPr sz="1000" spc="-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dirty="0">
                          <a:latin typeface="Times New Roman"/>
                          <a:cs typeface="Times New Roman"/>
                        </a:rPr>
                        <a:t>роды</a:t>
                      </a:r>
                      <a:r>
                        <a:rPr sz="1000" spc="-4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dirty="0">
                          <a:latin typeface="Times New Roman"/>
                          <a:cs typeface="Times New Roman"/>
                        </a:rPr>
                        <a:t>и</a:t>
                      </a:r>
                      <a:r>
                        <a:rPr sz="1000" spc="-2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dirty="0">
                          <a:latin typeface="Times New Roman"/>
                          <a:cs typeface="Times New Roman"/>
                        </a:rPr>
                        <a:t>послеродовой</a:t>
                      </a:r>
                      <a:r>
                        <a:rPr sz="1000" spc="-10" dirty="0">
                          <a:latin typeface="Times New Roman"/>
                          <a:cs typeface="Times New Roman"/>
                        </a:rPr>
                        <a:t> период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825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112395" algn="r">
                        <a:lnSpc>
                          <a:spcPct val="100000"/>
                        </a:lnSpc>
                        <a:spcBef>
                          <a:spcPts val="65"/>
                        </a:spcBef>
                      </a:pPr>
                      <a:r>
                        <a:rPr sz="1000" spc="-25" dirty="0">
                          <a:latin typeface="Times New Roman"/>
                          <a:cs typeface="Times New Roman"/>
                        </a:rPr>
                        <a:t>16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825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65"/>
                        </a:spcBef>
                      </a:pPr>
                      <a:r>
                        <a:rPr sz="1000" spc="-10" dirty="0">
                          <a:latin typeface="Times New Roman"/>
                          <a:cs typeface="Times New Roman"/>
                        </a:rPr>
                        <a:t>O00-</a:t>
                      </a:r>
                      <a:r>
                        <a:rPr sz="1000" spc="-25" dirty="0">
                          <a:latin typeface="Times New Roman"/>
                          <a:cs typeface="Times New Roman"/>
                        </a:rPr>
                        <a:t>O99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825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313690">
                <a:tc>
                  <a:txBody>
                    <a:bodyPr/>
                    <a:lstStyle/>
                    <a:p>
                      <a:pPr marL="43180" marR="473709">
                        <a:lnSpc>
                          <a:spcPct val="67000"/>
                        </a:lnSpc>
                        <a:spcBef>
                          <a:spcPts val="425"/>
                        </a:spcBef>
                      </a:pPr>
                      <a:r>
                        <a:rPr sz="1000" dirty="0">
                          <a:latin typeface="Times New Roman"/>
                          <a:cs typeface="Times New Roman"/>
                        </a:rPr>
                        <a:t>врожденные</a:t>
                      </a:r>
                      <a:r>
                        <a:rPr sz="1000" spc="-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dirty="0">
                          <a:latin typeface="Times New Roman"/>
                          <a:cs typeface="Times New Roman"/>
                        </a:rPr>
                        <a:t>аномалии,</a:t>
                      </a:r>
                      <a:r>
                        <a:rPr sz="1000" spc="-2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dirty="0">
                          <a:latin typeface="Times New Roman"/>
                          <a:cs typeface="Times New Roman"/>
                        </a:rPr>
                        <a:t>пороки</a:t>
                      </a:r>
                      <a:r>
                        <a:rPr sz="1000" spc="-4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dirty="0">
                          <a:latin typeface="Times New Roman"/>
                          <a:cs typeface="Times New Roman"/>
                        </a:rPr>
                        <a:t>развития,</a:t>
                      </a:r>
                      <a:r>
                        <a:rPr sz="1000" spc="-2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dirty="0">
                          <a:latin typeface="Times New Roman"/>
                          <a:cs typeface="Times New Roman"/>
                        </a:rPr>
                        <a:t>деформации</a:t>
                      </a:r>
                      <a:r>
                        <a:rPr sz="1000" spc="-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spc="-50" dirty="0">
                          <a:latin typeface="Times New Roman"/>
                          <a:cs typeface="Times New Roman"/>
                        </a:rPr>
                        <a:t>и</a:t>
                      </a:r>
                      <a:r>
                        <a:rPr sz="1000" dirty="0">
                          <a:latin typeface="Times New Roman"/>
                          <a:cs typeface="Times New Roman"/>
                        </a:rPr>
                        <a:t> хромосомные</a:t>
                      </a:r>
                      <a:r>
                        <a:rPr sz="1000" spc="-3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spc="-10" dirty="0">
                          <a:latin typeface="Times New Roman"/>
                          <a:cs typeface="Times New Roman"/>
                        </a:rPr>
                        <a:t>нарушения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5397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112395" algn="r">
                        <a:lnSpc>
                          <a:spcPct val="100000"/>
                        </a:lnSpc>
                        <a:spcBef>
                          <a:spcPts val="605"/>
                        </a:spcBef>
                      </a:pPr>
                      <a:r>
                        <a:rPr sz="1000" spc="-25" dirty="0">
                          <a:latin typeface="Times New Roman"/>
                          <a:cs typeface="Times New Roman"/>
                        </a:rPr>
                        <a:t>17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7683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605"/>
                        </a:spcBef>
                      </a:pPr>
                      <a:r>
                        <a:rPr sz="1000" spc="-10" dirty="0">
                          <a:latin typeface="Times New Roman"/>
                          <a:cs typeface="Times New Roman"/>
                        </a:rPr>
                        <a:t>Q00-</a:t>
                      </a:r>
                      <a:r>
                        <a:rPr sz="1000" spc="-25" dirty="0">
                          <a:latin typeface="Times New Roman"/>
                          <a:cs typeface="Times New Roman"/>
                        </a:rPr>
                        <a:t>Q99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7683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311150">
                <a:tc>
                  <a:txBody>
                    <a:bodyPr/>
                    <a:lstStyle/>
                    <a:p>
                      <a:pPr marL="43180">
                        <a:lnSpc>
                          <a:spcPts val="620"/>
                        </a:lnSpc>
                      </a:pPr>
                      <a:r>
                        <a:rPr sz="1000" dirty="0">
                          <a:latin typeface="Times New Roman"/>
                          <a:cs typeface="Times New Roman"/>
                        </a:rPr>
                        <a:t>симптомы,</a:t>
                      </a:r>
                      <a:r>
                        <a:rPr sz="1000" spc="5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dirty="0">
                          <a:latin typeface="Times New Roman"/>
                          <a:cs typeface="Times New Roman"/>
                        </a:rPr>
                        <a:t>признаки</a:t>
                      </a:r>
                      <a:r>
                        <a:rPr sz="1000" spc="6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dirty="0">
                          <a:latin typeface="Times New Roman"/>
                          <a:cs typeface="Times New Roman"/>
                        </a:rPr>
                        <a:t>и</a:t>
                      </a:r>
                      <a:r>
                        <a:rPr sz="1000" spc="4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dirty="0">
                          <a:latin typeface="Times New Roman"/>
                          <a:cs typeface="Times New Roman"/>
                        </a:rPr>
                        <a:t>отклонения</a:t>
                      </a:r>
                      <a:r>
                        <a:rPr sz="1000" spc="5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dirty="0">
                          <a:latin typeface="Times New Roman"/>
                          <a:cs typeface="Times New Roman"/>
                        </a:rPr>
                        <a:t>от</a:t>
                      </a:r>
                      <a:r>
                        <a:rPr sz="1000" spc="6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dirty="0">
                          <a:latin typeface="Times New Roman"/>
                          <a:cs typeface="Times New Roman"/>
                        </a:rPr>
                        <a:t>нормы,</a:t>
                      </a:r>
                      <a:r>
                        <a:rPr sz="1000" spc="5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dirty="0">
                          <a:latin typeface="Times New Roman"/>
                          <a:cs typeface="Times New Roman"/>
                        </a:rPr>
                        <a:t>выявленные</a:t>
                      </a:r>
                      <a:r>
                        <a:rPr sz="1000" spc="7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spc="-25" dirty="0">
                          <a:latin typeface="Times New Roman"/>
                          <a:cs typeface="Times New Roman"/>
                        </a:rPr>
                        <a:t>при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  <a:p>
                      <a:pPr marL="43180" marR="37465">
                        <a:lnSpc>
                          <a:spcPct val="66000"/>
                        </a:lnSpc>
                        <a:spcBef>
                          <a:spcPts val="195"/>
                        </a:spcBef>
                        <a:tabLst>
                          <a:tab pos="986790" algn="l"/>
                          <a:tab pos="1297940" algn="l"/>
                          <a:tab pos="2308225" algn="l"/>
                          <a:tab pos="3390900" algn="l"/>
                        </a:tabLst>
                      </a:pPr>
                      <a:r>
                        <a:rPr sz="1000" spc="-10" dirty="0">
                          <a:latin typeface="Times New Roman"/>
                          <a:cs typeface="Times New Roman"/>
                        </a:rPr>
                        <a:t>клинических</a:t>
                      </a:r>
                      <a:r>
                        <a:rPr sz="1000" dirty="0">
                          <a:latin typeface="Times New Roman"/>
                          <a:cs typeface="Times New Roman"/>
                        </a:rPr>
                        <a:t>	</a:t>
                      </a:r>
                      <a:r>
                        <a:rPr sz="1000" spc="-50" dirty="0">
                          <a:latin typeface="Times New Roman"/>
                          <a:cs typeface="Times New Roman"/>
                        </a:rPr>
                        <a:t>и</a:t>
                      </a:r>
                      <a:r>
                        <a:rPr sz="1000" dirty="0">
                          <a:latin typeface="Times New Roman"/>
                          <a:cs typeface="Times New Roman"/>
                        </a:rPr>
                        <a:t>	</a:t>
                      </a:r>
                      <a:r>
                        <a:rPr sz="1000" spc="-10" dirty="0">
                          <a:latin typeface="Times New Roman"/>
                          <a:cs typeface="Times New Roman"/>
                        </a:rPr>
                        <a:t>лабораторных</a:t>
                      </a:r>
                      <a:r>
                        <a:rPr sz="1000" dirty="0">
                          <a:latin typeface="Times New Roman"/>
                          <a:cs typeface="Times New Roman"/>
                        </a:rPr>
                        <a:t>	</a:t>
                      </a:r>
                      <a:r>
                        <a:rPr sz="1000" spc="-10" dirty="0">
                          <a:latin typeface="Times New Roman"/>
                          <a:cs typeface="Times New Roman"/>
                        </a:rPr>
                        <a:t>исследованиях,</a:t>
                      </a:r>
                      <a:r>
                        <a:rPr sz="1000" dirty="0">
                          <a:latin typeface="Times New Roman"/>
                          <a:cs typeface="Times New Roman"/>
                        </a:rPr>
                        <a:t>	</a:t>
                      </a:r>
                      <a:r>
                        <a:rPr sz="1000" spc="-25" dirty="0">
                          <a:latin typeface="Times New Roman"/>
                          <a:cs typeface="Times New Roman"/>
                        </a:rPr>
                        <a:t>не </a:t>
                      </a:r>
                      <a:r>
                        <a:rPr sz="1000" dirty="0">
                          <a:latin typeface="Times New Roman"/>
                          <a:cs typeface="Times New Roman"/>
                        </a:rPr>
                        <a:t>классифицированные</a:t>
                      </a:r>
                      <a:r>
                        <a:rPr sz="1000" spc="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dirty="0">
                          <a:latin typeface="Times New Roman"/>
                          <a:cs typeface="Times New Roman"/>
                        </a:rPr>
                        <a:t>в</a:t>
                      </a:r>
                      <a:r>
                        <a:rPr sz="1000" spc="-4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dirty="0">
                          <a:latin typeface="Times New Roman"/>
                          <a:cs typeface="Times New Roman"/>
                        </a:rPr>
                        <a:t>других</a:t>
                      </a:r>
                      <a:r>
                        <a:rPr sz="1000" spc="2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spc="-10" dirty="0">
                          <a:latin typeface="Times New Roman"/>
                          <a:cs typeface="Times New Roman"/>
                        </a:rPr>
                        <a:t>рубриках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112395" algn="r">
                        <a:lnSpc>
                          <a:spcPct val="100000"/>
                        </a:lnSpc>
                        <a:spcBef>
                          <a:spcPts val="595"/>
                        </a:spcBef>
                      </a:pPr>
                      <a:r>
                        <a:rPr sz="1000" spc="-25" dirty="0">
                          <a:latin typeface="Times New Roman"/>
                          <a:cs typeface="Times New Roman"/>
                        </a:rPr>
                        <a:t>18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7556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595"/>
                        </a:spcBef>
                      </a:pPr>
                      <a:r>
                        <a:rPr sz="1000" spc="-10" dirty="0">
                          <a:latin typeface="Times New Roman"/>
                          <a:cs typeface="Times New Roman"/>
                        </a:rPr>
                        <a:t>R00-</a:t>
                      </a:r>
                      <a:r>
                        <a:rPr sz="1000" spc="-25" dirty="0">
                          <a:latin typeface="Times New Roman"/>
                          <a:cs typeface="Times New Roman"/>
                        </a:rPr>
                        <a:t>R99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7556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313690">
                <a:tc>
                  <a:txBody>
                    <a:bodyPr/>
                    <a:lstStyle/>
                    <a:p>
                      <a:pPr marL="43180" marR="38735">
                        <a:lnSpc>
                          <a:spcPct val="67000"/>
                        </a:lnSpc>
                        <a:spcBef>
                          <a:spcPts val="425"/>
                        </a:spcBef>
                        <a:tabLst>
                          <a:tab pos="624205" algn="l"/>
                          <a:tab pos="1388110" algn="l"/>
                          <a:tab pos="1602740" algn="l"/>
                          <a:tab pos="2325370" algn="l"/>
                          <a:tab pos="2841625" algn="l"/>
                        </a:tabLst>
                      </a:pPr>
                      <a:r>
                        <a:rPr sz="1000" spc="-10" dirty="0">
                          <a:latin typeface="Times New Roman"/>
                          <a:cs typeface="Times New Roman"/>
                        </a:rPr>
                        <a:t>травмы,</a:t>
                      </a:r>
                      <a:r>
                        <a:rPr sz="1000" dirty="0">
                          <a:latin typeface="Times New Roman"/>
                          <a:cs typeface="Times New Roman"/>
                        </a:rPr>
                        <a:t>	</a:t>
                      </a:r>
                      <a:r>
                        <a:rPr sz="1000" spc="-10" dirty="0">
                          <a:latin typeface="Times New Roman"/>
                          <a:cs typeface="Times New Roman"/>
                        </a:rPr>
                        <a:t>отравления</a:t>
                      </a:r>
                      <a:r>
                        <a:rPr sz="1000" dirty="0">
                          <a:latin typeface="Times New Roman"/>
                          <a:cs typeface="Times New Roman"/>
                        </a:rPr>
                        <a:t>	</a:t>
                      </a:r>
                      <a:r>
                        <a:rPr sz="1000" spc="-50" dirty="0">
                          <a:latin typeface="Times New Roman"/>
                          <a:cs typeface="Times New Roman"/>
                        </a:rPr>
                        <a:t>и</a:t>
                      </a:r>
                      <a:r>
                        <a:rPr sz="1000" dirty="0">
                          <a:latin typeface="Times New Roman"/>
                          <a:cs typeface="Times New Roman"/>
                        </a:rPr>
                        <a:t>	</a:t>
                      </a:r>
                      <a:r>
                        <a:rPr sz="1000" spc="-10" dirty="0">
                          <a:latin typeface="Times New Roman"/>
                          <a:cs typeface="Times New Roman"/>
                        </a:rPr>
                        <a:t>некоторые</a:t>
                      </a:r>
                      <a:r>
                        <a:rPr sz="1000" dirty="0">
                          <a:latin typeface="Times New Roman"/>
                          <a:cs typeface="Times New Roman"/>
                        </a:rPr>
                        <a:t>	</a:t>
                      </a:r>
                      <a:r>
                        <a:rPr sz="1000" spc="-10" dirty="0">
                          <a:latin typeface="Times New Roman"/>
                          <a:cs typeface="Times New Roman"/>
                        </a:rPr>
                        <a:t>другие</a:t>
                      </a:r>
                      <a:r>
                        <a:rPr sz="1000" dirty="0">
                          <a:latin typeface="Times New Roman"/>
                          <a:cs typeface="Times New Roman"/>
                        </a:rPr>
                        <a:t>	</a:t>
                      </a:r>
                      <a:r>
                        <a:rPr sz="1000" spc="-10" dirty="0">
                          <a:latin typeface="Times New Roman"/>
                          <a:cs typeface="Times New Roman"/>
                        </a:rPr>
                        <a:t>последствия </a:t>
                      </a:r>
                      <a:r>
                        <a:rPr sz="1000" dirty="0">
                          <a:latin typeface="Times New Roman"/>
                          <a:cs typeface="Times New Roman"/>
                        </a:rPr>
                        <a:t>воздействия</a:t>
                      </a:r>
                      <a:r>
                        <a:rPr sz="1000" spc="-2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dirty="0">
                          <a:latin typeface="Times New Roman"/>
                          <a:cs typeface="Times New Roman"/>
                        </a:rPr>
                        <a:t>внешних</a:t>
                      </a:r>
                      <a:r>
                        <a:rPr sz="1000" spc="-2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spc="-10" dirty="0">
                          <a:latin typeface="Times New Roman"/>
                          <a:cs typeface="Times New Roman"/>
                        </a:rPr>
                        <a:t>причин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5397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112395" algn="r">
                        <a:lnSpc>
                          <a:spcPct val="100000"/>
                        </a:lnSpc>
                        <a:spcBef>
                          <a:spcPts val="605"/>
                        </a:spcBef>
                      </a:pPr>
                      <a:r>
                        <a:rPr sz="1000" spc="-25" dirty="0">
                          <a:latin typeface="Times New Roman"/>
                          <a:cs typeface="Times New Roman"/>
                        </a:rPr>
                        <a:t>19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7683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605"/>
                        </a:spcBef>
                      </a:pPr>
                      <a:r>
                        <a:rPr sz="1000" spc="-10" dirty="0">
                          <a:latin typeface="Times New Roman"/>
                          <a:cs typeface="Times New Roman"/>
                        </a:rPr>
                        <a:t>S00-</a:t>
                      </a:r>
                      <a:r>
                        <a:rPr sz="1000" spc="-25" dirty="0">
                          <a:latin typeface="Times New Roman"/>
                          <a:cs typeface="Times New Roman"/>
                        </a:rPr>
                        <a:t>T98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7683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32410">
                <a:tc>
                  <a:txBody>
                    <a:bodyPr/>
                    <a:lstStyle/>
                    <a:p>
                      <a:pPr marL="43180">
                        <a:lnSpc>
                          <a:spcPts val="710"/>
                        </a:lnSpc>
                      </a:pPr>
                      <a:r>
                        <a:rPr sz="1000" dirty="0">
                          <a:latin typeface="Times New Roman"/>
                          <a:cs typeface="Times New Roman"/>
                        </a:rPr>
                        <a:t>Кроме</a:t>
                      </a:r>
                      <a:r>
                        <a:rPr sz="1000" spc="35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dirty="0">
                          <a:latin typeface="Times New Roman"/>
                          <a:cs typeface="Times New Roman"/>
                        </a:rPr>
                        <a:t>того:</a:t>
                      </a:r>
                      <a:r>
                        <a:rPr sz="1000" spc="34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dirty="0">
                          <a:latin typeface="Times New Roman"/>
                          <a:cs typeface="Times New Roman"/>
                        </a:rPr>
                        <a:t>факторы,</a:t>
                      </a:r>
                      <a:r>
                        <a:rPr sz="1000" spc="36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dirty="0">
                          <a:latin typeface="Times New Roman"/>
                          <a:cs typeface="Times New Roman"/>
                        </a:rPr>
                        <a:t>влияющие</a:t>
                      </a:r>
                      <a:r>
                        <a:rPr sz="1000" spc="36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dirty="0">
                          <a:latin typeface="Times New Roman"/>
                          <a:cs typeface="Times New Roman"/>
                        </a:rPr>
                        <a:t>на</a:t>
                      </a:r>
                      <a:r>
                        <a:rPr sz="1000" spc="36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dirty="0">
                          <a:latin typeface="Times New Roman"/>
                          <a:cs typeface="Times New Roman"/>
                        </a:rPr>
                        <a:t>состояние</a:t>
                      </a:r>
                      <a:r>
                        <a:rPr sz="1000" spc="37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dirty="0">
                          <a:latin typeface="Times New Roman"/>
                          <a:cs typeface="Times New Roman"/>
                        </a:rPr>
                        <a:t>здоровья</a:t>
                      </a:r>
                      <a:r>
                        <a:rPr sz="1000" spc="35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spc="-50" dirty="0">
                          <a:latin typeface="Times New Roman"/>
                          <a:cs typeface="Times New Roman"/>
                        </a:rPr>
                        <a:t>и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  <a:p>
                      <a:pPr marL="43180">
                        <a:lnSpc>
                          <a:spcPts val="1000"/>
                        </a:lnSpc>
                      </a:pPr>
                      <a:r>
                        <a:rPr sz="1000" dirty="0">
                          <a:latin typeface="Times New Roman"/>
                          <a:cs typeface="Times New Roman"/>
                        </a:rPr>
                        <a:t>обращения</a:t>
                      </a:r>
                      <a:r>
                        <a:rPr sz="1000" spc="-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dirty="0">
                          <a:latin typeface="Times New Roman"/>
                          <a:cs typeface="Times New Roman"/>
                        </a:rPr>
                        <a:t>в</a:t>
                      </a:r>
                      <a:r>
                        <a:rPr sz="1000" spc="-5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dirty="0">
                          <a:latin typeface="Times New Roman"/>
                          <a:cs typeface="Times New Roman"/>
                        </a:rPr>
                        <a:t>учреждения</a:t>
                      </a:r>
                      <a:r>
                        <a:rPr sz="1000" spc="-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spc="-10" dirty="0">
                          <a:latin typeface="Times New Roman"/>
                          <a:cs typeface="Times New Roman"/>
                        </a:rPr>
                        <a:t>здравоохранения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112395" algn="r">
                        <a:lnSpc>
                          <a:spcPct val="100000"/>
                        </a:lnSpc>
                        <a:spcBef>
                          <a:spcPts val="285"/>
                        </a:spcBef>
                      </a:pPr>
                      <a:r>
                        <a:rPr sz="1000" spc="-25" dirty="0">
                          <a:latin typeface="Times New Roman"/>
                          <a:cs typeface="Times New Roman"/>
                        </a:rPr>
                        <a:t>20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3619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ct val="100000"/>
                        </a:lnSpc>
                        <a:spcBef>
                          <a:spcPts val="285"/>
                        </a:spcBef>
                      </a:pPr>
                      <a:r>
                        <a:rPr sz="1000" spc="-10" dirty="0">
                          <a:latin typeface="Times New Roman"/>
                          <a:cs typeface="Times New Roman"/>
                        </a:rPr>
                        <a:t>Z00-</a:t>
                      </a:r>
                      <a:r>
                        <a:rPr sz="1000" spc="-25" dirty="0">
                          <a:latin typeface="Times New Roman"/>
                          <a:cs typeface="Times New Roman"/>
                        </a:rPr>
                        <a:t>Z99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3619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56845">
                <a:tc>
                  <a:txBody>
                    <a:bodyPr/>
                    <a:lstStyle/>
                    <a:p>
                      <a:pPr marL="43180">
                        <a:lnSpc>
                          <a:spcPts val="1015"/>
                        </a:lnSpc>
                      </a:pPr>
                      <a:r>
                        <a:rPr sz="1000" spc="-10" dirty="0">
                          <a:latin typeface="Times New Roman"/>
                          <a:cs typeface="Times New Roman"/>
                        </a:rPr>
                        <a:t>COVID-</a:t>
                      </a:r>
                      <a:r>
                        <a:rPr sz="1000" spc="-25" dirty="0">
                          <a:latin typeface="Times New Roman"/>
                          <a:cs typeface="Times New Roman"/>
                        </a:rPr>
                        <a:t>19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112395" algn="r">
                        <a:lnSpc>
                          <a:spcPts val="1135"/>
                        </a:lnSpc>
                      </a:pPr>
                      <a:r>
                        <a:rPr sz="1000" spc="-25" dirty="0">
                          <a:latin typeface="Times New Roman"/>
                          <a:cs typeface="Times New Roman"/>
                        </a:rPr>
                        <a:t>21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1135"/>
                        </a:lnSpc>
                      </a:pPr>
                      <a:r>
                        <a:rPr sz="1000" spc="-10" dirty="0">
                          <a:latin typeface="Times New Roman"/>
                          <a:cs typeface="Times New Roman"/>
                        </a:rPr>
                        <a:t>U07.1-U07.2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0"/>
            <a:ext cx="12192000" cy="1559812"/>
            <a:chOff x="0" y="0"/>
            <a:chExt cx="12192000" cy="1559812"/>
          </a:xfrm>
        </p:grpSpPr>
        <p:sp>
          <p:nvSpPr>
            <p:cNvPr id="3" name="object 3"/>
            <p:cNvSpPr/>
            <p:nvPr/>
          </p:nvSpPr>
          <p:spPr>
            <a:xfrm>
              <a:off x="0" y="0"/>
              <a:ext cx="12192000" cy="1396365"/>
            </a:xfrm>
            <a:custGeom>
              <a:avLst/>
              <a:gdLst/>
              <a:ahLst/>
              <a:cxnLst/>
              <a:rect l="l" t="t" r="r" b="b"/>
              <a:pathLst>
                <a:path w="12192000" h="1396365">
                  <a:moveTo>
                    <a:pt x="0" y="1395984"/>
                  </a:moveTo>
                  <a:lnTo>
                    <a:pt x="12192000" y="1395984"/>
                  </a:lnTo>
                  <a:lnTo>
                    <a:pt x="12192000" y="0"/>
                  </a:lnTo>
                  <a:lnTo>
                    <a:pt x="0" y="0"/>
                  </a:lnTo>
                  <a:lnTo>
                    <a:pt x="0" y="1395984"/>
                  </a:lnTo>
                  <a:close/>
                </a:path>
              </a:pathLst>
            </a:custGeom>
            <a:solidFill>
              <a:srgbClr val="DDD0B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5" name="object 5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662940" y="0"/>
              <a:ext cx="2599182" cy="980694"/>
            </a:xfrm>
            <a:prstGeom prst="rect">
              <a:avLst/>
            </a:prstGeom>
          </p:spPr>
        </p:pic>
        <p:pic>
          <p:nvPicPr>
            <p:cNvPr id="6" name="object 6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2633472" y="0"/>
              <a:ext cx="870965" cy="980694"/>
            </a:xfrm>
            <a:prstGeom prst="rect">
              <a:avLst/>
            </a:prstGeom>
          </p:spPr>
        </p:pic>
        <p:pic>
          <p:nvPicPr>
            <p:cNvPr id="7" name="object 7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2875788" y="0"/>
              <a:ext cx="1471422" cy="980694"/>
            </a:xfrm>
            <a:prstGeom prst="rect">
              <a:avLst/>
            </a:prstGeom>
          </p:spPr>
        </p:pic>
        <p:pic>
          <p:nvPicPr>
            <p:cNvPr id="8" name="object 8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3718559" y="0"/>
              <a:ext cx="7315961" cy="980694"/>
            </a:xfrm>
            <a:prstGeom prst="rect">
              <a:avLst/>
            </a:prstGeom>
          </p:spPr>
        </p:pic>
        <p:pic>
          <p:nvPicPr>
            <p:cNvPr id="9" name="object 9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890016" y="496823"/>
              <a:ext cx="9800082" cy="1062989"/>
            </a:xfrm>
            <a:prstGeom prst="rect">
              <a:avLst/>
            </a:prstGeom>
          </p:spPr>
        </p:pic>
      </p:grpSp>
      <p:sp>
        <p:nvSpPr>
          <p:cNvPr id="11" name="object 11"/>
          <p:cNvSpPr txBox="1">
            <a:spLocks noGrp="1"/>
          </p:cNvSpPr>
          <p:nvPr>
            <p:ph idx="1"/>
          </p:nvPr>
        </p:nvSpPr>
        <p:spPr>
          <a:xfrm>
            <a:off x="684212" y="1718733"/>
            <a:ext cx="8534400" cy="3615267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86360" marR="6350">
              <a:lnSpc>
                <a:spcPct val="100000"/>
              </a:lnSpc>
              <a:spcBef>
                <a:spcPts val="95"/>
              </a:spcBef>
            </a:pPr>
            <a:r>
              <a:rPr dirty="0"/>
              <a:t>Строка</a:t>
            </a:r>
            <a:r>
              <a:rPr spc="30" dirty="0"/>
              <a:t> </a:t>
            </a:r>
            <a:r>
              <a:rPr dirty="0"/>
              <a:t>1</a:t>
            </a:r>
            <a:r>
              <a:rPr spc="40" dirty="0"/>
              <a:t> </a:t>
            </a:r>
            <a:r>
              <a:rPr dirty="0"/>
              <a:t>(всего)</a:t>
            </a:r>
            <a:r>
              <a:rPr spc="40" dirty="0"/>
              <a:t> </a:t>
            </a:r>
            <a:r>
              <a:rPr dirty="0"/>
              <a:t>должна</a:t>
            </a:r>
            <a:r>
              <a:rPr spc="40" dirty="0"/>
              <a:t> </a:t>
            </a:r>
            <a:r>
              <a:rPr dirty="0"/>
              <a:t>быть</a:t>
            </a:r>
            <a:r>
              <a:rPr spc="30" dirty="0"/>
              <a:t> </a:t>
            </a:r>
            <a:r>
              <a:rPr dirty="0"/>
              <a:t>равна</a:t>
            </a:r>
            <a:r>
              <a:rPr spc="35" dirty="0"/>
              <a:t> </a:t>
            </a:r>
            <a:r>
              <a:rPr dirty="0"/>
              <a:t>сумме</a:t>
            </a:r>
            <a:r>
              <a:rPr spc="35" dirty="0"/>
              <a:t> </a:t>
            </a:r>
            <a:r>
              <a:rPr dirty="0"/>
              <a:t>строк</a:t>
            </a:r>
            <a:r>
              <a:rPr spc="45" dirty="0"/>
              <a:t> </a:t>
            </a:r>
            <a:r>
              <a:rPr dirty="0"/>
              <a:t>со</a:t>
            </a:r>
            <a:r>
              <a:rPr spc="30" dirty="0"/>
              <a:t> </a:t>
            </a:r>
            <a:r>
              <a:rPr dirty="0"/>
              <a:t>2</a:t>
            </a:r>
            <a:r>
              <a:rPr spc="30" dirty="0"/>
              <a:t> </a:t>
            </a:r>
            <a:r>
              <a:rPr spc="-25" dirty="0"/>
              <a:t>по </a:t>
            </a:r>
            <a:r>
              <a:rPr dirty="0"/>
              <a:t>19</a:t>
            </a:r>
            <a:r>
              <a:rPr spc="-55" dirty="0"/>
              <a:t> </a:t>
            </a:r>
            <a:r>
              <a:rPr dirty="0"/>
              <a:t>по</a:t>
            </a:r>
            <a:r>
              <a:rPr spc="-25" dirty="0"/>
              <a:t> </a:t>
            </a:r>
            <a:r>
              <a:rPr dirty="0"/>
              <a:t>графам</a:t>
            </a:r>
            <a:r>
              <a:rPr spc="-25" dirty="0"/>
              <a:t> </a:t>
            </a:r>
            <a:r>
              <a:rPr dirty="0"/>
              <a:t>с</a:t>
            </a:r>
            <a:r>
              <a:rPr spc="-55" dirty="0"/>
              <a:t> </a:t>
            </a:r>
            <a:r>
              <a:rPr dirty="0"/>
              <a:t>4</a:t>
            </a:r>
            <a:r>
              <a:rPr spc="-40" dirty="0"/>
              <a:t> </a:t>
            </a:r>
            <a:r>
              <a:rPr dirty="0"/>
              <a:t>по</a:t>
            </a:r>
            <a:r>
              <a:rPr spc="-45" dirty="0"/>
              <a:t> </a:t>
            </a:r>
            <a:r>
              <a:rPr spc="-25" dirty="0"/>
              <a:t>9.</a:t>
            </a:r>
          </a:p>
          <a:p>
            <a:pPr marL="86360" marR="5715">
              <a:lnSpc>
                <a:spcPct val="100000"/>
              </a:lnSpc>
              <a:spcBef>
                <a:spcPts val="819"/>
              </a:spcBef>
              <a:tabLst>
                <a:tab pos="702310" algn="l"/>
                <a:tab pos="2237105" algn="l"/>
                <a:tab pos="2996565" algn="l"/>
                <a:tab pos="5685155" algn="l"/>
                <a:tab pos="7666355" algn="l"/>
                <a:tab pos="8210550" algn="l"/>
                <a:tab pos="10449560" algn="l"/>
              </a:tabLst>
            </a:pPr>
            <a:r>
              <a:rPr spc="-50" dirty="0"/>
              <a:t>В</a:t>
            </a:r>
            <a:r>
              <a:rPr dirty="0"/>
              <a:t>	</a:t>
            </a:r>
            <a:r>
              <a:rPr spc="-10" dirty="0"/>
              <a:t>строке</a:t>
            </a:r>
            <a:r>
              <a:rPr dirty="0"/>
              <a:t>	</a:t>
            </a:r>
            <a:r>
              <a:rPr spc="-25" dirty="0"/>
              <a:t>21</a:t>
            </a:r>
            <a:r>
              <a:rPr dirty="0"/>
              <a:t>	</a:t>
            </a:r>
            <a:r>
              <a:rPr spc="-10" dirty="0"/>
              <a:t>указываются</a:t>
            </a:r>
            <a:r>
              <a:rPr dirty="0"/>
              <a:t>	</a:t>
            </a:r>
            <a:r>
              <a:rPr spc="-10" dirty="0"/>
              <a:t>сведения</a:t>
            </a:r>
            <a:r>
              <a:rPr dirty="0"/>
              <a:t>	</a:t>
            </a:r>
            <a:r>
              <a:rPr spc="-50" dirty="0"/>
              <a:t>о</a:t>
            </a:r>
            <a:r>
              <a:rPr dirty="0"/>
              <a:t>	</a:t>
            </a:r>
            <a:r>
              <a:rPr spc="-10" dirty="0"/>
              <a:t>пациентах</a:t>
            </a:r>
            <a:r>
              <a:rPr dirty="0"/>
              <a:t>	</a:t>
            </a:r>
            <a:r>
              <a:rPr spc="-50" dirty="0"/>
              <a:t>с </a:t>
            </a:r>
            <a:r>
              <a:rPr spc="-20" dirty="0"/>
              <a:t>коронавирусной</a:t>
            </a:r>
            <a:r>
              <a:rPr spc="-120" dirty="0"/>
              <a:t> </a:t>
            </a:r>
            <a:r>
              <a:rPr dirty="0"/>
              <a:t>инфекцией</a:t>
            </a:r>
            <a:r>
              <a:rPr spc="-90" dirty="0"/>
              <a:t> </a:t>
            </a:r>
            <a:r>
              <a:rPr spc="-30" dirty="0"/>
              <a:t>(COVID-</a:t>
            </a:r>
            <a:r>
              <a:rPr spc="-20" dirty="0"/>
              <a:t>19):</a:t>
            </a:r>
          </a:p>
          <a:p>
            <a:pPr marL="86360" marR="5715">
              <a:lnSpc>
                <a:spcPct val="100000"/>
              </a:lnSpc>
              <a:spcBef>
                <a:spcPts val="819"/>
              </a:spcBef>
              <a:buFont typeface="Arial"/>
              <a:buChar char="•"/>
              <a:tabLst>
                <a:tab pos="346075" algn="l"/>
                <a:tab pos="1729739" algn="l"/>
                <a:tab pos="5060315" algn="l"/>
                <a:tab pos="7183120" algn="l"/>
                <a:tab pos="9443720" algn="l"/>
              </a:tabLst>
            </a:pPr>
            <a:r>
              <a:rPr spc="-10" dirty="0"/>
              <a:t>U07.1</a:t>
            </a:r>
            <a:r>
              <a:rPr dirty="0"/>
              <a:t>	</a:t>
            </a:r>
            <a:r>
              <a:rPr spc="-10" dirty="0"/>
              <a:t>Коронавирусная</a:t>
            </a:r>
            <a:r>
              <a:rPr dirty="0"/>
              <a:t>	</a:t>
            </a:r>
            <a:r>
              <a:rPr spc="-10" dirty="0"/>
              <a:t>инфекция</a:t>
            </a:r>
            <a:r>
              <a:rPr dirty="0"/>
              <a:t>	</a:t>
            </a:r>
            <a:r>
              <a:rPr spc="-30" dirty="0"/>
              <a:t>COVID-</a:t>
            </a:r>
            <a:r>
              <a:rPr spc="-25" dirty="0"/>
              <a:t>19</a:t>
            </a:r>
            <a:r>
              <a:rPr dirty="0"/>
              <a:t>	</a:t>
            </a:r>
            <a:r>
              <a:rPr spc="-20" dirty="0"/>
              <a:t>(вирус </a:t>
            </a:r>
            <a:r>
              <a:rPr spc="-10" dirty="0"/>
              <a:t>идентифицирован);</a:t>
            </a:r>
          </a:p>
          <a:p>
            <a:pPr marL="86360" marR="5080">
              <a:lnSpc>
                <a:spcPct val="100000"/>
              </a:lnSpc>
              <a:spcBef>
                <a:spcPts val="815"/>
              </a:spcBef>
              <a:buFont typeface="Arial"/>
              <a:buChar char="•"/>
              <a:tabLst>
                <a:tab pos="238760" algn="l"/>
                <a:tab pos="1496060" algn="l"/>
                <a:tab pos="4700270" algn="l"/>
                <a:tab pos="6695440" algn="l"/>
                <a:tab pos="8829040" algn="l"/>
                <a:tab pos="10217785" algn="l"/>
              </a:tabLst>
            </a:pPr>
            <a:r>
              <a:rPr spc="-10" dirty="0"/>
              <a:t>U07.2</a:t>
            </a:r>
            <a:r>
              <a:rPr dirty="0"/>
              <a:t>	</a:t>
            </a:r>
            <a:r>
              <a:rPr spc="-10" dirty="0"/>
              <a:t>Коронавирусная</a:t>
            </a:r>
            <a:r>
              <a:rPr dirty="0"/>
              <a:t>	</a:t>
            </a:r>
            <a:r>
              <a:rPr spc="-10" dirty="0"/>
              <a:t>инфекция</a:t>
            </a:r>
            <a:r>
              <a:rPr dirty="0"/>
              <a:t>	</a:t>
            </a:r>
            <a:r>
              <a:rPr spc="-25" dirty="0"/>
              <a:t>COVID-19</a:t>
            </a:r>
            <a:r>
              <a:rPr dirty="0"/>
              <a:t>	</a:t>
            </a:r>
            <a:r>
              <a:rPr spc="-10" dirty="0"/>
              <a:t>(вирус</a:t>
            </a:r>
            <a:r>
              <a:rPr dirty="0"/>
              <a:t>	</a:t>
            </a:r>
            <a:r>
              <a:rPr spc="-25" dirty="0"/>
              <a:t>не </a:t>
            </a:r>
            <a:r>
              <a:rPr spc="-10" dirty="0"/>
              <a:t>идентифицирован).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44018"/>
            <a:ext cx="12115800" cy="1371600"/>
            <a:chOff x="0" y="0"/>
            <a:chExt cx="12192000" cy="1567433"/>
          </a:xfrm>
        </p:grpSpPr>
        <p:sp>
          <p:nvSpPr>
            <p:cNvPr id="3" name="object 3"/>
            <p:cNvSpPr/>
            <p:nvPr/>
          </p:nvSpPr>
          <p:spPr>
            <a:xfrm>
              <a:off x="0" y="0"/>
              <a:ext cx="12192000" cy="1403985"/>
            </a:xfrm>
            <a:custGeom>
              <a:avLst/>
              <a:gdLst/>
              <a:ahLst/>
              <a:cxnLst/>
              <a:rect l="l" t="t" r="r" b="b"/>
              <a:pathLst>
                <a:path w="12192000" h="1403985">
                  <a:moveTo>
                    <a:pt x="12192000" y="0"/>
                  </a:moveTo>
                  <a:lnTo>
                    <a:pt x="0" y="0"/>
                  </a:lnTo>
                  <a:lnTo>
                    <a:pt x="0" y="1403603"/>
                  </a:lnTo>
                  <a:lnTo>
                    <a:pt x="12192000" y="1403603"/>
                  </a:lnTo>
                  <a:lnTo>
                    <a:pt x="12192000" y="0"/>
                  </a:lnTo>
                  <a:close/>
                </a:path>
              </a:pathLst>
            </a:custGeom>
            <a:solidFill>
              <a:srgbClr val="DDD0BC"/>
            </a:solidFill>
          </p:spPr>
          <p:txBody>
            <a:bodyPr wrap="square" lIns="0" tIns="0" rIns="0" bIns="0" rtlCol="0"/>
            <a:lstStyle/>
            <a:p>
              <a:endParaRPr b="1"/>
            </a:p>
          </p:txBody>
        </p:sp>
        <p:pic>
          <p:nvPicPr>
            <p:cNvPr id="5" name="object 5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662940" y="0"/>
              <a:ext cx="2599182" cy="988313"/>
            </a:xfrm>
            <a:prstGeom prst="rect">
              <a:avLst/>
            </a:prstGeom>
          </p:spPr>
        </p:pic>
        <p:pic>
          <p:nvPicPr>
            <p:cNvPr id="6" name="object 6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2633472" y="0"/>
              <a:ext cx="870965" cy="988313"/>
            </a:xfrm>
            <a:prstGeom prst="rect">
              <a:avLst/>
            </a:prstGeom>
          </p:spPr>
        </p:pic>
        <p:pic>
          <p:nvPicPr>
            <p:cNvPr id="7" name="object 7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2875788" y="0"/>
              <a:ext cx="1471422" cy="988313"/>
            </a:xfrm>
            <a:prstGeom prst="rect">
              <a:avLst/>
            </a:prstGeom>
          </p:spPr>
        </p:pic>
        <p:pic>
          <p:nvPicPr>
            <p:cNvPr id="8" name="object 8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3718559" y="0"/>
              <a:ext cx="7315961" cy="988313"/>
            </a:xfrm>
            <a:prstGeom prst="rect">
              <a:avLst/>
            </a:prstGeom>
          </p:spPr>
        </p:pic>
        <p:pic>
          <p:nvPicPr>
            <p:cNvPr id="9" name="object 9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890016" y="504444"/>
              <a:ext cx="9800082" cy="1062989"/>
            </a:xfrm>
            <a:prstGeom prst="rect">
              <a:avLst/>
            </a:prstGeom>
          </p:spPr>
        </p:pic>
      </p:grpSp>
      <p:sp>
        <p:nvSpPr>
          <p:cNvPr id="11" name="object 11"/>
          <p:cNvSpPr txBox="1"/>
          <p:nvPr/>
        </p:nvSpPr>
        <p:spPr>
          <a:xfrm>
            <a:off x="842568" y="1415618"/>
            <a:ext cx="10579735" cy="54356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1100455" algn="l"/>
                <a:tab pos="3564890" algn="l"/>
                <a:tab pos="5156200" algn="l"/>
                <a:tab pos="5920105" algn="l"/>
                <a:tab pos="7642225" algn="l"/>
                <a:tab pos="8876665" algn="l"/>
              </a:tabLst>
            </a:pPr>
            <a:r>
              <a:rPr sz="3400" spc="-25" dirty="0">
                <a:latin typeface="Times New Roman"/>
                <a:cs typeface="Times New Roman"/>
              </a:rPr>
              <a:t>При</a:t>
            </a:r>
            <a:r>
              <a:rPr sz="3400" dirty="0">
                <a:latin typeface="Times New Roman"/>
                <a:cs typeface="Times New Roman"/>
              </a:rPr>
              <a:t>	</a:t>
            </a:r>
            <a:r>
              <a:rPr sz="3400" spc="-10" dirty="0">
                <a:latin typeface="Times New Roman"/>
                <a:cs typeface="Times New Roman"/>
              </a:rPr>
              <a:t>заполнении</a:t>
            </a:r>
            <a:r>
              <a:rPr sz="3400" dirty="0">
                <a:latin typeface="Times New Roman"/>
                <a:cs typeface="Times New Roman"/>
              </a:rPr>
              <a:t>	</a:t>
            </a:r>
            <a:r>
              <a:rPr sz="3400" spc="-10" dirty="0">
                <a:latin typeface="Times New Roman"/>
                <a:cs typeface="Times New Roman"/>
              </a:rPr>
              <a:t>строки</a:t>
            </a:r>
            <a:r>
              <a:rPr sz="3400" dirty="0">
                <a:latin typeface="Times New Roman"/>
                <a:cs typeface="Times New Roman"/>
              </a:rPr>
              <a:t>	</a:t>
            </a:r>
            <a:r>
              <a:rPr sz="3400" spc="-25" dirty="0">
                <a:latin typeface="Times New Roman"/>
                <a:cs typeface="Times New Roman"/>
              </a:rPr>
              <a:t>20</a:t>
            </a:r>
            <a:r>
              <a:rPr sz="3400" dirty="0">
                <a:latin typeface="Times New Roman"/>
                <a:cs typeface="Times New Roman"/>
              </a:rPr>
              <a:t>	</a:t>
            </a:r>
            <a:r>
              <a:rPr sz="3400" spc="-10" dirty="0">
                <a:latin typeface="Times New Roman"/>
                <a:cs typeface="Times New Roman"/>
              </a:rPr>
              <a:t>«Кроме</a:t>
            </a:r>
            <a:r>
              <a:rPr sz="3400" dirty="0">
                <a:latin typeface="Times New Roman"/>
                <a:cs typeface="Times New Roman"/>
              </a:rPr>
              <a:t>	</a:t>
            </a:r>
            <a:r>
              <a:rPr sz="3400" spc="-10" dirty="0">
                <a:latin typeface="Times New Roman"/>
                <a:cs typeface="Times New Roman"/>
              </a:rPr>
              <a:t>того:</a:t>
            </a:r>
            <a:r>
              <a:rPr sz="3400" dirty="0">
                <a:latin typeface="Times New Roman"/>
                <a:cs typeface="Times New Roman"/>
              </a:rPr>
              <a:t>	</a:t>
            </a:r>
            <a:r>
              <a:rPr sz="3400" spc="-10" dirty="0">
                <a:latin typeface="Times New Roman"/>
                <a:cs typeface="Times New Roman"/>
              </a:rPr>
              <a:t>факторы,</a:t>
            </a:r>
            <a:endParaRPr sz="3400">
              <a:latin typeface="Times New Roman"/>
              <a:cs typeface="Times New Roman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3942715" y="1934336"/>
            <a:ext cx="7481570" cy="54356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2245360" algn="l"/>
                <a:tab pos="4249420" algn="l"/>
                <a:tab pos="4857750" algn="l"/>
                <a:tab pos="7264400" algn="l"/>
              </a:tabLst>
            </a:pPr>
            <a:r>
              <a:rPr sz="3400" spc="-10" dirty="0">
                <a:latin typeface="Times New Roman"/>
                <a:cs typeface="Times New Roman"/>
              </a:rPr>
              <a:t>состояние</a:t>
            </a:r>
            <a:r>
              <a:rPr sz="3400" dirty="0">
                <a:latin typeface="Times New Roman"/>
                <a:cs typeface="Times New Roman"/>
              </a:rPr>
              <a:t>	</a:t>
            </a:r>
            <a:r>
              <a:rPr sz="3400" spc="-10" dirty="0">
                <a:latin typeface="Times New Roman"/>
                <a:cs typeface="Times New Roman"/>
              </a:rPr>
              <a:t>здоровья</a:t>
            </a:r>
            <a:r>
              <a:rPr sz="3400" dirty="0">
                <a:latin typeface="Times New Roman"/>
                <a:cs typeface="Times New Roman"/>
              </a:rPr>
              <a:t>	</a:t>
            </a:r>
            <a:r>
              <a:rPr sz="3400" spc="-50" dirty="0">
                <a:latin typeface="Times New Roman"/>
                <a:cs typeface="Times New Roman"/>
              </a:rPr>
              <a:t>и</a:t>
            </a:r>
            <a:r>
              <a:rPr sz="3400" dirty="0">
                <a:latin typeface="Times New Roman"/>
                <a:cs typeface="Times New Roman"/>
              </a:rPr>
              <a:t>	</a:t>
            </a:r>
            <a:r>
              <a:rPr sz="3400" spc="-10" dirty="0">
                <a:latin typeface="Times New Roman"/>
                <a:cs typeface="Times New Roman"/>
              </a:rPr>
              <a:t>обращения</a:t>
            </a:r>
            <a:r>
              <a:rPr sz="3400" dirty="0">
                <a:latin typeface="Times New Roman"/>
                <a:cs typeface="Times New Roman"/>
              </a:rPr>
              <a:t>	</a:t>
            </a:r>
            <a:r>
              <a:rPr sz="3400" spc="-50" dirty="0">
                <a:latin typeface="Times New Roman"/>
                <a:cs typeface="Times New Roman"/>
              </a:rPr>
              <a:t>в</a:t>
            </a:r>
            <a:endParaRPr sz="3400">
              <a:latin typeface="Times New Roman"/>
              <a:cs typeface="Times New Roman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842568" y="1934336"/>
            <a:ext cx="2748280" cy="157988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95"/>
              </a:spcBef>
              <a:tabLst>
                <a:tab pos="2310765" algn="l"/>
              </a:tabLst>
            </a:pPr>
            <a:r>
              <a:rPr sz="3400" spc="-10" dirty="0">
                <a:latin typeface="Times New Roman"/>
                <a:cs typeface="Times New Roman"/>
              </a:rPr>
              <a:t>влияющие</a:t>
            </a:r>
            <a:r>
              <a:rPr sz="3400" dirty="0">
                <a:latin typeface="Times New Roman"/>
                <a:cs typeface="Times New Roman"/>
              </a:rPr>
              <a:t>	</a:t>
            </a:r>
            <a:r>
              <a:rPr sz="3400" spc="-25" dirty="0">
                <a:latin typeface="Times New Roman"/>
                <a:cs typeface="Times New Roman"/>
              </a:rPr>
              <a:t>на </a:t>
            </a:r>
            <a:r>
              <a:rPr sz="3400" spc="-10" dirty="0">
                <a:latin typeface="Times New Roman"/>
                <a:cs typeface="Times New Roman"/>
              </a:rPr>
              <a:t>учреждения предоставить</a:t>
            </a:r>
            <a:endParaRPr sz="3400">
              <a:latin typeface="Times New Roman"/>
              <a:cs typeface="Times New Roman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3647059" y="2452497"/>
            <a:ext cx="5778500" cy="10617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09855" marR="5080" indent="-97790">
              <a:lnSpc>
                <a:spcPct val="100000"/>
              </a:lnSpc>
              <a:spcBef>
                <a:spcPts val="95"/>
              </a:spcBef>
              <a:tabLst>
                <a:tab pos="3391535" algn="l"/>
                <a:tab pos="3943350" algn="l"/>
                <a:tab pos="5246370" algn="l"/>
              </a:tabLst>
            </a:pPr>
            <a:r>
              <a:rPr sz="3400" spc="-10" dirty="0">
                <a:latin typeface="Times New Roman"/>
                <a:cs typeface="Times New Roman"/>
              </a:rPr>
              <a:t>здравоохранения»</a:t>
            </a:r>
            <a:r>
              <a:rPr sz="3400" dirty="0">
                <a:latin typeface="Times New Roman"/>
                <a:cs typeface="Times New Roman"/>
              </a:rPr>
              <a:t>		</a:t>
            </a:r>
            <a:r>
              <a:rPr sz="3400" spc="-25" dirty="0">
                <a:latin typeface="Times New Roman"/>
                <a:cs typeface="Times New Roman"/>
              </a:rPr>
              <a:t>(Z00-</a:t>
            </a:r>
            <a:r>
              <a:rPr sz="3400" spc="-20" dirty="0">
                <a:latin typeface="Times New Roman"/>
                <a:cs typeface="Times New Roman"/>
              </a:rPr>
              <a:t>Z99) </a:t>
            </a:r>
            <a:r>
              <a:rPr sz="3400" spc="-10" dirty="0">
                <a:latin typeface="Times New Roman"/>
                <a:cs typeface="Times New Roman"/>
              </a:rPr>
              <a:t>пояснительную</a:t>
            </a:r>
            <a:r>
              <a:rPr sz="3400" dirty="0">
                <a:latin typeface="Times New Roman"/>
                <a:cs typeface="Times New Roman"/>
              </a:rPr>
              <a:t>	</a:t>
            </a:r>
            <a:r>
              <a:rPr sz="3400" spc="-10" dirty="0">
                <a:latin typeface="Times New Roman"/>
                <a:cs typeface="Times New Roman"/>
              </a:rPr>
              <a:t>записку</a:t>
            </a:r>
            <a:r>
              <a:rPr sz="3400" dirty="0">
                <a:latin typeface="Times New Roman"/>
                <a:cs typeface="Times New Roman"/>
              </a:rPr>
              <a:t>	</a:t>
            </a:r>
            <a:r>
              <a:rPr sz="3400" spc="-50" dirty="0">
                <a:latin typeface="Times New Roman"/>
                <a:cs typeface="Times New Roman"/>
              </a:rPr>
              <a:t>с</a:t>
            </a:r>
            <a:endParaRPr sz="3400">
              <a:latin typeface="Times New Roman"/>
              <a:cs typeface="Times New Roman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9496806" y="2452497"/>
            <a:ext cx="1927860" cy="10617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 indent="495300">
              <a:lnSpc>
                <a:spcPct val="100000"/>
              </a:lnSpc>
              <a:spcBef>
                <a:spcPts val="95"/>
              </a:spcBef>
            </a:pPr>
            <a:r>
              <a:rPr sz="3400" spc="-20" dirty="0">
                <a:latin typeface="Times New Roman"/>
                <a:cs typeface="Times New Roman"/>
              </a:rPr>
              <a:t>следует </a:t>
            </a:r>
            <a:r>
              <a:rPr sz="3400" spc="-10" dirty="0">
                <a:latin typeface="Times New Roman"/>
                <a:cs typeface="Times New Roman"/>
              </a:rPr>
              <a:t>указанием</a:t>
            </a:r>
            <a:endParaRPr sz="3400">
              <a:latin typeface="Times New Roman"/>
              <a:cs typeface="Times New Roman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842568" y="3489197"/>
            <a:ext cx="10579735" cy="10617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95"/>
              </a:spcBef>
              <a:tabLst>
                <a:tab pos="1652270" algn="l"/>
                <a:tab pos="3399154" algn="l"/>
                <a:tab pos="5406390" algn="l"/>
                <a:tab pos="5887720" algn="l"/>
                <a:tab pos="7752080" algn="l"/>
                <a:tab pos="10335895" algn="l"/>
              </a:tabLst>
            </a:pPr>
            <a:r>
              <a:rPr sz="3400" spc="-10" dirty="0">
                <a:latin typeface="Times New Roman"/>
                <a:cs typeface="Times New Roman"/>
              </a:rPr>
              <a:t>причин</a:t>
            </a:r>
            <a:r>
              <a:rPr sz="3400" dirty="0">
                <a:latin typeface="Times New Roman"/>
                <a:cs typeface="Times New Roman"/>
              </a:rPr>
              <a:t>	</a:t>
            </a:r>
            <a:r>
              <a:rPr sz="3400" spc="-10" dirty="0">
                <a:latin typeface="Times New Roman"/>
                <a:cs typeface="Times New Roman"/>
              </a:rPr>
              <a:t>лечения</a:t>
            </a:r>
            <a:r>
              <a:rPr sz="3400" dirty="0">
                <a:latin typeface="Times New Roman"/>
                <a:cs typeface="Times New Roman"/>
              </a:rPr>
              <a:t>	</a:t>
            </a:r>
            <a:r>
              <a:rPr sz="3400" spc="-10" dirty="0">
                <a:latin typeface="Times New Roman"/>
                <a:cs typeface="Times New Roman"/>
              </a:rPr>
              <a:t>взрослых</a:t>
            </a:r>
            <a:r>
              <a:rPr sz="3400" dirty="0">
                <a:latin typeface="Times New Roman"/>
                <a:cs typeface="Times New Roman"/>
              </a:rPr>
              <a:t>	</a:t>
            </a:r>
            <a:r>
              <a:rPr sz="3400" spc="-50" dirty="0">
                <a:latin typeface="Times New Roman"/>
                <a:cs typeface="Times New Roman"/>
              </a:rPr>
              <a:t>в</a:t>
            </a:r>
            <a:r>
              <a:rPr sz="3400" dirty="0">
                <a:latin typeface="Times New Roman"/>
                <a:cs typeface="Times New Roman"/>
              </a:rPr>
              <a:t>	</a:t>
            </a:r>
            <a:r>
              <a:rPr sz="3400" spc="-10" dirty="0">
                <a:latin typeface="Times New Roman"/>
                <a:cs typeface="Times New Roman"/>
              </a:rPr>
              <a:t>дневных</a:t>
            </a:r>
            <a:r>
              <a:rPr sz="3400" dirty="0">
                <a:latin typeface="Times New Roman"/>
                <a:cs typeface="Times New Roman"/>
              </a:rPr>
              <a:t>	</a:t>
            </a:r>
            <a:r>
              <a:rPr sz="3400" spc="-10" dirty="0">
                <a:latin typeface="Times New Roman"/>
                <a:cs typeface="Times New Roman"/>
              </a:rPr>
              <a:t>стационарах</a:t>
            </a:r>
            <a:r>
              <a:rPr sz="3400" dirty="0">
                <a:latin typeface="Times New Roman"/>
                <a:cs typeface="Times New Roman"/>
              </a:rPr>
              <a:t>	</a:t>
            </a:r>
            <a:r>
              <a:rPr sz="3400" spc="-50" dirty="0">
                <a:latin typeface="Times New Roman"/>
                <a:cs typeface="Times New Roman"/>
              </a:rPr>
              <a:t>и </a:t>
            </a:r>
            <a:r>
              <a:rPr sz="3400" dirty="0">
                <a:latin typeface="Times New Roman"/>
                <a:cs typeface="Times New Roman"/>
              </a:rPr>
              <a:t>стационарах</a:t>
            </a:r>
            <a:r>
              <a:rPr sz="3400" spc="-80" dirty="0">
                <a:latin typeface="Times New Roman"/>
                <a:cs typeface="Times New Roman"/>
              </a:rPr>
              <a:t> </a:t>
            </a:r>
            <a:r>
              <a:rPr sz="3400" dirty="0">
                <a:latin typeface="Times New Roman"/>
                <a:cs typeface="Times New Roman"/>
              </a:rPr>
              <a:t>на</a:t>
            </a:r>
            <a:r>
              <a:rPr sz="3400" spc="-105" dirty="0">
                <a:latin typeface="Times New Roman"/>
                <a:cs typeface="Times New Roman"/>
              </a:rPr>
              <a:t> </a:t>
            </a:r>
            <a:r>
              <a:rPr sz="3400" dirty="0">
                <a:latin typeface="Times New Roman"/>
                <a:cs typeface="Times New Roman"/>
              </a:rPr>
              <a:t>дому</a:t>
            </a:r>
            <a:r>
              <a:rPr sz="3400" spc="-135" dirty="0">
                <a:latin typeface="Times New Roman"/>
                <a:cs typeface="Times New Roman"/>
              </a:rPr>
              <a:t> </a:t>
            </a:r>
            <a:r>
              <a:rPr sz="3400" dirty="0">
                <a:latin typeface="Times New Roman"/>
                <a:cs typeface="Times New Roman"/>
              </a:rPr>
              <a:t>по</a:t>
            </a:r>
            <a:r>
              <a:rPr sz="3400" spc="-100" dirty="0">
                <a:latin typeface="Times New Roman"/>
                <a:cs typeface="Times New Roman"/>
              </a:rPr>
              <a:t> </a:t>
            </a:r>
            <a:r>
              <a:rPr sz="3400" dirty="0">
                <a:latin typeface="Times New Roman"/>
                <a:cs typeface="Times New Roman"/>
              </a:rPr>
              <a:t>данному</a:t>
            </a:r>
            <a:r>
              <a:rPr sz="3400" spc="-105" dirty="0">
                <a:latin typeface="Times New Roman"/>
                <a:cs typeface="Times New Roman"/>
              </a:rPr>
              <a:t> </a:t>
            </a:r>
            <a:r>
              <a:rPr sz="3400" dirty="0">
                <a:latin typeface="Times New Roman"/>
                <a:cs typeface="Times New Roman"/>
              </a:rPr>
              <a:t>классу</a:t>
            </a:r>
            <a:r>
              <a:rPr sz="3400" spc="-105" dirty="0">
                <a:latin typeface="Times New Roman"/>
                <a:cs typeface="Times New Roman"/>
              </a:rPr>
              <a:t> </a:t>
            </a:r>
            <a:r>
              <a:rPr sz="3400" spc="-10" dirty="0">
                <a:latin typeface="Times New Roman"/>
                <a:cs typeface="Times New Roman"/>
              </a:rPr>
              <a:t>болезней.</a:t>
            </a:r>
            <a:endParaRPr sz="340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28303" y="0"/>
            <a:ext cx="12192000" cy="1421129"/>
            <a:chOff x="0" y="0"/>
            <a:chExt cx="12192000" cy="1421129"/>
          </a:xfrm>
        </p:grpSpPr>
        <p:sp>
          <p:nvSpPr>
            <p:cNvPr id="3" name="object 3"/>
            <p:cNvSpPr/>
            <p:nvPr/>
          </p:nvSpPr>
          <p:spPr>
            <a:xfrm>
              <a:off x="0" y="0"/>
              <a:ext cx="12192000" cy="1188720"/>
            </a:xfrm>
            <a:custGeom>
              <a:avLst/>
              <a:gdLst/>
              <a:ahLst/>
              <a:cxnLst/>
              <a:rect l="l" t="t" r="r" b="b"/>
              <a:pathLst>
                <a:path w="12192000" h="1188720">
                  <a:moveTo>
                    <a:pt x="0" y="1188720"/>
                  </a:moveTo>
                  <a:lnTo>
                    <a:pt x="12192000" y="1188720"/>
                  </a:lnTo>
                  <a:lnTo>
                    <a:pt x="12192000" y="0"/>
                  </a:lnTo>
                  <a:lnTo>
                    <a:pt x="0" y="0"/>
                  </a:lnTo>
                  <a:lnTo>
                    <a:pt x="0" y="1188720"/>
                  </a:lnTo>
                  <a:close/>
                </a:path>
              </a:pathLst>
            </a:custGeom>
            <a:solidFill>
              <a:srgbClr val="DDD0B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5" name="object 5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69619" y="36576"/>
              <a:ext cx="3106674" cy="896874"/>
            </a:xfrm>
            <a:prstGeom prst="rect">
              <a:avLst/>
            </a:prstGeom>
          </p:spPr>
        </p:pic>
        <p:pic>
          <p:nvPicPr>
            <p:cNvPr id="6" name="object 6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345179" y="36576"/>
              <a:ext cx="6374130" cy="896874"/>
            </a:xfrm>
            <a:prstGeom prst="rect">
              <a:avLst/>
            </a:prstGeom>
          </p:spPr>
        </p:pic>
        <p:pic>
          <p:nvPicPr>
            <p:cNvPr id="7" name="object 7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9188195" y="36576"/>
              <a:ext cx="666750" cy="896874"/>
            </a:xfrm>
            <a:prstGeom prst="rect">
              <a:avLst/>
            </a:prstGeom>
          </p:spPr>
        </p:pic>
        <p:pic>
          <p:nvPicPr>
            <p:cNvPr id="8" name="object 8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9323831" y="36576"/>
              <a:ext cx="1747266" cy="896874"/>
            </a:xfrm>
            <a:prstGeom prst="rect">
              <a:avLst/>
            </a:prstGeom>
          </p:spPr>
        </p:pic>
        <p:pic>
          <p:nvPicPr>
            <p:cNvPr id="9" name="object 9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1833372" y="524255"/>
              <a:ext cx="8074914" cy="896874"/>
            </a:xfrm>
            <a:prstGeom prst="rect">
              <a:avLst/>
            </a:prstGeom>
          </p:spPr>
        </p:pic>
      </p:grpSp>
      <p:graphicFrame>
        <p:nvGraphicFramePr>
          <p:cNvPr id="11" name="object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03978268"/>
              </p:ext>
            </p:extLst>
          </p:nvPr>
        </p:nvGraphicFramePr>
        <p:xfrm>
          <a:off x="508000" y="1268094"/>
          <a:ext cx="11120754" cy="5476876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539490"/>
                <a:gridCol w="400050"/>
                <a:gridCol w="821055"/>
                <a:gridCol w="1000760"/>
                <a:gridCol w="1200785"/>
                <a:gridCol w="900429"/>
                <a:gridCol w="963295"/>
                <a:gridCol w="1147445"/>
                <a:gridCol w="1147445"/>
              </a:tblGrid>
              <a:tr h="284480">
                <a:tc rowSpan="3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 marL="908050">
                        <a:lnSpc>
                          <a:spcPct val="100000"/>
                        </a:lnSpc>
                        <a:spcBef>
                          <a:spcPts val="760"/>
                        </a:spcBef>
                      </a:pPr>
                      <a:r>
                        <a:rPr sz="1000" dirty="0">
                          <a:latin typeface="Times New Roman"/>
                          <a:cs typeface="Times New Roman"/>
                        </a:rPr>
                        <a:t>Наименование</a:t>
                      </a:r>
                      <a:r>
                        <a:rPr sz="1000" spc="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dirty="0">
                          <a:latin typeface="Times New Roman"/>
                          <a:cs typeface="Times New Roman"/>
                        </a:rPr>
                        <a:t>классов</a:t>
                      </a:r>
                      <a:r>
                        <a:rPr sz="1000" spc="-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spc="-20" dirty="0">
                          <a:latin typeface="Times New Roman"/>
                          <a:cs typeface="Times New Roman"/>
                        </a:rPr>
                        <a:t>МКБ-</a:t>
                      </a:r>
                      <a:r>
                        <a:rPr sz="1000" spc="-25" dirty="0">
                          <a:latin typeface="Times New Roman"/>
                          <a:cs typeface="Times New Roman"/>
                        </a:rPr>
                        <a:t>10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3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45"/>
                        </a:spcBef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 marL="1270" algn="ctr">
                        <a:lnSpc>
                          <a:spcPct val="100000"/>
                        </a:lnSpc>
                      </a:pPr>
                      <a:r>
                        <a:rPr sz="1000" dirty="0">
                          <a:latin typeface="Times New Roman"/>
                          <a:cs typeface="Times New Roman"/>
                        </a:rPr>
                        <a:t>№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1000" spc="-20" dirty="0">
                          <a:latin typeface="Times New Roman"/>
                          <a:cs typeface="Times New Roman"/>
                        </a:rPr>
                        <a:t>стр.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3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 marL="1270" algn="ctr">
                        <a:lnSpc>
                          <a:spcPct val="100000"/>
                        </a:lnSpc>
                        <a:spcBef>
                          <a:spcPts val="825"/>
                        </a:spcBef>
                      </a:pPr>
                      <a:r>
                        <a:rPr sz="1000" spc="-25" dirty="0">
                          <a:latin typeface="Times New Roman"/>
                          <a:cs typeface="Times New Roman"/>
                        </a:rPr>
                        <a:t>Код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1000" spc="-25" dirty="0">
                          <a:latin typeface="Times New Roman"/>
                          <a:cs typeface="Times New Roman"/>
                        </a:rPr>
                        <a:t>по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1000" spc="-20" dirty="0">
                          <a:latin typeface="Times New Roman"/>
                          <a:cs typeface="Times New Roman"/>
                        </a:rPr>
                        <a:t>МКБ-</a:t>
                      </a:r>
                      <a:r>
                        <a:rPr sz="1000" spc="-25" dirty="0">
                          <a:latin typeface="Times New Roman"/>
                          <a:cs typeface="Times New Roman"/>
                        </a:rPr>
                        <a:t>10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6">
                  <a:txBody>
                    <a:bodyPr/>
                    <a:lstStyle/>
                    <a:p>
                      <a:pPr algn="ctr">
                        <a:lnSpc>
                          <a:spcPts val="1160"/>
                        </a:lnSpc>
                      </a:pPr>
                      <a:r>
                        <a:rPr sz="1000" dirty="0">
                          <a:latin typeface="Times New Roman"/>
                          <a:cs typeface="Times New Roman"/>
                        </a:rPr>
                        <a:t>Дневные</a:t>
                      </a:r>
                      <a:r>
                        <a:rPr sz="1000" spc="-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dirty="0">
                          <a:latin typeface="Times New Roman"/>
                          <a:cs typeface="Times New Roman"/>
                        </a:rPr>
                        <a:t>стационары</a:t>
                      </a:r>
                      <a:r>
                        <a:rPr sz="1000" spc="-3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dirty="0">
                          <a:latin typeface="Times New Roman"/>
                          <a:cs typeface="Times New Roman"/>
                        </a:rPr>
                        <a:t>медицинских</a:t>
                      </a:r>
                      <a:r>
                        <a:rPr sz="1000" spc="-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spc="-10" dirty="0">
                          <a:latin typeface="Times New Roman"/>
                          <a:cs typeface="Times New Roman"/>
                        </a:rPr>
                        <a:t>организаций, </a:t>
                      </a:r>
                      <a:r>
                        <a:rPr sz="1000" dirty="0">
                          <a:latin typeface="Times New Roman"/>
                          <a:cs typeface="Times New Roman"/>
                        </a:rPr>
                        <a:t>оказывающих</a:t>
                      </a:r>
                      <a:r>
                        <a:rPr sz="1000" spc="-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dirty="0">
                          <a:latin typeface="Times New Roman"/>
                          <a:cs typeface="Times New Roman"/>
                        </a:rPr>
                        <a:t>медицинскую</a:t>
                      </a:r>
                      <a:r>
                        <a:rPr sz="1000" spc="-2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spc="-10" dirty="0">
                          <a:latin typeface="Times New Roman"/>
                          <a:cs typeface="Times New Roman"/>
                        </a:rPr>
                        <a:t>помощь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284480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3">
                  <a:txBody>
                    <a:bodyPr/>
                    <a:lstStyle/>
                    <a:p>
                      <a:pPr marL="857250">
                        <a:lnSpc>
                          <a:spcPts val="1165"/>
                        </a:lnSpc>
                      </a:pPr>
                      <a:r>
                        <a:rPr sz="1000" dirty="0">
                          <a:latin typeface="Times New Roman"/>
                          <a:cs typeface="Times New Roman"/>
                        </a:rPr>
                        <a:t>в</a:t>
                      </a:r>
                      <a:r>
                        <a:rPr sz="1000" spc="-4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dirty="0">
                          <a:latin typeface="Times New Roman"/>
                          <a:cs typeface="Times New Roman"/>
                        </a:rPr>
                        <a:t>стационарных</a:t>
                      </a:r>
                      <a:r>
                        <a:rPr sz="1000" spc="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spc="-10" dirty="0">
                          <a:latin typeface="Times New Roman"/>
                          <a:cs typeface="Times New Roman"/>
                        </a:rPr>
                        <a:t>условиях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3">
                  <a:txBody>
                    <a:bodyPr/>
                    <a:lstStyle/>
                    <a:p>
                      <a:pPr marL="96520">
                        <a:lnSpc>
                          <a:spcPct val="100000"/>
                        </a:lnSpc>
                        <a:spcBef>
                          <a:spcPts val="484"/>
                        </a:spcBef>
                      </a:pPr>
                      <a:r>
                        <a:rPr sz="1000" dirty="0">
                          <a:latin typeface="Times New Roman"/>
                          <a:cs typeface="Times New Roman"/>
                        </a:rPr>
                        <a:t>в</a:t>
                      </a:r>
                      <a:r>
                        <a:rPr sz="1000" spc="-5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dirty="0">
                          <a:latin typeface="Times New Roman"/>
                          <a:cs typeface="Times New Roman"/>
                        </a:rPr>
                        <a:t>амбулаторных</a:t>
                      </a:r>
                      <a:r>
                        <a:rPr sz="1000" spc="-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dirty="0">
                          <a:latin typeface="Times New Roman"/>
                          <a:cs typeface="Times New Roman"/>
                        </a:rPr>
                        <a:t>условиях, включая</a:t>
                      </a:r>
                      <a:r>
                        <a:rPr sz="1000" spc="-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dirty="0">
                          <a:latin typeface="Times New Roman"/>
                          <a:cs typeface="Times New Roman"/>
                        </a:rPr>
                        <a:t>стационары</a:t>
                      </a:r>
                      <a:r>
                        <a:rPr sz="1000" spc="-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dirty="0">
                          <a:latin typeface="Times New Roman"/>
                          <a:cs typeface="Times New Roman"/>
                        </a:rPr>
                        <a:t>на</a:t>
                      </a:r>
                      <a:r>
                        <a:rPr sz="1000" spc="-3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spc="-20" dirty="0">
                          <a:latin typeface="Times New Roman"/>
                          <a:cs typeface="Times New Roman"/>
                        </a:rPr>
                        <a:t>дому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61594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427355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21615" marR="212090" indent="4445">
                        <a:lnSpc>
                          <a:spcPct val="100000"/>
                        </a:lnSpc>
                        <a:spcBef>
                          <a:spcPts val="445"/>
                        </a:spcBef>
                      </a:pPr>
                      <a:r>
                        <a:rPr sz="1000" spc="-10" dirty="0">
                          <a:latin typeface="Times New Roman"/>
                          <a:cs typeface="Times New Roman"/>
                        </a:rPr>
                        <a:t>Выписано пациентов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5651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83515" marR="173990" indent="123189">
                        <a:lnSpc>
                          <a:spcPct val="100000"/>
                        </a:lnSpc>
                        <a:spcBef>
                          <a:spcPts val="445"/>
                        </a:spcBef>
                      </a:pPr>
                      <a:r>
                        <a:rPr sz="1000" spc="-10" dirty="0">
                          <a:latin typeface="Times New Roman"/>
                          <a:cs typeface="Times New Roman"/>
                        </a:rPr>
                        <a:t>Проведено </a:t>
                      </a:r>
                      <a:r>
                        <a:rPr sz="1000" dirty="0">
                          <a:latin typeface="Times New Roman"/>
                          <a:cs typeface="Times New Roman"/>
                        </a:rPr>
                        <a:t>пациенто-</a:t>
                      </a:r>
                      <a:r>
                        <a:rPr sz="1000" spc="-2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spc="-20" dirty="0">
                          <a:latin typeface="Times New Roman"/>
                          <a:cs typeface="Times New Roman"/>
                        </a:rPr>
                        <a:t>дней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5651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1000" spc="-10" dirty="0">
                          <a:latin typeface="Times New Roman"/>
                          <a:cs typeface="Times New Roman"/>
                        </a:rPr>
                        <a:t>Умерло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127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03835" marR="193040" indent="4445">
                        <a:lnSpc>
                          <a:spcPct val="100000"/>
                        </a:lnSpc>
                        <a:spcBef>
                          <a:spcPts val="445"/>
                        </a:spcBef>
                      </a:pPr>
                      <a:r>
                        <a:rPr sz="1000" spc="-10" dirty="0">
                          <a:latin typeface="Times New Roman"/>
                          <a:cs typeface="Times New Roman"/>
                        </a:rPr>
                        <a:t>Выписано пациентов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5651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58115" marR="146685" indent="123189">
                        <a:lnSpc>
                          <a:spcPct val="100000"/>
                        </a:lnSpc>
                        <a:spcBef>
                          <a:spcPts val="445"/>
                        </a:spcBef>
                      </a:pPr>
                      <a:r>
                        <a:rPr sz="1000" spc="-10" dirty="0">
                          <a:latin typeface="Times New Roman"/>
                          <a:cs typeface="Times New Roman"/>
                        </a:rPr>
                        <a:t>Проведено </a:t>
                      </a:r>
                      <a:r>
                        <a:rPr sz="1000" dirty="0">
                          <a:latin typeface="Times New Roman"/>
                          <a:cs typeface="Times New Roman"/>
                        </a:rPr>
                        <a:t>пациенто-</a:t>
                      </a:r>
                      <a:r>
                        <a:rPr sz="1000" spc="-2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spc="-20" dirty="0">
                          <a:latin typeface="Times New Roman"/>
                          <a:cs typeface="Times New Roman"/>
                        </a:rPr>
                        <a:t>дней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5651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marL="1905" algn="ctr">
                        <a:lnSpc>
                          <a:spcPct val="100000"/>
                        </a:lnSpc>
                      </a:pPr>
                      <a:r>
                        <a:rPr sz="1000" spc="-10" dirty="0">
                          <a:latin typeface="Times New Roman"/>
                          <a:cs typeface="Times New Roman"/>
                        </a:rPr>
                        <a:t>Умерло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127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</a:pPr>
                      <a:r>
                        <a:rPr sz="1000" dirty="0">
                          <a:latin typeface="Times New Roman"/>
                          <a:cs typeface="Times New Roman"/>
                        </a:rPr>
                        <a:t>1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</a:pPr>
                      <a:r>
                        <a:rPr sz="1000" dirty="0">
                          <a:latin typeface="Times New Roman"/>
                          <a:cs typeface="Times New Roman"/>
                        </a:rPr>
                        <a:t>2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</a:pPr>
                      <a:r>
                        <a:rPr sz="1000" dirty="0">
                          <a:latin typeface="Times New Roman"/>
                          <a:cs typeface="Times New Roman"/>
                        </a:rPr>
                        <a:t>3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</a:pPr>
                      <a:r>
                        <a:rPr sz="1000" dirty="0">
                          <a:latin typeface="Times New Roman"/>
                          <a:cs typeface="Times New Roman"/>
                        </a:rPr>
                        <a:t>4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1100"/>
                        </a:lnSpc>
                      </a:pPr>
                      <a:r>
                        <a:rPr sz="1000" dirty="0">
                          <a:latin typeface="Times New Roman"/>
                          <a:cs typeface="Times New Roman"/>
                        </a:rPr>
                        <a:t>5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</a:pPr>
                      <a:r>
                        <a:rPr sz="1000" dirty="0">
                          <a:latin typeface="Times New Roman"/>
                          <a:cs typeface="Times New Roman"/>
                        </a:rPr>
                        <a:t>6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</a:pPr>
                      <a:r>
                        <a:rPr sz="1000" dirty="0">
                          <a:latin typeface="Times New Roman"/>
                          <a:cs typeface="Times New Roman"/>
                        </a:rPr>
                        <a:t>7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540" algn="ctr">
                        <a:lnSpc>
                          <a:spcPts val="1100"/>
                        </a:lnSpc>
                      </a:pPr>
                      <a:r>
                        <a:rPr sz="1000" dirty="0">
                          <a:latin typeface="Times New Roman"/>
                          <a:cs typeface="Times New Roman"/>
                        </a:rPr>
                        <a:t>8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540" algn="ctr">
                        <a:lnSpc>
                          <a:spcPts val="1100"/>
                        </a:lnSpc>
                      </a:pPr>
                      <a:r>
                        <a:rPr sz="1000" dirty="0">
                          <a:latin typeface="Times New Roman"/>
                          <a:cs typeface="Times New Roman"/>
                        </a:rPr>
                        <a:t>9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43180">
                        <a:lnSpc>
                          <a:spcPts val="1070"/>
                        </a:lnSpc>
                      </a:pPr>
                      <a:r>
                        <a:rPr sz="1000" b="1" dirty="0">
                          <a:latin typeface="Times New Roman"/>
                          <a:cs typeface="Times New Roman"/>
                        </a:rPr>
                        <a:t>Всего,</a:t>
                      </a:r>
                      <a:r>
                        <a:rPr sz="1000" b="1" spc="-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b="1" dirty="0">
                          <a:latin typeface="Times New Roman"/>
                          <a:cs typeface="Times New Roman"/>
                        </a:rPr>
                        <a:t>в</a:t>
                      </a:r>
                      <a:r>
                        <a:rPr sz="1000" b="1" spc="-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b="1" dirty="0">
                          <a:latin typeface="Times New Roman"/>
                          <a:cs typeface="Times New Roman"/>
                        </a:rPr>
                        <a:t>том</a:t>
                      </a:r>
                      <a:r>
                        <a:rPr sz="1000" b="1" spc="-4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b="1" spc="-10" dirty="0">
                          <a:latin typeface="Times New Roman"/>
                          <a:cs typeface="Times New Roman"/>
                        </a:rPr>
                        <a:t>числе: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</a:pPr>
                      <a:r>
                        <a:rPr sz="1000" dirty="0">
                          <a:latin typeface="Times New Roman"/>
                          <a:cs typeface="Times New Roman"/>
                        </a:rPr>
                        <a:t>1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</a:pPr>
                      <a:r>
                        <a:rPr sz="1000" spc="-10" dirty="0">
                          <a:latin typeface="Times New Roman"/>
                          <a:cs typeface="Times New Roman"/>
                        </a:rPr>
                        <a:t>А00-</a:t>
                      </a:r>
                      <a:r>
                        <a:rPr sz="1000" spc="-25" dirty="0">
                          <a:latin typeface="Times New Roman"/>
                          <a:cs typeface="Times New Roman"/>
                        </a:rPr>
                        <a:t>Т98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93675">
                <a:tc>
                  <a:txBody>
                    <a:bodyPr/>
                    <a:lstStyle/>
                    <a:p>
                      <a:pPr marL="43180">
                        <a:lnSpc>
                          <a:spcPts val="1150"/>
                        </a:lnSpc>
                      </a:pPr>
                      <a:r>
                        <a:rPr sz="1000" dirty="0">
                          <a:latin typeface="Times New Roman"/>
                          <a:cs typeface="Times New Roman"/>
                        </a:rPr>
                        <a:t>некоторые</a:t>
                      </a:r>
                      <a:r>
                        <a:rPr sz="1000" spc="-3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dirty="0">
                          <a:latin typeface="Times New Roman"/>
                          <a:cs typeface="Times New Roman"/>
                        </a:rPr>
                        <a:t>инфекционные</a:t>
                      </a:r>
                      <a:r>
                        <a:rPr sz="1000" spc="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dirty="0">
                          <a:latin typeface="Times New Roman"/>
                          <a:cs typeface="Times New Roman"/>
                        </a:rPr>
                        <a:t>и</a:t>
                      </a:r>
                      <a:r>
                        <a:rPr sz="1000" spc="-5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dirty="0">
                          <a:latin typeface="Times New Roman"/>
                          <a:cs typeface="Times New Roman"/>
                        </a:rPr>
                        <a:t>паразитарные</a:t>
                      </a:r>
                      <a:r>
                        <a:rPr sz="1000" spc="-10" dirty="0">
                          <a:latin typeface="Times New Roman"/>
                          <a:cs typeface="Times New Roman"/>
                        </a:rPr>
                        <a:t> болезни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30"/>
                        </a:spcBef>
                      </a:pPr>
                      <a:r>
                        <a:rPr sz="1000" dirty="0">
                          <a:latin typeface="Times New Roman"/>
                          <a:cs typeface="Times New Roman"/>
                        </a:rPr>
                        <a:t>2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1651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30"/>
                        </a:spcBef>
                      </a:pPr>
                      <a:r>
                        <a:rPr sz="1000" spc="-10" dirty="0">
                          <a:latin typeface="Times New Roman"/>
                          <a:cs typeface="Times New Roman"/>
                        </a:rPr>
                        <a:t>А00-</a:t>
                      </a:r>
                      <a:r>
                        <a:rPr sz="1000" spc="-25" dirty="0">
                          <a:latin typeface="Times New Roman"/>
                          <a:cs typeface="Times New Roman"/>
                        </a:rPr>
                        <a:t>В99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1651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43180">
                        <a:lnSpc>
                          <a:spcPts val="1100"/>
                        </a:lnSpc>
                      </a:pPr>
                      <a:r>
                        <a:rPr sz="1000" spc="-10" dirty="0">
                          <a:latin typeface="Times New Roman"/>
                          <a:cs typeface="Times New Roman"/>
                        </a:rPr>
                        <a:t>новообразования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</a:pPr>
                      <a:r>
                        <a:rPr sz="1000" dirty="0">
                          <a:latin typeface="Times New Roman"/>
                          <a:cs typeface="Times New Roman"/>
                        </a:rPr>
                        <a:t>3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</a:pPr>
                      <a:r>
                        <a:rPr sz="1000" spc="-10" dirty="0">
                          <a:latin typeface="Times New Roman"/>
                          <a:cs typeface="Times New Roman"/>
                        </a:rPr>
                        <a:t>С00-</a:t>
                      </a:r>
                      <a:r>
                        <a:rPr sz="1000" spc="-25" dirty="0">
                          <a:latin typeface="Times New Roman"/>
                          <a:cs typeface="Times New Roman"/>
                        </a:rPr>
                        <a:t>D48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88925">
                <a:tc>
                  <a:txBody>
                    <a:bodyPr/>
                    <a:lstStyle/>
                    <a:p>
                      <a:pPr marL="43180" marR="38100">
                        <a:lnSpc>
                          <a:spcPct val="67000"/>
                        </a:lnSpc>
                        <a:spcBef>
                          <a:spcPts val="325"/>
                        </a:spcBef>
                      </a:pPr>
                      <a:r>
                        <a:rPr sz="1000" dirty="0">
                          <a:latin typeface="Times New Roman"/>
                          <a:cs typeface="Times New Roman"/>
                        </a:rPr>
                        <a:t>болезни</a:t>
                      </a:r>
                      <a:r>
                        <a:rPr sz="1000" spc="-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dirty="0">
                          <a:latin typeface="Times New Roman"/>
                          <a:cs typeface="Times New Roman"/>
                        </a:rPr>
                        <a:t>крови,</a:t>
                      </a:r>
                      <a:r>
                        <a:rPr sz="1000" spc="-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dirty="0">
                          <a:latin typeface="Times New Roman"/>
                          <a:cs typeface="Times New Roman"/>
                        </a:rPr>
                        <a:t>кроветворных</a:t>
                      </a:r>
                      <a:r>
                        <a:rPr sz="1000" spc="-3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dirty="0">
                          <a:latin typeface="Times New Roman"/>
                          <a:cs typeface="Times New Roman"/>
                        </a:rPr>
                        <a:t>органов</a:t>
                      </a:r>
                      <a:r>
                        <a:rPr sz="1000" spc="-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dirty="0">
                          <a:latin typeface="Times New Roman"/>
                          <a:cs typeface="Times New Roman"/>
                        </a:rPr>
                        <a:t>и</a:t>
                      </a:r>
                      <a:r>
                        <a:rPr sz="1000" spc="-3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dirty="0">
                          <a:latin typeface="Times New Roman"/>
                          <a:cs typeface="Times New Roman"/>
                        </a:rPr>
                        <a:t>отдельные</a:t>
                      </a:r>
                      <a:r>
                        <a:rPr sz="1000" spc="-10" dirty="0">
                          <a:latin typeface="Times New Roman"/>
                          <a:cs typeface="Times New Roman"/>
                        </a:rPr>
                        <a:t> нарушения, </a:t>
                      </a:r>
                      <a:r>
                        <a:rPr sz="1000" dirty="0">
                          <a:latin typeface="Times New Roman"/>
                          <a:cs typeface="Times New Roman"/>
                        </a:rPr>
                        <a:t>вовлекающие</a:t>
                      </a:r>
                      <a:r>
                        <a:rPr sz="1000" spc="-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dirty="0">
                          <a:latin typeface="Times New Roman"/>
                          <a:cs typeface="Times New Roman"/>
                        </a:rPr>
                        <a:t>иммунный</a:t>
                      </a:r>
                      <a:r>
                        <a:rPr sz="1000" spc="-3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spc="-10" dirty="0">
                          <a:latin typeface="Times New Roman"/>
                          <a:cs typeface="Times New Roman"/>
                        </a:rPr>
                        <a:t>механизм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4127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505"/>
                        </a:spcBef>
                      </a:pPr>
                      <a:r>
                        <a:rPr sz="1000" dirty="0">
                          <a:latin typeface="Times New Roman"/>
                          <a:cs typeface="Times New Roman"/>
                        </a:rPr>
                        <a:t>4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6413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505"/>
                        </a:spcBef>
                      </a:pPr>
                      <a:r>
                        <a:rPr sz="1000" spc="-10" dirty="0">
                          <a:latin typeface="Times New Roman"/>
                          <a:cs typeface="Times New Roman"/>
                        </a:rPr>
                        <a:t>D50-</a:t>
                      </a:r>
                      <a:r>
                        <a:rPr sz="1000" spc="-25" dirty="0">
                          <a:latin typeface="Times New Roman"/>
                          <a:cs typeface="Times New Roman"/>
                        </a:rPr>
                        <a:t>D89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6413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19075">
                <a:tc>
                  <a:txBody>
                    <a:bodyPr/>
                    <a:lstStyle/>
                    <a:p>
                      <a:pPr marL="43180" marR="37465">
                        <a:lnSpc>
                          <a:spcPct val="67000"/>
                        </a:lnSpc>
                        <a:spcBef>
                          <a:spcPts val="35"/>
                        </a:spcBef>
                      </a:pPr>
                      <a:r>
                        <a:rPr sz="1000" dirty="0">
                          <a:latin typeface="Times New Roman"/>
                          <a:cs typeface="Times New Roman"/>
                        </a:rPr>
                        <a:t>болезни</a:t>
                      </a:r>
                      <a:r>
                        <a:rPr sz="1000" spc="195" dirty="0">
                          <a:latin typeface="Times New Roman"/>
                          <a:cs typeface="Times New Roman"/>
                        </a:rPr>
                        <a:t>  </a:t>
                      </a:r>
                      <a:r>
                        <a:rPr sz="1000" dirty="0">
                          <a:latin typeface="Times New Roman"/>
                          <a:cs typeface="Times New Roman"/>
                        </a:rPr>
                        <a:t>эндокринной</a:t>
                      </a:r>
                      <a:r>
                        <a:rPr sz="1000" spc="200" dirty="0">
                          <a:latin typeface="Times New Roman"/>
                          <a:cs typeface="Times New Roman"/>
                        </a:rPr>
                        <a:t>  </a:t>
                      </a:r>
                      <a:r>
                        <a:rPr sz="1000" dirty="0">
                          <a:latin typeface="Times New Roman"/>
                          <a:cs typeface="Times New Roman"/>
                        </a:rPr>
                        <a:t>системы,</a:t>
                      </a:r>
                      <a:r>
                        <a:rPr sz="1000" spc="200" dirty="0">
                          <a:latin typeface="Times New Roman"/>
                          <a:cs typeface="Times New Roman"/>
                        </a:rPr>
                        <a:t>  </a:t>
                      </a:r>
                      <a:r>
                        <a:rPr sz="1000" dirty="0">
                          <a:latin typeface="Times New Roman"/>
                          <a:cs typeface="Times New Roman"/>
                        </a:rPr>
                        <a:t>расстройства</a:t>
                      </a:r>
                      <a:r>
                        <a:rPr sz="1000" spc="204" dirty="0">
                          <a:latin typeface="Times New Roman"/>
                          <a:cs typeface="Times New Roman"/>
                        </a:rPr>
                        <a:t>  </a:t>
                      </a:r>
                      <a:r>
                        <a:rPr sz="1000" dirty="0">
                          <a:latin typeface="Times New Roman"/>
                          <a:cs typeface="Times New Roman"/>
                        </a:rPr>
                        <a:t>питания</a:t>
                      </a:r>
                      <a:r>
                        <a:rPr sz="1000" spc="195" dirty="0">
                          <a:latin typeface="Times New Roman"/>
                          <a:cs typeface="Times New Roman"/>
                        </a:rPr>
                        <a:t>  </a:t>
                      </a:r>
                      <a:r>
                        <a:rPr sz="1000" spc="-50" dirty="0">
                          <a:latin typeface="Times New Roman"/>
                          <a:cs typeface="Times New Roman"/>
                        </a:rPr>
                        <a:t>и</a:t>
                      </a:r>
                      <a:r>
                        <a:rPr sz="1000" dirty="0">
                          <a:latin typeface="Times New Roman"/>
                          <a:cs typeface="Times New Roman"/>
                        </a:rPr>
                        <a:t> нарушения обмена</a:t>
                      </a:r>
                      <a:r>
                        <a:rPr sz="1000" spc="-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spc="-10" dirty="0">
                          <a:latin typeface="Times New Roman"/>
                          <a:cs typeface="Times New Roman"/>
                        </a:rPr>
                        <a:t>веществ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444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29"/>
                        </a:spcBef>
                      </a:pPr>
                      <a:r>
                        <a:rPr sz="1000" dirty="0">
                          <a:latin typeface="Times New Roman"/>
                          <a:cs typeface="Times New Roman"/>
                        </a:rPr>
                        <a:t>5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29209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29"/>
                        </a:spcBef>
                      </a:pPr>
                      <a:r>
                        <a:rPr sz="1000" spc="-10" dirty="0">
                          <a:latin typeface="Times New Roman"/>
                          <a:cs typeface="Times New Roman"/>
                        </a:rPr>
                        <a:t>Е00-</a:t>
                      </a:r>
                      <a:r>
                        <a:rPr sz="1000" spc="-25" dirty="0">
                          <a:latin typeface="Times New Roman"/>
                          <a:cs typeface="Times New Roman"/>
                        </a:rPr>
                        <a:t>Е90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29209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93675">
                <a:tc>
                  <a:txBody>
                    <a:bodyPr/>
                    <a:lstStyle/>
                    <a:p>
                      <a:pPr marL="43180">
                        <a:lnSpc>
                          <a:spcPts val="1155"/>
                        </a:lnSpc>
                      </a:pPr>
                      <a:r>
                        <a:rPr sz="1000" dirty="0">
                          <a:latin typeface="Times New Roman"/>
                          <a:cs typeface="Times New Roman"/>
                        </a:rPr>
                        <a:t>психические</a:t>
                      </a:r>
                      <a:r>
                        <a:rPr sz="1000" spc="-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dirty="0">
                          <a:latin typeface="Times New Roman"/>
                          <a:cs typeface="Times New Roman"/>
                        </a:rPr>
                        <a:t>расстройства</a:t>
                      </a:r>
                      <a:r>
                        <a:rPr sz="1000" spc="-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dirty="0">
                          <a:latin typeface="Times New Roman"/>
                          <a:cs typeface="Times New Roman"/>
                        </a:rPr>
                        <a:t>и</a:t>
                      </a:r>
                      <a:r>
                        <a:rPr sz="1000" spc="-5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dirty="0">
                          <a:latin typeface="Times New Roman"/>
                          <a:cs typeface="Times New Roman"/>
                        </a:rPr>
                        <a:t>расстройства</a:t>
                      </a:r>
                      <a:r>
                        <a:rPr sz="1000" spc="-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spc="-10" dirty="0">
                          <a:latin typeface="Times New Roman"/>
                          <a:cs typeface="Times New Roman"/>
                        </a:rPr>
                        <a:t>поведения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30"/>
                        </a:spcBef>
                      </a:pPr>
                      <a:r>
                        <a:rPr sz="1000" dirty="0">
                          <a:latin typeface="Times New Roman"/>
                          <a:cs typeface="Times New Roman"/>
                        </a:rPr>
                        <a:t>6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1651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30"/>
                        </a:spcBef>
                      </a:pPr>
                      <a:r>
                        <a:rPr sz="1000" spc="-10" dirty="0">
                          <a:latin typeface="Times New Roman"/>
                          <a:cs typeface="Times New Roman"/>
                        </a:rPr>
                        <a:t>F00-</a:t>
                      </a:r>
                      <a:r>
                        <a:rPr sz="1000" spc="-25" dirty="0">
                          <a:latin typeface="Times New Roman"/>
                          <a:cs typeface="Times New Roman"/>
                        </a:rPr>
                        <a:t>F99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1651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43180">
                        <a:lnSpc>
                          <a:spcPts val="1100"/>
                        </a:lnSpc>
                      </a:pPr>
                      <a:r>
                        <a:rPr sz="1000" dirty="0">
                          <a:latin typeface="Times New Roman"/>
                          <a:cs typeface="Times New Roman"/>
                        </a:rPr>
                        <a:t>болезни</a:t>
                      </a:r>
                      <a:r>
                        <a:rPr sz="1000" spc="-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dirty="0">
                          <a:latin typeface="Times New Roman"/>
                          <a:cs typeface="Times New Roman"/>
                        </a:rPr>
                        <a:t>нервной</a:t>
                      </a:r>
                      <a:r>
                        <a:rPr sz="1000" spc="-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spc="-10" dirty="0">
                          <a:latin typeface="Times New Roman"/>
                          <a:cs typeface="Times New Roman"/>
                        </a:rPr>
                        <a:t>системы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</a:pPr>
                      <a:r>
                        <a:rPr sz="1000" dirty="0">
                          <a:latin typeface="Times New Roman"/>
                          <a:cs typeface="Times New Roman"/>
                        </a:rPr>
                        <a:t>7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</a:pPr>
                      <a:r>
                        <a:rPr sz="1000" spc="-10" dirty="0">
                          <a:latin typeface="Times New Roman"/>
                          <a:cs typeface="Times New Roman"/>
                        </a:rPr>
                        <a:t>G00-</a:t>
                      </a:r>
                      <a:r>
                        <a:rPr sz="1000" spc="-25" dirty="0">
                          <a:latin typeface="Times New Roman"/>
                          <a:cs typeface="Times New Roman"/>
                        </a:rPr>
                        <a:t>G99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43180">
                        <a:lnSpc>
                          <a:spcPts val="1100"/>
                        </a:lnSpc>
                      </a:pPr>
                      <a:r>
                        <a:rPr sz="1000" dirty="0">
                          <a:latin typeface="Times New Roman"/>
                          <a:cs typeface="Times New Roman"/>
                        </a:rPr>
                        <a:t>болезни</a:t>
                      </a:r>
                      <a:r>
                        <a:rPr sz="1000" spc="-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dirty="0">
                          <a:latin typeface="Times New Roman"/>
                          <a:cs typeface="Times New Roman"/>
                        </a:rPr>
                        <a:t>глаза</a:t>
                      </a:r>
                      <a:r>
                        <a:rPr sz="1000" spc="-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dirty="0">
                          <a:latin typeface="Times New Roman"/>
                          <a:cs typeface="Times New Roman"/>
                        </a:rPr>
                        <a:t>и</a:t>
                      </a:r>
                      <a:r>
                        <a:rPr sz="1000" spc="-3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dirty="0">
                          <a:latin typeface="Times New Roman"/>
                          <a:cs typeface="Times New Roman"/>
                        </a:rPr>
                        <a:t>его</a:t>
                      </a:r>
                      <a:r>
                        <a:rPr sz="1000" spc="-3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dirty="0">
                          <a:latin typeface="Times New Roman"/>
                          <a:cs typeface="Times New Roman"/>
                        </a:rPr>
                        <a:t>придаточного </a:t>
                      </a:r>
                      <a:r>
                        <a:rPr sz="1000" spc="-10" dirty="0">
                          <a:latin typeface="Times New Roman"/>
                          <a:cs typeface="Times New Roman"/>
                        </a:rPr>
                        <a:t>аппарата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</a:pPr>
                      <a:r>
                        <a:rPr sz="1000" dirty="0">
                          <a:latin typeface="Times New Roman"/>
                          <a:cs typeface="Times New Roman"/>
                        </a:rPr>
                        <a:t>8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</a:pPr>
                      <a:r>
                        <a:rPr sz="1000" spc="-10" dirty="0">
                          <a:latin typeface="Times New Roman"/>
                          <a:cs typeface="Times New Roman"/>
                        </a:rPr>
                        <a:t>H00-</a:t>
                      </a:r>
                      <a:r>
                        <a:rPr sz="1000" spc="-25" dirty="0">
                          <a:latin typeface="Times New Roman"/>
                          <a:cs typeface="Times New Roman"/>
                        </a:rPr>
                        <a:t>H59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87960">
                <a:tc>
                  <a:txBody>
                    <a:bodyPr/>
                    <a:lstStyle/>
                    <a:p>
                      <a:pPr marL="43180">
                        <a:lnSpc>
                          <a:spcPct val="100000"/>
                        </a:lnSpc>
                        <a:spcBef>
                          <a:spcPts val="105"/>
                        </a:spcBef>
                      </a:pPr>
                      <a:r>
                        <a:rPr sz="1000" dirty="0">
                          <a:latin typeface="Times New Roman"/>
                          <a:cs typeface="Times New Roman"/>
                        </a:rPr>
                        <a:t>болезни</a:t>
                      </a:r>
                      <a:r>
                        <a:rPr sz="1000" spc="-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dirty="0">
                          <a:latin typeface="Times New Roman"/>
                          <a:cs typeface="Times New Roman"/>
                        </a:rPr>
                        <a:t>уха</a:t>
                      </a:r>
                      <a:r>
                        <a:rPr sz="1000" spc="-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dirty="0">
                          <a:latin typeface="Times New Roman"/>
                          <a:cs typeface="Times New Roman"/>
                        </a:rPr>
                        <a:t>и</a:t>
                      </a:r>
                      <a:r>
                        <a:rPr sz="1000" spc="-3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dirty="0">
                          <a:latin typeface="Times New Roman"/>
                          <a:cs typeface="Times New Roman"/>
                        </a:rPr>
                        <a:t>сосцевидного</a:t>
                      </a:r>
                      <a:r>
                        <a:rPr sz="1000" spc="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spc="-10" dirty="0">
                          <a:latin typeface="Times New Roman"/>
                          <a:cs typeface="Times New Roman"/>
                        </a:rPr>
                        <a:t>отростка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1333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05"/>
                        </a:spcBef>
                      </a:pPr>
                      <a:r>
                        <a:rPr sz="1000" dirty="0">
                          <a:latin typeface="Times New Roman"/>
                          <a:cs typeface="Times New Roman"/>
                        </a:rPr>
                        <a:t>9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1333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05"/>
                        </a:spcBef>
                      </a:pPr>
                      <a:r>
                        <a:rPr sz="1000" spc="-10" dirty="0">
                          <a:latin typeface="Times New Roman"/>
                          <a:cs typeface="Times New Roman"/>
                        </a:rPr>
                        <a:t>H60-</a:t>
                      </a:r>
                      <a:r>
                        <a:rPr sz="1000" spc="-25" dirty="0">
                          <a:latin typeface="Times New Roman"/>
                          <a:cs typeface="Times New Roman"/>
                        </a:rPr>
                        <a:t>H95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1333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43180">
                        <a:lnSpc>
                          <a:spcPts val="1100"/>
                        </a:lnSpc>
                      </a:pPr>
                      <a:r>
                        <a:rPr sz="1000" dirty="0">
                          <a:latin typeface="Times New Roman"/>
                          <a:cs typeface="Times New Roman"/>
                        </a:rPr>
                        <a:t>болезни</a:t>
                      </a:r>
                      <a:r>
                        <a:rPr sz="1000" spc="-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dirty="0">
                          <a:latin typeface="Times New Roman"/>
                          <a:cs typeface="Times New Roman"/>
                        </a:rPr>
                        <a:t>системы</a:t>
                      </a:r>
                      <a:r>
                        <a:rPr sz="1000" spc="-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spc="-10" dirty="0">
                          <a:latin typeface="Times New Roman"/>
                          <a:cs typeface="Times New Roman"/>
                        </a:rPr>
                        <a:t>кровообращения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</a:pPr>
                      <a:r>
                        <a:rPr sz="1000" spc="-25" dirty="0">
                          <a:latin typeface="Times New Roman"/>
                          <a:cs typeface="Times New Roman"/>
                        </a:rPr>
                        <a:t>10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</a:pPr>
                      <a:r>
                        <a:rPr sz="1000" spc="-10" dirty="0">
                          <a:latin typeface="Times New Roman"/>
                          <a:cs typeface="Times New Roman"/>
                        </a:rPr>
                        <a:t>I00-</a:t>
                      </a:r>
                      <a:r>
                        <a:rPr sz="1000" spc="-25" dirty="0">
                          <a:latin typeface="Times New Roman"/>
                          <a:cs typeface="Times New Roman"/>
                        </a:rPr>
                        <a:t>I99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43180">
                        <a:lnSpc>
                          <a:spcPts val="1100"/>
                        </a:lnSpc>
                      </a:pPr>
                      <a:r>
                        <a:rPr sz="1000" dirty="0">
                          <a:latin typeface="Times New Roman"/>
                          <a:cs typeface="Times New Roman"/>
                        </a:rPr>
                        <a:t>болезни</a:t>
                      </a:r>
                      <a:r>
                        <a:rPr sz="1000" spc="-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dirty="0">
                          <a:latin typeface="Times New Roman"/>
                          <a:cs typeface="Times New Roman"/>
                        </a:rPr>
                        <a:t>органов</a:t>
                      </a:r>
                      <a:r>
                        <a:rPr sz="1000" spc="-3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spc="-10" dirty="0">
                          <a:latin typeface="Times New Roman"/>
                          <a:cs typeface="Times New Roman"/>
                        </a:rPr>
                        <a:t>дыхания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</a:pPr>
                      <a:r>
                        <a:rPr sz="1000" spc="-25" dirty="0">
                          <a:latin typeface="Times New Roman"/>
                          <a:cs typeface="Times New Roman"/>
                        </a:rPr>
                        <a:t>11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</a:pPr>
                      <a:r>
                        <a:rPr sz="1000" spc="-10" dirty="0">
                          <a:latin typeface="Times New Roman"/>
                          <a:cs typeface="Times New Roman"/>
                        </a:rPr>
                        <a:t>J00-</a:t>
                      </a:r>
                      <a:r>
                        <a:rPr sz="1000" spc="-25" dirty="0">
                          <a:latin typeface="Times New Roman"/>
                          <a:cs typeface="Times New Roman"/>
                        </a:rPr>
                        <a:t>J99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71450">
                <a:tc>
                  <a:txBody>
                    <a:bodyPr/>
                    <a:lstStyle/>
                    <a:p>
                      <a:pPr marL="43180">
                        <a:lnSpc>
                          <a:spcPct val="100000"/>
                        </a:lnSpc>
                        <a:spcBef>
                          <a:spcPts val="45"/>
                        </a:spcBef>
                      </a:pPr>
                      <a:r>
                        <a:rPr sz="1000" dirty="0">
                          <a:latin typeface="Times New Roman"/>
                          <a:cs typeface="Times New Roman"/>
                        </a:rPr>
                        <a:t>болезни</a:t>
                      </a:r>
                      <a:r>
                        <a:rPr sz="1000" spc="-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dirty="0">
                          <a:latin typeface="Times New Roman"/>
                          <a:cs typeface="Times New Roman"/>
                        </a:rPr>
                        <a:t>органов</a:t>
                      </a:r>
                      <a:r>
                        <a:rPr sz="1000" spc="-3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spc="-10" dirty="0">
                          <a:latin typeface="Times New Roman"/>
                          <a:cs typeface="Times New Roman"/>
                        </a:rPr>
                        <a:t>пищеварения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571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5"/>
                        </a:spcBef>
                      </a:pPr>
                      <a:r>
                        <a:rPr sz="1000" spc="-25" dirty="0">
                          <a:latin typeface="Times New Roman"/>
                          <a:cs typeface="Times New Roman"/>
                        </a:rPr>
                        <a:t>12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571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5"/>
                        </a:spcBef>
                      </a:pPr>
                      <a:r>
                        <a:rPr sz="1000" spc="-10" dirty="0">
                          <a:latin typeface="Times New Roman"/>
                          <a:cs typeface="Times New Roman"/>
                        </a:rPr>
                        <a:t>K00-</a:t>
                      </a:r>
                      <a:r>
                        <a:rPr sz="1000" spc="-25" dirty="0">
                          <a:latin typeface="Times New Roman"/>
                          <a:cs typeface="Times New Roman"/>
                        </a:rPr>
                        <a:t>K93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571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43180">
                        <a:lnSpc>
                          <a:spcPts val="1100"/>
                        </a:lnSpc>
                      </a:pPr>
                      <a:r>
                        <a:rPr sz="1000" dirty="0">
                          <a:latin typeface="Times New Roman"/>
                          <a:cs typeface="Times New Roman"/>
                        </a:rPr>
                        <a:t>болезни</a:t>
                      </a:r>
                      <a:r>
                        <a:rPr sz="1000" spc="-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dirty="0">
                          <a:latin typeface="Times New Roman"/>
                          <a:cs typeface="Times New Roman"/>
                        </a:rPr>
                        <a:t>кожи</a:t>
                      </a:r>
                      <a:r>
                        <a:rPr sz="1000" spc="-3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dirty="0">
                          <a:latin typeface="Times New Roman"/>
                          <a:cs typeface="Times New Roman"/>
                        </a:rPr>
                        <a:t>и</a:t>
                      </a:r>
                      <a:r>
                        <a:rPr sz="1000" spc="-3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dirty="0">
                          <a:latin typeface="Times New Roman"/>
                          <a:cs typeface="Times New Roman"/>
                        </a:rPr>
                        <a:t>подкожной</a:t>
                      </a:r>
                      <a:r>
                        <a:rPr sz="1000" spc="-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spc="-10" dirty="0">
                          <a:latin typeface="Times New Roman"/>
                          <a:cs typeface="Times New Roman"/>
                        </a:rPr>
                        <a:t>клетчатки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</a:pPr>
                      <a:r>
                        <a:rPr sz="1000" spc="-25" dirty="0">
                          <a:latin typeface="Times New Roman"/>
                          <a:cs typeface="Times New Roman"/>
                        </a:rPr>
                        <a:t>13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</a:pPr>
                      <a:r>
                        <a:rPr sz="1000" spc="-10" dirty="0">
                          <a:latin typeface="Times New Roman"/>
                          <a:cs typeface="Times New Roman"/>
                        </a:rPr>
                        <a:t>L00-</a:t>
                      </a:r>
                      <a:r>
                        <a:rPr sz="1000" spc="-25" dirty="0">
                          <a:latin typeface="Times New Roman"/>
                          <a:cs typeface="Times New Roman"/>
                        </a:rPr>
                        <a:t>L98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14629">
                <a:tc>
                  <a:txBody>
                    <a:bodyPr/>
                    <a:lstStyle/>
                    <a:p>
                      <a:pPr marL="43180">
                        <a:lnSpc>
                          <a:spcPct val="100000"/>
                        </a:lnSpc>
                        <a:spcBef>
                          <a:spcPts val="70"/>
                        </a:spcBef>
                      </a:pPr>
                      <a:r>
                        <a:rPr sz="1000" dirty="0">
                          <a:latin typeface="Times New Roman"/>
                          <a:cs typeface="Times New Roman"/>
                        </a:rPr>
                        <a:t>болезни</a:t>
                      </a:r>
                      <a:r>
                        <a:rPr sz="1000" spc="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spc="-10" dirty="0">
                          <a:latin typeface="Times New Roman"/>
                          <a:cs typeface="Times New Roman"/>
                        </a:rPr>
                        <a:t>костно-</a:t>
                      </a:r>
                      <a:r>
                        <a:rPr sz="1000" dirty="0">
                          <a:latin typeface="Times New Roman"/>
                          <a:cs typeface="Times New Roman"/>
                        </a:rPr>
                        <a:t>мышечной</a:t>
                      </a:r>
                      <a:r>
                        <a:rPr sz="1000" spc="3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dirty="0">
                          <a:latin typeface="Times New Roman"/>
                          <a:cs typeface="Times New Roman"/>
                        </a:rPr>
                        <a:t>системы</a:t>
                      </a:r>
                      <a:r>
                        <a:rPr sz="1000" spc="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dirty="0">
                          <a:latin typeface="Times New Roman"/>
                          <a:cs typeface="Times New Roman"/>
                        </a:rPr>
                        <a:t>и</a:t>
                      </a:r>
                      <a:r>
                        <a:rPr sz="1000" spc="-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spc="-10" dirty="0">
                          <a:latin typeface="Times New Roman"/>
                          <a:cs typeface="Times New Roman"/>
                        </a:rPr>
                        <a:t>соединительной</a:t>
                      </a:r>
                      <a:r>
                        <a:rPr sz="1000" spc="3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spc="-20" dirty="0">
                          <a:latin typeface="Times New Roman"/>
                          <a:cs typeface="Times New Roman"/>
                        </a:rPr>
                        <a:t>ткани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889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15"/>
                        </a:spcBef>
                      </a:pPr>
                      <a:r>
                        <a:rPr sz="1000" spc="-25" dirty="0">
                          <a:latin typeface="Times New Roman"/>
                          <a:cs typeface="Times New Roman"/>
                        </a:rPr>
                        <a:t>14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2730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70"/>
                        </a:spcBef>
                      </a:pPr>
                      <a:r>
                        <a:rPr sz="1000" spc="-10" dirty="0">
                          <a:latin typeface="Times New Roman"/>
                          <a:cs typeface="Times New Roman"/>
                        </a:rPr>
                        <a:t>M00-</a:t>
                      </a:r>
                      <a:r>
                        <a:rPr sz="1000" spc="-25" dirty="0">
                          <a:latin typeface="Times New Roman"/>
                          <a:cs typeface="Times New Roman"/>
                        </a:rPr>
                        <a:t>M99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889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43180">
                        <a:lnSpc>
                          <a:spcPts val="1100"/>
                        </a:lnSpc>
                      </a:pPr>
                      <a:r>
                        <a:rPr sz="1000" dirty="0">
                          <a:latin typeface="Times New Roman"/>
                          <a:cs typeface="Times New Roman"/>
                        </a:rPr>
                        <a:t>болезни</a:t>
                      </a:r>
                      <a:r>
                        <a:rPr sz="1000" spc="-2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dirty="0">
                          <a:latin typeface="Times New Roman"/>
                          <a:cs typeface="Times New Roman"/>
                        </a:rPr>
                        <a:t>мочеполовой</a:t>
                      </a:r>
                      <a:r>
                        <a:rPr sz="1000" spc="-3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spc="-10" dirty="0">
                          <a:latin typeface="Times New Roman"/>
                          <a:cs typeface="Times New Roman"/>
                        </a:rPr>
                        <a:t>системы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</a:pPr>
                      <a:r>
                        <a:rPr sz="1000" spc="-25" dirty="0">
                          <a:latin typeface="Times New Roman"/>
                          <a:cs typeface="Times New Roman"/>
                        </a:rPr>
                        <a:t>15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</a:pPr>
                      <a:r>
                        <a:rPr sz="1000" spc="-10" dirty="0">
                          <a:latin typeface="Times New Roman"/>
                          <a:cs typeface="Times New Roman"/>
                        </a:rPr>
                        <a:t>N00-</a:t>
                      </a:r>
                      <a:r>
                        <a:rPr sz="1000" spc="-25" dirty="0">
                          <a:latin typeface="Times New Roman"/>
                          <a:cs typeface="Times New Roman"/>
                        </a:rPr>
                        <a:t>N99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28602">
                <a:tc>
                  <a:txBody>
                    <a:bodyPr/>
                    <a:lstStyle/>
                    <a:p>
                      <a:pPr marL="43180">
                        <a:lnSpc>
                          <a:spcPts val="1100"/>
                        </a:lnSpc>
                      </a:pPr>
                      <a:r>
                        <a:rPr sz="1000" dirty="0">
                          <a:latin typeface="Times New Roman"/>
                          <a:cs typeface="Times New Roman"/>
                        </a:rPr>
                        <a:t>беременность,</a:t>
                      </a:r>
                      <a:r>
                        <a:rPr sz="1000" spc="-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dirty="0">
                          <a:latin typeface="Times New Roman"/>
                          <a:cs typeface="Times New Roman"/>
                        </a:rPr>
                        <a:t>роды</a:t>
                      </a:r>
                      <a:r>
                        <a:rPr sz="1000" spc="-4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dirty="0">
                          <a:latin typeface="Times New Roman"/>
                          <a:cs typeface="Times New Roman"/>
                        </a:rPr>
                        <a:t>и</a:t>
                      </a:r>
                      <a:r>
                        <a:rPr sz="1000" spc="-2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dirty="0">
                          <a:latin typeface="Times New Roman"/>
                          <a:cs typeface="Times New Roman"/>
                        </a:rPr>
                        <a:t>послеродовой</a:t>
                      </a:r>
                      <a:r>
                        <a:rPr sz="1000" spc="-10" dirty="0">
                          <a:latin typeface="Times New Roman"/>
                          <a:cs typeface="Times New Roman"/>
                        </a:rPr>
                        <a:t> период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</a:pPr>
                      <a:r>
                        <a:rPr sz="1000" spc="-25" dirty="0">
                          <a:latin typeface="Times New Roman"/>
                          <a:cs typeface="Times New Roman"/>
                        </a:rPr>
                        <a:t>16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</a:pPr>
                      <a:r>
                        <a:rPr sz="1000" spc="-10" dirty="0">
                          <a:latin typeface="Times New Roman"/>
                          <a:cs typeface="Times New Roman"/>
                        </a:rPr>
                        <a:t>O00-</a:t>
                      </a:r>
                      <a:r>
                        <a:rPr sz="1000" spc="-25" dirty="0">
                          <a:latin typeface="Times New Roman"/>
                          <a:cs typeface="Times New Roman"/>
                        </a:rPr>
                        <a:t>O99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91770">
                <a:tc>
                  <a:txBody>
                    <a:bodyPr/>
                    <a:lstStyle/>
                    <a:p>
                      <a:pPr marL="43180">
                        <a:lnSpc>
                          <a:spcPct val="100000"/>
                        </a:lnSpc>
                        <a:spcBef>
                          <a:spcPts val="125"/>
                        </a:spcBef>
                      </a:pPr>
                      <a:r>
                        <a:rPr sz="1000" dirty="0">
                          <a:latin typeface="Times New Roman"/>
                          <a:cs typeface="Times New Roman"/>
                        </a:rPr>
                        <a:t>отдельные</a:t>
                      </a:r>
                      <a:r>
                        <a:rPr sz="1000" spc="-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dirty="0">
                          <a:latin typeface="Times New Roman"/>
                          <a:cs typeface="Times New Roman"/>
                        </a:rPr>
                        <a:t>состояния,</a:t>
                      </a:r>
                      <a:r>
                        <a:rPr sz="1000" spc="-2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dirty="0">
                          <a:latin typeface="Times New Roman"/>
                          <a:cs typeface="Times New Roman"/>
                        </a:rPr>
                        <a:t>возникающие</a:t>
                      </a:r>
                      <a:r>
                        <a:rPr sz="1000" spc="-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dirty="0">
                          <a:latin typeface="Times New Roman"/>
                          <a:cs typeface="Times New Roman"/>
                        </a:rPr>
                        <a:t>в</a:t>
                      </a:r>
                      <a:r>
                        <a:rPr sz="1000" spc="-5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dirty="0">
                          <a:latin typeface="Times New Roman"/>
                          <a:cs typeface="Times New Roman"/>
                        </a:rPr>
                        <a:t>перинатальном </a:t>
                      </a:r>
                      <a:r>
                        <a:rPr sz="1000" spc="-10" dirty="0">
                          <a:latin typeface="Times New Roman"/>
                          <a:cs typeface="Times New Roman"/>
                        </a:rPr>
                        <a:t>периоде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1587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25"/>
                        </a:spcBef>
                      </a:pPr>
                      <a:r>
                        <a:rPr sz="1000" spc="-25" dirty="0">
                          <a:latin typeface="Times New Roman"/>
                          <a:cs typeface="Times New Roman"/>
                        </a:rPr>
                        <a:t>17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1587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25"/>
                        </a:spcBef>
                      </a:pPr>
                      <a:r>
                        <a:rPr sz="1000" spc="-10" dirty="0">
                          <a:latin typeface="Times New Roman"/>
                          <a:cs typeface="Times New Roman"/>
                        </a:rPr>
                        <a:t>P00-</a:t>
                      </a:r>
                      <a:r>
                        <a:rPr sz="1000" spc="-25" dirty="0">
                          <a:latin typeface="Times New Roman"/>
                          <a:cs typeface="Times New Roman"/>
                        </a:rPr>
                        <a:t>P96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1587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19075">
                <a:tc>
                  <a:txBody>
                    <a:bodyPr/>
                    <a:lstStyle/>
                    <a:p>
                      <a:pPr marL="43180">
                        <a:lnSpc>
                          <a:spcPts val="660"/>
                        </a:lnSpc>
                      </a:pPr>
                      <a:r>
                        <a:rPr sz="1000" dirty="0">
                          <a:latin typeface="Times New Roman"/>
                          <a:cs typeface="Times New Roman"/>
                        </a:rPr>
                        <a:t>врожденные</a:t>
                      </a:r>
                      <a:r>
                        <a:rPr sz="1000" spc="-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dirty="0">
                          <a:latin typeface="Times New Roman"/>
                          <a:cs typeface="Times New Roman"/>
                        </a:rPr>
                        <a:t>аномалии,</a:t>
                      </a:r>
                      <a:r>
                        <a:rPr sz="1000" spc="-2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dirty="0">
                          <a:latin typeface="Times New Roman"/>
                          <a:cs typeface="Times New Roman"/>
                        </a:rPr>
                        <a:t>пороки</a:t>
                      </a:r>
                      <a:r>
                        <a:rPr sz="1000" spc="-4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dirty="0">
                          <a:latin typeface="Times New Roman"/>
                          <a:cs typeface="Times New Roman"/>
                        </a:rPr>
                        <a:t>развития,</a:t>
                      </a:r>
                      <a:r>
                        <a:rPr sz="1000" spc="-2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dirty="0">
                          <a:latin typeface="Times New Roman"/>
                          <a:cs typeface="Times New Roman"/>
                        </a:rPr>
                        <a:t>деформации</a:t>
                      </a:r>
                      <a:r>
                        <a:rPr sz="1000" spc="-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spc="-50" dirty="0">
                          <a:latin typeface="Times New Roman"/>
                          <a:cs typeface="Times New Roman"/>
                        </a:rPr>
                        <a:t>и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  <a:p>
                      <a:pPr marL="43180">
                        <a:lnSpc>
                          <a:spcPts val="969"/>
                        </a:lnSpc>
                      </a:pPr>
                      <a:r>
                        <a:rPr sz="1000" spc="-10" dirty="0">
                          <a:latin typeface="Times New Roman"/>
                          <a:cs typeface="Times New Roman"/>
                        </a:rPr>
                        <a:t>хромосомные</a:t>
                      </a:r>
                      <a:r>
                        <a:rPr sz="1000" spc="4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spc="-10" dirty="0">
                          <a:latin typeface="Times New Roman"/>
                          <a:cs typeface="Times New Roman"/>
                        </a:rPr>
                        <a:t>нарушения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34"/>
                        </a:spcBef>
                      </a:pPr>
                      <a:r>
                        <a:rPr sz="1000" spc="-25" dirty="0">
                          <a:latin typeface="Times New Roman"/>
                          <a:cs typeface="Times New Roman"/>
                        </a:rPr>
                        <a:t>18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29844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34"/>
                        </a:spcBef>
                      </a:pPr>
                      <a:r>
                        <a:rPr sz="1000" spc="-10" dirty="0">
                          <a:latin typeface="Times New Roman"/>
                          <a:cs typeface="Times New Roman"/>
                        </a:rPr>
                        <a:t>Q00-</a:t>
                      </a:r>
                      <a:r>
                        <a:rPr sz="1000" spc="-25" dirty="0">
                          <a:latin typeface="Times New Roman"/>
                          <a:cs typeface="Times New Roman"/>
                        </a:rPr>
                        <a:t>Q99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29844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383540">
                <a:tc>
                  <a:txBody>
                    <a:bodyPr/>
                    <a:lstStyle/>
                    <a:p>
                      <a:pPr marL="43180">
                        <a:lnSpc>
                          <a:spcPts val="910"/>
                        </a:lnSpc>
                      </a:pPr>
                      <a:r>
                        <a:rPr sz="1000" dirty="0">
                          <a:latin typeface="Times New Roman"/>
                          <a:cs typeface="Times New Roman"/>
                        </a:rPr>
                        <a:t>симптомы,</a:t>
                      </a:r>
                      <a:r>
                        <a:rPr sz="1000" spc="-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dirty="0">
                          <a:latin typeface="Times New Roman"/>
                          <a:cs typeface="Times New Roman"/>
                        </a:rPr>
                        <a:t>признаки</a:t>
                      </a:r>
                      <a:r>
                        <a:rPr sz="1000" spc="-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dirty="0">
                          <a:latin typeface="Times New Roman"/>
                          <a:cs typeface="Times New Roman"/>
                        </a:rPr>
                        <a:t>и</a:t>
                      </a:r>
                      <a:r>
                        <a:rPr sz="1000" spc="-4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dirty="0">
                          <a:latin typeface="Times New Roman"/>
                          <a:cs typeface="Times New Roman"/>
                        </a:rPr>
                        <a:t>отклонения от</a:t>
                      </a:r>
                      <a:r>
                        <a:rPr sz="1000" spc="-4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dirty="0">
                          <a:latin typeface="Times New Roman"/>
                          <a:cs typeface="Times New Roman"/>
                        </a:rPr>
                        <a:t>нормы,</a:t>
                      </a:r>
                      <a:r>
                        <a:rPr sz="1000" spc="-3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dirty="0">
                          <a:latin typeface="Times New Roman"/>
                          <a:cs typeface="Times New Roman"/>
                        </a:rPr>
                        <a:t>выявленные</a:t>
                      </a:r>
                      <a:r>
                        <a:rPr sz="1000" spc="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spc="-25" dirty="0">
                          <a:latin typeface="Times New Roman"/>
                          <a:cs typeface="Times New Roman"/>
                        </a:rPr>
                        <a:t>при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  <a:p>
                      <a:pPr marL="43180" marR="859790">
                        <a:lnSpc>
                          <a:spcPct val="66000"/>
                        </a:lnSpc>
                        <a:spcBef>
                          <a:spcPts val="210"/>
                        </a:spcBef>
                      </a:pPr>
                      <a:r>
                        <a:rPr sz="1000" dirty="0">
                          <a:latin typeface="Times New Roman"/>
                          <a:cs typeface="Times New Roman"/>
                        </a:rPr>
                        <a:t>клинических</a:t>
                      </a:r>
                      <a:r>
                        <a:rPr sz="1000" spc="-2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dirty="0">
                          <a:latin typeface="Times New Roman"/>
                          <a:cs typeface="Times New Roman"/>
                        </a:rPr>
                        <a:t>и</a:t>
                      </a:r>
                      <a:r>
                        <a:rPr sz="1000" spc="-5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dirty="0">
                          <a:latin typeface="Times New Roman"/>
                          <a:cs typeface="Times New Roman"/>
                        </a:rPr>
                        <a:t>лабораторных</a:t>
                      </a:r>
                      <a:r>
                        <a:rPr sz="1000" spc="-3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dirty="0">
                          <a:latin typeface="Times New Roman"/>
                          <a:cs typeface="Times New Roman"/>
                        </a:rPr>
                        <a:t>исследованиях,</a:t>
                      </a:r>
                      <a:r>
                        <a:rPr sz="1000" spc="-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spc="-25" dirty="0">
                          <a:latin typeface="Times New Roman"/>
                          <a:cs typeface="Times New Roman"/>
                        </a:rPr>
                        <a:t>не </a:t>
                      </a:r>
                      <a:r>
                        <a:rPr sz="1000" dirty="0">
                          <a:latin typeface="Times New Roman"/>
                          <a:cs typeface="Times New Roman"/>
                        </a:rPr>
                        <a:t>классифицированные</a:t>
                      </a:r>
                      <a:r>
                        <a:rPr sz="1000" spc="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dirty="0">
                          <a:latin typeface="Times New Roman"/>
                          <a:cs typeface="Times New Roman"/>
                        </a:rPr>
                        <a:t>в</a:t>
                      </a:r>
                      <a:r>
                        <a:rPr sz="1000" spc="-4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dirty="0">
                          <a:latin typeface="Times New Roman"/>
                          <a:cs typeface="Times New Roman"/>
                        </a:rPr>
                        <a:t>других</a:t>
                      </a:r>
                      <a:r>
                        <a:rPr sz="1000" spc="204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spc="-10" dirty="0">
                          <a:latin typeface="Times New Roman"/>
                          <a:cs typeface="Times New Roman"/>
                        </a:rPr>
                        <a:t>рубриках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880"/>
                        </a:spcBef>
                      </a:pPr>
                      <a:r>
                        <a:rPr sz="1000" spc="-25" dirty="0">
                          <a:latin typeface="Times New Roman"/>
                          <a:cs typeface="Times New Roman"/>
                        </a:rPr>
                        <a:t>19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11176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880"/>
                        </a:spcBef>
                      </a:pPr>
                      <a:r>
                        <a:rPr sz="1000" spc="-10" dirty="0">
                          <a:latin typeface="Times New Roman"/>
                          <a:cs typeface="Times New Roman"/>
                        </a:rPr>
                        <a:t>R00-</a:t>
                      </a:r>
                      <a:r>
                        <a:rPr sz="1000" spc="-25" dirty="0">
                          <a:latin typeface="Times New Roman"/>
                          <a:cs typeface="Times New Roman"/>
                        </a:rPr>
                        <a:t>R99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11176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19075">
                <a:tc>
                  <a:txBody>
                    <a:bodyPr/>
                    <a:lstStyle/>
                    <a:p>
                      <a:pPr marL="43180" marR="598805">
                        <a:lnSpc>
                          <a:spcPct val="67000"/>
                        </a:lnSpc>
                        <a:spcBef>
                          <a:spcPts val="40"/>
                        </a:spcBef>
                      </a:pPr>
                      <a:r>
                        <a:rPr sz="1000" dirty="0">
                          <a:latin typeface="Times New Roman"/>
                          <a:cs typeface="Times New Roman"/>
                        </a:rPr>
                        <a:t>травмы,</a:t>
                      </a:r>
                      <a:r>
                        <a:rPr sz="1000" spc="-3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dirty="0">
                          <a:latin typeface="Times New Roman"/>
                          <a:cs typeface="Times New Roman"/>
                        </a:rPr>
                        <a:t>отравления и</a:t>
                      </a:r>
                      <a:r>
                        <a:rPr sz="1000" spc="-3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dirty="0">
                          <a:latin typeface="Times New Roman"/>
                          <a:cs typeface="Times New Roman"/>
                        </a:rPr>
                        <a:t>некоторые</a:t>
                      </a:r>
                      <a:r>
                        <a:rPr sz="1000" spc="-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dirty="0">
                          <a:latin typeface="Times New Roman"/>
                          <a:cs typeface="Times New Roman"/>
                        </a:rPr>
                        <a:t>другие</a:t>
                      </a:r>
                      <a:r>
                        <a:rPr sz="1000" spc="-10" dirty="0">
                          <a:latin typeface="Times New Roman"/>
                          <a:cs typeface="Times New Roman"/>
                        </a:rPr>
                        <a:t> последствия </a:t>
                      </a:r>
                      <a:r>
                        <a:rPr sz="1000" dirty="0">
                          <a:latin typeface="Times New Roman"/>
                          <a:cs typeface="Times New Roman"/>
                        </a:rPr>
                        <a:t>воздействия</a:t>
                      </a:r>
                      <a:r>
                        <a:rPr sz="1000" spc="-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dirty="0">
                          <a:latin typeface="Times New Roman"/>
                          <a:cs typeface="Times New Roman"/>
                        </a:rPr>
                        <a:t>внешних</a:t>
                      </a:r>
                      <a:r>
                        <a:rPr sz="1000" spc="-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spc="-10" dirty="0">
                          <a:latin typeface="Times New Roman"/>
                          <a:cs typeface="Times New Roman"/>
                        </a:rPr>
                        <a:t>причин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508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35"/>
                        </a:spcBef>
                      </a:pPr>
                      <a:r>
                        <a:rPr sz="1000" spc="-25" dirty="0">
                          <a:latin typeface="Times New Roman"/>
                          <a:cs typeface="Times New Roman"/>
                        </a:rPr>
                        <a:t>20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2984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35"/>
                        </a:spcBef>
                      </a:pPr>
                      <a:r>
                        <a:rPr sz="1000" spc="-10" dirty="0">
                          <a:latin typeface="Times New Roman"/>
                          <a:cs typeface="Times New Roman"/>
                        </a:rPr>
                        <a:t>S00-</a:t>
                      </a:r>
                      <a:r>
                        <a:rPr sz="1000" spc="-25" dirty="0">
                          <a:latin typeface="Times New Roman"/>
                          <a:cs typeface="Times New Roman"/>
                        </a:rPr>
                        <a:t>T98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2984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45110">
                <a:tc>
                  <a:txBody>
                    <a:bodyPr/>
                    <a:lstStyle/>
                    <a:p>
                      <a:pPr marL="43180" marR="351790">
                        <a:lnSpc>
                          <a:spcPct val="67000"/>
                        </a:lnSpc>
                        <a:spcBef>
                          <a:spcPts val="155"/>
                        </a:spcBef>
                      </a:pPr>
                      <a:r>
                        <a:rPr sz="1000" dirty="0">
                          <a:latin typeface="Times New Roman"/>
                          <a:cs typeface="Times New Roman"/>
                        </a:rPr>
                        <a:t>Кроме</a:t>
                      </a:r>
                      <a:r>
                        <a:rPr sz="1000" spc="-4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dirty="0">
                          <a:latin typeface="Times New Roman"/>
                          <a:cs typeface="Times New Roman"/>
                        </a:rPr>
                        <a:t>того:</a:t>
                      </a:r>
                      <a:r>
                        <a:rPr sz="1000" spc="-4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dirty="0">
                          <a:latin typeface="Times New Roman"/>
                          <a:cs typeface="Times New Roman"/>
                        </a:rPr>
                        <a:t>факторы,</a:t>
                      </a:r>
                      <a:r>
                        <a:rPr sz="1000" spc="-2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dirty="0">
                          <a:latin typeface="Times New Roman"/>
                          <a:cs typeface="Times New Roman"/>
                        </a:rPr>
                        <a:t>влияющие</a:t>
                      </a:r>
                      <a:r>
                        <a:rPr sz="1000" spc="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dirty="0">
                          <a:latin typeface="Times New Roman"/>
                          <a:cs typeface="Times New Roman"/>
                        </a:rPr>
                        <a:t>на</a:t>
                      </a:r>
                      <a:r>
                        <a:rPr sz="1000" spc="-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dirty="0">
                          <a:latin typeface="Times New Roman"/>
                          <a:cs typeface="Times New Roman"/>
                        </a:rPr>
                        <a:t>состояние</a:t>
                      </a:r>
                      <a:r>
                        <a:rPr sz="1000" spc="-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dirty="0">
                          <a:latin typeface="Times New Roman"/>
                          <a:cs typeface="Times New Roman"/>
                        </a:rPr>
                        <a:t>здоровья</a:t>
                      </a:r>
                      <a:r>
                        <a:rPr sz="1000" spc="-2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spc="-50" dirty="0">
                          <a:latin typeface="Times New Roman"/>
                          <a:cs typeface="Times New Roman"/>
                        </a:rPr>
                        <a:t>и</a:t>
                      </a:r>
                      <a:r>
                        <a:rPr sz="1000" dirty="0">
                          <a:latin typeface="Times New Roman"/>
                          <a:cs typeface="Times New Roman"/>
                        </a:rPr>
                        <a:t> обращения</a:t>
                      </a:r>
                      <a:r>
                        <a:rPr sz="1000" spc="-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dirty="0">
                          <a:latin typeface="Times New Roman"/>
                          <a:cs typeface="Times New Roman"/>
                        </a:rPr>
                        <a:t>в</a:t>
                      </a:r>
                      <a:r>
                        <a:rPr sz="1000" spc="-5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dirty="0">
                          <a:latin typeface="Times New Roman"/>
                          <a:cs typeface="Times New Roman"/>
                        </a:rPr>
                        <a:t>учреждения </a:t>
                      </a:r>
                      <a:r>
                        <a:rPr sz="1000" spc="-10" dirty="0">
                          <a:latin typeface="Times New Roman"/>
                          <a:cs typeface="Times New Roman"/>
                        </a:rPr>
                        <a:t>здравоохранения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1968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40"/>
                        </a:spcBef>
                      </a:pPr>
                      <a:r>
                        <a:rPr sz="1000" spc="-25" dirty="0">
                          <a:latin typeface="Times New Roman"/>
                          <a:cs typeface="Times New Roman"/>
                        </a:rPr>
                        <a:t>21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4318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340"/>
                        </a:spcBef>
                      </a:pPr>
                      <a:r>
                        <a:rPr sz="1000" spc="-10" dirty="0">
                          <a:latin typeface="Times New Roman"/>
                          <a:cs typeface="Times New Roman"/>
                        </a:rPr>
                        <a:t>Z00-</a:t>
                      </a:r>
                      <a:r>
                        <a:rPr sz="1000" spc="-25" dirty="0">
                          <a:latin typeface="Times New Roman"/>
                          <a:cs typeface="Times New Roman"/>
                        </a:rPr>
                        <a:t>Z99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4318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43180">
                        <a:lnSpc>
                          <a:spcPts val="994"/>
                        </a:lnSpc>
                      </a:pPr>
                      <a:r>
                        <a:rPr sz="1000" spc="-10" dirty="0">
                          <a:latin typeface="Times New Roman"/>
                          <a:cs typeface="Times New Roman"/>
                        </a:rPr>
                        <a:t>COVID-</a:t>
                      </a:r>
                      <a:r>
                        <a:rPr sz="1000" spc="-25" dirty="0">
                          <a:latin typeface="Times New Roman"/>
                          <a:cs typeface="Times New Roman"/>
                        </a:rPr>
                        <a:t>19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</a:pPr>
                      <a:r>
                        <a:rPr sz="1000" spc="-25" dirty="0">
                          <a:latin typeface="Times New Roman"/>
                          <a:cs typeface="Times New Roman"/>
                        </a:rPr>
                        <a:t>22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</a:pPr>
                      <a:r>
                        <a:rPr sz="1000" spc="-10" dirty="0">
                          <a:latin typeface="Times New Roman"/>
                          <a:cs typeface="Times New Roman"/>
                        </a:rPr>
                        <a:t>U07.1-U07.2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0"/>
            <a:ext cx="12192000" cy="1556766"/>
            <a:chOff x="0" y="0"/>
            <a:chExt cx="12192000" cy="1556766"/>
          </a:xfrm>
        </p:grpSpPr>
        <p:sp>
          <p:nvSpPr>
            <p:cNvPr id="3" name="object 3"/>
            <p:cNvSpPr/>
            <p:nvPr/>
          </p:nvSpPr>
          <p:spPr>
            <a:xfrm>
              <a:off x="0" y="0"/>
              <a:ext cx="12192000" cy="1396365"/>
            </a:xfrm>
            <a:custGeom>
              <a:avLst/>
              <a:gdLst/>
              <a:ahLst/>
              <a:cxnLst/>
              <a:rect l="l" t="t" r="r" b="b"/>
              <a:pathLst>
                <a:path w="12192000" h="1396365">
                  <a:moveTo>
                    <a:pt x="0" y="1395984"/>
                  </a:moveTo>
                  <a:lnTo>
                    <a:pt x="12192000" y="1395984"/>
                  </a:lnTo>
                  <a:lnTo>
                    <a:pt x="12192000" y="0"/>
                  </a:lnTo>
                  <a:lnTo>
                    <a:pt x="0" y="0"/>
                  </a:lnTo>
                  <a:lnTo>
                    <a:pt x="0" y="1395984"/>
                  </a:lnTo>
                  <a:close/>
                </a:path>
              </a:pathLst>
            </a:custGeom>
            <a:solidFill>
              <a:srgbClr val="DDD0B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5" name="object 5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330708" y="0"/>
              <a:ext cx="2465070" cy="1008126"/>
            </a:xfrm>
            <a:prstGeom prst="rect">
              <a:avLst/>
            </a:prstGeom>
          </p:spPr>
        </p:pic>
        <p:pic>
          <p:nvPicPr>
            <p:cNvPr id="6" name="object 6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2197607" y="0"/>
              <a:ext cx="826769" cy="1008126"/>
            </a:xfrm>
            <a:prstGeom prst="rect">
              <a:avLst/>
            </a:prstGeom>
          </p:spPr>
        </p:pic>
        <p:pic>
          <p:nvPicPr>
            <p:cNvPr id="7" name="object 7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2426207" y="0"/>
              <a:ext cx="826769" cy="1008126"/>
            </a:xfrm>
            <a:prstGeom prst="rect">
              <a:avLst/>
            </a:prstGeom>
          </p:spPr>
        </p:pic>
        <p:pic>
          <p:nvPicPr>
            <p:cNvPr id="8" name="object 8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2654807" y="0"/>
              <a:ext cx="1169670" cy="1008126"/>
            </a:xfrm>
            <a:prstGeom prst="rect">
              <a:avLst/>
            </a:prstGeom>
          </p:spPr>
        </p:pic>
        <p:pic>
          <p:nvPicPr>
            <p:cNvPr id="9" name="object 9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3226307" y="0"/>
              <a:ext cx="7166609" cy="1008126"/>
            </a:xfrm>
            <a:prstGeom prst="rect">
              <a:avLst/>
            </a:prstGeom>
          </p:spPr>
        </p:pic>
        <p:pic>
          <p:nvPicPr>
            <p:cNvPr id="10" name="object 10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9794747" y="0"/>
              <a:ext cx="750570" cy="1008126"/>
            </a:xfrm>
            <a:prstGeom prst="rect">
              <a:avLst/>
            </a:prstGeom>
          </p:spPr>
        </p:pic>
        <p:pic>
          <p:nvPicPr>
            <p:cNvPr id="11" name="object 11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9947147" y="0"/>
              <a:ext cx="1169670" cy="1008126"/>
            </a:xfrm>
            <a:prstGeom prst="rect">
              <a:avLst/>
            </a:prstGeom>
          </p:spPr>
        </p:pic>
        <p:pic>
          <p:nvPicPr>
            <p:cNvPr id="12" name="object 12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731519" y="547116"/>
              <a:ext cx="9870186" cy="1009650"/>
            </a:xfrm>
            <a:prstGeom prst="rect">
              <a:avLst/>
            </a:prstGeom>
          </p:spPr>
        </p:pic>
      </p:grpSp>
      <p:sp>
        <p:nvSpPr>
          <p:cNvPr id="14" name="object 14"/>
          <p:cNvSpPr txBox="1">
            <a:spLocks noGrp="1"/>
          </p:cNvSpPr>
          <p:nvPr>
            <p:ph idx="1"/>
          </p:nvPr>
        </p:nvSpPr>
        <p:spPr>
          <a:xfrm>
            <a:off x="684212" y="1718733"/>
            <a:ext cx="8534400" cy="3615267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86360" marR="6350">
              <a:lnSpc>
                <a:spcPct val="100000"/>
              </a:lnSpc>
              <a:spcBef>
                <a:spcPts val="95"/>
              </a:spcBef>
            </a:pPr>
            <a:r>
              <a:rPr dirty="0"/>
              <a:t>Строка</a:t>
            </a:r>
            <a:r>
              <a:rPr spc="30" dirty="0"/>
              <a:t> </a:t>
            </a:r>
            <a:r>
              <a:rPr dirty="0"/>
              <a:t>1</a:t>
            </a:r>
            <a:r>
              <a:rPr spc="40" dirty="0"/>
              <a:t> </a:t>
            </a:r>
            <a:r>
              <a:rPr dirty="0"/>
              <a:t>(всего)</a:t>
            </a:r>
            <a:r>
              <a:rPr spc="40" dirty="0"/>
              <a:t> </a:t>
            </a:r>
            <a:r>
              <a:rPr dirty="0"/>
              <a:t>должна</a:t>
            </a:r>
            <a:r>
              <a:rPr spc="40" dirty="0"/>
              <a:t> </a:t>
            </a:r>
            <a:r>
              <a:rPr dirty="0"/>
              <a:t>быть</a:t>
            </a:r>
            <a:r>
              <a:rPr spc="30" dirty="0"/>
              <a:t> </a:t>
            </a:r>
            <a:r>
              <a:rPr dirty="0"/>
              <a:t>равна</a:t>
            </a:r>
            <a:r>
              <a:rPr spc="35" dirty="0"/>
              <a:t> </a:t>
            </a:r>
            <a:r>
              <a:rPr dirty="0"/>
              <a:t>сумме</a:t>
            </a:r>
            <a:r>
              <a:rPr spc="35" dirty="0"/>
              <a:t> </a:t>
            </a:r>
            <a:r>
              <a:rPr dirty="0"/>
              <a:t>строк</a:t>
            </a:r>
            <a:r>
              <a:rPr spc="45" dirty="0"/>
              <a:t> </a:t>
            </a:r>
            <a:r>
              <a:rPr dirty="0"/>
              <a:t>со</a:t>
            </a:r>
            <a:r>
              <a:rPr spc="30" dirty="0"/>
              <a:t> </a:t>
            </a:r>
            <a:r>
              <a:rPr dirty="0"/>
              <a:t>2</a:t>
            </a:r>
            <a:r>
              <a:rPr spc="30" dirty="0"/>
              <a:t> </a:t>
            </a:r>
            <a:r>
              <a:rPr spc="-25" dirty="0"/>
              <a:t>по </a:t>
            </a:r>
            <a:r>
              <a:rPr dirty="0"/>
              <a:t>20</a:t>
            </a:r>
            <a:r>
              <a:rPr spc="-55" dirty="0"/>
              <a:t> </a:t>
            </a:r>
            <a:r>
              <a:rPr dirty="0"/>
              <a:t>по</a:t>
            </a:r>
            <a:r>
              <a:rPr spc="-25" dirty="0"/>
              <a:t> </a:t>
            </a:r>
            <a:r>
              <a:rPr dirty="0"/>
              <a:t>графам</a:t>
            </a:r>
            <a:r>
              <a:rPr spc="-25" dirty="0"/>
              <a:t> </a:t>
            </a:r>
            <a:r>
              <a:rPr dirty="0"/>
              <a:t>с</a:t>
            </a:r>
            <a:r>
              <a:rPr spc="-55" dirty="0"/>
              <a:t> </a:t>
            </a:r>
            <a:r>
              <a:rPr dirty="0"/>
              <a:t>4</a:t>
            </a:r>
            <a:r>
              <a:rPr spc="-40" dirty="0"/>
              <a:t> </a:t>
            </a:r>
            <a:r>
              <a:rPr dirty="0"/>
              <a:t>по</a:t>
            </a:r>
            <a:r>
              <a:rPr spc="-45" dirty="0"/>
              <a:t> </a:t>
            </a:r>
            <a:r>
              <a:rPr spc="-25" dirty="0"/>
              <a:t>9.</a:t>
            </a:r>
          </a:p>
          <a:p>
            <a:pPr marL="86360" marR="5715">
              <a:lnSpc>
                <a:spcPct val="100000"/>
              </a:lnSpc>
              <a:spcBef>
                <a:spcPts val="819"/>
              </a:spcBef>
              <a:tabLst>
                <a:tab pos="702310" algn="l"/>
                <a:tab pos="2237105" algn="l"/>
                <a:tab pos="2996565" algn="l"/>
                <a:tab pos="5685155" algn="l"/>
                <a:tab pos="7666355" algn="l"/>
                <a:tab pos="8210550" algn="l"/>
                <a:tab pos="10449560" algn="l"/>
              </a:tabLst>
            </a:pPr>
            <a:r>
              <a:rPr spc="-50" dirty="0"/>
              <a:t>В</a:t>
            </a:r>
            <a:r>
              <a:rPr dirty="0"/>
              <a:t>	</a:t>
            </a:r>
            <a:r>
              <a:rPr spc="-10" dirty="0"/>
              <a:t>строке</a:t>
            </a:r>
            <a:r>
              <a:rPr dirty="0"/>
              <a:t>	</a:t>
            </a:r>
            <a:r>
              <a:rPr spc="-25" dirty="0"/>
              <a:t>22</a:t>
            </a:r>
            <a:r>
              <a:rPr dirty="0"/>
              <a:t>	</a:t>
            </a:r>
            <a:r>
              <a:rPr spc="-10" dirty="0"/>
              <a:t>указываются</a:t>
            </a:r>
            <a:r>
              <a:rPr dirty="0"/>
              <a:t>	</a:t>
            </a:r>
            <a:r>
              <a:rPr spc="-10" dirty="0"/>
              <a:t>сведения</a:t>
            </a:r>
            <a:r>
              <a:rPr dirty="0"/>
              <a:t>	</a:t>
            </a:r>
            <a:r>
              <a:rPr spc="-50" dirty="0"/>
              <a:t>о</a:t>
            </a:r>
            <a:r>
              <a:rPr dirty="0"/>
              <a:t>	</a:t>
            </a:r>
            <a:r>
              <a:rPr spc="-10" dirty="0"/>
              <a:t>пациентах</a:t>
            </a:r>
            <a:r>
              <a:rPr dirty="0"/>
              <a:t>	</a:t>
            </a:r>
            <a:r>
              <a:rPr spc="-50" dirty="0"/>
              <a:t>с </a:t>
            </a:r>
            <a:r>
              <a:rPr spc="-20" dirty="0"/>
              <a:t>коронавирусной</a:t>
            </a:r>
            <a:r>
              <a:rPr spc="-120" dirty="0"/>
              <a:t> </a:t>
            </a:r>
            <a:r>
              <a:rPr dirty="0"/>
              <a:t>инфекцией</a:t>
            </a:r>
            <a:r>
              <a:rPr spc="-90" dirty="0"/>
              <a:t> </a:t>
            </a:r>
            <a:r>
              <a:rPr spc="-30" dirty="0"/>
              <a:t>(COVID-</a:t>
            </a:r>
            <a:r>
              <a:rPr spc="-20" dirty="0"/>
              <a:t>19):</a:t>
            </a:r>
          </a:p>
          <a:p>
            <a:pPr marL="86360" marR="5715">
              <a:lnSpc>
                <a:spcPct val="100000"/>
              </a:lnSpc>
              <a:spcBef>
                <a:spcPts val="819"/>
              </a:spcBef>
              <a:buFont typeface="Arial"/>
              <a:buChar char="•"/>
              <a:tabLst>
                <a:tab pos="346075" algn="l"/>
                <a:tab pos="1729739" algn="l"/>
                <a:tab pos="5060315" algn="l"/>
                <a:tab pos="7183120" algn="l"/>
                <a:tab pos="9443720" algn="l"/>
              </a:tabLst>
            </a:pPr>
            <a:r>
              <a:rPr spc="-10" dirty="0"/>
              <a:t>U07.1</a:t>
            </a:r>
            <a:r>
              <a:rPr dirty="0"/>
              <a:t>	</a:t>
            </a:r>
            <a:r>
              <a:rPr spc="-10" dirty="0"/>
              <a:t>Коронавирусная</a:t>
            </a:r>
            <a:r>
              <a:rPr dirty="0"/>
              <a:t>	</a:t>
            </a:r>
            <a:r>
              <a:rPr spc="-10" dirty="0"/>
              <a:t>инфекция</a:t>
            </a:r>
            <a:r>
              <a:rPr dirty="0"/>
              <a:t>	</a:t>
            </a:r>
            <a:r>
              <a:rPr spc="-30" dirty="0"/>
              <a:t>COVID-</a:t>
            </a:r>
            <a:r>
              <a:rPr spc="-25" dirty="0"/>
              <a:t>19</a:t>
            </a:r>
            <a:r>
              <a:rPr dirty="0"/>
              <a:t>	</a:t>
            </a:r>
            <a:r>
              <a:rPr spc="-20" dirty="0"/>
              <a:t>(вирус </a:t>
            </a:r>
            <a:r>
              <a:rPr spc="-10" dirty="0"/>
              <a:t>идентифицирован);</a:t>
            </a:r>
          </a:p>
          <a:p>
            <a:pPr marL="86360" marR="5080">
              <a:lnSpc>
                <a:spcPct val="100000"/>
              </a:lnSpc>
              <a:spcBef>
                <a:spcPts val="815"/>
              </a:spcBef>
              <a:buFont typeface="Arial"/>
              <a:buChar char="•"/>
              <a:tabLst>
                <a:tab pos="238760" algn="l"/>
                <a:tab pos="1496060" algn="l"/>
                <a:tab pos="4700270" algn="l"/>
                <a:tab pos="6695440" algn="l"/>
                <a:tab pos="8829040" algn="l"/>
                <a:tab pos="10217785" algn="l"/>
              </a:tabLst>
            </a:pPr>
            <a:r>
              <a:rPr spc="-10" dirty="0"/>
              <a:t>U07.2</a:t>
            </a:r>
            <a:r>
              <a:rPr dirty="0"/>
              <a:t>	</a:t>
            </a:r>
            <a:r>
              <a:rPr spc="-10" dirty="0"/>
              <a:t>Коронавирусная</a:t>
            </a:r>
            <a:r>
              <a:rPr dirty="0"/>
              <a:t>	</a:t>
            </a:r>
            <a:r>
              <a:rPr spc="-10" dirty="0"/>
              <a:t>инфекция</a:t>
            </a:r>
            <a:r>
              <a:rPr dirty="0"/>
              <a:t>	</a:t>
            </a:r>
            <a:r>
              <a:rPr spc="-25" dirty="0"/>
              <a:t>COVID-19</a:t>
            </a:r>
            <a:r>
              <a:rPr dirty="0"/>
              <a:t>	</a:t>
            </a:r>
            <a:r>
              <a:rPr spc="-10" dirty="0"/>
              <a:t>(вирус</a:t>
            </a:r>
            <a:r>
              <a:rPr dirty="0"/>
              <a:t>	</a:t>
            </a:r>
            <a:r>
              <a:rPr spc="-25" dirty="0"/>
              <a:t>не </a:t>
            </a:r>
            <a:r>
              <a:rPr spc="-10" dirty="0"/>
              <a:t>идентифицирован).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0"/>
            <a:ext cx="12115800" cy="1415618"/>
            <a:chOff x="0" y="0"/>
            <a:chExt cx="12192000" cy="1556766"/>
          </a:xfrm>
        </p:grpSpPr>
        <p:sp>
          <p:nvSpPr>
            <p:cNvPr id="3" name="object 3"/>
            <p:cNvSpPr/>
            <p:nvPr/>
          </p:nvSpPr>
          <p:spPr>
            <a:xfrm>
              <a:off x="0" y="0"/>
              <a:ext cx="12192000" cy="1396365"/>
            </a:xfrm>
            <a:custGeom>
              <a:avLst/>
              <a:gdLst/>
              <a:ahLst/>
              <a:cxnLst/>
              <a:rect l="l" t="t" r="r" b="b"/>
              <a:pathLst>
                <a:path w="12192000" h="1396365">
                  <a:moveTo>
                    <a:pt x="0" y="1395984"/>
                  </a:moveTo>
                  <a:lnTo>
                    <a:pt x="12192000" y="1395984"/>
                  </a:lnTo>
                  <a:lnTo>
                    <a:pt x="12192000" y="0"/>
                  </a:lnTo>
                  <a:lnTo>
                    <a:pt x="0" y="0"/>
                  </a:lnTo>
                  <a:lnTo>
                    <a:pt x="0" y="1395984"/>
                  </a:lnTo>
                  <a:close/>
                </a:path>
              </a:pathLst>
            </a:custGeom>
            <a:solidFill>
              <a:srgbClr val="DDD0B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5" name="object 5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525780" y="0"/>
              <a:ext cx="2465070" cy="1008126"/>
            </a:xfrm>
            <a:prstGeom prst="rect">
              <a:avLst/>
            </a:prstGeom>
          </p:spPr>
        </p:pic>
        <p:pic>
          <p:nvPicPr>
            <p:cNvPr id="6" name="object 6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2392679" y="0"/>
              <a:ext cx="826769" cy="1008126"/>
            </a:xfrm>
            <a:prstGeom prst="rect">
              <a:avLst/>
            </a:prstGeom>
          </p:spPr>
        </p:pic>
        <p:pic>
          <p:nvPicPr>
            <p:cNvPr id="7" name="object 7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2621279" y="0"/>
              <a:ext cx="826769" cy="1008126"/>
            </a:xfrm>
            <a:prstGeom prst="rect">
              <a:avLst/>
            </a:prstGeom>
          </p:spPr>
        </p:pic>
        <p:pic>
          <p:nvPicPr>
            <p:cNvPr id="8" name="object 8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2849879" y="0"/>
              <a:ext cx="1169670" cy="1008126"/>
            </a:xfrm>
            <a:prstGeom prst="rect">
              <a:avLst/>
            </a:prstGeom>
          </p:spPr>
        </p:pic>
        <p:pic>
          <p:nvPicPr>
            <p:cNvPr id="9" name="object 9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3421379" y="0"/>
              <a:ext cx="7166609" cy="1008126"/>
            </a:xfrm>
            <a:prstGeom prst="rect">
              <a:avLst/>
            </a:prstGeom>
          </p:spPr>
        </p:pic>
        <p:pic>
          <p:nvPicPr>
            <p:cNvPr id="10" name="object 10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9989819" y="0"/>
              <a:ext cx="750570" cy="1008126"/>
            </a:xfrm>
            <a:prstGeom prst="rect">
              <a:avLst/>
            </a:prstGeom>
          </p:spPr>
        </p:pic>
        <p:pic>
          <p:nvPicPr>
            <p:cNvPr id="11" name="object 11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413004" y="547116"/>
              <a:ext cx="10441686" cy="1009650"/>
            </a:xfrm>
            <a:prstGeom prst="rect">
              <a:avLst/>
            </a:prstGeom>
          </p:spPr>
        </p:pic>
      </p:grpSp>
      <p:sp>
        <p:nvSpPr>
          <p:cNvPr id="13" name="object 13"/>
          <p:cNvSpPr txBox="1"/>
          <p:nvPr/>
        </p:nvSpPr>
        <p:spPr>
          <a:xfrm>
            <a:off x="842568" y="1415618"/>
            <a:ext cx="10579735" cy="54356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1100455" algn="l"/>
                <a:tab pos="3564890" algn="l"/>
                <a:tab pos="5156200" algn="l"/>
                <a:tab pos="5920105" algn="l"/>
                <a:tab pos="7642225" algn="l"/>
                <a:tab pos="8876665" algn="l"/>
              </a:tabLst>
            </a:pPr>
            <a:r>
              <a:rPr sz="3400" spc="-25" dirty="0">
                <a:latin typeface="Times New Roman"/>
                <a:cs typeface="Times New Roman"/>
              </a:rPr>
              <a:t>При</a:t>
            </a:r>
            <a:r>
              <a:rPr sz="3400" dirty="0">
                <a:latin typeface="Times New Roman"/>
                <a:cs typeface="Times New Roman"/>
              </a:rPr>
              <a:t>	</a:t>
            </a:r>
            <a:r>
              <a:rPr sz="3400" spc="-10" dirty="0">
                <a:latin typeface="Times New Roman"/>
                <a:cs typeface="Times New Roman"/>
              </a:rPr>
              <a:t>заполнении</a:t>
            </a:r>
            <a:r>
              <a:rPr sz="3400" dirty="0">
                <a:latin typeface="Times New Roman"/>
                <a:cs typeface="Times New Roman"/>
              </a:rPr>
              <a:t>	</a:t>
            </a:r>
            <a:r>
              <a:rPr sz="3400" spc="-10" dirty="0">
                <a:latin typeface="Times New Roman"/>
                <a:cs typeface="Times New Roman"/>
              </a:rPr>
              <a:t>строки</a:t>
            </a:r>
            <a:r>
              <a:rPr sz="3400" dirty="0">
                <a:latin typeface="Times New Roman"/>
                <a:cs typeface="Times New Roman"/>
              </a:rPr>
              <a:t>	</a:t>
            </a:r>
            <a:r>
              <a:rPr sz="3400" spc="-25" dirty="0">
                <a:latin typeface="Times New Roman"/>
                <a:cs typeface="Times New Roman"/>
              </a:rPr>
              <a:t>21</a:t>
            </a:r>
            <a:r>
              <a:rPr sz="3400" dirty="0">
                <a:latin typeface="Times New Roman"/>
                <a:cs typeface="Times New Roman"/>
              </a:rPr>
              <a:t>	</a:t>
            </a:r>
            <a:r>
              <a:rPr sz="3400" spc="-10" dirty="0">
                <a:latin typeface="Times New Roman"/>
                <a:cs typeface="Times New Roman"/>
              </a:rPr>
              <a:t>«Кроме</a:t>
            </a:r>
            <a:r>
              <a:rPr sz="3400" dirty="0">
                <a:latin typeface="Times New Roman"/>
                <a:cs typeface="Times New Roman"/>
              </a:rPr>
              <a:t>	</a:t>
            </a:r>
            <a:r>
              <a:rPr sz="3400" spc="-10" dirty="0">
                <a:latin typeface="Times New Roman"/>
                <a:cs typeface="Times New Roman"/>
              </a:rPr>
              <a:t>того:</a:t>
            </a:r>
            <a:r>
              <a:rPr sz="3400" dirty="0">
                <a:latin typeface="Times New Roman"/>
                <a:cs typeface="Times New Roman"/>
              </a:rPr>
              <a:t>	</a:t>
            </a:r>
            <a:r>
              <a:rPr sz="3400" spc="-10" dirty="0">
                <a:latin typeface="Times New Roman"/>
                <a:cs typeface="Times New Roman"/>
              </a:rPr>
              <a:t>факторы,</a:t>
            </a:r>
            <a:endParaRPr sz="3400">
              <a:latin typeface="Times New Roman"/>
              <a:cs typeface="Times New Roman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3942715" y="1934336"/>
            <a:ext cx="7481570" cy="54356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2245360" algn="l"/>
                <a:tab pos="4249420" algn="l"/>
                <a:tab pos="4857750" algn="l"/>
                <a:tab pos="7264400" algn="l"/>
              </a:tabLst>
            </a:pPr>
            <a:r>
              <a:rPr sz="3400" spc="-10" dirty="0">
                <a:latin typeface="Times New Roman"/>
                <a:cs typeface="Times New Roman"/>
              </a:rPr>
              <a:t>состояние</a:t>
            </a:r>
            <a:r>
              <a:rPr sz="3400" dirty="0">
                <a:latin typeface="Times New Roman"/>
                <a:cs typeface="Times New Roman"/>
              </a:rPr>
              <a:t>	</a:t>
            </a:r>
            <a:r>
              <a:rPr sz="3400" spc="-10" dirty="0">
                <a:latin typeface="Times New Roman"/>
                <a:cs typeface="Times New Roman"/>
              </a:rPr>
              <a:t>здоровья</a:t>
            </a:r>
            <a:r>
              <a:rPr sz="3400" dirty="0">
                <a:latin typeface="Times New Roman"/>
                <a:cs typeface="Times New Roman"/>
              </a:rPr>
              <a:t>	</a:t>
            </a:r>
            <a:r>
              <a:rPr sz="3400" spc="-50" dirty="0">
                <a:latin typeface="Times New Roman"/>
                <a:cs typeface="Times New Roman"/>
              </a:rPr>
              <a:t>и</a:t>
            </a:r>
            <a:r>
              <a:rPr sz="3400" dirty="0">
                <a:latin typeface="Times New Roman"/>
                <a:cs typeface="Times New Roman"/>
              </a:rPr>
              <a:t>	</a:t>
            </a:r>
            <a:r>
              <a:rPr sz="3400" spc="-10" dirty="0">
                <a:latin typeface="Times New Roman"/>
                <a:cs typeface="Times New Roman"/>
              </a:rPr>
              <a:t>обращения</a:t>
            </a:r>
            <a:r>
              <a:rPr sz="3400" dirty="0">
                <a:latin typeface="Times New Roman"/>
                <a:cs typeface="Times New Roman"/>
              </a:rPr>
              <a:t>	</a:t>
            </a:r>
            <a:r>
              <a:rPr sz="3400" spc="-50" dirty="0">
                <a:latin typeface="Times New Roman"/>
                <a:cs typeface="Times New Roman"/>
              </a:rPr>
              <a:t>в</a:t>
            </a:r>
            <a:endParaRPr sz="3400">
              <a:latin typeface="Times New Roman"/>
              <a:cs typeface="Times New Roman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842568" y="1934336"/>
            <a:ext cx="2748280" cy="157988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95"/>
              </a:spcBef>
              <a:tabLst>
                <a:tab pos="2310765" algn="l"/>
              </a:tabLst>
            </a:pPr>
            <a:r>
              <a:rPr sz="3400" spc="-10" dirty="0">
                <a:latin typeface="Times New Roman"/>
                <a:cs typeface="Times New Roman"/>
              </a:rPr>
              <a:t>влияющие</a:t>
            </a:r>
            <a:r>
              <a:rPr sz="3400" dirty="0">
                <a:latin typeface="Times New Roman"/>
                <a:cs typeface="Times New Roman"/>
              </a:rPr>
              <a:t>	</a:t>
            </a:r>
            <a:r>
              <a:rPr sz="3400" spc="-25" dirty="0">
                <a:latin typeface="Times New Roman"/>
                <a:cs typeface="Times New Roman"/>
              </a:rPr>
              <a:t>на </a:t>
            </a:r>
            <a:r>
              <a:rPr sz="3400" spc="-10" dirty="0">
                <a:latin typeface="Times New Roman"/>
                <a:cs typeface="Times New Roman"/>
              </a:rPr>
              <a:t>учреждения предоставить</a:t>
            </a:r>
            <a:endParaRPr sz="3400">
              <a:latin typeface="Times New Roman"/>
              <a:cs typeface="Times New Roman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3647059" y="2452497"/>
            <a:ext cx="5778500" cy="10617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09855" marR="5080" indent="-97790">
              <a:lnSpc>
                <a:spcPct val="100000"/>
              </a:lnSpc>
              <a:spcBef>
                <a:spcPts val="95"/>
              </a:spcBef>
              <a:tabLst>
                <a:tab pos="3391535" algn="l"/>
                <a:tab pos="3943350" algn="l"/>
                <a:tab pos="5246370" algn="l"/>
              </a:tabLst>
            </a:pPr>
            <a:r>
              <a:rPr sz="3400" spc="-10" dirty="0">
                <a:latin typeface="Times New Roman"/>
                <a:cs typeface="Times New Roman"/>
              </a:rPr>
              <a:t>здравоохранения»</a:t>
            </a:r>
            <a:r>
              <a:rPr sz="3400" dirty="0">
                <a:latin typeface="Times New Roman"/>
                <a:cs typeface="Times New Roman"/>
              </a:rPr>
              <a:t>		</a:t>
            </a:r>
            <a:r>
              <a:rPr sz="3400" spc="-25" dirty="0">
                <a:latin typeface="Times New Roman"/>
                <a:cs typeface="Times New Roman"/>
              </a:rPr>
              <a:t>(Z00-</a:t>
            </a:r>
            <a:r>
              <a:rPr sz="3400" spc="-20" dirty="0">
                <a:latin typeface="Times New Roman"/>
                <a:cs typeface="Times New Roman"/>
              </a:rPr>
              <a:t>Z99) </a:t>
            </a:r>
            <a:r>
              <a:rPr sz="3400" spc="-10" dirty="0">
                <a:latin typeface="Times New Roman"/>
                <a:cs typeface="Times New Roman"/>
              </a:rPr>
              <a:t>пояснительную</a:t>
            </a:r>
            <a:r>
              <a:rPr sz="3400" dirty="0">
                <a:latin typeface="Times New Roman"/>
                <a:cs typeface="Times New Roman"/>
              </a:rPr>
              <a:t>	</a:t>
            </a:r>
            <a:r>
              <a:rPr sz="3400" spc="-10" dirty="0">
                <a:latin typeface="Times New Roman"/>
                <a:cs typeface="Times New Roman"/>
              </a:rPr>
              <a:t>записку</a:t>
            </a:r>
            <a:r>
              <a:rPr sz="3400" dirty="0">
                <a:latin typeface="Times New Roman"/>
                <a:cs typeface="Times New Roman"/>
              </a:rPr>
              <a:t>	</a:t>
            </a:r>
            <a:r>
              <a:rPr sz="3400" spc="-50" dirty="0">
                <a:latin typeface="Times New Roman"/>
                <a:cs typeface="Times New Roman"/>
              </a:rPr>
              <a:t>с</a:t>
            </a:r>
            <a:endParaRPr sz="3400">
              <a:latin typeface="Times New Roman"/>
              <a:cs typeface="Times New Roman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9496806" y="2452497"/>
            <a:ext cx="1927860" cy="10617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 indent="495300">
              <a:lnSpc>
                <a:spcPct val="100000"/>
              </a:lnSpc>
              <a:spcBef>
                <a:spcPts val="95"/>
              </a:spcBef>
            </a:pPr>
            <a:r>
              <a:rPr sz="3400" spc="-20" dirty="0">
                <a:latin typeface="Times New Roman"/>
                <a:cs typeface="Times New Roman"/>
              </a:rPr>
              <a:t>следует </a:t>
            </a:r>
            <a:r>
              <a:rPr sz="3400" spc="-10" dirty="0">
                <a:latin typeface="Times New Roman"/>
                <a:cs typeface="Times New Roman"/>
              </a:rPr>
              <a:t>указанием</a:t>
            </a:r>
            <a:endParaRPr sz="3400">
              <a:latin typeface="Times New Roman"/>
              <a:cs typeface="Times New Roman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842568" y="3489197"/>
            <a:ext cx="10579735" cy="10617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95"/>
              </a:spcBef>
              <a:tabLst>
                <a:tab pos="1769745" algn="l"/>
                <a:tab pos="3632200" algn="l"/>
                <a:tab pos="5052695" algn="l"/>
                <a:tab pos="5653405" algn="l"/>
                <a:tab pos="7634605" algn="l"/>
                <a:tab pos="10335895" algn="l"/>
              </a:tabLst>
            </a:pPr>
            <a:r>
              <a:rPr sz="3400" spc="-10" dirty="0">
                <a:latin typeface="Times New Roman"/>
                <a:cs typeface="Times New Roman"/>
              </a:rPr>
              <a:t>причин</a:t>
            </a:r>
            <a:r>
              <a:rPr sz="3400" dirty="0">
                <a:latin typeface="Times New Roman"/>
                <a:cs typeface="Times New Roman"/>
              </a:rPr>
              <a:t>	</a:t>
            </a:r>
            <a:r>
              <a:rPr sz="3400" spc="-10" dirty="0">
                <a:latin typeface="Times New Roman"/>
                <a:cs typeface="Times New Roman"/>
              </a:rPr>
              <a:t>лечения</a:t>
            </a:r>
            <a:r>
              <a:rPr sz="3400" dirty="0">
                <a:latin typeface="Times New Roman"/>
                <a:cs typeface="Times New Roman"/>
              </a:rPr>
              <a:t>	</a:t>
            </a:r>
            <a:r>
              <a:rPr sz="3400" spc="-10" dirty="0">
                <a:latin typeface="Times New Roman"/>
                <a:cs typeface="Times New Roman"/>
              </a:rPr>
              <a:t>детей</a:t>
            </a:r>
            <a:r>
              <a:rPr sz="3400" dirty="0">
                <a:latin typeface="Times New Roman"/>
                <a:cs typeface="Times New Roman"/>
              </a:rPr>
              <a:t>	</a:t>
            </a:r>
            <a:r>
              <a:rPr sz="3400" spc="-50" dirty="0">
                <a:latin typeface="Times New Roman"/>
                <a:cs typeface="Times New Roman"/>
              </a:rPr>
              <a:t>в</a:t>
            </a:r>
            <a:r>
              <a:rPr sz="3400" dirty="0">
                <a:latin typeface="Times New Roman"/>
                <a:cs typeface="Times New Roman"/>
              </a:rPr>
              <a:t>	</a:t>
            </a:r>
            <a:r>
              <a:rPr sz="3400" spc="-10" dirty="0">
                <a:latin typeface="Times New Roman"/>
                <a:cs typeface="Times New Roman"/>
              </a:rPr>
              <a:t>дневных</a:t>
            </a:r>
            <a:r>
              <a:rPr sz="3400" dirty="0">
                <a:latin typeface="Times New Roman"/>
                <a:cs typeface="Times New Roman"/>
              </a:rPr>
              <a:t>	</a:t>
            </a:r>
            <a:r>
              <a:rPr sz="3400" spc="-10" dirty="0">
                <a:latin typeface="Times New Roman"/>
                <a:cs typeface="Times New Roman"/>
              </a:rPr>
              <a:t>стационарах</a:t>
            </a:r>
            <a:r>
              <a:rPr sz="3400" dirty="0">
                <a:latin typeface="Times New Roman"/>
                <a:cs typeface="Times New Roman"/>
              </a:rPr>
              <a:t>	</a:t>
            </a:r>
            <a:r>
              <a:rPr sz="3400" spc="-50" dirty="0">
                <a:latin typeface="Times New Roman"/>
                <a:cs typeface="Times New Roman"/>
              </a:rPr>
              <a:t>и </a:t>
            </a:r>
            <a:r>
              <a:rPr sz="3400" dirty="0">
                <a:latin typeface="Times New Roman"/>
                <a:cs typeface="Times New Roman"/>
              </a:rPr>
              <a:t>стационарах</a:t>
            </a:r>
            <a:r>
              <a:rPr sz="3400" spc="-80" dirty="0">
                <a:latin typeface="Times New Roman"/>
                <a:cs typeface="Times New Roman"/>
              </a:rPr>
              <a:t> </a:t>
            </a:r>
            <a:r>
              <a:rPr sz="3400" dirty="0">
                <a:latin typeface="Times New Roman"/>
                <a:cs typeface="Times New Roman"/>
              </a:rPr>
              <a:t>на</a:t>
            </a:r>
            <a:r>
              <a:rPr sz="3400" spc="-105" dirty="0">
                <a:latin typeface="Times New Roman"/>
                <a:cs typeface="Times New Roman"/>
              </a:rPr>
              <a:t> </a:t>
            </a:r>
            <a:r>
              <a:rPr sz="3400" dirty="0">
                <a:latin typeface="Times New Roman"/>
                <a:cs typeface="Times New Roman"/>
              </a:rPr>
              <a:t>дому</a:t>
            </a:r>
            <a:r>
              <a:rPr sz="3400" spc="-135" dirty="0">
                <a:latin typeface="Times New Roman"/>
                <a:cs typeface="Times New Roman"/>
              </a:rPr>
              <a:t> </a:t>
            </a:r>
            <a:r>
              <a:rPr sz="3400" dirty="0">
                <a:latin typeface="Times New Roman"/>
                <a:cs typeface="Times New Roman"/>
              </a:rPr>
              <a:t>по</a:t>
            </a:r>
            <a:r>
              <a:rPr sz="3400" spc="-100" dirty="0">
                <a:latin typeface="Times New Roman"/>
                <a:cs typeface="Times New Roman"/>
              </a:rPr>
              <a:t> </a:t>
            </a:r>
            <a:r>
              <a:rPr sz="3400" dirty="0">
                <a:latin typeface="Times New Roman"/>
                <a:cs typeface="Times New Roman"/>
              </a:rPr>
              <a:t>данному</a:t>
            </a:r>
            <a:r>
              <a:rPr sz="3400" spc="-105" dirty="0">
                <a:latin typeface="Times New Roman"/>
                <a:cs typeface="Times New Roman"/>
              </a:rPr>
              <a:t> </a:t>
            </a:r>
            <a:r>
              <a:rPr sz="3400" dirty="0">
                <a:latin typeface="Times New Roman"/>
                <a:cs typeface="Times New Roman"/>
              </a:rPr>
              <a:t>классу</a:t>
            </a:r>
            <a:r>
              <a:rPr sz="3400" spc="-105" dirty="0">
                <a:latin typeface="Times New Roman"/>
                <a:cs typeface="Times New Roman"/>
              </a:rPr>
              <a:t> </a:t>
            </a:r>
            <a:r>
              <a:rPr sz="3400" spc="-10" dirty="0">
                <a:latin typeface="Times New Roman"/>
                <a:cs typeface="Times New Roman"/>
              </a:rPr>
              <a:t>болезней.</a:t>
            </a:r>
            <a:endParaRPr sz="340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0"/>
            <a:ext cx="12192000" cy="1300733"/>
            <a:chOff x="0" y="0"/>
            <a:chExt cx="12192000" cy="1300733"/>
          </a:xfrm>
        </p:grpSpPr>
        <p:sp>
          <p:nvSpPr>
            <p:cNvPr id="3" name="object 3"/>
            <p:cNvSpPr/>
            <p:nvPr/>
          </p:nvSpPr>
          <p:spPr>
            <a:xfrm>
              <a:off x="0" y="0"/>
              <a:ext cx="12192000" cy="1047115"/>
            </a:xfrm>
            <a:custGeom>
              <a:avLst/>
              <a:gdLst/>
              <a:ahLst/>
              <a:cxnLst/>
              <a:rect l="l" t="t" r="r" b="b"/>
              <a:pathLst>
                <a:path w="12192000" h="1047115">
                  <a:moveTo>
                    <a:pt x="0" y="1046988"/>
                  </a:moveTo>
                  <a:lnTo>
                    <a:pt x="12192000" y="1046988"/>
                  </a:lnTo>
                  <a:lnTo>
                    <a:pt x="12192000" y="0"/>
                  </a:lnTo>
                  <a:lnTo>
                    <a:pt x="0" y="0"/>
                  </a:lnTo>
                  <a:lnTo>
                    <a:pt x="0" y="1046988"/>
                  </a:lnTo>
                  <a:close/>
                </a:path>
              </a:pathLst>
            </a:custGeom>
            <a:solidFill>
              <a:srgbClr val="DDD0B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5" name="object 5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2130551" y="181355"/>
              <a:ext cx="3990594" cy="1119378"/>
            </a:xfrm>
            <a:prstGeom prst="rect">
              <a:avLst/>
            </a:prstGeom>
          </p:spPr>
        </p:pic>
        <p:pic>
          <p:nvPicPr>
            <p:cNvPr id="6" name="object 6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5583935" y="181355"/>
              <a:ext cx="3364229" cy="1119378"/>
            </a:xfrm>
            <a:prstGeom prst="rect">
              <a:avLst/>
            </a:prstGeom>
          </p:spPr>
        </p:pic>
      </p:grpSp>
      <p:pic>
        <p:nvPicPr>
          <p:cNvPr id="8" name="object 8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2770632" y="2749295"/>
            <a:ext cx="3286505" cy="1009649"/>
          </a:xfrm>
          <a:prstGeom prst="rect">
            <a:avLst/>
          </a:prstGeom>
        </p:spPr>
      </p:pic>
      <p:sp>
        <p:nvSpPr>
          <p:cNvPr id="9" name="object 9"/>
          <p:cNvSpPr txBox="1"/>
          <p:nvPr/>
        </p:nvSpPr>
        <p:spPr>
          <a:xfrm>
            <a:off x="616102" y="1660982"/>
            <a:ext cx="10947400" cy="178181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3600" dirty="0">
                <a:latin typeface="Times New Roman"/>
                <a:cs typeface="Times New Roman"/>
              </a:rPr>
              <a:t>Из</a:t>
            </a:r>
            <a:r>
              <a:rPr sz="3600" spc="300" dirty="0">
                <a:latin typeface="Times New Roman"/>
                <a:cs typeface="Times New Roman"/>
              </a:rPr>
              <a:t> </a:t>
            </a:r>
            <a:r>
              <a:rPr sz="3600" dirty="0">
                <a:latin typeface="Times New Roman"/>
                <a:cs typeface="Times New Roman"/>
              </a:rPr>
              <a:t>общего</a:t>
            </a:r>
            <a:r>
              <a:rPr sz="3600" spc="285" dirty="0">
                <a:latin typeface="Times New Roman"/>
                <a:cs typeface="Times New Roman"/>
              </a:rPr>
              <a:t> </a:t>
            </a:r>
            <a:r>
              <a:rPr sz="3600" dirty="0">
                <a:latin typeface="Times New Roman"/>
                <a:cs typeface="Times New Roman"/>
              </a:rPr>
              <a:t>числа</a:t>
            </a:r>
            <a:r>
              <a:rPr sz="3600" spc="290" dirty="0">
                <a:latin typeface="Times New Roman"/>
                <a:cs typeface="Times New Roman"/>
              </a:rPr>
              <a:t> </a:t>
            </a:r>
            <a:r>
              <a:rPr sz="3600" dirty="0">
                <a:latin typeface="Times New Roman"/>
                <a:cs typeface="Times New Roman"/>
              </a:rPr>
              <a:t>выписанных</a:t>
            </a:r>
            <a:r>
              <a:rPr sz="3600" spc="295" dirty="0">
                <a:latin typeface="Times New Roman"/>
                <a:cs typeface="Times New Roman"/>
              </a:rPr>
              <a:t> </a:t>
            </a:r>
            <a:r>
              <a:rPr sz="3600" dirty="0">
                <a:latin typeface="Times New Roman"/>
                <a:cs typeface="Times New Roman"/>
              </a:rPr>
              <a:t>(гр.</a:t>
            </a:r>
            <a:r>
              <a:rPr sz="3600" spc="295" dirty="0">
                <a:latin typeface="Times New Roman"/>
                <a:cs typeface="Times New Roman"/>
              </a:rPr>
              <a:t> </a:t>
            </a:r>
            <a:r>
              <a:rPr sz="3600" dirty="0">
                <a:latin typeface="Times New Roman"/>
                <a:cs typeface="Times New Roman"/>
              </a:rPr>
              <a:t>4</a:t>
            </a:r>
            <a:r>
              <a:rPr sz="3600" spc="285" dirty="0">
                <a:latin typeface="Times New Roman"/>
                <a:cs typeface="Times New Roman"/>
              </a:rPr>
              <a:t> </a:t>
            </a:r>
            <a:r>
              <a:rPr sz="3600" dirty="0">
                <a:latin typeface="Times New Roman"/>
                <a:cs typeface="Times New Roman"/>
              </a:rPr>
              <a:t>и</a:t>
            </a:r>
            <a:r>
              <a:rPr sz="3600" spc="300" dirty="0">
                <a:latin typeface="Times New Roman"/>
                <a:cs typeface="Times New Roman"/>
              </a:rPr>
              <a:t> </a:t>
            </a:r>
            <a:r>
              <a:rPr sz="3600" dirty="0">
                <a:latin typeface="Times New Roman"/>
                <a:cs typeface="Times New Roman"/>
              </a:rPr>
              <a:t>7</a:t>
            </a:r>
            <a:r>
              <a:rPr sz="3600" spc="300" dirty="0">
                <a:latin typeface="Times New Roman"/>
                <a:cs typeface="Times New Roman"/>
              </a:rPr>
              <a:t> </a:t>
            </a:r>
            <a:r>
              <a:rPr sz="3600" dirty="0">
                <a:latin typeface="Times New Roman"/>
                <a:cs typeface="Times New Roman"/>
              </a:rPr>
              <a:t>таблиц</a:t>
            </a:r>
            <a:r>
              <a:rPr sz="3600" spc="295" dirty="0">
                <a:latin typeface="Times New Roman"/>
                <a:cs typeface="Times New Roman"/>
              </a:rPr>
              <a:t> </a:t>
            </a:r>
            <a:r>
              <a:rPr sz="3600" dirty="0">
                <a:latin typeface="Times New Roman"/>
                <a:cs typeface="Times New Roman"/>
              </a:rPr>
              <a:t>3000</a:t>
            </a:r>
            <a:r>
              <a:rPr sz="3600" spc="285" dirty="0">
                <a:latin typeface="Times New Roman"/>
                <a:cs typeface="Times New Roman"/>
              </a:rPr>
              <a:t> </a:t>
            </a:r>
            <a:r>
              <a:rPr sz="3600" spc="-50" dirty="0">
                <a:latin typeface="Times New Roman"/>
                <a:cs typeface="Times New Roman"/>
              </a:rPr>
              <a:t>и </a:t>
            </a:r>
            <a:r>
              <a:rPr sz="3600" spc="-10" dirty="0">
                <a:latin typeface="Times New Roman"/>
                <a:cs typeface="Times New Roman"/>
              </a:rPr>
              <a:t>3500):</a:t>
            </a:r>
            <a:endParaRPr sz="3600" dirty="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865"/>
              </a:spcBef>
              <a:tabLst>
                <a:tab pos="7756525" algn="l"/>
              </a:tabLst>
            </a:pPr>
            <a:r>
              <a:rPr sz="3600" dirty="0" err="1">
                <a:latin typeface="Times New Roman"/>
                <a:cs typeface="Times New Roman"/>
              </a:rPr>
              <a:t>направлены</a:t>
            </a:r>
            <a:r>
              <a:rPr sz="3600" dirty="0">
                <a:latin typeface="Times New Roman"/>
                <a:cs typeface="Times New Roman"/>
              </a:rPr>
              <a:t> </a:t>
            </a:r>
            <a:r>
              <a:rPr sz="3600" spc="-25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/>
                <a:cs typeface="Times New Roman"/>
              </a:rPr>
              <a:t>военкоматом</a:t>
            </a:r>
            <a:r>
              <a:rPr sz="3600" b="1" spc="-25" dirty="0" smtClean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3600" dirty="0" smtClean="0">
                <a:latin typeface="Times New Roman"/>
                <a:cs typeface="Times New Roman"/>
              </a:rPr>
              <a:t>1 </a:t>
            </a:r>
            <a:r>
              <a:rPr sz="3600" u="sng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	</a:t>
            </a:r>
            <a:endParaRPr sz="36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0"/>
            <a:ext cx="12192000" cy="1300733"/>
            <a:chOff x="0" y="0"/>
            <a:chExt cx="12192000" cy="1300733"/>
          </a:xfrm>
        </p:grpSpPr>
        <p:sp>
          <p:nvSpPr>
            <p:cNvPr id="3" name="object 3"/>
            <p:cNvSpPr/>
            <p:nvPr/>
          </p:nvSpPr>
          <p:spPr>
            <a:xfrm>
              <a:off x="0" y="0"/>
              <a:ext cx="12192000" cy="1047115"/>
            </a:xfrm>
            <a:custGeom>
              <a:avLst/>
              <a:gdLst/>
              <a:ahLst/>
              <a:cxnLst/>
              <a:rect l="l" t="t" r="r" b="b"/>
              <a:pathLst>
                <a:path w="12192000" h="1047115">
                  <a:moveTo>
                    <a:pt x="0" y="1046988"/>
                  </a:moveTo>
                  <a:lnTo>
                    <a:pt x="12192000" y="1046988"/>
                  </a:lnTo>
                  <a:lnTo>
                    <a:pt x="12192000" y="0"/>
                  </a:lnTo>
                  <a:lnTo>
                    <a:pt x="0" y="0"/>
                  </a:lnTo>
                  <a:lnTo>
                    <a:pt x="0" y="1046988"/>
                  </a:lnTo>
                  <a:close/>
                </a:path>
              </a:pathLst>
            </a:custGeom>
            <a:solidFill>
              <a:srgbClr val="DDD0B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5" name="object 5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2130551" y="181355"/>
              <a:ext cx="3990594" cy="1119378"/>
            </a:xfrm>
            <a:prstGeom prst="rect">
              <a:avLst/>
            </a:prstGeom>
          </p:spPr>
        </p:pic>
        <p:pic>
          <p:nvPicPr>
            <p:cNvPr id="6" name="object 6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5583935" y="181355"/>
              <a:ext cx="3364229" cy="1119378"/>
            </a:xfrm>
            <a:prstGeom prst="rect">
              <a:avLst/>
            </a:prstGeom>
          </p:spPr>
        </p:pic>
      </p:grpSp>
      <p:sp>
        <p:nvSpPr>
          <p:cNvPr id="8" name="object 8"/>
          <p:cNvSpPr/>
          <p:nvPr/>
        </p:nvSpPr>
        <p:spPr>
          <a:xfrm>
            <a:off x="2689605" y="3235382"/>
            <a:ext cx="1833880" cy="0"/>
          </a:xfrm>
          <a:custGeom>
            <a:avLst/>
            <a:gdLst/>
            <a:ahLst/>
            <a:cxnLst/>
            <a:rect l="l" t="t" r="r" b="b"/>
            <a:pathLst>
              <a:path w="1833879">
                <a:moveTo>
                  <a:pt x="0" y="0"/>
                </a:moveTo>
                <a:lnTo>
                  <a:pt x="1833679" y="0"/>
                </a:lnTo>
              </a:path>
            </a:pathLst>
          </a:custGeom>
          <a:ln w="1628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4527803" y="3820919"/>
            <a:ext cx="2037080" cy="0"/>
          </a:xfrm>
          <a:custGeom>
            <a:avLst/>
            <a:gdLst/>
            <a:ahLst/>
            <a:cxnLst/>
            <a:rect l="l" t="t" r="r" b="b"/>
            <a:pathLst>
              <a:path w="2037079">
                <a:moveTo>
                  <a:pt x="0" y="0"/>
                </a:moveTo>
                <a:lnTo>
                  <a:pt x="2036981" y="0"/>
                </a:lnTo>
              </a:path>
            </a:pathLst>
          </a:custGeom>
          <a:ln w="1627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 txBox="1"/>
          <p:nvPr/>
        </p:nvSpPr>
        <p:spPr>
          <a:xfrm>
            <a:off x="663346" y="1662506"/>
            <a:ext cx="10498455" cy="33439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5"/>
              </a:spcBef>
              <a:tabLst>
                <a:tab pos="1550670" algn="l"/>
                <a:tab pos="6010275" algn="l"/>
                <a:tab pos="7252334" algn="l"/>
                <a:tab pos="10267315" algn="l"/>
              </a:tabLst>
            </a:pPr>
            <a:r>
              <a:rPr sz="3200" spc="-20" dirty="0">
                <a:latin typeface="Times New Roman"/>
                <a:cs typeface="Times New Roman"/>
              </a:rPr>
              <a:t>Лица</a:t>
            </a:r>
            <a:r>
              <a:rPr sz="3200" dirty="0">
                <a:latin typeface="Times New Roman"/>
                <a:cs typeface="Times New Roman"/>
              </a:rPr>
              <a:t>	</a:t>
            </a:r>
            <a:r>
              <a:rPr sz="3200" spc="-10" dirty="0">
                <a:latin typeface="Times New Roman"/>
                <a:cs typeface="Times New Roman"/>
              </a:rPr>
              <a:t>госпитализированные</a:t>
            </a:r>
            <a:r>
              <a:rPr sz="3200" dirty="0">
                <a:latin typeface="Times New Roman"/>
                <a:cs typeface="Times New Roman"/>
              </a:rPr>
              <a:t>	</a:t>
            </a:r>
            <a:r>
              <a:rPr sz="3200" spc="-25" dirty="0">
                <a:latin typeface="Times New Roman"/>
                <a:cs typeface="Times New Roman"/>
              </a:rPr>
              <a:t>для</a:t>
            </a:r>
            <a:r>
              <a:rPr sz="3200" dirty="0">
                <a:latin typeface="Times New Roman"/>
                <a:cs typeface="Times New Roman"/>
              </a:rPr>
              <a:t>	</a:t>
            </a:r>
            <a:r>
              <a:rPr sz="3200" spc="-10" dirty="0">
                <a:latin typeface="Times New Roman"/>
                <a:cs typeface="Times New Roman"/>
              </a:rPr>
              <a:t>обследования</a:t>
            </a:r>
            <a:r>
              <a:rPr sz="3200" dirty="0">
                <a:latin typeface="Times New Roman"/>
                <a:cs typeface="Times New Roman"/>
              </a:rPr>
              <a:t>	</a:t>
            </a:r>
            <a:r>
              <a:rPr sz="3200" spc="-50" dirty="0">
                <a:latin typeface="Times New Roman"/>
                <a:cs typeface="Times New Roman"/>
              </a:rPr>
              <a:t>и </a:t>
            </a:r>
            <a:r>
              <a:rPr sz="3200" dirty="0">
                <a:latin typeface="Times New Roman"/>
                <a:cs typeface="Times New Roman"/>
              </a:rPr>
              <a:t>оказавшиеся</a:t>
            </a:r>
            <a:r>
              <a:rPr sz="3200" spc="5" dirty="0">
                <a:latin typeface="Times New Roman"/>
                <a:cs typeface="Times New Roman"/>
              </a:rPr>
              <a:t> </a:t>
            </a:r>
            <a:r>
              <a:rPr sz="3200" spc="-10" dirty="0">
                <a:latin typeface="Times New Roman"/>
                <a:cs typeface="Times New Roman"/>
              </a:rPr>
              <a:t>здоровыми:</a:t>
            </a:r>
            <a:endParaRPr sz="32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770"/>
              </a:spcBef>
              <a:tabLst>
                <a:tab pos="3859529" algn="l"/>
              </a:tabLst>
            </a:pPr>
            <a:r>
              <a:rPr sz="3200" dirty="0">
                <a:latin typeface="Times New Roman"/>
                <a:cs typeface="Times New Roman"/>
              </a:rPr>
              <a:t>взрослые</a:t>
            </a:r>
            <a:r>
              <a:rPr sz="3200" spc="45" dirty="0">
                <a:latin typeface="Times New Roman"/>
                <a:cs typeface="Times New Roman"/>
              </a:rPr>
              <a:t> </a:t>
            </a:r>
            <a:r>
              <a:rPr sz="3200" spc="-50" dirty="0">
                <a:latin typeface="Times New Roman"/>
                <a:cs typeface="Times New Roman"/>
              </a:rPr>
              <a:t>1</a:t>
            </a:r>
            <a:r>
              <a:rPr sz="3200" dirty="0">
                <a:latin typeface="Times New Roman"/>
                <a:cs typeface="Times New Roman"/>
              </a:rPr>
              <a:t>	</a:t>
            </a:r>
            <a:r>
              <a:rPr sz="3200" spc="-50" dirty="0">
                <a:latin typeface="Times New Roman"/>
                <a:cs typeface="Times New Roman"/>
              </a:rPr>
              <a:t>,</a:t>
            </a:r>
            <a:endParaRPr sz="3200">
              <a:latin typeface="Times New Roman"/>
              <a:cs typeface="Times New Roman"/>
            </a:endParaRPr>
          </a:p>
          <a:p>
            <a:pPr marL="12700" marR="4488815">
              <a:lnSpc>
                <a:spcPct val="120000"/>
              </a:lnSpc>
              <a:spcBef>
                <a:spcPts val="5"/>
              </a:spcBef>
              <a:tabLst>
                <a:tab pos="4457065" algn="l"/>
                <a:tab pos="5899150" algn="l"/>
              </a:tabLst>
            </a:pPr>
            <a:r>
              <a:rPr sz="3200" dirty="0">
                <a:latin typeface="Times New Roman"/>
                <a:cs typeface="Times New Roman"/>
              </a:rPr>
              <a:t>из</a:t>
            </a:r>
            <a:r>
              <a:rPr sz="3200" spc="-15" dirty="0">
                <a:latin typeface="Times New Roman"/>
                <a:cs typeface="Times New Roman"/>
              </a:rPr>
              <a:t> </a:t>
            </a:r>
            <a:r>
              <a:rPr sz="3200" dirty="0">
                <a:latin typeface="Times New Roman"/>
                <a:cs typeface="Times New Roman"/>
              </a:rPr>
              <a:t>них:</a:t>
            </a:r>
            <a:r>
              <a:rPr sz="3200" spc="-30" dirty="0">
                <a:latin typeface="Times New Roman"/>
                <a:cs typeface="Times New Roman"/>
              </a:rPr>
              <a:t> </a:t>
            </a:r>
            <a:r>
              <a:rPr sz="3200" dirty="0">
                <a:latin typeface="Times New Roman"/>
                <a:cs typeface="Times New Roman"/>
              </a:rPr>
              <a:t>призывники</a:t>
            </a:r>
            <a:r>
              <a:rPr sz="3200" spc="-45" dirty="0">
                <a:latin typeface="Times New Roman"/>
                <a:cs typeface="Times New Roman"/>
              </a:rPr>
              <a:t> </a:t>
            </a:r>
            <a:r>
              <a:rPr sz="3200" spc="-50" dirty="0">
                <a:latin typeface="Times New Roman"/>
                <a:cs typeface="Times New Roman"/>
              </a:rPr>
              <a:t>2</a:t>
            </a:r>
            <a:r>
              <a:rPr sz="3200" dirty="0">
                <a:latin typeface="Times New Roman"/>
                <a:cs typeface="Times New Roman"/>
              </a:rPr>
              <a:t>		</a:t>
            </a:r>
            <a:r>
              <a:rPr sz="3200" spc="-50" dirty="0">
                <a:latin typeface="Times New Roman"/>
                <a:cs typeface="Times New Roman"/>
              </a:rPr>
              <a:t>, </a:t>
            </a:r>
            <a:r>
              <a:rPr sz="3200" dirty="0">
                <a:latin typeface="Times New Roman"/>
                <a:cs typeface="Times New Roman"/>
              </a:rPr>
              <a:t>дети 3 </a:t>
            </a:r>
            <a:r>
              <a:rPr sz="3200" u="sng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	</a:t>
            </a:r>
            <a:r>
              <a:rPr sz="3200" spc="-50" dirty="0">
                <a:latin typeface="Times New Roman"/>
                <a:cs typeface="Times New Roman"/>
              </a:rPr>
              <a:t>,</a:t>
            </a:r>
            <a:endParaRPr sz="32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770"/>
              </a:spcBef>
              <a:tabLst>
                <a:tab pos="5900420" algn="l"/>
              </a:tabLst>
            </a:pPr>
            <a:r>
              <a:rPr sz="3200" dirty="0">
                <a:latin typeface="Times New Roman"/>
                <a:cs typeface="Times New Roman"/>
              </a:rPr>
              <a:t>из них: призывники 4 </a:t>
            </a:r>
            <a:r>
              <a:rPr sz="3200" u="sng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	</a:t>
            </a:r>
            <a:r>
              <a:rPr sz="3200" spc="-50" dirty="0">
                <a:latin typeface="Times New Roman"/>
                <a:cs typeface="Times New Roman"/>
              </a:rPr>
              <a:t>.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0"/>
            <a:ext cx="12192000" cy="6842759"/>
            <a:chOff x="0" y="0"/>
            <a:chExt cx="12192000" cy="6842759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2456688" y="1618488"/>
              <a:ext cx="4744973" cy="1119377"/>
            </a:xfrm>
            <a:prstGeom prst="rect">
              <a:avLst/>
            </a:prstGeom>
          </p:spPr>
        </p:pic>
        <p:pic>
          <p:nvPicPr>
            <p:cNvPr id="4" name="object 4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539483" y="1618488"/>
              <a:ext cx="3230118" cy="1119377"/>
            </a:xfrm>
            <a:prstGeom prst="rect">
              <a:avLst/>
            </a:prstGeom>
          </p:spPr>
        </p:pic>
        <p:pic>
          <p:nvPicPr>
            <p:cNvPr id="5" name="object 5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2316479" y="2228088"/>
              <a:ext cx="7532370" cy="1119377"/>
            </a:xfrm>
            <a:prstGeom prst="rect">
              <a:avLst/>
            </a:prstGeom>
          </p:spPr>
        </p:pic>
        <p:pic>
          <p:nvPicPr>
            <p:cNvPr id="6" name="object 6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2636520" y="2837688"/>
              <a:ext cx="6887718" cy="1119378"/>
            </a:xfrm>
            <a:prstGeom prst="rect">
              <a:avLst/>
            </a:prstGeom>
          </p:spPr>
        </p:pic>
        <p:pic>
          <p:nvPicPr>
            <p:cNvPr id="7" name="object 7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2447544" y="3447288"/>
              <a:ext cx="7270242" cy="1119378"/>
            </a:xfrm>
            <a:prstGeom prst="rect">
              <a:avLst/>
            </a:prstGeom>
          </p:spPr>
        </p:pic>
        <p:pic>
          <p:nvPicPr>
            <p:cNvPr id="8" name="object 8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3822191" y="4056888"/>
              <a:ext cx="4517898" cy="1119378"/>
            </a:xfrm>
            <a:prstGeom prst="rect">
              <a:avLst/>
            </a:prstGeom>
          </p:spPr>
        </p:pic>
      </p:grpSp>
      <p:pic>
        <p:nvPicPr>
          <p:cNvPr id="10" name="object 10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2936748" y="4666488"/>
            <a:ext cx="5820917" cy="1119378"/>
          </a:xfrm>
          <a:prstGeom prst="rect">
            <a:avLst/>
          </a:prstGeom>
        </p:spPr>
      </p:pic>
      <p:sp>
        <p:nvSpPr>
          <p:cNvPr id="11" name="object 11"/>
          <p:cNvSpPr txBox="1"/>
          <p:nvPr/>
        </p:nvSpPr>
        <p:spPr>
          <a:xfrm>
            <a:off x="3238626" y="4800980"/>
            <a:ext cx="5181600" cy="6350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4000" b="1" spc="-10" dirty="0">
                <a:latin typeface="Times New Roman"/>
                <a:cs typeface="Times New Roman"/>
              </a:rPr>
              <a:t>(стационаров</a:t>
            </a:r>
            <a:r>
              <a:rPr sz="4000" b="1" spc="-135" dirty="0">
                <a:latin typeface="Times New Roman"/>
                <a:cs typeface="Times New Roman"/>
              </a:rPr>
              <a:t> </a:t>
            </a:r>
            <a:r>
              <a:rPr sz="4000" b="1" dirty="0">
                <a:latin typeface="Times New Roman"/>
                <a:cs typeface="Times New Roman"/>
              </a:rPr>
              <a:t>на</a:t>
            </a:r>
            <a:r>
              <a:rPr sz="4000" b="1" spc="-114" dirty="0">
                <a:latin typeface="Times New Roman"/>
                <a:cs typeface="Times New Roman"/>
              </a:rPr>
              <a:t> </a:t>
            </a:r>
            <a:r>
              <a:rPr sz="4000" b="1" spc="-10" dirty="0">
                <a:latin typeface="Times New Roman"/>
                <a:cs typeface="Times New Roman"/>
              </a:rPr>
              <a:t>дому)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0"/>
            <a:ext cx="12192000" cy="1300733"/>
            <a:chOff x="0" y="0"/>
            <a:chExt cx="12192000" cy="1300733"/>
          </a:xfrm>
        </p:grpSpPr>
        <p:sp>
          <p:nvSpPr>
            <p:cNvPr id="3" name="object 3"/>
            <p:cNvSpPr/>
            <p:nvPr/>
          </p:nvSpPr>
          <p:spPr>
            <a:xfrm>
              <a:off x="0" y="0"/>
              <a:ext cx="12192000" cy="1047115"/>
            </a:xfrm>
            <a:custGeom>
              <a:avLst/>
              <a:gdLst/>
              <a:ahLst/>
              <a:cxnLst/>
              <a:rect l="l" t="t" r="r" b="b"/>
              <a:pathLst>
                <a:path w="12192000" h="1047115">
                  <a:moveTo>
                    <a:pt x="0" y="1046988"/>
                  </a:moveTo>
                  <a:lnTo>
                    <a:pt x="12192000" y="1046988"/>
                  </a:lnTo>
                  <a:lnTo>
                    <a:pt x="12192000" y="0"/>
                  </a:lnTo>
                  <a:lnTo>
                    <a:pt x="0" y="0"/>
                  </a:lnTo>
                  <a:lnTo>
                    <a:pt x="0" y="1046988"/>
                  </a:lnTo>
                  <a:close/>
                </a:path>
              </a:pathLst>
            </a:custGeom>
            <a:solidFill>
              <a:srgbClr val="DDD0B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5" name="object 5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365503" y="181355"/>
              <a:ext cx="8347709" cy="1119378"/>
            </a:xfrm>
            <a:prstGeom prst="rect">
              <a:avLst/>
            </a:prstGeom>
          </p:spPr>
        </p:pic>
      </p:grpSp>
      <p:sp>
        <p:nvSpPr>
          <p:cNvPr id="7" name="object 7"/>
          <p:cNvSpPr txBox="1"/>
          <p:nvPr/>
        </p:nvSpPr>
        <p:spPr>
          <a:xfrm>
            <a:off x="663346" y="1508836"/>
            <a:ext cx="10901045" cy="417131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 algn="just">
              <a:lnSpc>
                <a:spcPct val="100000"/>
              </a:lnSpc>
              <a:spcBef>
                <a:spcPts val="95"/>
              </a:spcBef>
            </a:pPr>
            <a:r>
              <a:rPr sz="3400" dirty="0">
                <a:latin typeface="Times New Roman"/>
                <a:cs typeface="Times New Roman"/>
              </a:rPr>
              <a:t>организуется</a:t>
            </a:r>
            <a:r>
              <a:rPr sz="3400" spc="565" dirty="0">
                <a:latin typeface="Times New Roman"/>
                <a:cs typeface="Times New Roman"/>
              </a:rPr>
              <a:t>   </a:t>
            </a:r>
            <a:r>
              <a:rPr sz="3400" dirty="0">
                <a:latin typeface="Times New Roman"/>
                <a:cs typeface="Times New Roman"/>
              </a:rPr>
              <a:t>для</a:t>
            </a:r>
            <a:r>
              <a:rPr sz="3400" spc="560" dirty="0">
                <a:latin typeface="Times New Roman"/>
                <a:cs typeface="Times New Roman"/>
              </a:rPr>
              <a:t>   </a:t>
            </a:r>
            <a:r>
              <a:rPr sz="3400" dirty="0">
                <a:latin typeface="Times New Roman"/>
                <a:cs typeface="Times New Roman"/>
              </a:rPr>
              <a:t>оказания</a:t>
            </a:r>
            <a:r>
              <a:rPr sz="3400" spc="565" dirty="0">
                <a:latin typeface="Times New Roman"/>
                <a:cs typeface="Times New Roman"/>
              </a:rPr>
              <a:t>   </a:t>
            </a:r>
            <a:r>
              <a:rPr sz="3400" dirty="0">
                <a:latin typeface="Times New Roman"/>
                <a:cs typeface="Times New Roman"/>
              </a:rPr>
              <a:t>медицинской</a:t>
            </a:r>
            <a:r>
              <a:rPr sz="3400" spc="565" dirty="0">
                <a:latin typeface="Times New Roman"/>
                <a:cs typeface="Times New Roman"/>
              </a:rPr>
              <a:t>   </a:t>
            </a:r>
            <a:r>
              <a:rPr sz="3400" spc="-10" dirty="0">
                <a:latin typeface="Times New Roman"/>
                <a:cs typeface="Times New Roman"/>
              </a:rPr>
              <a:t>помощи </a:t>
            </a:r>
            <a:r>
              <a:rPr sz="3400" dirty="0">
                <a:latin typeface="Times New Roman"/>
                <a:cs typeface="Times New Roman"/>
              </a:rPr>
              <a:t>пациентам</a:t>
            </a:r>
            <a:r>
              <a:rPr sz="3400" spc="370" dirty="0">
                <a:latin typeface="Times New Roman"/>
                <a:cs typeface="Times New Roman"/>
              </a:rPr>
              <a:t> </a:t>
            </a:r>
            <a:r>
              <a:rPr sz="3400" dirty="0">
                <a:latin typeface="Times New Roman"/>
                <a:cs typeface="Times New Roman"/>
              </a:rPr>
              <a:t>с</a:t>
            </a:r>
            <a:r>
              <a:rPr sz="3400" spc="355" dirty="0">
                <a:latin typeface="Times New Roman"/>
                <a:cs typeface="Times New Roman"/>
              </a:rPr>
              <a:t> </a:t>
            </a:r>
            <a:r>
              <a:rPr sz="3400" dirty="0">
                <a:latin typeface="Times New Roman"/>
                <a:cs typeface="Times New Roman"/>
              </a:rPr>
              <a:t>острыми</a:t>
            </a:r>
            <a:r>
              <a:rPr sz="3400" spc="355" dirty="0">
                <a:latin typeface="Times New Roman"/>
                <a:cs typeface="Times New Roman"/>
              </a:rPr>
              <a:t> </a:t>
            </a:r>
            <a:r>
              <a:rPr sz="3400" dirty="0">
                <a:latin typeface="Times New Roman"/>
                <a:cs typeface="Times New Roman"/>
              </a:rPr>
              <a:t>хроническими</a:t>
            </a:r>
            <a:r>
              <a:rPr sz="3400" spc="360" dirty="0">
                <a:latin typeface="Times New Roman"/>
                <a:cs typeface="Times New Roman"/>
              </a:rPr>
              <a:t> </a:t>
            </a:r>
            <a:r>
              <a:rPr sz="3400" dirty="0">
                <a:latin typeface="Times New Roman"/>
                <a:cs typeface="Times New Roman"/>
              </a:rPr>
              <a:t>заболеваниями</a:t>
            </a:r>
            <a:r>
              <a:rPr sz="3400" spc="355" dirty="0">
                <a:latin typeface="Times New Roman"/>
                <a:cs typeface="Times New Roman"/>
              </a:rPr>
              <a:t> </a:t>
            </a:r>
            <a:r>
              <a:rPr sz="3400" dirty="0">
                <a:latin typeface="Times New Roman"/>
                <a:cs typeface="Times New Roman"/>
              </a:rPr>
              <a:t>и</a:t>
            </a:r>
            <a:r>
              <a:rPr sz="3400" spc="355" dirty="0">
                <a:latin typeface="Times New Roman"/>
                <a:cs typeface="Times New Roman"/>
              </a:rPr>
              <a:t> </a:t>
            </a:r>
            <a:r>
              <a:rPr sz="3400" spc="-25" dirty="0">
                <a:latin typeface="Times New Roman"/>
                <a:cs typeface="Times New Roman"/>
              </a:rPr>
              <a:t>их </a:t>
            </a:r>
            <a:r>
              <a:rPr sz="3400" dirty="0">
                <a:latin typeface="Times New Roman"/>
                <a:cs typeface="Times New Roman"/>
              </a:rPr>
              <a:t>обострениями,</a:t>
            </a:r>
            <a:r>
              <a:rPr sz="3400" spc="-80" dirty="0">
                <a:latin typeface="Times New Roman"/>
                <a:cs typeface="Times New Roman"/>
              </a:rPr>
              <a:t> </a:t>
            </a:r>
            <a:r>
              <a:rPr sz="3400" spc="-10" dirty="0">
                <a:latin typeface="Times New Roman"/>
                <a:cs typeface="Times New Roman"/>
              </a:rPr>
              <a:t>нуждающимся</a:t>
            </a:r>
            <a:r>
              <a:rPr sz="3400" spc="-85" dirty="0">
                <a:latin typeface="Times New Roman"/>
                <a:cs typeface="Times New Roman"/>
              </a:rPr>
              <a:t> </a:t>
            </a:r>
            <a:r>
              <a:rPr sz="3400" dirty="0">
                <a:latin typeface="Times New Roman"/>
                <a:cs typeface="Times New Roman"/>
              </a:rPr>
              <a:t>в</a:t>
            </a:r>
            <a:r>
              <a:rPr sz="3400" spc="-70" dirty="0">
                <a:latin typeface="Times New Roman"/>
                <a:cs typeface="Times New Roman"/>
              </a:rPr>
              <a:t> </a:t>
            </a:r>
            <a:r>
              <a:rPr sz="3400" dirty="0">
                <a:latin typeface="Times New Roman"/>
                <a:cs typeface="Times New Roman"/>
              </a:rPr>
              <a:t>стационарном</a:t>
            </a:r>
            <a:r>
              <a:rPr sz="3400" spc="-75" dirty="0">
                <a:latin typeface="Times New Roman"/>
                <a:cs typeface="Times New Roman"/>
              </a:rPr>
              <a:t> </a:t>
            </a:r>
            <a:r>
              <a:rPr sz="3400" dirty="0">
                <a:latin typeface="Times New Roman"/>
                <a:cs typeface="Times New Roman"/>
              </a:rPr>
              <a:t>лечении,</a:t>
            </a:r>
            <a:r>
              <a:rPr sz="3400" spc="-80" dirty="0">
                <a:latin typeface="Times New Roman"/>
                <a:cs typeface="Times New Roman"/>
              </a:rPr>
              <a:t> </a:t>
            </a:r>
            <a:r>
              <a:rPr sz="3400" spc="-25" dirty="0">
                <a:latin typeface="Times New Roman"/>
                <a:cs typeface="Times New Roman"/>
              </a:rPr>
              <a:t>но </a:t>
            </a:r>
            <a:r>
              <a:rPr sz="3400" dirty="0">
                <a:latin typeface="Times New Roman"/>
                <a:cs typeface="Times New Roman"/>
              </a:rPr>
              <a:t>не</a:t>
            </a:r>
            <a:r>
              <a:rPr sz="3400" spc="550" dirty="0">
                <a:latin typeface="Times New Roman"/>
                <a:cs typeface="Times New Roman"/>
              </a:rPr>
              <a:t>    </a:t>
            </a:r>
            <a:r>
              <a:rPr sz="3400" dirty="0">
                <a:latin typeface="Times New Roman"/>
                <a:cs typeface="Times New Roman"/>
              </a:rPr>
              <a:t>направленным</a:t>
            </a:r>
            <a:r>
              <a:rPr sz="3400" spc="550" dirty="0">
                <a:latin typeface="Times New Roman"/>
                <a:cs typeface="Times New Roman"/>
              </a:rPr>
              <a:t>    </a:t>
            </a:r>
            <a:r>
              <a:rPr sz="3400" dirty="0">
                <a:latin typeface="Times New Roman"/>
                <a:cs typeface="Times New Roman"/>
              </a:rPr>
              <a:t>для</a:t>
            </a:r>
            <a:r>
              <a:rPr sz="3400" spc="545" dirty="0">
                <a:latin typeface="Times New Roman"/>
                <a:cs typeface="Times New Roman"/>
              </a:rPr>
              <a:t>    </a:t>
            </a:r>
            <a:r>
              <a:rPr sz="3400" dirty="0">
                <a:latin typeface="Times New Roman"/>
                <a:cs typeface="Times New Roman"/>
              </a:rPr>
              <a:t>оказания</a:t>
            </a:r>
            <a:r>
              <a:rPr sz="3400" spc="550" dirty="0">
                <a:latin typeface="Times New Roman"/>
                <a:cs typeface="Times New Roman"/>
              </a:rPr>
              <a:t>    </a:t>
            </a:r>
            <a:r>
              <a:rPr sz="3400" spc="-10" dirty="0">
                <a:latin typeface="Times New Roman"/>
                <a:cs typeface="Times New Roman"/>
              </a:rPr>
              <a:t>стационарной </a:t>
            </a:r>
            <a:r>
              <a:rPr sz="3400" dirty="0">
                <a:latin typeface="Times New Roman"/>
                <a:cs typeface="Times New Roman"/>
              </a:rPr>
              <a:t>медицинской</a:t>
            </a:r>
            <a:r>
              <a:rPr sz="3400" spc="55" dirty="0">
                <a:latin typeface="Times New Roman"/>
                <a:cs typeface="Times New Roman"/>
              </a:rPr>
              <a:t> </a:t>
            </a:r>
            <a:r>
              <a:rPr sz="3400" dirty="0">
                <a:latin typeface="Times New Roman"/>
                <a:cs typeface="Times New Roman"/>
              </a:rPr>
              <a:t>помощи</a:t>
            </a:r>
            <a:r>
              <a:rPr sz="3400" spc="30" dirty="0">
                <a:latin typeface="Times New Roman"/>
                <a:cs typeface="Times New Roman"/>
              </a:rPr>
              <a:t> </a:t>
            </a:r>
            <a:r>
              <a:rPr sz="3400" dirty="0">
                <a:latin typeface="Times New Roman"/>
                <a:cs typeface="Times New Roman"/>
              </a:rPr>
              <a:t>в</a:t>
            </a:r>
            <a:r>
              <a:rPr sz="3400" spc="50" dirty="0">
                <a:latin typeface="Times New Roman"/>
                <a:cs typeface="Times New Roman"/>
              </a:rPr>
              <a:t> </a:t>
            </a:r>
            <a:r>
              <a:rPr sz="3400" dirty="0">
                <a:latin typeface="Times New Roman"/>
                <a:cs typeface="Times New Roman"/>
              </a:rPr>
              <a:t>медицинскую</a:t>
            </a:r>
            <a:r>
              <a:rPr sz="3400" spc="40" dirty="0">
                <a:latin typeface="Times New Roman"/>
                <a:cs typeface="Times New Roman"/>
              </a:rPr>
              <a:t> </a:t>
            </a:r>
            <a:r>
              <a:rPr sz="3400" dirty="0">
                <a:latin typeface="Times New Roman"/>
                <a:cs typeface="Times New Roman"/>
              </a:rPr>
              <a:t>организацию,</a:t>
            </a:r>
            <a:r>
              <a:rPr sz="3400" spc="60" dirty="0">
                <a:latin typeface="Times New Roman"/>
                <a:cs typeface="Times New Roman"/>
              </a:rPr>
              <a:t> </a:t>
            </a:r>
            <a:r>
              <a:rPr sz="3400" dirty="0">
                <a:latin typeface="Times New Roman"/>
                <a:cs typeface="Times New Roman"/>
              </a:rPr>
              <a:t>в</a:t>
            </a:r>
            <a:r>
              <a:rPr sz="3400" spc="40" dirty="0">
                <a:latin typeface="Times New Roman"/>
                <a:cs typeface="Times New Roman"/>
              </a:rPr>
              <a:t> </a:t>
            </a:r>
            <a:r>
              <a:rPr sz="3400" spc="-25" dirty="0">
                <a:latin typeface="Times New Roman"/>
                <a:cs typeface="Times New Roman"/>
              </a:rPr>
              <a:t>том </a:t>
            </a:r>
            <a:r>
              <a:rPr sz="3400" dirty="0">
                <a:latin typeface="Times New Roman"/>
                <a:cs typeface="Times New Roman"/>
              </a:rPr>
              <a:t>случае</a:t>
            </a:r>
            <a:r>
              <a:rPr sz="3400" spc="125" dirty="0">
                <a:latin typeface="Times New Roman"/>
                <a:cs typeface="Times New Roman"/>
              </a:rPr>
              <a:t> </a:t>
            </a:r>
            <a:r>
              <a:rPr sz="3400" dirty="0">
                <a:latin typeface="Times New Roman"/>
                <a:cs typeface="Times New Roman"/>
              </a:rPr>
              <a:t>если</a:t>
            </a:r>
            <a:r>
              <a:rPr sz="3400" spc="105" dirty="0">
                <a:latin typeface="Times New Roman"/>
                <a:cs typeface="Times New Roman"/>
              </a:rPr>
              <a:t> </a:t>
            </a:r>
            <a:r>
              <a:rPr sz="3400" dirty="0">
                <a:latin typeface="Times New Roman"/>
                <a:cs typeface="Times New Roman"/>
              </a:rPr>
              <a:t>состояние</a:t>
            </a:r>
            <a:r>
              <a:rPr sz="3400" spc="120" dirty="0">
                <a:latin typeface="Times New Roman"/>
                <a:cs typeface="Times New Roman"/>
              </a:rPr>
              <a:t> </a:t>
            </a:r>
            <a:r>
              <a:rPr sz="3400" dirty="0">
                <a:latin typeface="Times New Roman"/>
                <a:cs typeface="Times New Roman"/>
              </a:rPr>
              <a:t>здоровья</a:t>
            </a:r>
            <a:r>
              <a:rPr sz="3400" spc="105" dirty="0">
                <a:latin typeface="Times New Roman"/>
                <a:cs typeface="Times New Roman"/>
              </a:rPr>
              <a:t> </a:t>
            </a:r>
            <a:r>
              <a:rPr sz="3400" dirty="0">
                <a:latin typeface="Times New Roman"/>
                <a:cs typeface="Times New Roman"/>
              </a:rPr>
              <a:t>пациента</a:t>
            </a:r>
            <a:r>
              <a:rPr sz="3400" spc="140" dirty="0">
                <a:latin typeface="Times New Roman"/>
                <a:cs typeface="Times New Roman"/>
              </a:rPr>
              <a:t> </a:t>
            </a:r>
            <a:r>
              <a:rPr sz="3400" dirty="0">
                <a:latin typeface="Times New Roman"/>
                <a:cs typeface="Times New Roman"/>
              </a:rPr>
              <a:t>и</a:t>
            </a:r>
            <a:r>
              <a:rPr sz="3400" spc="110" dirty="0">
                <a:latin typeface="Times New Roman"/>
                <a:cs typeface="Times New Roman"/>
              </a:rPr>
              <a:t> </a:t>
            </a:r>
            <a:r>
              <a:rPr sz="3400" dirty="0">
                <a:latin typeface="Times New Roman"/>
                <a:cs typeface="Times New Roman"/>
              </a:rPr>
              <a:t>его</a:t>
            </a:r>
            <a:r>
              <a:rPr sz="3400" spc="120" dirty="0">
                <a:latin typeface="Times New Roman"/>
                <a:cs typeface="Times New Roman"/>
              </a:rPr>
              <a:t> </a:t>
            </a:r>
            <a:r>
              <a:rPr sz="3400" spc="-10" dirty="0">
                <a:latin typeface="Times New Roman"/>
                <a:cs typeface="Times New Roman"/>
              </a:rPr>
              <a:t>домашние </a:t>
            </a:r>
            <a:r>
              <a:rPr sz="3400" dirty="0">
                <a:latin typeface="Times New Roman"/>
                <a:cs typeface="Times New Roman"/>
              </a:rPr>
              <a:t>условия</a:t>
            </a:r>
            <a:r>
              <a:rPr sz="3400" spc="200" dirty="0">
                <a:latin typeface="Times New Roman"/>
                <a:cs typeface="Times New Roman"/>
              </a:rPr>
              <a:t> </a:t>
            </a:r>
            <a:r>
              <a:rPr sz="3400" dirty="0">
                <a:latin typeface="Times New Roman"/>
                <a:cs typeface="Times New Roman"/>
              </a:rPr>
              <a:t>позволяют</a:t>
            </a:r>
            <a:r>
              <a:rPr sz="3400" spc="190" dirty="0">
                <a:latin typeface="Times New Roman"/>
                <a:cs typeface="Times New Roman"/>
              </a:rPr>
              <a:t> </a:t>
            </a:r>
            <a:r>
              <a:rPr sz="3400" dirty="0">
                <a:latin typeface="Times New Roman"/>
                <a:cs typeface="Times New Roman"/>
              </a:rPr>
              <a:t>организовать</a:t>
            </a:r>
            <a:r>
              <a:rPr sz="3400" spc="195" dirty="0">
                <a:latin typeface="Times New Roman"/>
                <a:cs typeface="Times New Roman"/>
              </a:rPr>
              <a:t> </a:t>
            </a:r>
            <a:r>
              <a:rPr sz="3400" dirty="0">
                <a:latin typeface="Times New Roman"/>
                <a:cs typeface="Times New Roman"/>
              </a:rPr>
              <a:t>медицинскую</a:t>
            </a:r>
            <a:r>
              <a:rPr sz="3400" spc="195" dirty="0">
                <a:latin typeface="Times New Roman"/>
                <a:cs typeface="Times New Roman"/>
              </a:rPr>
              <a:t> </a:t>
            </a:r>
            <a:r>
              <a:rPr sz="3400" dirty="0">
                <a:latin typeface="Times New Roman"/>
                <a:cs typeface="Times New Roman"/>
              </a:rPr>
              <a:t>помощь</a:t>
            </a:r>
            <a:r>
              <a:rPr sz="3400" spc="190" dirty="0">
                <a:latin typeface="Times New Roman"/>
                <a:cs typeface="Times New Roman"/>
              </a:rPr>
              <a:t> </a:t>
            </a:r>
            <a:r>
              <a:rPr sz="3400" spc="-50" dirty="0">
                <a:latin typeface="Times New Roman"/>
                <a:cs typeface="Times New Roman"/>
              </a:rPr>
              <a:t>и </a:t>
            </a:r>
            <a:r>
              <a:rPr sz="3400" spc="-30" dirty="0">
                <a:latin typeface="Times New Roman"/>
                <a:cs typeface="Times New Roman"/>
              </a:rPr>
              <a:t>уход</a:t>
            </a:r>
            <a:r>
              <a:rPr sz="3400" spc="-114" dirty="0">
                <a:latin typeface="Times New Roman"/>
                <a:cs typeface="Times New Roman"/>
              </a:rPr>
              <a:t> </a:t>
            </a:r>
            <a:r>
              <a:rPr sz="3400" dirty="0">
                <a:latin typeface="Times New Roman"/>
                <a:cs typeface="Times New Roman"/>
              </a:rPr>
              <a:t>на</a:t>
            </a:r>
            <a:r>
              <a:rPr sz="3400" spc="-85" dirty="0">
                <a:latin typeface="Times New Roman"/>
                <a:cs typeface="Times New Roman"/>
              </a:rPr>
              <a:t> </a:t>
            </a:r>
            <a:r>
              <a:rPr sz="3400" spc="-10" dirty="0">
                <a:latin typeface="Times New Roman"/>
                <a:cs typeface="Times New Roman"/>
              </a:rPr>
              <a:t>дому.</a:t>
            </a:r>
            <a:endParaRPr sz="34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228600" y="198120"/>
            <a:ext cx="11963400" cy="1241425"/>
            <a:chOff x="228600" y="198120"/>
            <a:chExt cx="11963400" cy="1241425"/>
          </a:xfrm>
        </p:grpSpPr>
        <p:sp>
          <p:nvSpPr>
            <p:cNvPr id="3" name="object 3"/>
            <p:cNvSpPr/>
            <p:nvPr/>
          </p:nvSpPr>
          <p:spPr>
            <a:xfrm>
              <a:off x="228600" y="198120"/>
              <a:ext cx="11963400" cy="1219200"/>
            </a:xfrm>
            <a:custGeom>
              <a:avLst/>
              <a:gdLst/>
              <a:ahLst/>
              <a:cxnLst/>
              <a:rect l="l" t="t" r="r" b="b"/>
              <a:pathLst>
                <a:path w="11963400" h="1219200">
                  <a:moveTo>
                    <a:pt x="0" y="1219200"/>
                  </a:moveTo>
                  <a:lnTo>
                    <a:pt x="11963400" y="1219200"/>
                  </a:lnTo>
                  <a:lnTo>
                    <a:pt x="11963400" y="0"/>
                  </a:lnTo>
                  <a:lnTo>
                    <a:pt x="0" y="0"/>
                  </a:lnTo>
                  <a:lnTo>
                    <a:pt x="0" y="1219200"/>
                  </a:lnTo>
                  <a:close/>
                </a:path>
              </a:pathLst>
            </a:custGeom>
            <a:solidFill>
              <a:srgbClr val="DDD0B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4" name="object 4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973836" y="228600"/>
              <a:ext cx="9403842" cy="787146"/>
            </a:xfrm>
            <a:prstGeom prst="rect">
              <a:avLst/>
            </a:prstGeom>
          </p:spPr>
        </p:pic>
        <p:pic>
          <p:nvPicPr>
            <p:cNvPr id="5" name="object 5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2098548" y="652271"/>
              <a:ext cx="7059930" cy="787146"/>
            </a:xfrm>
            <a:prstGeom prst="rect">
              <a:avLst/>
            </a:prstGeom>
          </p:spPr>
        </p:pic>
      </p:grpSp>
      <p:graphicFrame>
        <p:nvGraphicFramePr>
          <p:cNvPr id="7" name="object 7"/>
          <p:cNvGraphicFramePr>
            <a:graphicFrameLocks noGrp="1"/>
          </p:cNvGraphicFramePr>
          <p:nvPr/>
        </p:nvGraphicFramePr>
        <p:xfrm>
          <a:off x="405206" y="1706879"/>
          <a:ext cx="11014072" cy="487616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735455"/>
                <a:gridCol w="674369"/>
                <a:gridCol w="1273175"/>
                <a:gridCol w="1466214"/>
                <a:gridCol w="1466214"/>
                <a:gridCol w="1466215"/>
                <a:gridCol w="1466215"/>
                <a:gridCol w="1466215"/>
              </a:tblGrid>
              <a:tr h="548005">
                <a:tc rowSpan="4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10"/>
                        </a:spcBef>
                      </a:pP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Наименование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должностей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3937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4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10"/>
                        </a:spcBef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№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1600" spc="-20" dirty="0">
                          <a:latin typeface="Times New Roman"/>
                          <a:cs typeface="Times New Roman"/>
                        </a:rPr>
                        <a:t>стр.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3937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6">
                  <a:txBody>
                    <a:bodyPr/>
                    <a:lstStyle/>
                    <a:p>
                      <a:pPr marL="524510">
                        <a:lnSpc>
                          <a:spcPct val="100000"/>
                        </a:lnSpc>
                        <a:spcBef>
                          <a:spcPts val="310"/>
                        </a:spcBef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Дневные</a:t>
                      </a:r>
                      <a:r>
                        <a:rPr sz="1600" spc="-7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стационары</a:t>
                      </a:r>
                      <a:r>
                        <a:rPr sz="1600" spc="-5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медицинских</a:t>
                      </a:r>
                      <a:r>
                        <a:rPr sz="1600" spc="-4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организаций,</a:t>
                      </a:r>
                      <a:r>
                        <a:rPr sz="1600" spc="-4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оказывающих</a:t>
                      </a:r>
                      <a:r>
                        <a:rPr sz="1600" spc="-6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медицинскую</a:t>
                      </a:r>
                      <a:r>
                        <a:rPr sz="1600" spc="-4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помощь: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3937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579120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3937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3937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3">
                  <a:txBody>
                    <a:bodyPr/>
                    <a:lstStyle/>
                    <a:p>
                      <a:pPr marL="987425">
                        <a:lnSpc>
                          <a:spcPct val="100000"/>
                        </a:lnSpc>
                        <a:spcBef>
                          <a:spcPts val="315"/>
                        </a:spcBef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в</a:t>
                      </a:r>
                      <a:r>
                        <a:rPr sz="1600" spc="-5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стационарных </a:t>
                      </a: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условиях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4000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3">
                  <a:txBody>
                    <a:bodyPr/>
                    <a:lstStyle/>
                    <a:p>
                      <a:pPr marL="1861185" marR="129539" indent="-1724025">
                        <a:lnSpc>
                          <a:spcPct val="100000"/>
                        </a:lnSpc>
                        <a:spcBef>
                          <a:spcPts val="315"/>
                        </a:spcBef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в</a:t>
                      </a:r>
                      <a:r>
                        <a:rPr sz="1600" spc="-5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25" dirty="0">
                          <a:latin typeface="Times New Roman"/>
                          <a:cs typeface="Times New Roman"/>
                        </a:rPr>
                        <a:t>амбулаторных</a:t>
                      </a:r>
                      <a:r>
                        <a:rPr sz="1600" spc="-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условиях,</a:t>
                      </a:r>
                      <a:r>
                        <a:rPr sz="1600" spc="-2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включая</a:t>
                      </a:r>
                      <a:r>
                        <a:rPr sz="1600" spc="-4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стационары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на</a:t>
                      </a: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20" dirty="0">
                          <a:latin typeface="Times New Roman"/>
                          <a:cs typeface="Times New Roman"/>
                        </a:rPr>
                        <a:t>дому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4000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334645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3937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3937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2">
                  <a:txBody>
                    <a:bodyPr/>
                    <a:lstStyle/>
                    <a:p>
                      <a:pPr marL="559435">
                        <a:lnSpc>
                          <a:spcPct val="100000"/>
                        </a:lnSpc>
                        <a:spcBef>
                          <a:spcPts val="310"/>
                        </a:spcBef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Число</a:t>
                      </a:r>
                      <a:r>
                        <a:rPr sz="1600" spc="-5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должностей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3937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rowSpan="2">
                  <a:txBody>
                    <a:bodyPr/>
                    <a:lstStyle/>
                    <a:p>
                      <a:pPr marL="530225" marR="218440" indent="-302260">
                        <a:lnSpc>
                          <a:spcPct val="100000"/>
                        </a:lnSpc>
                        <a:spcBef>
                          <a:spcPts val="310"/>
                        </a:spcBef>
                      </a:pP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физические </a:t>
                      </a:r>
                      <a:r>
                        <a:rPr sz="1600" spc="-20" dirty="0">
                          <a:latin typeface="Times New Roman"/>
                          <a:cs typeface="Times New Roman"/>
                        </a:rPr>
                        <a:t>лица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3937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2">
                  <a:txBody>
                    <a:bodyPr/>
                    <a:lstStyle/>
                    <a:p>
                      <a:pPr marL="656590">
                        <a:lnSpc>
                          <a:spcPct val="100000"/>
                        </a:lnSpc>
                        <a:spcBef>
                          <a:spcPts val="310"/>
                        </a:spcBef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Число</a:t>
                      </a:r>
                      <a:r>
                        <a:rPr sz="1600" spc="-5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должностей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3937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rowSpan="2">
                  <a:txBody>
                    <a:bodyPr/>
                    <a:lstStyle/>
                    <a:p>
                      <a:pPr marL="530225" marR="217804" indent="-302260">
                        <a:lnSpc>
                          <a:spcPct val="100000"/>
                        </a:lnSpc>
                        <a:spcBef>
                          <a:spcPts val="310"/>
                        </a:spcBef>
                      </a:pP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физические </a:t>
                      </a:r>
                      <a:r>
                        <a:rPr sz="1600" spc="-20" dirty="0">
                          <a:latin typeface="Times New Roman"/>
                          <a:cs typeface="Times New Roman"/>
                        </a:rPr>
                        <a:t>лица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3937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335280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3937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3937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15"/>
                        </a:spcBef>
                      </a:pP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штатные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4000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ct val="100000"/>
                        </a:lnSpc>
                        <a:spcBef>
                          <a:spcPts val="315"/>
                        </a:spcBef>
                      </a:pP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занятые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4000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3937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315"/>
                        </a:spcBef>
                      </a:pP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штатные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4000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175" algn="ctr">
                        <a:lnSpc>
                          <a:spcPct val="100000"/>
                        </a:lnSpc>
                        <a:spcBef>
                          <a:spcPts val="315"/>
                        </a:spcBef>
                      </a:pP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занятые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4000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3937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33464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15"/>
                        </a:spcBef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1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4000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15"/>
                        </a:spcBef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2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4000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15"/>
                        </a:spcBef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3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4000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15"/>
                        </a:spcBef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4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4000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15"/>
                        </a:spcBef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5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4000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15"/>
                        </a:spcBef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6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4000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315"/>
                        </a:spcBef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7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4000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315"/>
                        </a:spcBef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8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4000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334645">
                <a:tc>
                  <a:txBody>
                    <a:bodyPr/>
                    <a:lstStyle/>
                    <a:p>
                      <a:pPr marL="90805">
                        <a:lnSpc>
                          <a:spcPct val="100000"/>
                        </a:lnSpc>
                        <a:spcBef>
                          <a:spcPts val="315"/>
                        </a:spcBef>
                      </a:pP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Врачи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4000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15"/>
                        </a:spcBef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1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4000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822960">
                <a:tc>
                  <a:txBody>
                    <a:bodyPr/>
                    <a:lstStyle/>
                    <a:p>
                      <a:pPr marL="90805" marR="495300">
                        <a:lnSpc>
                          <a:spcPct val="100000"/>
                        </a:lnSpc>
                        <a:spcBef>
                          <a:spcPts val="315"/>
                        </a:spcBef>
                      </a:pP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Средние медицинские работники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4000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15"/>
                        </a:spcBef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2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4000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822960">
                <a:tc>
                  <a:txBody>
                    <a:bodyPr/>
                    <a:lstStyle/>
                    <a:p>
                      <a:pPr marL="90805" marR="475615">
                        <a:lnSpc>
                          <a:spcPct val="100000"/>
                        </a:lnSpc>
                        <a:spcBef>
                          <a:spcPts val="315"/>
                        </a:spcBef>
                      </a:pP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Младший медицинский персонал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4000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15"/>
                        </a:spcBef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3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4000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334645">
                <a:tc>
                  <a:txBody>
                    <a:bodyPr/>
                    <a:lstStyle/>
                    <a:p>
                      <a:pPr marL="90805">
                        <a:lnSpc>
                          <a:spcPct val="100000"/>
                        </a:lnSpc>
                        <a:spcBef>
                          <a:spcPts val="320"/>
                        </a:spcBef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Прочий</a:t>
                      </a:r>
                      <a:r>
                        <a:rPr sz="1600" spc="-9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персонал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4064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20"/>
                        </a:spcBef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4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4064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429259">
                <a:tc>
                  <a:txBody>
                    <a:bodyPr/>
                    <a:lstStyle/>
                    <a:p>
                      <a:pPr marL="90805">
                        <a:lnSpc>
                          <a:spcPct val="100000"/>
                        </a:lnSpc>
                        <a:spcBef>
                          <a:spcPts val="320"/>
                        </a:spcBef>
                      </a:pPr>
                      <a:r>
                        <a:rPr sz="1600" b="1" spc="-10" dirty="0">
                          <a:latin typeface="Times New Roman"/>
                          <a:cs typeface="Times New Roman"/>
                        </a:rPr>
                        <a:t>Всего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4064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20"/>
                        </a:spcBef>
                      </a:pPr>
                      <a:r>
                        <a:rPr sz="1600" b="1" dirty="0">
                          <a:latin typeface="Times New Roman"/>
                          <a:cs typeface="Times New Roman"/>
                        </a:rPr>
                        <a:t>5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4064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0"/>
            <a:ext cx="12192000" cy="1300733"/>
            <a:chOff x="0" y="0"/>
            <a:chExt cx="12192000" cy="1300733"/>
          </a:xfrm>
        </p:grpSpPr>
        <p:sp>
          <p:nvSpPr>
            <p:cNvPr id="3" name="object 3"/>
            <p:cNvSpPr/>
            <p:nvPr/>
          </p:nvSpPr>
          <p:spPr>
            <a:xfrm>
              <a:off x="0" y="0"/>
              <a:ext cx="12192000" cy="1047115"/>
            </a:xfrm>
            <a:custGeom>
              <a:avLst/>
              <a:gdLst/>
              <a:ahLst/>
              <a:cxnLst/>
              <a:rect l="l" t="t" r="r" b="b"/>
              <a:pathLst>
                <a:path w="12192000" h="1047115">
                  <a:moveTo>
                    <a:pt x="0" y="1046988"/>
                  </a:moveTo>
                  <a:lnTo>
                    <a:pt x="12192000" y="1046988"/>
                  </a:lnTo>
                  <a:lnTo>
                    <a:pt x="12192000" y="0"/>
                  </a:lnTo>
                  <a:lnTo>
                    <a:pt x="0" y="0"/>
                  </a:lnTo>
                  <a:lnTo>
                    <a:pt x="0" y="1046988"/>
                  </a:lnTo>
                  <a:close/>
                </a:path>
              </a:pathLst>
            </a:custGeom>
            <a:solidFill>
              <a:srgbClr val="DDD0B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5" name="object 5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828800" y="181355"/>
              <a:ext cx="7421118" cy="1119378"/>
            </a:xfrm>
            <a:prstGeom prst="rect">
              <a:avLst/>
            </a:prstGeom>
          </p:spPr>
        </p:pic>
      </p:grpSp>
      <p:sp>
        <p:nvSpPr>
          <p:cNvPr id="7" name="object 7"/>
          <p:cNvSpPr txBox="1"/>
          <p:nvPr/>
        </p:nvSpPr>
        <p:spPr>
          <a:xfrm>
            <a:off x="663346" y="1662506"/>
            <a:ext cx="10950575" cy="402653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355600" marR="6985" indent="-342900">
              <a:lnSpc>
                <a:spcPct val="100000"/>
              </a:lnSpc>
              <a:spcBef>
                <a:spcPts val="105"/>
              </a:spcBef>
              <a:buFont typeface="Arial"/>
              <a:buChar char="•"/>
              <a:tabLst>
                <a:tab pos="354965" algn="l"/>
                <a:tab pos="355600" algn="l"/>
                <a:tab pos="1983105" algn="l"/>
                <a:tab pos="4846955" algn="l"/>
                <a:tab pos="8164830" algn="l"/>
                <a:tab pos="8761095" algn="l"/>
              </a:tabLst>
            </a:pPr>
            <a:r>
              <a:rPr sz="3200" spc="-10" dirty="0">
                <a:latin typeface="Times New Roman"/>
                <a:cs typeface="Times New Roman"/>
              </a:rPr>
              <a:t>Приказ</a:t>
            </a:r>
            <a:r>
              <a:rPr sz="3200" dirty="0">
                <a:latin typeface="Times New Roman"/>
                <a:cs typeface="Times New Roman"/>
              </a:rPr>
              <a:t>	</a:t>
            </a:r>
            <a:r>
              <a:rPr sz="3200" spc="-10" dirty="0">
                <a:latin typeface="Times New Roman"/>
                <a:cs typeface="Times New Roman"/>
              </a:rPr>
              <a:t>Министерства</a:t>
            </a:r>
            <a:r>
              <a:rPr sz="3200" dirty="0">
                <a:latin typeface="Times New Roman"/>
                <a:cs typeface="Times New Roman"/>
              </a:rPr>
              <a:t>	</a:t>
            </a:r>
            <a:r>
              <a:rPr sz="3200" spc="-10" dirty="0">
                <a:latin typeface="Times New Roman"/>
                <a:cs typeface="Times New Roman"/>
              </a:rPr>
              <a:t>здравоохранения</a:t>
            </a:r>
            <a:r>
              <a:rPr sz="3200" dirty="0">
                <a:latin typeface="Times New Roman"/>
                <a:cs typeface="Times New Roman"/>
              </a:rPr>
              <a:t>	</a:t>
            </a:r>
            <a:r>
              <a:rPr sz="3200" spc="-50" dirty="0">
                <a:latin typeface="Times New Roman"/>
                <a:cs typeface="Times New Roman"/>
              </a:rPr>
              <a:t>и</a:t>
            </a:r>
            <a:r>
              <a:rPr sz="3200" dirty="0">
                <a:latin typeface="Times New Roman"/>
                <a:cs typeface="Times New Roman"/>
              </a:rPr>
              <a:t>	</a:t>
            </a:r>
            <a:r>
              <a:rPr sz="3200" spc="-10" dirty="0">
                <a:latin typeface="Times New Roman"/>
                <a:cs typeface="Times New Roman"/>
              </a:rPr>
              <a:t>социального </a:t>
            </a:r>
            <a:r>
              <a:rPr sz="3200" dirty="0">
                <a:latin typeface="Times New Roman"/>
                <a:cs typeface="Times New Roman"/>
              </a:rPr>
              <a:t>развития</a:t>
            </a:r>
            <a:r>
              <a:rPr sz="3200" spc="275" dirty="0">
                <a:latin typeface="Times New Roman"/>
                <a:cs typeface="Times New Roman"/>
              </a:rPr>
              <a:t> </a:t>
            </a:r>
            <a:r>
              <a:rPr sz="3200" dirty="0">
                <a:latin typeface="Times New Roman"/>
                <a:cs typeface="Times New Roman"/>
              </a:rPr>
              <a:t>Российской</a:t>
            </a:r>
            <a:r>
              <a:rPr sz="3200" spc="290" dirty="0">
                <a:latin typeface="Times New Roman"/>
                <a:cs typeface="Times New Roman"/>
              </a:rPr>
              <a:t> </a:t>
            </a:r>
            <a:r>
              <a:rPr sz="3200" dirty="0">
                <a:latin typeface="Times New Roman"/>
                <a:cs typeface="Times New Roman"/>
              </a:rPr>
              <a:t>Федерации</a:t>
            </a:r>
            <a:r>
              <a:rPr sz="3200" spc="280" dirty="0">
                <a:latin typeface="Times New Roman"/>
                <a:cs typeface="Times New Roman"/>
              </a:rPr>
              <a:t> </a:t>
            </a:r>
            <a:r>
              <a:rPr sz="3200" dirty="0">
                <a:latin typeface="Times New Roman"/>
                <a:cs typeface="Times New Roman"/>
              </a:rPr>
              <a:t>от</a:t>
            </a:r>
            <a:r>
              <a:rPr sz="3200" spc="290" dirty="0">
                <a:latin typeface="Times New Roman"/>
                <a:cs typeface="Times New Roman"/>
              </a:rPr>
              <a:t> </a:t>
            </a:r>
            <a:r>
              <a:rPr sz="3200" dirty="0">
                <a:latin typeface="Times New Roman"/>
                <a:cs typeface="Times New Roman"/>
              </a:rPr>
              <a:t>23</a:t>
            </a:r>
            <a:r>
              <a:rPr sz="3200" spc="300" dirty="0">
                <a:latin typeface="Times New Roman"/>
                <a:cs typeface="Times New Roman"/>
              </a:rPr>
              <a:t> </a:t>
            </a:r>
            <a:r>
              <a:rPr sz="3200" dirty="0">
                <a:latin typeface="Times New Roman"/>
                <a:cs typeface="Times New Roman"/>
              </a:rPr>
              <a:t>января</a:t>
            </a:r>
            <a:r>
              <a:rPr sz="3200" spc="280" dirty="0">
                <a:latin typeface="Times New Roman"/>
                <a:cs typeface="Times New Roman"/>
              </a:rPr>
              <a:t> </a:t>
            </a:r>
            <a:r>
              <a:rPr sz="3200" dirty="0">
                <a:latin typeface="Times New Roman"/>
                <a:cs typeface="Times New Roman"/>
              </a:rPr>
              <a:t>2007</a:t>
            </a:r>
            <a:r>
              <a:rPr sz="3200" spc="300" dirty="0">
                <a:latin typeface="Times New Roman"/>
                <a:cs typeface="Times New Roman"/>
              </a:rPr>
              <a:t> </a:t>
            </a:r>
            <a:r>
              <a:rPr sz="3200" dirty="0">
                <a:latin typeface="Times New Roman"/>
                <a:cs typeface="Times New Roman"/>
              </a:rPr>
              <a:t>г.</a:t>
            </a:r>
            <a:r>
              <a:rPr sz="3200" spc="280" dirty="0">
                <a:latin typeface="Times New Roman"/>
                <a:cs typeface="Times New Roman"/>
              </a:rPr>
              <a:t> </a:t>
            </a:r>
            <a:r>
              <a:rPr sz="3200" dirty="0">
                <a:latin typeface="Times New Roman"/>
                <a:cs typeface="Times New Roman"/>
              </a:rPr>
              <a:t>№</a:t>
            </a:r>
            <a:r>
              <a:rPr sz="3200" spc="300" dirty="0">
                <a:latin typeface="Times New Roman"/>
                <a:cs typeface="Times New Roman"/>
              </a:rPr>
              <a:t> </a:t>
            </a:r>
            <a:r>
              <a:rPr sz="3200" spc="-25" dirty="0">
                <a:latin typeface="Times New Roman"/>
                <a:cs typeface="Times New Roman"/>
              </a:rPr>
              <a:t>56</a:t>
            </a:r>
            <a:endParaRPr sz="3200">
              <a:latin typeface="Times New Roman"/>
              <a:cs typeface="Times New Roman"/>
            </a:endParaRPr>
          </a:p>
          <a:p>
            <a:pPr marL="355600" marR="7620">
              <a:lnSpc>
                <a:spcPct val="100000"/>
              </a:lnSpc>
              <a:tabLst>
                <a:tab pos="1532255" algn="l"/>
                <a:tab pos="4281805" algn="l"/>
                <a:tab pos="6813550" algn="l"/>
                <a:tab pos="8752205" algn="l"/>
              </a:tabLst>
            </a:pPr>
            <a:r>
              <a:rPr sz="3200" spc="-25" dirty="0">
                <a:latin typeface="Times New Roman"/>
                <a:cs typeface="Times New Roman"/>
              </a:rPr>
              <a:t>«Об</a:t>
            </a:r>
            <a:r>
              <a:rPr sz="3200" dirty="0">
                <a:latin typeface="Times New Roman"/>
                <a:cs typeface="Times New Roman"/>
              </a:rPr>
              <a:t>	</a:t>
            </a:r>
            <a:r>
              <a:rPr sz="3200" spc="-10" dirty="0">
                <a:latin typeface="Times New Roman"/>
                <a:cs typeface="Times New Roman"/>
              </a:rPr>
              <a:t>утверждении</a:t>
            </a:r>
            <a:r>
              <a:rPr sz="3200" dirty="0">
                <a:latin typeface="Times New Roman"/>
                <a:cs typeface="Times New Roman"/>
              </a:rPr>
              <a:t>	</a:t>
            </a:r>
            <a:r>
              <a:rPr sz="3200" spc="-10" dirty="0">
                <a:latin typeface="Times New Roman"/>
                <a:cs typeface="Times New Roman"/>
              </a:rPr>
              <a:t>примерного</a:t>
            </a:r>
            <a:r>
              <a:rPr sz="3200" dirty="0">
                <a:latin typeface="Times New Roman"/>
                <a:cs typeface="Times New Roman"/>
              </a:rPr>
              <a:t>	</a:t>
            </a:r>
            <a:r>
              <a:rPr sz="3200" spc="-10" dirty="0">
                <a:latin typeface="Times New Roman"/>
                <a:cs typeface="Times New Roman"/>
              </a:rPr>
              <a:t>Порядка</a:t>
            </a:r>
            <a:r>
              <a:rPr sz="3200" dirty="0">
                <a:latin typeface="Times New Roman"/>
                <a:cs typeface="Times New Roman"/>
              </a:rPr>
              <a:t>	</a:t>
            </a:r>
            <a:r>
              <a:rPr sz="3200" spc="-10" dirty="0">
                <a:latin typeface="Times New Roman"/>
                <a:cs typeface="Times New Roman"/>
              </a:rPr>
              <a:t>организации </a:t>
            </a:r>
            <a:r>
              <a:rPr sz="3200" dirty="0">
                <a:latin typeface="Times New Roman"/>
                <a:cs typeface="Times New Roman"/>
              </a:rPr>
              <a:t>деятельности</a:t>
            </a:r>
            <a:r>
              <a:rPr sz="3200" spc="-55" dirty="0">
                <a:latin typeface="Times New Roman"/>
                <a:cs typeface="Times New Roman"/>
              </a:rPr>
              <a:t> </a:t>
            </a:r>
            <a:r>
              <a:rPr sz="3200" dirty="0">
                <a:latin typeface="Times New Roman"/>
                <a:cs typeface="Times New Roman"/>
              </a:rPr>
              <a:t>и</a:t>
            </a:r>
            <a:r>
              <a:rPr sz="3200" spc="-20" dirty="0">
                <a:latin typeface="Times New Roman"/>
                <a:cs typeface="Times New Roman"/>
              </a:rPr>
              <a:t> </a:t>
            </a:r>
            <a:r>
              <a:rPr sz="3200" dirty="0">
                <a:latin typeface="Times New Roman"/>
                <a:cs typeface="Times New Roman"/>
              </a:rPr>
              <a:t>структуры</a:t>
            </a:r>
            <a:r>
              <a:rPr sz="3200" spc="-60" dirty="0">
                <a:latin typeface="Times New Roman"/>
                <a:cs typeface="Times New Roman"/>
              </a:rPr>
              <a:t> </a:t>
            </a:r>
            <a:r>
              <a:rPr sz="3200" dirty="0">
                <a:latin typeface="Times New Roman"/>
                <a:cs typeface="Times New Roman"/>
              </a:rPr>
              <a:t>детской</a:t>
            </a:r>
            <a:r>
              <a:rPr sz="3200" spc="-40" dirty="0">
                <a:latin typeface="Times New Roman"/>
                <a:cs typeface="Times New Roman"/>
              </a:rPr>
              <a:t> </a:t>
            </a:r>
            <a:r>
              <a:rPr sz="3200" spc="-10" dirty="0">
                <a:latin typeface="Times New Roman"/>
                <a:cs typeface="Times New Roman"/>
              </a:rPr>
              <a:t>поликлиники».</a:t>
            </a:r>
            <a:endParaRPr sz="3200">
              <a:latin typeface="Times New Roman"/>
              <a:cs typeface="Times New Roman"/>
            </a:endParaRPr>
          </a:p>
          <a:p>
            <a:pPr marL="355600" marR="6985" indent="-342900">
              <a:lnSpc>
                <a:spcPct val="100000"/>
              </a:lnSpc>
              <a:spcBef>
                <a:spcPts val="775"/>
              </a:spcBef>
              <a:buFont typeface="Arial"/>
              <a:buChar char="•"/>
              <a:tabLst>
                <a:tab pos="354965" algn="l"/>
                <a:tab pos="355600" algn="l"/>
                <a:tab pos="1983105" algn="l"/>
                <a:tab pos="4846955" algn="l"/>
                <a:tab pos="8164830" algn="l"/>
                <a:tab pos="8761095" algn="l"/>
              </a:tabLst>
            </a:pPr>
            <a:r>
              <a:rPr sz="3200" spc="-10" dirty="0">
                <a:latin typeface="Times New Roman"/>
                <a:cs typeface="Times New Roman"/>
              </a:rPr>
              <a:t>Приказ</a:t>
            </a:r>
            <a:r>
              <a:rPr sz="3200" dirty="0">
                <a:latin typeface="Times New Roman"/>
                <a:cs typeface="Times New Roman"/>
              </a:rPr>
              <a:t>	</a:t>
            </a:r>
            <a:r>
              <a:rPr sz="3200" spc="-10" dirty="0">
                <a:latin typeface="Times New Roman"/>
                <a:cs typeface="Times New Roman"/>
              </a:rPr>
              <a:t>Министерства</a:t>
            </a:r>
            <a:r>
              <a:rPr sz="3200" dirty="0">
                <a:latin typeface="Times New Roman"/>
                <a:cs typeface="Times New Roman"/>
              </a:rPr>
              <a:t>	</a:t>
            </a:r>
            <a:r>
              <a:rPr sz="3200" spc="-10" dirty="0">
                <a:latin typeface="Times New Roman"/>
                <a:cs typeface="Times New Roman"/>
              </a:rPr>
              <a:t>здравоохранения</a:t>
            </a:r>
            <a:r>
              <a:rPr sz="3200" dirty="0">
                <a:latin typeface="Times New Roman"/>
                <a:cs typeface="Times New Roman"/>
              </a:rPr>
              <a:t>	</a:t>
            </a:r>
            <a:r>
              <a:rPr sz="3200" spc="-50" dirty="0">
                <a:latin typeface="Times New Roman"/>
                <a:cs typeface="Times New Roman"/>
              </a:rPr>
              <a:t>и</a:t>
            </a:r>
            <a:r>
              <a:rPr sz="3200" dirty="0">
                <a:latin typeface="Times New Roman"/>
                <a:cs typeface="Times New Roman"/>
              </a:rPr>
              <a:t>	</a:t>
            </a:r>
            <a:r>
              <a:rPr sz="3200" spc="-10" dirty="0">
                <a:latin typeface="Times New Roman"/>
                <a:cs typeface="Times New Roman"/>
              </a:rPr>
              <a:t>социального </a:t>
            </a:r>
            <a:r>
              <a:rPr sz="3200" dirty="0">
                <a:latin typeface="Times New Roman"/>
                <a:cs typeface="Times New Roman"/>
              </a:rPr>
              <a:t>развития</a:t>
            </a:r>
            <a:r>
              <a:rPr sz="3200" spc="-85" dirty="0">
                <a:latin typeface="Times New Roman"/>
                <a:cs typeface="Times New Roman"/>
              </a:rPr>
              <a:t> </a:t>
            </a:r>
            <a:r>
              <a:rPr sz="3200" dirty="0">
                <a:latin typeface="Times New Roman"/>
                <a:cs typeface="Times New Roman"/>
              </a:rPr>
              <a:t>Российской</a:t>
            </a:r>
            <a:r>
              <a:rPr sz="3200" spc="-50" dirty="0">
                <a:latin typeface="Times New Roman"/>
                <a:cs typeface="Times New Roman"/>
              </a:rPr>
              <a:t> </a:t>
            </a:r>
            <a:r>
              <a:rPr sz="3200" dirty="0">
                <a:latin typeface="Times New Roman"/>
                <a:cs typeface="Times New Roman"/>
              </a:rPr>
              <a:t>Федерации</a:t>
            </a:r>
            <a:r>
              <a:rPr sz="3200" spc="-40" dirty="0">
                <a:latin typeface="Times New Roman"/>
                <a:cs typeface="Times New Roman"/>
              </a:rPr>
              <a:t> </a:t>
            </a:r>
            <a:r>
              <a:rPr sz="3200" dirty="0">
                <a:latin typeface="Times New Roman"/>
                <a:cs typeface="Times New Roman"/>
              </a:rPr>
              <a:t>от</a:t>
            </a:r>
            <a:r>
              <a:rPr sz="3200" spc="-40" dirty="0">
                <a:latin typeface="Times New Roman"/>
                <a:cs typeface="Times New Roman"/>
              </a:rPr>
              <a:t> </a:t>
            </a:r>
            <a:r>
              <a:rPr sz="3200" dirty="0">
                <a:latin typeface="Times New Roman"/>
                <a:cs typeface="Times New Roman"/>
              </a:rPr>
              <a:t>16</a:t>
            </a:r>
            <a:r>
              <a:rPr sz="3200" spc="-45" dirty="0">
                <a:latin typeface="Times New Roman"/>
                <a:cs typeface="Times New Roman"/>
              </a:rPr>
              <a:t> </a:t>
            </a:r>
            <a:r>
              <a:rPr sz="3200" dirty="0">
                <a:latin typeface="Times New Roman"/>
                <a:cs typeface="Times New Roman"/>
              </a:rPr>
              <a:t>апреля</a:t>
            </a:r>
            <a:r>
              <a:rPr sz="3200" spc="-45" dirty="0">
                <a:latin typeface="Times New Roman"/>
                <a:cs typeface="Times New Roman"/>
              </a:rPr>
              <a:t> </a:t>
            </a:r>
            <a:r>
              <a:rPr sz="3200" dirty="0">
                <a:latin typeface="Times New Roman"/>
                <a:cs typeface="Times New Roman"/>
              </a:rPr>
              <a:t>2012</a:t>
            </a:r>
            <a:r>
              <a:rPr sz="3200" spc="-55" dirty="0">
                <a:latin typeface="Times New Roman"/>
                <a:cs typeface="Times New Roman"/>
              </a:rPr>
              <a:t> </a:t>
            </a:r>
            <a:r>
              <a:rPr sz="3200" spc="-175" dirty="0">
                <a:latin typeface="Times New Roman"/>
                <a:cs typeface="Times New Roman"/>
              </a:rPr>
              <a:t>г.</a:t>
            </a:r>
            <a:r>
              <a:rPr sz="3200" spc="-25" dirty="0">
                <a:latin typeface="Times New Roman"/>
                <a:cs typeface="Times New Roman"/>
              </a:rPr>
              <a:t> </a:t>
            </a:r>
            <a:r>
              <a:rPr sz="3200" dirty="0">
                <a:latin typeface="Times New Roman"/>
                <a:cs typeface="Times New Roman"/>
              </a:rPr>
              <a:t>№</a:t>
            </a:r>
            <a:r>
              <a:rPr sz="3200" spc="-50" dirty="0">
                <a:latin typeface="Times New Roman"/>
                <a:cs typeface="Times New Roman"/>
              </a:rPr>
              <a:t> </a:t>
            </a:r>
            <a:r>
              <a:rPr sz="3200" spc="-20" dirty="0">
                <a:latin typeface="Times New Roman"/>
                <a:cs typeface="Times New Roman"/>
              </a:rPr>
              <a:t>366н</a:t>
            </a:r>
            <a:endParaRPr sz="3200">
              <a:latin typeface="Times New Roman"/>
              <a:cs typeface="Times New Roman"/>
            </a:endParaRPr>
          </a:p>
          <a:p>
            <a:pPr marL="355600" marR="5080">
              <a:lnSpc>
                <a:spcPct val="100000"/>
              </a:lnSpc>
              <a:tabLst>
                <a:tab pos="1517015" algn="l"/>
                <a:tab pos="4251325" algn="l"/>
                <a:tab pos="6174740" algn="l"/>
                <a:tab pos="8171180" algn="l"/>
              </a:tabLst>
            </a:pPr>
            <a:r>
              <a:rPr sz="3200" spc="-25" dirty="0">
                <a:latin typeface="Times New Roman"/>
                <a:cs typeface="Times New Roman"/>
              </a:rPr>
              <a:t>«Об</a:t>
            </a:r>
            <a:r>
              <a:rPr sz="3200" dirty="0">
                <a:latin typeface="Times New Roman"/>
                <a:cs typeface="Times New Roman"/>
              </a:rPr>
              <a:t>	</a:t>
            </a:r>
            <a:r>
              <a:rPr sz="3200" spc="-10" dirty="0">
                <a:latin typeface="Times New Roman"/>
                <a:cs typeface="Times New Roman"/>
              </a:rPr>
              <a:t>утверждении</a:t>
            </a:r>
            <a:r>
              <a:rPr sz="3200" dirty="0">
                <a:latin typeface="Times New Roman"/>
                <a:cs typeface="Times New Roman"/>
              </a:rPr>
              <a:t>	</a:t>
            </a:r>
            <a:r>
              <a:rPr sz="3200" spc="-10" dirty="0">
                <a:latin typeface="Times New Roman"/>
                <a:cs typeface="Times New Roman"/>
              </a:rPr>
              <a:t>Порядка</a:t>
            </a:r>
            <a:r>
              <a:rPr sz="3200" dirty="0">
                <a:latin typeface="Times New Roman"/>
                <a:cs typeface="Times New Roman"/>
              </a:rPr>
              <a:t>	</a:t>
            </a:r>
            <a:r>
              <a:rPr sz="3200" spc="-10" dirty="0">
                <a:latin typeface="Times New Roman"/>
                <a:cs typeface="Times New Roman"/>
              </a:rPr>
              <a:t>оказания</a:t>
            </a:r>
            <a:r>
              <a:rPr sz="3200" dirty="0">
                <a:latin typeface="Times New Roman"/>
                <a:cs typeface="Times New Roman"/>
              </a:rPr>
              <a:t>	</a:t>
            </a:r>
            <a:r>
              <a:rPr sz="3200" spc="-20" dirty="0">
                <a:latin typeface="Times New Roman"/>
                <a:cs typeface="Times New Roman"/>
              </a:rPr>
              <a:t>педиатрической </a:t>
            </a:r>
            <a:r>
              <a:rPr sz="3200" spc="-10" dirty="0">
                <a:latin typeface="Times New Roman"/>
                <a:cs typeface="Times New Roman"/>
              </a:rPr>
              <a:t>помощи».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2480310" y="445135"/>
            <a:ext cx="7273290" cy="258404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7259955" algn="l"/>
              </a:tabLst>
            </a:pPr>
            <a:r>
              <a:rPr lang="ru-RU" sz="1600" dirty="0" smtClean="0">
                <a:latin typeface="Times New Roman"/>
                <a:cs typeface="Times New Roman"/>
              </a:rPr>
              <a:t>                                      Форма 14 ДС </a:t>
            </a:r>
            <a:r>
              <a:rPr lang="ru-RU" sz="1600" dirty="0" err="1" smtClean="0">
                <a:latin typeface="Times New Roman"/>
                <a:cs typeface="Times New Roman"/>
              </a:rPr>
              <a:t>доп</a:t>
            </a:r>
            <a:endParaRPr sz="1600" dirty="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887374" y="932815"/>
            <a:ext cx="10414000" cy="50462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sz="1600" b="1" spc="-10" dirty="0" err="1" smtClean="0">
                <a:latin typeface="Times New Roman"/>
                <a:cs typeface="Times New Roman"/>
              </a:rPr>
              <a:t>Использование</a:t>
            </a:r>
            <a:r>
              <a:rPr sz="1600" b="1" spc="-45" dirty="0" smtClean="0">
                <a:latin typeface="Times New Roman"/>
                <a:cs typeface="Times New Roman"/>
              </a:rPr>
              <a:t> </a:t>
            </a:r>
            <a:r>
              <a:rPr sz="1600" b="1" dirty="0">
                <a:latin typeface="Times New Roman"/>
                <a:cs typeface="Times New Roman"/>
              </a:rPr>
              <a:t>коек</a:t>
            </a:r>
            <a:r>
              <a:rPr sz="1600" b="1" spc="-35" dirty="0">
                <a:latin typeface="Times New Roman"/>
                <a:cs typeface="Times New Roman"/>
              </a:rPr>
              <a:t> </a:t>
            </a:r>
            <a:r>
              <a:rPr sz="1600" b="1" dirty="0">
                <a:latin typeface="Times New Roman"/>
                <a:cs typeface="Times New Roman"/>
              </a:rPr>
              <a:t>дневных</a:t>
            </a:r>
            <a:r>
              <a:rPr sz="1600" b="1" spc="-30" dirty="0">
                <a:latin typeface="Times New Roman"/>
                <a:cs typeface="Times New Roman"/>
              </a:rPr>
              <a:t> </a:t>
            </a:r>
            <a:r>
              <a:rPr sz="1600" b="1" spc="-10" dirty="0">
                <a:latin typeface="Times New Roman"/>
                <a:cs typeface="Times New Roman"/>
              </a:rPr>
              <a:t>стационаров</a:t>
            </a:r>
            <a:r>
              <a:rPr sz="1600" b="1" spc="-50" dirty="0">
                <a:latin typeface="Times New Roman"/>
                <a:cs typeface="Times New Roman"/>
              </a:rPr>
              <a:t> </a:t>
            </a:r>
            <a:r>
              <a:rPr sz="1600" b="1" dirty="0">
                <a:latin typeface="Times New Roman"/>
                <a:cs typeface="Times New Roman"/>
              </a:rPr>
              <a:t>медицинских</a:t>
            </a:r>
            <a:r>
              <a:rPr sz="1600" b="1" spc="-25" dirty="0">
                <a:latin typeface="Times New Roman"/>
                <a:cs typeface="Times New Roman"/>
              </a:rPr>
              <a:t> </a:t>
            </a:r>
            <a:r>
              <a:rPr sz="1600" b="1" spc="-10" dirty="0">
                <a:latin typeface="Times New Roman"/>
                <a:cs typeface="Times New Roman"/>
              </a:rPr>
              <a:t>организаций,</a:t>
            </a:r>
            <a:r>
              <a:rPr sz="1600" b="1" spc="-50" dirty="0">
                <a:latin typeface="Times New Roman"/>
                <a:cs typeface="Times New Roman"/>
              </a:rPr>
              <a:t> </a:t>
            </a:r>
            <a:r>
              <a:rPr sz="1600" b="1" spc="-10" dirty="0">
                <a:latin typeface="Times New Roman"/>
                <a:cs typeface="Times New Roman"/>
              </a:rPr>
              <a:t>оказывающих</a:t>
            </a:r>
            <a:r>
              <a:rPr sz="1600" b="1" spc="-45" dirty="0">
                <a:latin typeface="Times New Roman"/>
                <a:cs typeface="Times New Roman"/>
              </a:rPr>
              <a:t> </a:t>
            </a:r>
            <a:r>
              <a:rPr sz="1600" b="1" spc="-10" dirty="0">
                <a:latin typeface="Times New Roman"/>
                <a:cs typeface="Times New Roman"/>
              </a:rPr>
              <a:t>медицинскую</a:t>
            </a:r>
            <a:r>
              <a:rPr sz="1600" b="1" spc="-30" dirty="0">
                <a:latin typeface="Times New Roman"/>
                <a:cs typeface="Times New Roman"/>
              </a:rPr>
              <a:t> </a:t>
            </a:r>
            <a:r>
              <a:rPr sz="1600" b="1" spc="-10" dirty="0">
                <a:latin typeface="Times New Roman"/>
                <a:cs typeface="Times New Roman"/>
              </a:rPr>
              <a:t>помощь</a:t>
            </a:r>
            <a:r>
              <a:rPr sz="1600" b="1" spc="-35" dirty="0">
                <a:latin typeface="Times New Roman"/>
                <a:cs typeface="Times New Roman"/>
              </a:rPr>
              <a:t> </a:t>
            </a:r>
            <a:r>
              <a:rPr sz="1600" b="1" spc="-25" dirty="0">
                <a:latin typeface="Times New Roman"/>
                <a:cs typeface="Times New Roman"/>
              </a:rPr>
              <a:t>на</a:t>
            </a:r>
            <a:endParaRPr sz="1600" dirty="0">
              <a:latin typeface="Times New Roman"/>
              <a:cs typeface="Times New Roman"/>
            </a:endParaRPr>
          </a:p>
          <a:p>
            <a:pPr marL="3810" algn="ctr">
              <a:lnSpc>
                <a:spcPct val="100000"/>
              </a:lnSpc>
            </a:pPr>
            <a:r>
              <a:rPr sz="1600" b="1" spc="-20" dirty="0">
                <a:latin typeface="Times New Roman"/>
                <a:cs typeface="Times New Roman"/>
              </a:rPr>
              <a:t>дому</a:t>
            </a:r>
            <a:endParaRPr sz="1600" dirty="0">
              <a:latin typeface="Times New Roman"/>
              <a:cs typeface="Times New Roman"/>
            </a:endParaRPr>
          </a:p>
        </p:txBody>
      </p:sp>
      <p:graphicFrame>
        <p:nvGraphicFramePr>
          <p:cNvPr id="5" name="object 5"/>
          <p:cNvGraphicFramePr>
            <a:graphicFrameLocks noGrp="1"/>
          </p:cNvGraphicFramePr>
          <p:nvPr/>
        </p:nvGraphicFramePr>
        <p:xfrm>
          <a:off x="862330" y="2165604"/>
          <a:ext cx="10397484" cy="318897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044064"/>
                <a:gridCol w="459105"/>
                <a:gridCol w="467994"/>
                <a:gridCol w="650875"/>
                <a:gridCol w="648970"/>
                <a:gridCol w="746125"/>
                <a:gridCol w="695325"/>
                <a:gridCol w="744854"/>
                <a:gridCol w="635635"/>
                <a:gridCol w="607695"/>
                <a:gridCol w="718184"/>
                <a:gridCol w="730884"/>
                <a:gridCol w="661034"/>
                <a:gridCol w="586740"/>
              </a:tblGrid>
              <a:tr h="142875">
                <a:tc rowSpan="5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 marL="638810">
                        <a:lnSpc>
                          <a:spcPct val="100000"/>
                        </a:lnSpc>
                      </a:pPr>
                      <a:r>
                        <a:rPr sz="1000" dirty="0">
                          <a:latin typeface="Times New Roman"/>
                          <a:cs typeface="Times New Roman"/>
                        </a:rPr>
                        <a:t>Профиль</a:t>
                      </a:r>
                      <a:r>
                        <a:rPr sz="1000" spc="-5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spc="-20" dirty="0">
                          <a:latin typeface="Times New Roman"/>
                          <a:cs typeface="Times New Roman"/>
                        </a:rPr>
                        <a:t>коек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5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endParaRPr sz="1050">
                        <a:latin typeface="Times New Roman"/>
                        <a:cs typeface="Times New Roman"/>
                      </a:endParaRPr>
                    </a:p>
                    <a:p>
                      <a:pPr marL="149225" marR="140335" indent="34925">
                        <a:lnSpc>
                          <a:spcPct val="125000"/>
                        </a:lnSpc>
                      </a:pPr>
                      <a:r>
                        <a:rPr sz="800" spc="-50" dirty="0">
                          <a:latin typeface="Times New Roman"/>
                          <a:cs typeface="Times New Roman"/>
                        </a:rPr>
                        <a:t>№</a:t>
                      </a:r>
                      <a:r>
                        <a:rPr sz="800" spc="50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800" spc="-25" dirty="0">
                          <a:latin typeface="Times New Roman"/>
                          <a:cs typeface="Times New Roman"/>
                        </a:rPr>
                        <a:t>стр.</a:t>
                      </a: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12">
                  <a:txBody>
                    <a:bodyPr/>
                    <a:lstStyle/>
                    <a:p>
                      <a:pPr marL="3175" algn="ctr">
                        <a:lnSpc>
                          <a:spcPts val="1025"/>
                        </a:lnSpc>
                      </a:pPr>
                      <a:r>
                        <a:rPr sz="900" dirty="0">
                          <a:latin typeface="Times New Roman"/>
                          <a:cs typeface="Times New Roman"/>
                        </a:rPr>
                        <a:t>Дневные</a:t>
                      </a:r>
                      <a:r>
                        <a:rPr sz="900" spc="-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900" dirty="0">
                          <a:latin typeface="Times New Roman"/>
                          <a:cs typeface="Times New Roman"/>
                        </a:rPr>
                        <a:t>стационары</a:t>
                      </a:r>
                      <a:r>
                        <a:rPr sz="900" spc="-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900" dirty="0">
                          <a:latin typeface="Times New Roman"/>
                          <a:cs typeface="Times New Roman"/>
                        </a:rPr>
                        <a:t>медицинских</a:t>
                      </a:r>
                      <a:r>
                        <a:rPr sz="900" spc="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900" dirty="0">
                          <a:latin typeface="Times New Roman"/>
                          <a:cs typeface="Times New Roman"/>
                        </a:rPr>
                        <a:t>организаций, оказывающих</a:t>
                      </a:r>
                      <a:r>
                        <a:rPr sz="900" spc="-3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900" dirty="0">
                          <a:latin typeface="Times New Roman"/>
                          <a:cs typeface="Times New Roman"/>
                        </a:rPr>
                        <a:t>медицинскую</a:t>
                      </a:r>
                      <a:r>
                        <a:rPr sz="900" spc="3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900" dirty="0">
                          <a:latin typeface="Times New Roman"/>
                          <a:cs typeface="Times New Roman"/>
                        </a:rPr>
                        <a:t>помощь</a:t>
                      </a:r>
                      <a:r>
                        <a:rPr sz="900" spc="-2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900" dirty="0">
                          <a:latin typeface="Times New Roman"/>
                          <a:cs typeface="Times New Roman"/>
                        </a:rPr>
                        <a:t>на</a:t>
                      </a:r>
                      <a:r>
                        <a:rPr sz="900" spc="-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900" spc="-20" dirty="0">
                          <a:latin typeface="Times New Roman"/>
                          <a:cs typeface="Times New Roman"/>
                        </a:rPr>
                        <a:t>дому</a:t>
                      </a: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137795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ts val="990"/>
                        </a:lnSpc>
                      </a:pPr>
                      <a:r>
                        <a:rPr sz="900" dirty="0">
                          <a:latin typeface="Times New Roman"/>
                          <a:cs typeface="Times New Roman"/>
                        </a:rPr>
                        <a:t>Число</a:t>
                      </a:r>
                      <a:r>
                        <a:rPr sz="900" spc="-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900" spc="-20" dirty="0">
                          <a:latin typeface="Times New Roman"/>
                          <a:cs typeface="Times New Roman"/>
                        </a:rPr>
                        <a:t>коек</a:t>
                      </a: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4">
                  <a:txBody>
                    <a:bodyPr/>
                    <a:lstStyle/>
                    <a:p>
                      <a:pPr marL="828040">
                        <a:lnSpc>
                          <a:spcPts val="990"/>
                        </a:lnSpc>
                      </a:pPr>
                      <a:r>
                        <a:rPr sz="900" dirty="0">
                          <a:latin typeface="Times New Roman"/>
                          <a:cs typeface="Times New Roman"/>
                        </a:rPr>
                        <a:t>Выписано</a:t>
                      </a:r>
                      <a:r>
                        <a:rPr sz="900" spc="-10" dirty="0">
                          <a:latin typeface="Times New Roman"/>
                          <a:cs typeface="Times New Roman"/>
                        </a:rPr>
                        <a:t> пациентов</a:t>
                      </a: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4">
                  <a:txBody>
                    <a:bodyPr/>
                    <a:lstStyle/>
                    <a:p>
                      <a:pPr marL="711200">
                        <a:lnSpc>
                          <a:spcPts val="990"/>
                        </a:lnSpc>
                      </a:pPr>
                      <a:r>
                        <a:rPr sz="900" dirty="0">
                          <a:latin typeface="Times New Roman"/>
                          <a:cs typeface="Times New Roman"/>
                        </a:rPr>
                        <a:t>Проведено</a:t>
                      </a:r>
                      <a:r>
                        <a:rPr sz="900" spc="3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900" spc="-10" dirty="0">
                          <a:latin typeface="Times New Roman"/>
                          <a:cs typeface="Times New Roman"/>
                        </a:rPr>
                        <a:t>пациенто-</a:t>
                      </a:r>
                      <a:r>
                        <a:rPr sz="900" spc="-20" dirty="0">
                          <a:latin typeface="Times New Roman"/>
                          <a:cs typeface="Times New Roman"/>
                        </a:rPr>
                        <a:t>дней</a:t>
                      </a: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137160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 gridSpan="2">
                  <a:txBody>
                    <a:bodyPr/>
                    <a:lstStyle/>
                    <a:p>
                      <a:pPr marL="231775">
                        <a:lnSpc>
                          <a:spcPct val="100000"/>
                        </a:lnSpc>
                        <a:spcBef>
                          <a:spcPts val="640"/>
                        </a:spcBef>
                      </a:pPr>
                      <a:r>
                        <a:rPr sz="900" dirty="0">
                          <a:latin typeface="Times New Roman"/>
                          <a:cs typeface="Times New Roman"/>
                        </a:rPr>
                        <a:t>для</a:t>
                      </a:r>
                      <a:r>
                        <a:rPr sz="900" spc="-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900" spc="-10" dirty="0">
                          <a:latin typeface="Times New Roman"/>
                          <a:cs typeface="Times New Roman"/>
                        </a:rPr>
                        <a:t>взрослых</a:t>
                      </a: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8128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rowSpan="2" gridSpan="2">
                  <a:txBody>
                    <a:bodyPr/>
                    <a:lstStyle/>
                    <a:p>
                      <a:pPr marL="448309">
                        <a:lnSpc>
                          <a:spcPct val="100000"/>
                        </a:lnSpc>
                        <a:spcBef>
                          <a:spcPts val="640"/>
                        </a:spcBef>
                      </a:pPr>
                      <a:r>
                        <a:rPr sz="900" dirty="0">
                          <a:latin typeface="Times New Roman"/>
                          <a:cs typeface="Times New Roman"/>
                        </a:rPr>
                        <a:t>для</a:t>
                      </a:r>
                      <a:r>
                        <a:rPr sz="900" spc="2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900" spc="-10" dirty="0">
                          <a:latin typeface="Times New Roman"/>
                          <a:cs typeface="Times New Roman"/>
                        </a:rPr>
                        <a:t>детей</a:t>
                      </a: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8128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rowSpan="3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  <a:p>
                      <a:pPr marL="124460">
                        <a:lnSpc>
                          <a:spcPct val="100000"/>
                        </a:lnSpc>
                        <a:spcBef>
                          <a:spcPts val="585"/>
                        </a:spcBef>
                      </a:pPr>
                      <a:r>
                        <a:rPr sz="900" spc="-10" dirty="0">
                          <a:latin typeface="Times New Roman"/>
                          <a:cs typeface="Times New Roman"/>
                        </a:rPr>
                        <a:t>взрослых</a:t>
                      </a: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80"/>
                        </a:lnSpc>
                      </a:pPr>
                      <a:r>
                        <a:rPr sz="900" dirty="0">
                          <a:latin typeface="Times New Roman"/>
                          <a:cs typeface="Times New Roman"/>
                        </a:rPr>
                        <a:t>из</a:t>
                      </a:r>
                      <a:r>
                        <a:rPr sz="900" spc="-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900" spc="-20" dirty="0">
                          <a:latin typeface="Times New Roman"/>
                          <a:cs typeface="Times New Roman"/>
                        </a:rPr>
                        <a:t>них:</a:t>
                      </a: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3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 marL="117475" marR="109855" indent="68580">
                        <a:lnSpc>
                          <a:spcPct val="100000"/>
                        </a:lnSpc>
                      </a:pPr>
                      <a:r>
                        <a:rPr sz="900" spc="-10" dirty="0">
                          <a:latin typeface="Times New Roman"/>
                          <a:cs typeface="Times New Roman"/>
                        </a:rPr>
                        <a:t>детей </a:t>
                      </a:r>
                      <a:r>
                        <a:rPr sz="900" dirty="0">
                          <a:latin typeface="Times New Roman"/>
                          <a:cs typeface="Times New Roman"/>
                        </a:rPr>
                        <a:t>0-17</a:t>
                      </a:r>
                      <a:r>
                        <a:rPr sz="900" spc="-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900" spc="-25" dirty="0">
                          <a:latin typeface="Times New Roman"/>
                          <a:cs typeface="Times New Roman"/>
                        </a:rPr>
                        <a:t>лет</a:t>
                      </a:r>
                      <a:r>
                        <a:rPr sz="900" spc="-20" dirty="0">
                          <a:latin typeface="Times New Roman"/>
                          <a:cs typeface="Times New Roman"/>
                        </a:rPr>
                        <a:t> включи- </a:t>
                      </a:r>
                      <a:r>
                        <a:rPr sz="900" spc="-10" dirty="0">
                          <a:latin typeface="Times New Roman"/>
                          <a:cs typeface="Times New Roman"/>
                        </a:rPr>
                        <a:t>тельно</a:t>
                      </a: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 marL="128905">
                        <a:lnSpc>
                          <a:spcPct val="100000"/>
                        </a:lnSpc>
                        <a:spcBef>
                          <a:spcPts val="640"/>
                        </a:spcBef>
                      </a:pPr>
                      <a:r>
                        <a:rPr sz="900" dirty="0">
                          <a:latin typeface="Times New Roman"/>
                          <a:cs typeface="Times New Roman"/>
                        </a:rPr>
                        <a:t>из</a:t>
                      </a:r>
                      <a:r>
                        <a:rPr sz="900" spc="-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900" spc="-20" dirty="0">
                          <a:latin typeface="Times New Roman"/>
                          <a:cs typeface="Times New Roman"/>
                        </a:rPr>
                        <a:t>них:</a:t>
                      </a: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8128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3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  <a:p>
                      <a:pPr marL="79375">
                        <a:lnSpc>
                          <a:spcPct val="100000"/>
                        </a:lnSpc>
                        <a:spcBef>
                          <a:spcPts val="585"/>
                        </a:spcBef>
                      </a:pPr>
                      <a:r>
                        <a:rPr sz="900" spc="-10" dirty="0">
                          <a:latin typeface="Times New Roman"/>
                          <a:cs typeface="Times New Roman"/>
                        </a:rPr>
                        <a:t>взрослы-</a:t>
                      </a:r>
                      <a:r>
                        <a:rPr sz="900" spc="-25" dirty="0">
                          <a:latin typeface="Times New Roman"/>
                          <a:cs typeface="Times New Roman"/>
                        </a:rPr>
                        <a:t>ми</a:t>
                      </a: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ts val="980"/>
                        </a:lnSpc>
                      </a:pPr>
                      <a:r>
                        <a:rPr sz="900" dirty="0">
                          <a:latin typeface="Times New Roman"/>
                          <a:cs typeface="Times New Roman"/>
                        </a:rPr>
                        <a:t>из</a:t>
                      </a:r>
                      <a:r>
                        <a:rPr sz="900" spc="-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900" spc="-20" dirty="0">
                          <a:latin typeface="Times New Roman"/>
                          <a:cs typeface="Times New Roman"/>
                        </a:rPr>
                        <a:t>них:</a:t>
                      </a: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3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 marL="130810" marR="121285" indent="31750" algn="just">
                        <a:lnSpc>
                          <a:spcPct val="100000"/>
                        </a:lnSpc>
                      </a:pPr>
                      <a:r>
                        <a:rPr sz="900" spc="-10" dirty="0">
                          <a:latin typeface="Times New Roman"/>
                          <a:cs typeface="Times New Roman"/>
                        </a:rPr>
                        <a:t>детьми </a:t>
                      </a:r>
                      <a:r>
                        <a:rPr sz="900" dirty="0">
                          <a:latin typeface="Times New Roman"/>
                          <a:cs typeface="Times New Roman"/>
                        </a:rPr>
                        <a:t>0-17</a:t>
                      </a:r>
                      <a:r>
                        <a:rPr sz="900" spc="-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900" spc="-25" dirty="0">
                          <a:latin typeface="Times New Roman"/>
                          <a:cs typeface="Times New Roman"/>
                        </a:rPr>
                        <a:t>лет</a:t>
                      </a:r>
                      <a:r>
                        <a:rPr sz="900" spc="-20" dirty="0">
                          <a:latin typeface="Times New Roman"/>
                          <a:cs typeface="Times New Roman"/>
                        </a:rPr>
                        <a:t> включи- </a:t>
                      </a:r>
                      <a:r>
                        <a:rPr sz="900" spc="-10" dirty="0">
                          <a:latin typeface="Times New Roman"/>
                          <a:cs typeface="Times New Roman"/>
                        </a:rPr>
                        <a:t>тельно</a:t>
                      </a: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 marL="120650">
                        <a:lnSpc>
                          <a:spcPct val="100000"/>
                        </a:lnSpc>
                        <a:spcBef>
                          <a:spcPts val="640"/>
                        </a:spcBef>
                      </a:pPr>
                      <a:r>
                        <a:rPr sz="900" dirty="0">
                          <a:latin typeface="Times New Roman"/>
                          <a:cs typeface="Times New Roman"/>
                        </a:rPr>
                        <a:t>из</a:t>
                      </a:r>
                      <a:r>
                        <a:rPr sz="900" spc="-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900" spc="-20" dirty="0">
                          <a:latin typeface="Times New Roman"/>
                          <a:cs typeface="Times New Roman"/>
                        </a:rPr>
                        <a:t>них:</a:t>
                      </a: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8128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71450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2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8128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8128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 marL="62865" marR="54610" algn="ctr">
                        <a:lnSpc>
                          <a:spcPct val="100000"/>
                        </a:lnSpc>
                        <a:spcBef>
                          <a:spcPts val="725"/>
                        </a:spcBef>
                      </a:pPr>
                      <a:r>
                        <a:rPr sz="900" dirty="0">
                          <a:latin typeface="Times New Roman"/>
                          <a:cs typeface="Times New Roman"/>
                        </a:rPr>
                        <a:t>лиц</a:t>
                      </a:r>
                      <a:r>
                        <a:rPr sz="900" spc="-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900" spc="-10" dirty="0">
                          <a:latin typeface="Times New Roman"/>
                          <a:cs typeface="Times New Roman"/>
                        </a:rPr>
                        <a:t>старше трудоспособ </a:t>
                      </a:r>
                      <a:r>
                        <a:rPr sz="900" spc="-20" dirty="0">
                          <a:latin typeface="Times New Roman"/>
                          <a:cs typeface="Times New Roman"/>
                        </a:rPr>
                        <a:t>ного</a:t>
                      </a:r>
                      <a:r>
                        <a:rPr sz="900" spc="50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900" spc="-10" dirty="0">
                          <a:latin typeface="Times New Roman"/>
                          <a:cs typeface="Times New Roman"/>
                        </a:rPr>
                        <a:t>возраста</a:t>
                      </a: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9207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8128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 marL="55880" marR="46355" algn="ctr">
                        <a:lnSpc>
                          <a:spcPct val="100000"/>
                        </a:lnSpc>
                        <a:spcBef>
                          <a:spcPts val="185"/>
                        </a:spcBef>
                      </a:pPr>
                      <a:r>
                        <a:rPr sz="900" spc="-10" dirty="0">
                          <a:latin typeface="Times New Roman"/>
                          <a:cs typeface="Times New Roman"/>
                        </a:rPr>
                        <a:t>лицами старше трудоспособ </a:t>
                      </a:r>
                      <a:r>
                        <a:rPr sz="900" spc="-20" dirty="0">
                          <a:latin typeface="Times New Roman"/>
                          <a:cs typeface="Times New Roman"/>
                        </a:rPr>
                        <a:t>ного</a:t>
                      </a:r>
                      <a:r>
                        <a:rPr sz="900" spc="50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900" spc="-10" dirty="0">
                          <a:latin typeface="Times New Roman"/>
                          <a:cs typeface="Times New Roman"/>
                        </a:rPr>
                        <a:t>возраста</a:t>
                      </a: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2349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8128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569595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8900" marR="80645" algn="ctr">
                        <a:lnSpc>
                          <a:spcPct val="111100"/>
                        </a:lnSpc>
                        <a:spcBef>
                          <a:spcPts val="370"/>
                        </a:spcBef>
                      </a:pPr>
                      <a:r>
                        <a:rPr sz="900" spc="-25" dirty="0">
                          <a:latin typeface="Times New Roman"/>
                          <a:cs typeface="Times New Roman"/>
                        </a:rPr>
                        <a:t>на</a:t>
                      </a:r>
                      <a:r>
                        <a:rPr sz="900" spc="-10" dirty="0">
                          <a:latin typeface="Times New Roman"/>
                          <a:cs typeface="Times New Roman"/>
                        </a:rPr>
                        <a:t> конец </a:t>
                      </a:r>
                      <a:r>
                        <a:rPr sz="900" spc="-20" dirty="0">
                          <a:latin typeface="Times New Roman"/>
                          <a:cs typeface="Times New Roman"/>
                        </a:rPr>
                        <a:t>года</a:t>
                      </a: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4699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endParaRPr sz="950">
                        <a:latin typeface="Times New Roman"/>
                        <a:cs typeface="Times New Roman"/>
                      </a:endParaRPr>
                    </a:p>
                    <a:p>
                      <a:pPr marL="173990" marR="81915" indent="-83820">
                        <a:lnSpc>
                          <a:spcPct val="100000"/>
                        </a:lnSpc>
                      </a:pPr>
                      <a:r>
                        <a:rPr sz="900" spc="-10" dirty="0">
                          <a:latin typeface="Times New Roman"/>
                          <a:cs typeface="Times New Roman"/>
                        </a:rPr>
                        <a:t>среднего- довых</a:t>
                      </a: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508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endParaRPr sz="950">
                        <a:latin typeface="Times New Roman"/>
                        <a:cs typeface="Times New Roman"/>
                      </a:endParaRPr>
                    </a:p>
                    <a:p>
                      <a:pPr marL="217804" marR="102870" indent="-106680">
                        <a:lnSpc>
                          <a:spcPct val="100000"/>
                        </a:lnSpc>
                      </a:pPr>
                      <a:r>
                        <a:rPr sz="900" dirty="0">
                          <a:latin typeface="Times New Roman"/>
                          <a:cs typeface="Times New Roman"/>
                        </a:rPr>
                        <a:t>на </a:t>
                      </a:r>
                      <a:r>
                        <a:rPr sz="900" spc="-10" dirty="0">
                          <a:latin typeface="Times New Roman"/>
                          <a:cs typeface="Times New Roman"/>
                        </a:rPr>
                        <a:t>конец </a:t>
                      </a:r>
                      <a:r>
                        <a:rPr sz="900" spc="-20" dirty="0">
                          <a:latin typeface="Times New Roman"/>
                          <a:cs typeface="Times New Roman"/>
                        </a:rPr>
                        <a:t>года</a:t>
                      </a: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508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endParaRPr sz="950">
                        <a:latin typeface="Times New Roman"/>
                        <a:cs typeface="Times New Roman"/>
                      </a:endParaRPr>
                    </a:p>
                    <a:p>
                      <a:pPr marL="221615" marR="128270" indent="-85725">
                        <a:lnSpc>
                          <a:spcPct val="100000"/>
                        </a:lnSpc>
                      </a:pPr>
                      <a:r>
                        <a:rPr sz="900" spc="-10" dirty="0">
                          <a:latin typeface="Times New Roman"/>
                          <a:cs typeface="Times New Roman"/>
                        </a:rPr>
                        <a:t>среднего- довых</a:t>
                      </a: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508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9207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80340" marR="85090" indent="-86995">
                        <a:lnSpc>
                          <a:spcPts val="1080"/>
                        </a:lnSpc>
                        <a:spcBef>
                          <a:spcPts val="5"/>
                        </a:spcBef>
                      </a:pPr>
                      <a:r>
                        <a:rPr sz="900" dirty="0">
                          <a:latin typeface="Times New Roman"/>
                          <a:cs typeface="Times New Roman"/>
                        </a:rPr>
                        <a:t>детей </a:t>
                      </a:r>
                      <a:r>
                        <a:rPr sz="900" spc="-25" dirty="0">
                          <a:latin typeface="Times New Roman"/>
                          <a:cs typeface="Times New Roman"/>
                        </a:rPr>
                        <a:t>до</a:t>
                      </a:r>
                      <a:r>
                        <a:rPr sz="900" dirty="0">
                          <a:latin typeface="Times New Roman"/>
                          <a:cs typeface="Times New Roman"/>
                        </a:rPr>
                        <a:t> 3</a:t>
                      </a:r>
                      <a:r>
                        <a:rPr sz="900" spc="-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900" spc="-25" dirty="0">
                          <a:latin typeface="Times New Roman"/>
                          <a:cs typeface="Times New Roman"/>
                        </a:rPr>
                        <a:t>лет</a:t>
                      </a: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63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2349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9060" marR="90170" indent="22860">
                        <a:lnSpc>
                          <a:spcPts val="1080"/>
                        </a:lnSpc>
                        <a:spcBef>
                          <a:spcPts val="5"/>
                        </a:spcBef>
                      </a:pPr>
                      <a:r>
                        <a:rPr sz="900" spc="-10" dirty="0">
                          <a:latin typeface="Times New Roman"/>
                          <a:cs typeface="Times New Roman"/>
                        </a:rPr>
                        <a:t>детьми </a:t>
                      </a:r>
                      <a:r>
                        <a:rPr sz="900" dirty="0">
                          <a:latin typeface="Times New Roman"/>
                          <a:cs typeface="Times New Roman"/>
                        </a:rPr>
                        <a:t>до 3</a:t>
                      </a:r>
                      <a:r>
                        <a:rPr sz="900" spc="-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900" spc="-25" dirty="0">
                          <a:latin typeface="Times New Roman"/>
                          <a:cs typeface="Times New Roman"/>
                        </a:rPr>
                        <a:t>лет</a:t>
                      </a: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63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56845">
                <a:tc>
                  <a:txBody>
                    <a:bodyPr/>
                    <a:lstStyle/>
                    <a:p>
                      <a:pPr algn="ctr">
                        <a:lnSpc>
                          <a:spcPts val="955"/>
                        </a:lnSpc>
                        <a:spcBef>
                          <a:spcPts val="180"/>
                        </a:spcBef>
                      </a:pPr>
                      <a:r>
                        <a:rPr sz="800" dirty="0">
                          <a:latin typeface="Times New Roman"/>
                          <a:cs typeface="Times New Roman"/>
                        </a:rPr>
                        <a:t>1</a:t>
                      </a: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2286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955"/>
                        </a:lnSpc>
                        <a:spcBef>
                          <a:spcPts val="180"/>
                        </a:spcBef>
                      </a:pPr>
                      <a:r>
                        <a:rPr sz="800" dirty="0">
                          <a:latin typeface="Times New Roman"/>
                          <a:cs typeface="Times New Roman"/>
                        </a:rPr>
                        <a:t>2</a:t>
                      </a: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2286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55"/>
                        </a:lnSpc>
                        <a:spcBef>
                          <a:spcPts val="180"/>
                        </a:spcBef>
                      </a:pPr>
                      <a:r>
                        <a:rPr sz="800" dirty="0">
                          <a:latin typeface="Times New Roman"/>
                          <a:cs typeface="Times New Roman"/>
                        </a:rPr>
                        <a:t>3</a:t>
                      </a: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2286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55"/>
                        </a:lnSpc>
                        <a:spcBef>
                          <a:spcPts val="180"/>
                        </a:spcBef>
                      </a:pPr>
                      <a:r>
                        <a:rPr sz="800" dirty="0">
                          <a:latin typeface="Times New Roman"/>
                          <a:cs typeface="Times New Roman"/>
                        </a:rPr>
                        <a:t>4</a:t>
                      </a: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2286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10"/>
                        </a:spcBef>
                      </a:pPr>
                      <a:r>
                        <a:rPr sz="800" dirty="0">
                          <a:latin typeface="Times New Roman"/>
                          <a:cs typeface="Times New Roman"/>
                        </a:rPr>
                        <a:t>5</a:t>
                      </a: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1397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110"/>
                        </a:spcBef>
                      </a:pPr>
                      <a:r>
                        <a:rPr sz="800" dirty="0">
                          <a:latin typeface="Times New Roman"/>
                          <a:cs typeface="Times New Roman"/>
                        </a:rPr>
                        <a:t>6</a:t>
                      </a: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1397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10"/>
                        </a:spcBef>
                      </a:pPr>
                      <a:r>
                        <a:rPr sz="800" dirty="0">
                          <a:latin typeface="Times New Roman"/>
                          <a:cs typeface="Times New Roman"/>
                        </a:rPr>
                        <a:t>7</a:t>
                      </a: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1397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110"/>
                        </a:spcBef>
                      </a:pPr>
                      <a:r>
                        <a:rPr sz="800" dirty="0">
                          <a:latin typeface="Times New Roman"/>
                          <a:cs typeface="Times New Roman"/>
                        </a:rPr>
                        <a:t>8</a:t>
                      </a: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1397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110"/>
                        </a:spcBef>
                      </a:pPr>
                      <a:r>
                        <a:rPr sz="800" dirty="0">
                          <a:latin typeface="Times New Roman"/>
                          <a:cs typeface="Times New Roman"/>
                        </a:rPr>
                        <a:t>9</a:t>
                      </a: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1397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110"/>
                        </a:spcBef>
                      </a:pPr>
                      <a:r>
                        <a:rPr sz="800" spc="-25" dirty="0">
                          <a:latin typeface="Times New Roman"/>
                          <a:cs typeface="Times New Roman"/>
                        </a:rPr>
                        <a:t>10</a:t>
                      </a: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1397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10"/>
                        </a:spcBef>
                      </a:pPr>
                      <a:r>
                        <a:rPr sz="800" spc="-25" dirty="0">
                          <a:latin typeface="Times New Roman"/>
                          <a:cs typeface="Times New Roman"/>
                        </a:rPr>
                        <a:t>11</a:t>
                      </a: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1397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110"/>
                        </a:spcBef>
                      </a:pPr>
                      <a:r>
                        <a:rPr sz="800" spc="-25" dirty="0">
                          <a:latin typeface="Times New Roman"/>
                          <a:cs typeface="Times New Roman"/>
                        </a:rPr>
                        <a:t>12</a:t>
                      </a: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1397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175" algn="ctr">
                        <a:lnSpc>
                          <a:spcPct val="100000"/>
                        </a:lnSpc>
                        <a:spcBef>
                          <a:spcPts val="110"/>
                        </a:spcBef>
                      </a:pPr>
                      <a:r>
                        <a:rPr sz="800" spc="-25" dirty="0">
                          <a:latin typeface="Times New Roman"/>
                          <a:cs typeface="Times New Roman"/>
                        </a:rPr>
                        <a:t>13</a:t>
                      </a: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1397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ts val="935"/>
                        </a:lnSpc>
                      </a:pPr>
                      <a:r>
                        <a:rPr sz="800" spc="-25" dirty="0">
                          <a:latin typeface="Times New Roman"/>
                          <a:cs typeface="Times New Roman"/>
                        </a:rPr>
                        <a:t>14</a:t>
                      </a: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88595">
                <a:tc>
                  <a:txBody>
                    <a:bodyPr/>
                    <a:lstStyle/>
                    <a:p>
                      <a:pPr marL="51435">
                        <a:lnSpc>
                          <a:spcPts val="1130"/>
                        </a:lnSpc>
                        <a:spcBef>
                          <a:spcPts val="254"/>
                        </a:spcBef>
                      </a:pPr>
                      <a:r>
                        <a:rPr sz="1000" spc="-10" dirty="0">
                          <a:latin typeface="Times New Roman"/>
                          <a:cs typeface="Times New Roman"/>
                        </a:rPr>
                        <a:t>Всего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32384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240"/>
                        </a:spcBef>
                      </a:pPr>
                      <a:r>
                        <a:rPr sz="800" dirty="0">
                          <a:latin typeface="Times New Roman"/>
                          <a:cs typeface="Times New Roman"/>
                        </a:rPr>
                        <a:t>1</a:t>
                      </a: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3048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88595">
                <a:tc>
                  <a:txBody>
                    <a:bodyPr/>
                    <a:lstStyle/>
                    <a:p>
                      <a:pPr marL="51435">
                        <a:lnSpc>
                          <a:spcPts val="1125"/>
                        </a:lnSpc>
                        <a:spcBef>
                          <a:spcPts val="265"/>
                        </a:spcBef>
                      </a:pPr>
                      <a:r>
                        <a:rPr sz="1000" spc="-10" dirty="0">
                          <a:latin typeface="Times New Roman"/>
                          <a:cs typeface="Times New Roman"/>
                        </a:rPr>
                        <a:t>терапевтические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3365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240"/>
                        </a:spcBef>
                      </a:pPr>
                      <a:r>
                        <a:rPr sz="800" dirty="0">
                          <a:latin typeface="Times New Roman"/>
                          <a:cs typeface="Times New Roman"/>
                        </a:rPr>
                        <a:t>2</a:t>
                      </a: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3048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88595">
                <a:tc>
                  <a:txBody>
                    <a:bodyPr/>
                    <a:lstStyle/>
                    <a:p>
                      <a:pPr marL="51435">
                        <a:lnSpc>
                          <a:spcPts val="1125"/>
                        </a:lnSpc>
                        <a:spcBef>
                          <a:spcPts val="260"/>
                        </a:spcBef>
                      </a:pPr>
                      <a:r>
                        <a:rPr sz="1000" spc="-10" dirty="0">
                          <a:latin typeface="Times New Roman"/>
                          <a:cs typeface="Times New Roman"/>
                        </a:rPr>
                        <a:t>педиатрические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3302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240"/>
                        </a:spcBef>
                      </a:pPr>
                      <a:r>
                        <a:rPr sz="800" dirty="0">
                          <a:latin typeface="Times New Roman"/>
                          <a:cs typeface="Times New Roman"/>
                        </a:rPr>
                        <a:t>3</a:t>
                      </a: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3048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8859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240"/>
                        </a:spcBef>
                      </a:pPr>
                      <a:r>
                        <a:rPr sz="800" dirty="0">
                          <a:latin typeface="Times New Roman"/>
                          <a:cs typeface="Times New Roman"/>
                        </a:rPr>
                        <a:t>4</a:t>
                      </a: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3048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8859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235"/>
                        </a:spcBef>
                      </a:pPr>
                      <a:r>
                        <a:rPr sz="800" dirty="0">
                          <a:latin typeface="Times New Roman"/>
                          <a:cs typeface="Times New Roman"/>
                        </a:rPr>
                        <a:t>5</a:t>
                      </a: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2984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8859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240"/>
                        </a:spcBef>
                      </a:pPr>
                      <a:r>
                        <a:rPr sz="800" dirty="0">
                          <a:latin typeface="Times New Roman"/>
                          <a:cs typeface="Times New Roman"/>
                        </a:rPr>
                        <a:t>6</a:t>
                      </a: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3048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8859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240"/>
                        </a:spcBef>
                      </a:pPr>
                      <a:r>
                        <a:rPr sz="800" dirty="0">
                          <a:latin typeface="Times New Roman"/>
                          <a:cs typeface="Times New Roman"/>
                        </a:rPr>
                        <a:t>7</a:t>
                      </a: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3048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8859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240"/>
                        </a:spcBef>
                      </a:pPr>
                      <a:r>
                        <a:rPr sz="800" dirty="0">
                          <a:latin typeface="Times New Roman"/>
                          <a:cs typeface="Times New Roman"/>
                        </a:rPr>
                        <a:t>8</a:t>
                      </a: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3048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8859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240"/>
                        </a:spcBef>
                      </a:pPr>
                      <a:r>
                        <a:rPr sz="800" dirty="0">
                          <a:latin typeface="Times New Roman"/>
                          <a:cs typeface="Times New Roman"/>
                        </a:rPr>
                        <a:t>9</a:t>
                      </a: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3048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7589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190"/>
                        </a:spcBef>
                      </a:pPr>
                      <a:r>
                        <a:rPr sz="800" spc="-25" dirty="0">
                          <a:latin typeface="Times New Roman"/>
                          <a:cs typeface="Times New Roman"/>
                        </a:rPr>
                        <a:t>10</a:t>
                      </a: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2413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sp>
        <p:nvSpPr>
          <p:cNvPr id="6" name="object 6"/>
          <p:cNvSpPr txBox="1"/>
          <p:nvPr/>
        </p:nvSpPr>
        <p:spPr>
          <a:xfrm>
            <a:off x="956563" y="5376417"/>
            <a:ext cx="10229215" cy="126188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1021715">
              <a:lnSpc>
                <a:spcPct val="100000"/>
              </a:lnSpc>
              <a:spcBef>
                <a:spcPts val="100"/>
              </a:spcBef>
              <a:tabLst>
                <a:tab pos="2355215" algn="l"/>
                <a:tab pos="9160510" algn="l"/>
              </a:tabLst>
            </a:pPr>
            <a:r>
              <a:rPr sz="1200" spc="-20" dirty="0">
                <a:latin typeface="Times New Roman"/>
                <a:cs typeface="Times New Roman"/>
              </a:rPr>
              <a:t>Умерло</a:t>
            </a:r>
            <a:r>
              <a:rPr sz="1200" dirty="0">
                <a:latin typeface="Times New Roman"/>
                <a:cs typeface="Times New Roman"/>
              </a:rPr>
              <a:t> в</a:t>
            </a:r>
            <a:r>
              <a:rPr sz="1200" spc="-1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дневном</a:t>
            </a:r>
            <a:r>
              <a:rPr sz="1200" spc="-3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стационаре</a:t>
            </a:r>
            <a:r>
              <a:rPr sz="1200" spc="-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при</a:t>
            </a:r>
            <a:r>
              <a:rPr sz="1200" spc="26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подразделениях</a:t>
            </a:r>
            <a:r>
              <a:rPr sz="1200" spc="-1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медицинских</a:t>
            </a:r>
            <a:r>
              <a:rPr sz="1200" spc="-5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организаций,</a:t>
            </a:r>
            <a:r>
              <a:rPr sz="1200" spc="-5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оказывающих</a:t>
            </a:r>
            <a:r>
              <a:rPr sz="1200" spc="-1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медицинскую помощь</a:t>
            </a:r>
            <a:r>
              <a:rPr sz="1200" spc="27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на</a:t>
            </a:r>
            <a:r>
              <a:rPr sz="1200" spc="-1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дому всего 1</a:t>
            </a:r>
            <a:r>
              <a:rPr sz="1200" spc="-10" dirty="0">
                <a:latin typeface="Times New Roman"/>
                <a:cs typeface="Times New Roman"/>
              </a:rPr>
              <a:t> </a:t>
            </a:r>
            <a:r>
              <a:rPr sz="1200" u="sng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	</a:t>
            </a:r>
            <a:r>
              <a:rPr sz="1200" spc="-50" dirty="0">
                <a:latin typeface="Times New Roman"/>
                <a:cs typeface="Times New Roman"/>
              </a:rPr>
              <a:t>, </a:t>
            </a:r>
            <a:r>
              <a:rPr sz="1200" dirty="0">
                <a:latin typeface="Times New Roman"/>
                <a:cs typeface="Times New Roman"/>
              </a:rPr>
              <a:t>из них:</a:t>
            </a:r>
            <a:r>
              <a:rPr sz="1200" spc="-1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детей 2 </a:t>
            </a:r>
            <a:r>
              <a:rPr sz="1200" u="sng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	</a:t>
            </a:r>
            <a:endParaRPr sz="1200" dirty="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1080"/>
              </a:spcBef>
              <a:tabLst>
                <a:tab pos="9796145" algn="l"/>
              </a:tabLst>
            </a:pPr>
            <a:r>
              <a:rPr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/>
                <a:cs typeface="Times New Roman"/>
              </a:rPr>
              <a:t>Число</a:t>
            </a:r>
            <a:r>
              <a:rPr sz="1200" spc="-3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/>
                <a:cs typeface="Times New Roman"/>
              </a:rPr>
              <a:t> </a:t>
            </a:r>
            <a:r>
              <a:rPr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/>
                <a:cs typeface="Times New Roman"/>
              </a:rPr>
              <a:t>выписанных</a:t>
            </a:r>
            <a:r>
              <a:rPr sz="1200" spc="-2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/>
                <a:cs typeface="Times New Roman"/>
              </a:rPr>
              <a:t> </a:t>
            </a:r>
            <a:r>
              <a:rPr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/>
                <a:cs typeface="Times New Roman"/>
              </a:rPr>
              <a:t>сельских жителей</a:t>
            </a:r>
            <a:r>
              <a:rPr sz="1200" spc="-25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/>
                <a:cs typeface="Times New Roman"/>
              </a:rPr>
              <a:t> </a:t>
            </a:r>
            <a:r>
              <a:rPr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/>
                <a:cs typeface="Times New Roman"/>
              </a:rPr>
              <a:t>из</a:t>
            </a:r>
            <a:r>
              <a:rPr sz="1200" spc="-25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/>
                <a:cs typeface="Times New Roman"/>
              </a:rPr>
              <a:t> </a:t>
            </a:r>
            <a:r>
              <a:rPr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/>
                <a:cs typeface="Times New Roman"/>
              </a:rPr>
              <a:t>дневных</a:t>
            </a:r>
            <a:r>
              <a:rPr sz="1200" spc="-35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/>
                <a:cs typeface="Times New Roman"/>
              </a:rPr>
              <a:t> </a:t>
            </a:r>
            <a:r>
              <a:rPr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/>
                <a:cs typeface="Times New Roman"/>
              </a:rPr>
              <a:t>стационаров</a:t>
            </a:r>
            <a:r>
              <a:rPr sz="1200" spc="-2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/>
                <a:cs typeface="Times New Roman"/>
              </a:rPr>
              <a:t> </a:t>
            </a:r>
            <a:r>
              <a:rPr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/>
                <a:cs typeface="Times New Roman"/>
              </a:rPr>
              <a:t>медицинских</a:t>
            </a:r>
            <a:r>
              <a:rPr sz="1200" spc="-55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/>
                <a:cs typeface="Times New Roman"/>
              </a:rPr>
              <a:t> </a:t>
            </a:r>
            <a:r>
              <a:rPr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/>
                <a:cs typeface="Times New Roman"/>
              </a:rPr>
              <a:t>организаций,</a:t>
            </a:r>
            <a:r>
              <a:rPr sz="1200" spc="-55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/>
                <a:cs typeface="Times New Roman"/>
              </a:rPr>
              <a:t> </a:t>
            </a:r>
            <a:r>
              <a:rPr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/>
                <a:cs typeface="Times New Roman"/>
              </a:rPr>
              <a:t>оказывающих</a:t>
            </a:r>
            <a:r>
              <a:rPr sz="1200" spc="-2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/>
                <a:cs typeface="Times New Roman"/>
              </a:rPr>
              <a:t> </a:t>
            </a:r>
            <a:r>
              <a:rPr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/>
                <a:cs typeface="Times New Roman"/>
              </a:rPr>
              <a:t>медицинскую</a:t>
            </a:r>
            <a:r>
              <a:rPr sz="1200" spc="-5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/>
                <a:cs typeface="Times New Roman"/>
              </a:rPr>
              <a:t> </a:t>
            </a:r>
            <a:r>
              <a:rPr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/>
                <a:cs typeface="Times New Roman"/>
              </a:rPr>
              <a:t>помощь</a:t>
            </a:r>
            <a:r>
              <a:rPr sz="1200" spc="254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/>
                <a:cs typeface="Times New Roman"/>
              </a:rPr>
              <a:t> </a:t>
            </a:r>
            <a:r>
              <a:rPr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/>
                <a:cs typeface="Times New Roman"/>
              </a:rPr>
              <a:t>на</a:t>
            </a:r>
            <a:r>
              <a:rPr sz="1200" spc="-25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/>
                <a:cs typeface="Times New Roman"/>
              </a:rPr>
              <a:t> </a:t>
            </a:r>
            <a:r>
              <a:rPr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/>
                <a:cs typeface="Times New Roman"/>
              </a:rPr>
              <a:t>дому</a:t>
            </a:r>
            <a:r>
              <a:rPr sz="1200" spc="275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/>
                <a:cs typeface="Times New Roman"/>
              </a:rPr>
              <a:t> </a:t>
            </a:r>
            <a:r>
              <a:rPr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/>
                <a:cs typeface="Times New Roman"/>
              </a:rPr>
              <a:t>1</a:t>
            </a:r>
            <a:r>
              <a:rPr sz="1200" spc="35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/>
                <a:cs typeface="Times New Roman"/>
              </a:rPr>
              <a:t> </a:t>
            </a:r>
            <a:r>
              <a:rPr sz="1200" u="sng" dirty="0">
                <a:solidFill>
                  <a:schemeClr val="tx1">
                    <a:lumMod val="95000"/>
                    <a:lumOff val="5000"/>
                  </a:schemeClr>
                </a:solidFill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	</a:t>
            </a:r>
            <a:r>
              <a:rPr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/>
                <a:cs typeface="Times New Roman"/>
              </a:rPr>
              <a:t>,</a:t>
            </a:r>
            <a:r>
              <a:rPr sz="1200" spc="-5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/>
                <a:cs typeface="Times New Roman"/>
              </a:rPr>
              <a:t> </a:t>
            </a:r>
            <a:r>
              <a:rPr sz="1200" spc="-25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/>
                <a:cs typeface="Times New Roman"/>
              </a:rPr>
              <a:t>из</a:t>
            </a:r>
            <a:endParaRPr sz="1200" dirty="0">
              <a:solidFill>
                <a:schemeClr val="tx1">
                  <a:lumMod val="95000"/>
                  <a:lumOff val="5000"/>
                </a:schemeClr>
              </a:solidFill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tabLst>
                <a:tab pos="2210435" algn="l"/>
              </a:tabLst>
            </a:pPr>
            <a:r>
              <a:rPr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/>
                <a:cs typeface="Times New Roman"/>
              </a:rPr>
              <a:t>них: детей 2 </a:t>
            </a:r>
            <a:r>
              <a:rPr lang="ru-RU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/>
                <a:cs typeface="Times New Roman"/>
              </a:rPr>
              <a:t>___________________</a:t>
            </a:r>
          </a:p>
          <a:p>
            <a:pPr marL="12700">
              <a:lnSpc>
                <a:spcPct val="100000"/>
              </a:lnSpc>
              <a:tabLst>
                <a:tab pos="2210435" algn="l"/>
              </a:tabLst>
            </a:pPr>
            <a:r>
              <a:rPr sz="1200" spc="-2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/>
                <a:cs typeface="Times New Roman"/>
              </a:rPr>
              <a:t>Умерло</a:t>
            </a:r>
            <a:r>
              <a:rPr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/>
                <a:cs typeface="Times New Roman"/>
              </a:rPr>
              <a:t> в</a:t>
            </a:r>
            <a:r>
              <a:rPr sz="1200" spc="-15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/>
                <a:cs typeface="Times New Roman"/>
              </a:rPr>
              <a:t> </a:t>
            </a:r>
            <a:r>
              <a:rPr sz="12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/>
                <a:cs typeface="Times New Roman"/>
              </a:rPr>
              <a:t>дневном</a:t>
            </a:r>
            <a:r>
              <a:rPr sz="1200" spc="-3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/>
                <a:cs typeface="Times New Roman"/>
              </a:rPr>
              <a:t> </a:t>
            </a:r>
            <a:r>
              <a:rPr sz="12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/>
                <a:cs typeface="Times New Roman"/>
              </a:rPr>
              <a:t>стационаре</a:t>
            </a:r>
            <a:r>
              <a:rPr sz="1200" spc="-5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/>
                <a:cs typeface="Times New Roman"/>
              </a:rPr>
              <a:t> </a:t>
            </a:r>
            <a:r>
              <a:rPr sz="12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/>
                <a:cs typeface="Times New Roman"/>
              </a:rPr>
              <a:t>при</a:t>
            </a:r>
            <a:r>
              <a:rPr sz="1200" spc="26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/>
                <a:cs typeface="Times New Roman"/>
              </a:rPr>
              <a:t> </a:t>
            </a:r>
            <a:r>
              <a:rPr sz="1200" spc="-1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/>
                <a:cs typeface="Times New Roman"/>
              </a:rPr>
              <a:t>подразделениях</a:t>
            </a:r>
            <a:r>
              <a:rPr sz="1200" spc="-15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/>
                <a:cs typeface="Times New Roman"/>
              </a:rPr>
              <a:t> </a:t>
            </a:r>
            <a:r>
              <a:rPr sz="12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/>
                <a:cs typeface="Times New Roman"/>
              </a:rPr>
              <a:t>медицинских</a:t>
            </a:r>
            <a:r>
              <a:rPr sz="1200" spc="-5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/>
                <a:cs typeface="Times New Roman"/>
              </a:rPr>
              <a:t> </a:t>
            </a:r>
            <a:r>
              <a:rPr sz="12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/>
                <a:cs typeface="Times New Roman"/>
              </a:rPr>
              <a:t>организаций</a:t>
            </a:r>
            <a:r>
              <a:rPr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/>
                <a:cs typeface="Times New Roman"/>
              </a:rPr>
              <a:t>,</a:t>
            </a:r>
            <a:r>
              <a:rPr sz="1200" spc="-5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/>
                <a:cs typeface="Times New Roman"/>
              </a:rPr>
              <a:t> </a:t>
            </a:r>
            <a:r>
              <a:rPr sz="12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/>
                <a:cs typeface="Times New Roman"/>
              </a:rPr>
              <a:t>оказывающих</a:t>
            </a:r>
            <a:r>
              <a:rPr sz="1200" spc="-15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/>
                <a:cs typeface="Times New Roman"/>
              </a:rPr>
              <a:t> </a:t>
            </a:r>
            <a:r>
              <a:rPr sz="12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/>
                <a:cs typeface="Times New Roman"/>
              </a:rPr>
              <a:t>медицинскую</a:t>
            </a:r>
            <a:r>
              <a:rPr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/>
                <a:cs typeface="Times New Roman"/>
              </a:rPr>
              <a:t> </a:t>
            </a:r>
            <a:r>
              <a:rPr sz="12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/>
                <a:cs typeface="Times New Roman"/>
              </a:rPr>
              <a:t>помощь</a:t>
            </a:r>
            <a:r>
              <a:rPr sz="1200" spc="27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/>
                <a:cs typeface="Times New Roman"/>
              </a:rPr>
              <a:t> </a:t>
            </a:r>
            <a:r>
              <a:rPr sz="12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/>
                <a:cs typeface="Times New Roman"/>
              </a:rPr>
              <a:t>на</a:t>
            </a:r>
            <a:r>
              <a:rPr sz="1200" spc="-15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/>
                <a:cs typeface="Times New Roman"/>
              </a:rPr>
              <a:t> </a:t>
            </a:r>
            <a:r>
              <a:rPr sz="12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/>
                <a:cs typeface="Times New Roman"/>
              </a:rPr>
              <a:t>дому</a:t>
            </a:r>
            <a:r>
              <a:rPr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/>
                <a:cs typeface="Times New Roman"/>
              </a:rPr>
              <a:t> </a:t>
            </a:r>
            <a:r>
              <a:rPr sz="12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/>
                <a:cs typeface="Times New Roman"/>
              </a:rPr>
              <a:t>всего</a:t>
            </a:r>
            <a:r>
              <a:rPr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/>
                <a:cs typeface="Times New Roman"/>
              </a:rPr>
              <a:t> 1</a:t>
            </a:r>
            <a:r>
              <a:rPr sz="1200" spc="-1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/>
                <a:cs typeface="Times New Roman"/>
              </a:rPr>
              <a:t> </a:t>
            </a:r>
            <a:r>
              <a:rPr sz="1200" u="sng" dirty="0" smtClean="0">
                <a:solidFill>
                  <a:schemeClr val="tx1">
                    <a:lumMod val="95000"/>
                    <a:lumOff val="5000"/>
                  </a:schemeClr>
                </a:solidFill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	</a:t>
            </a:r>
            <a:r>
              <a:rPr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/>
                <a:cs typeface="Times New Roman"/>
              </a:rPr>
              <a:t>,</a:t>
            </a:r>
            <a:r>
              <a:rPr sz="1200" spc="29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/>
                <a:cs typeface="Times New Roman"/>
              </a:rPr>
              <a:t> </a:t>
            </a:r>
            <a:r>
              <a:rPr sz="12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/>
                <a:cs typeface="Times New Roman"/>
              </a:rPr>
              <a:t>из</a:t>
            </a:r>
            <a:r>
              <a:rPr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/>
                <a:cs typeface="Times New Roman"/>
              </a:rPr>
              <a:t> </a:t>
            </a:r>
            <a:r>
              <a:rPr sz="12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/>
                <a:cs typeface="Times New Roman"/>
              </a:rPr>
              <a:t>них</a:t>
            </a:r>
            <a:r>
              <a:rPr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/>
                <a:cs typeface="Times New Roman"/>
              </a:rPr>
              <a:t>:</a:t>
            </a:r>
            <a:r>
              <a:rPr sz="1200" spc="-2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/>
                <a:cs typeface="Times New Roman"/>
              </a:rPr>
              <a:t> </a:t>
            </a:r>
            <a:r>
              <a:rPr sz="1200" spc="-1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/>
                <a:cs typeface="Times New Roman"/>
              </a:rPr>
              <a:t>детей</a:t>
            </a:r>
            <a:r>
              <a:rPr sz="1200" spc="-1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/>
                <a:cs typeface="Times New Roman"/>
              </a:rPr>
              <a:t> </a:t>
            </a:r>
            <a:r>
              <a:rPr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/>
                <a:cs typeface="Times New Roman"/>
              </a:rPr>
              <a:t>2</a:t>
            </a:r>
            <a:r>
              <a:rPr lang="ru-RU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/>
                <a:cs typeface="Times New Roman"/>
              </a:rPr>
              <a:t>___________</a:t>
            </a:r>
            <a:endParaRPr sz="1200" dirty="0">
              <a:solidFill>
                <a:schemeClr val="tx1">
                  <a:lumMod val="95000"/>
                  <a:lumOff val="5000"/>
                </a:schemeClr>
              </a:solidFill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/>
          <p:nvPr/>
        </p:nvSpPr>
        <p:spPr>
          <a:xfrm>
            <a:off x="0" y="0"/>
            <a:ext cx="12192000" cy="1254760"/>
          </a:xfrm>
          <a:custGeom>
            <a:avLst/>
            <a:gdLst/>
            <a:ahLst/>
            <a:cxnLst/>
            <a:rect l="l" t="t" r="r" b="b"/>
            <a:pathLst>
              <a:path w="12192000" h="1254760">
                <a:moveTo>
                  <a:pt x="0" y="1254252"/>
                </a:moveTo>
                <a:lnTo>
                  <a:pt x="12192000" y="1254252"/>
                </a:lnTo>
                <a:lnTo>
                  <a:pt x="12192000" y="0"/>
                </a:lnTo>
                <a:lnTo>
                  <a:pt x="0" y="0"/>
                </a:lnTo>
                <a:lnTo>
                  <a:pt x="0" y="1254252"/>
                </a:lnTo>
                <a:close/>
              </a:path>
            </a:pathLst>
          </a:custGeom>
          <a:solidFill>
            <a:srgbClr val="DDD0B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/>
          <p:nvPr/>
        </p:nvSpPr>
        <p:spPr>
          <a:xfrm>
            <a:off x="521614" y="122682"/>
            <a:ext cx="10572750" cy="107823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175" algn="ctr">
              <a:lnSpc>
                <a:spcPct val="100000"/>
              </a:lnSpc>
              <a:spcBef>
                <a:spcPts val="100"/>
              </a:spcBef>
            </a:pPr>
            <a:r>
              <a:rPr sz="2300" b="1" dirty="0">
                <a:latin typeface="Times New Roman"/>
                <a:cs typeface="Times New Roman"/>
              </a:rPr>
              <a:t>Состав</a:t>
            </a:r>
            <a:r>
              <a:rPr sz="2300" b="1" spc="-25" dirty="0">
                <a:latin typeface="Times New Roman"/>
                <a:cs typeface="Times New Roman"/>
              </a:rPr>
              <a:t> </a:t>
            </a:r>
            <a:r>
              <a:rPr sz="2300" b="1" spc="-10" dirty="0">
                <a:latin typeface="Times New Roman"/>
                <a:cs typeface="Times New Roman"/>
              </a:rPr>
              <a:t>пациентов</a:t>
            </a:r>
            <a:r>
              <a:rPr sz="2300" b="1" spc="-35" dirty="0">
                <a:latin typeface="Times New Roman"/>
                <a:cs typeface="Times New Roman"/>
              </a:rPr>
              <a:t> </a:t>
            </a:r>
            <a:r>
              <a:rPr sz="2300" b="1" dirty="0">
                <a:latin typeface="Times New Roman"/>
                <a:cs typeface="Times New Roman"/>
              </a:rPr>
              <a:t>в</a:t>
            </a:r>
            <a:r>
              <a:rPr sz="2300" b="1" spc="-10" dirty="0">
                <a:latin typeface="Times New Roman"/>
                <a:cs typeface="Times New Roman"/>
              </a:rPr>
              <a:t> </a:t>
            </a:r>
            <a:r>
              <a:rPr sz="2300" b="1" dirty="0">
                <a:latin typeface="Times New Roman"/>
                <a:cs typeface="Times New Roman"/>
              </a:rPr>
              <a:t>возрасте</a:t>
            </a:r>
            <a:r>
              <a:rPr sz="2300" b="1" spc="-40" dirty="0">
                <a:latin typeface="Times New Roman"/>
                <a:cs typeface="Times New Roman"/>
              </a:rPr>
              <a:t> </a:t>
            </a:r>
            <a:r>
              <a:rPr sz="2300" b="1" dirty="0">
                <a:latin typeface="Times New Roman"/>
                <a:cs typeface="Times New Roman"/>
              </a:rPr>
              <a:t>18 лет</a:t>
            </a:r>
            <a:r>
              <a:rPr sz="2300" b="1" spc="-15" dirty="0">
                <a:latin typeface="Times New Roman"/>
                <a:cs typeface="Times New Roman"/>
              </a:rPr>
              <a:t> </a:t>
            </a:r>
            <a:r>
              <a:rPr sz="2300" b="1" dirty="0">
                <a:latin typeface="Times New Roman"/>
                <a:cs typeface="Times New Roman"/>
              </a:rPr>
              <a:t>и</a:t>
            </a:r>
            <a:r>
              <a:rPr sz="2300" b="1" spc="-5" dirty="0">
                <a:latin typeface="Times New Roman"/>
                <a:cs typeface="Times New Roman"/>
              </a:rPr>
              <a:t> </a:t>
            </a:r>
            <a:r>
              <a:rPr sz="2300" b="1" dirty="0">
                <a:latin typeface="Times New Roman"/>
                <a:cs typeface="Times New Roman"/>
              </a:rPr>
              <a:t>старше</a:t>
            </a:r>
            <a:r>
              <a:rPr sz="2300" b="1" spc="-15" dirty="0">
                <a:latin typeface="Times New Roman"/>
                <a:cs typeface="Times New Roman"/>
              </a:rPr>
              <a:t> </a:t>
            </a:r>
            <a:r>
              <a:rPr sz="2300" b="1" dirty="0">
                <a:latin typeface="Times New Roman"/>
                <a:cs typeface="Times New Roman"/>
              </a:rPr>
              <a:t>в</a:t>
            </a:r>
            <a:r>
              <a:rPr sz="2300" b="1" spc="-10" dirty="0">
                <a:latin typeface="Times New Roman"/>
                <a:cs typeface="Times New Roman"/>
              </a:rPr>
              <a:t> </a:t>
            </a:r>
            <a:r>
              <a:rPr sz="2300" b="1" dirty="0">
                <a:latin typeface="Times New Roman"/>
                <a:cs typeface="Times New Roman"/>
              </a:rPr>
              <a:t>дневных</a:t>
            </a:r>
            <a:r>
              <a:rPr sz="2300" b="1" spc="-25" dirty="0">
                <a:latin typeface="Times New Roman"/>
                <a:cs typeface="Times New Roman"/>
              </a:rPr>
              <a:t> </a:t>
            </a:r>
            <a:r>
              <a:rPr sz="2300" b="1" spc="-10" dirty="0">
                <a:latin typeface="Times New Roman"/>
                <a:cs typeface="Times New Roman"/>
              </a:rPr>
              <a:t>стационарах</a:t>
            </a:r>
            <a:endParaRPr sz="2300">
              <a:latin typeface="Times New Roman"/>
              <a:cs typeface="Times New Roman"/>
            </a:endParaRPr>
          </a:p>
          <a:p>
            <a:pPr algn="ctr">
              <a:lnSpc>
                <a:spcPct val="100000"/>
              </a:lnSpc>
            </a:pPr>
            <a:r>
              <a:rPr sz="2300" b="1" dirty="0">
                <a:latin typeface="Times New Roman"/>
                <a:cs typeface="Times New Roman"/>
              </a:rPr>
              <a:t>медицинских</a:t>
            </a:r>
            <a:r>
              <a:rPr sz="2300" b="1" spc="-70" dirty="0">
                <a:latin typeface="Times New Roman"/>
                <a:cs typeface="Times New Roman"/>
              </a:rPr>
              <a:t> </a:t>
            </a:r>
            <a:r>
              <a:rPr sz="2300" b="1" dirty="0">
                <a:latin typeface="Times New Roman"/>
                <a:cs typeface="Times New Roman"/>
              </a:rPr>
              <a:t>организаций,</a:t>
            </a:r>
            <a:r>
              <a:rPr sz="2300" b="1" spc="-80" dirty="0">
                <a:latin typeface="Times New Roman"/>
                <a:cs typeface="Times New Roman"/>
              </a:rPr>
              <a:t> </a:t>
            </a:r>
            <a:r>
              <a:rPr sz="2300" b="1" dirty="0">
                <a:latin typeface="Times New Roman"/>
                <a:cs typeface="Times New Roman"/>
              </a:rPr>
              <a:t>оказывающих</a:t>
            </a:r>
            <a:r>
              <a:rPr sz="2300" b="1" spc="-75" dirty="0">
                <a:latin typeface="Times New Roman"/>
                <a:cs typeface="Times New Roman"/>
              </a:rPr>
              <a:t> </a:t>
            </a:r>
            <a:r>
              <a:rPr sz="2300" b="1" dirty="0">
                <a:latin typeface="Times New Roman"/>
                <a:cs typeface="Times New Roman"/>
              </a:rPr>
              <a:t>медицинскую</a:t>
            </a:r>
            <a:r>
              <a:rPr sz="2300" b="1" spc="-75" dirty="0">
                <a:latin typeface="Times New Roman"/>
                <a:cs typeface="Times New Roman"/>
              </a:rPr>
              <a:t> </a:t>
            </a:r>
            <a:r>
              <a:rPr sz="2300" b="1" dirty="0">
                <a:latin typeface="Times New Roman"/>
                <a:cs typeface="Times New Roman"/>
              </a:rPr>
              <a:t>помощь</a:t>
            </a:r>
            <a:r>
              <a:rPr sz="2300" b="1" spc="-70" dirty="0">
                <a:latin typeface="Times New Roman"/>
                <a:cs typeface="Times New Roman"/>
              </a:rPr>
              <a:t> </a:t>
            </a:r>
            <a:r>
              <a:rPr sz="2300" b="1" dirty="0">
                <a:latin typeface="Times New Roman"/>
                <a:cs typeface="Times New Roman"/>
              </a:rPr>
              <a:t>на</a:t>
            </a:r>
            <a:r>
              <a:rPr sz="2300" b="1" spc="-40" dirty="0">
                <a:latin typeface="Times New Roman"/>
                <a:cs typeface="Times New Roman"/>
              </a:rPr>
              <a:t> </a:t>
            </a:r>
            <a:r>
              <a:rPr sz="2300" b="1" spc="-50" dirty="0">
                <a:latin typeface="Times New Roman"/>
                <a:cs typeface="Times New Roman"/>
              </a:rPr>
              <a:t>дому,</a:t>
            </a:r>
            <a:r>
              <a:rPr sz="2300" b="1" spc="-85" dirty="0">
                <a:latin typeface="Times New Roman"/>
                <a:cs typeface="Times New Roman"/>
              </a:rPr>
              <a:t> </a:t>
            </a:r>
            <a:r>
              <a:rPr sz="2300" b="1" spc="-10" dirty="0">
                <a:latin typeface="Times New Roman"/>
                <a:cs typeface="Times New Roman"/>
              </a:rPr>
              <a:t>сроки</a:t>
            </a:r>
            <a:endParaRPr sz="2300">
              <a:latin typeface="Times New Roman"/>
              <a:cs typeface="Times New Roman"/>
            </a:endParaRPr>
          </a:p>
          <a:p>
            <a:pPr marL="5080" algn="ctr">
              <a:lnSpc>
                <a:spcPct val="100000"/>
              </a:lnSpc>
            </a:pPr>
            <a:r>
              <a:rPr sz="2300" b="1" dirty="0">
                <a:latin typeface="Times New Roman"/>
                <a:cs typeface="Times New Roman"/>
              </a:rPr>
              <a:t>и</a:t>
            </a:r>
            <a:r>
              <a:rPr sz="2300" b="1" spc="-55" dirty="0">
                <a:latin typeface="Times New Roman"/>
                <a:cs typeface="Times New Roman"/>
              </a:rPr>
              <a:t> </a:t>
            </a:r>
            <a:r>
              <a:rPr sz="2300" b="1" spc="-20" dirty="0">
                <a:latin typeface="Times New Roman"/>
                <a:cs typeface="Times New Roman"/>
              </a:rPr>
              <a:t>исходы</a:t>
            </a:r>
            <a:r>
              <a:rPr sz="2300" b="1" spc="-45" dirty="0">
                <a:latin typeface="Times New Roman"/>
                <a:cs typeface="Times New Roman"/>
              </a:rPr>
              <a:t> </a:t>
            </a:r>
            <a:r>
              <a:rPr sz="2300" b="1" spc="-10" dirty="0">
                <a:latin typeface="Times New Roman"/>
                <a:cs typeface="Times New Roman"/>
              </a:rPr>
              <a:t>лечения</a:t>
            </a:r>
            <a:endParaRPr sz="2300">
              <a:latin typeface="Times New Roman"/>
              <a:cs typeface="Times New Roman"/>
            </a:endParaRPr>
          </a:p>
        </p:txBody>
      </p:sp>
      <p:graphicFrame>
        <p:nvGraphicFramePr>
          <p:cNvPr id="6" name="object 6"/>
          <p:cNvGraphicFramePr>
            <a:graphicFrameLocks noGrp="1"/>
          </p:cNvGraphicFramePr>
          <p:nvPr/>
        </p:nvGraphicFramePr>
        <p:xfrm>
          <a:off x="430212" y="1355597"/>
          <a:ext cx="10800077" cy="534606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639310"/>
                <a:gridCol w="469264"/>
                <a:gridCol w="938529"/>
                <a:gridCol w="1689100"/>
                <a:gridCol w="1783079"/>
                <a:gridCol w="1280795"/>
              </a:tblGrid>
              <a:tr h="314325"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Bef>
                          <a:spcPts val="760"/>
                        </a:spcBef>
                      </a:pPr>
                      <a:r>
                        <a:rPr sz="1000" dirty="0">
                          <a:latin typeface="Times New Roman"/>
                          <a:cs typeface="Times New Roman"/>
                        </a:rPr>
                        <a:t>Наименование</a:t>
                      </a:r>
                      <a:r>
                        <a:rPr sz="1000" spc="-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dirty="0">
                          <a:latin typeface="Times New Roman"/>
                          <a:cs typeface="Times New Roman"/>
                        </a:rPr>
                        <a:t>классов</a:t>
                      </a:r>
                      <a:r>
                        <a:rPr sz="1000" spc="-3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spc="-10" dirty="0">
                          <a:latin typeface="Times New Roman"/>
                          <a:cs typeface="Times New Roman"/>
                        </a:rPr>
                        <a:t>МКБ-</a:t>
                      </a:r>
                      <a:r>
                        <a:rPr sz="1000" spc="-25" dirty="0">
                          <a:latin typeface="Times New Roman"/>
                          <a:cs typeface="Times New Roman"/>
                        </a:rPr>
                        <a:t>10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45"/>
                        </a:spcBef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 marL="131445" marR="122555" indent="42545">
                        <a:lnSpc>
                          <a:spcPct val="100000"/>
                        </a:lnSpc>
                      </a:pPr>
                      <a:r>
                        <a:rPr sz="1000" spc="-50" dirty="0">
                          <a:latin typeface="Times New Roman"/>
                          <a:cs typeface="Times New Roman"/>
                        </a:rPr>
                        <a:t>№</a:t>
                      </a:r>
                      <a:r>
                        <a:rPr sz="1000" spc="-20" dirty="0">
                          <a:latin typeface="Times New Roman"/>
                          <a:cs typeface="Times New Roman"/>
                        </a:rPr>
                        <a:t> стр.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571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 marL="363220" marR="355600" algn="ctr">
                        <a:lnSpc>
                          <a:spcPct val="100000"/>
                        </a:lnSpc>
                        <a:spcBef>
                          <a:spcPts val="825"/>
                        </a:spcBef>
                      </a:pPr>
                      <a:r>
                        <a:rPr sz="1000" spc="-25" dirty="0">
                          <a:latin typeface="Times New Roman"/>
                          <a:cs typeface="Times New Roman"/>
                        </a:rPr>
                        <a:t>Код по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  <a:p>
                      <a:pPr marL="635" algn="ctr">
                        <a:lnSpc>
                          <a:spcPct val="100000"/>
                        </a:lnSpc>
                      </a:pPr>
                      <a:r>
                        <a:rPr sz="1000" spc="-20" dirty="0">
                          <a:latin typeface="Times New Roman"/>
                          <a:cs typeface="Times New Roman"/>
                        </a:rPr>
                        <a:t>МКБ-</a:t>
                      </a:r>
                      <a:r>
                        <a:rPr sz="1000" spc="-25" dirty="0">
                          <a:latin typeface="Times New Roman"/>
                          <a:cs typeface="Times New Roman"/>
                        </a:rPr>
                        <a:t>10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10477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3">
                  <a:txBody>
                    <a:bodyPr/>
                    <a:lstStyle/>
                    <a:p>
                      <a:pPr marL="1931670" marR="250825" indent="-1675764">
                        <a:lnSpc>
                          <a:spcPts val="1200"/>
                        </a:lnSpc>
                      </a:pPr>
                      <a:r>
                        <a:rPr sz="1000" dirty="0">
                          <a:latin typeface="Times New Roman"/>
                          <a:cs typeface="Times New Roman"/>
                        </a:rPr>
                        <a:t>Дневные</a:t>
                      </a:r>
                      <a:r>
                        <a:rPr sz="1000" spc="-3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dirty="0">
                          <a:latin typeface="Times New Roman"/>
                          <a:cs typeface="Times New Roman"/>
                        </a:rPr>
                        <a:t>стационары</a:t>
                      </a:r>
                      <a:r>
                        <a:rPr sz="1000" spc="-3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dirty="0">
                          <a:latin typeface="Times New Roman"/>
                          <a:cs typeface="Times New Roman"/>
                        </a:rPr>
                        <a:t>медицинских</a:t>
                      </a:r>
                      <a:r>
                        <a:rPr sz="1000" spc="-2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dirty="0">
                          <a:latin typeface="Times New Roman"/>
                          <a:cs typeface="Times New Roman"/>
                        </a:rPr>
                        <a:t>организаций,</a:t>
                      </a:r>
                      <a:r>
                        <a:rPr sz="1000" spc="-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dirty="0">
                          <a:latin typeface="Times New Roman"/>
                          <a:cs typeface="Times New Roman"/>
                        </a:rPr>
                        <a:t>оказывающих</a:t>
                      </a:r>
                      <a:r>
                        <a:rPr sz="1000" spc="-2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spc="-10" dirty="0">
                          <a:latin typeface="Times New Roman"/>
                          <a:cs typeface="Times New Roman"/>
                        </a:rPr>
                        <a:t>медицинскую </a:t>
                      </a:r>
                      <a:r>
                        <a:rPr sz="1000" dirty="0">
                          <a:latin typeface="Times New Roman"/>
                          <a:cs typeface="Times New Roman"/>
                        </a:rPr>
                        <a:t>помощь</a:t>
                      </a:r>
                      <a:r>
                        <a:rPr sz="1000" spc="-2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dirty="0">
                          <a:latin typeface="Times New Roman"/>
                          <a:cs typeface="Times New Roman"/>
                        </a:rPr>
                        <a:t>на</a:t>
                      </a:r>
                      <a:r>
                        <a:rPr sz="1000" spc="-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spc="-20" dirty="0">
                          <a:latin typeface="Times New Roman"/>
                          <a:cs typeface="Times New Roman"/>
                        </a:rPr>
                        <a:t>дому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361315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571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10477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785"/>
                        </a:spcBef>
                      </a:pPr>
                      <a:r>
                        <a:rPr sz="1000" dirty="0">
                          <a:latin typeface="Times New Roman"/>
                          <a:cs typeface="Times New Roman"/>
                        </a:rPr>
                        <a:t>Выписано</a:t>
                      </a:r>
                      <a:r>
                        <a:rPr sz="1000" spc="-3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spc="-10" dirty="0">
                          <a:latin typeface="Times New Roman"/>
                          <a:cs typeface="Times New Roman"/>
                        </a:rPr>
                        <a:t>пациентов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9969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175" algn="ctr">
                        <a:lnSpc>
                          <a:spcPct val="100000"/>
                        </a:lnSpc>
                        <a:spcBef>
                          <a:spcPts val="785"/>
                        </a:spcBef>
                      </a:pPr>
                      <a:r>
                        <a:rPr sz="1000" dirty="0">
                          <a:latin typeface="Times New Roman"/>
                          <a:cs typeface="Times New Roman"/>
                        </a:rPr>
                        <a:t>Проведено</a:t>
                      </a:r>
                      <a:r>
                        <a:rPr sz="1000" spc="-3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dirty="0">
                          <a:latin typeface="Times New Roman"/>
                          <a:cs typeface="Times New Roman"/>
                        </a:rPr>
                        <a:t>пациенто-</a:t>
                      </a:r>
                      <a:r>
                        <a:rPr sz="1000" spc="-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spc="-20" dirty="0">
                          <a:latin typeface="Times New Roman"/>
                          <a:cs typeface="Times New Roman"/>
                        </a:rPr>
                        <a:t>дней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9969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785"/>
                        </a:spcBef>
                      </a:pPr>
                      <a:r>
                        <a:rPr sz="1000" spc="-10" dirty="0">
                          <a:latin typeface="Times New Roman"/>
                          <a:cs typeface="Times New Roman"/>
                        </a:rPr>
                        <a:t>Умерло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9969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56845">
                <a:tc>
                  <a:txBody>
                    <a:bodyPr/>
                    <a:lstStyle/>
                    <a:p>
                      <a:pPr algn="ctr">
                        <a:lnSpc>
                          <a:spcPts val="1140"/>
                        </a:lnSpc>
                      </a:pPr>
                      <a:r>
                        <a:rPr sz="1000" dirty="0">
                          <a:latin typeface="Times New Roman"/>
                          <a:cs typeface="Times New Roman"/>
                        </a:rPr>
                        <a:t>1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03200">
                        <a:lnSpc>
                          <a:spcPts val="1140"/>
                        </a:lnSpc>
                      </a:pPr>
                      <a:r>
                        <a:rPr sz="1000" dirty="0">
                          <a:latin typeface="Times New Roman"/>
                          <a:cs typeface="Times New Roman"/>
                        </a:rPr>
                        <a:t>2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40"/>
                        </a:lnSpc>
                      </a:pPr>
                      <a:r>
                        <a:rPr sz="1000" dirty="0">
                          <a:latin typeface="Times New Roman"/>
                          <a:cs typeface="Times New Roman"/>
                        </a:rPr>
                        <a:t>3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40"/>
                        </a:lnSpc>
                      </a:pPr>
                      <a:r>
                        <a:rPr sz="1000" dirty="0">
                          <a:latin typeface="Times New Roman"/>
                          <a:cs typeface="Times New Roman"/>
                        </a:rPr>
                        <a:t>4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1140"/>
                        </a:lnSpc>
                      </a:pPr>
                      <a:r>
                        <a:rPr sz="1000" dirty="0">
                          <a:latin typeface="Times New Roman"/>
                          <a:cs typeface="Times New Roman"/>
                        </a:rPr>
                        <a:t>5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ts val="1140"/>
                        </a:lnSpc>
                      </a:pPr>
                      <a:r>
                        <a:rPr sz="1000" dirty="0">
                          <a:latin typeface="Times New Roman"/>
                          <a:cs typeface="Times New Roman"/>
                        </a:rPr>
                        <a:t>6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72720">
                <a:tc>
                  <a:txBody>
                    <a:bodyPr/>
                    <a:lstStyle/>
                    <a:p>
                      <a:pPr marL="43180">
                        <a:lnSpc>
                          <a:spcPct val="100000"/>
                        </a:lnSpc>
                        <a:spcBef>
                          <a:spcPts val="45"/>
                        </a:spcBef>
                      </a:pPr>
                      <a:r>
                        <a:rPr sz="1000" b="1" dirty="0">
                          <a:latin typeface="Times New Roman"/>
                          <a:cs typeface="Times New Roman"/>
                        </a:rPr>
                        <a:t>Всего,</a:t>
                      </a:r>
                      <a:r>
                        <a:rPr sz="1000" b="1" spc="-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b="1" dirty="0">
                          <a:latin typeface="Times New Roman"/>
                          <a:cs typeface="Times New Roman"/>
                        </a:rPr>
                        <a:t>в</a:t>
                      </a:r>
                      <a:r>
                        <a:rPr sz="1000" b="1" spc="-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b="1" dirty="0">
                          <a:latin typeface="Times New Roman"/>
                          <a:cs typeface="Times New Roman"/>
                        </a:rPr>
                        <a:t>том</a:t>
                      </a:r>
                      <a:r>
                        <a:rPr sz="1000" b="1" spc="-4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b="1" spc="-10" dirty="0">
                          <a:latin typeface="Times New Roman"/>
                          <a:cs typeface="Times New Roman"/>
                        </a:rPr>
                        <a:t>числе: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571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03200">
                        <a:lnSpc>
                          <a:spcPct val="100000"/>
                        </a:lnSpc>
                        <a:spcBef>
                          <a:spcPts val="45"/>
                        </a:spcBef>
                      </a:pPr>
                      <a:r>
                        <a:rPr sz="1000" dirty="0">
                          <a:latin typeface="Times New Roman"/>
                          <a:cs typeface="Times New Roman"/>
                        </a:rPr>
                        <a:t>1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571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5"/>
                        </a:spcBef>
                      </a:pPr>
                      <a:r>
                        <a:rPr sz="1000" spc="-10" dirty="0">
                          <a:latin typeface="Times New Roman"/>
                          <a:cs typeface="Times New Roman"/>
                        </a:rPr>
                        <a:t>А00-</a:t>
                      </a:r>
                      <a:r>
                        <a:rPr sz="1000" spc="-25" dirty="0">
                          <a:latin typeface="Times New Roman"/>
                          <a:cs typeface="Times New Roman"/>
                        </a:rPr>
                        <a:t>Т98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571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76530">
                <a:tc>
                  <a:txBody>
                    <a:bodyPr/>
                    <a:lstStyle/>
                    <a:p>
                      <a:pPr marL="43180">
                        <a:lnSpc>
                          <a:spcPct val="100000"/>
                        </a:lnSpc>
                        <a:spcBef>
                          <a:spcPts val="55"/>
                        </a:spcBef>
                      </a:pPr>
                      <a:r>
                        <a:rPr sz="1000" dirty="0">
                          <a:latin typeface="Times New Roman"/>
                          <a:cs typeface="Times New Roman"/>
                        </a:rPr>
                        <a:t>некоторые</a:t>
                      </a:r>
                      <a:r>
                        <a:rPr sz="1000" spc="-3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dirty="0">
                          <a:latin typeface="Times New Roman"/>
                          <a:cs typeface="Times New Roman"/>
                        </a:rPr>
                        <a:t>инфекционные и</a:t>
                      </a:r>
                      <a:r>
                        <a:rPr sz="1000" spc="-5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dirty="0">
                          <a:latin typeface="Times New Roman"/>
                          <a:cs typeface="Times New Roman"/>
                        </a:rPr>
                        <a:t>паразитарные</a:t>
                      </a:r>
                      <a:r>
                        <a:rPr sz="1000" spc="-10" dirty="0">
                          <a:latin typeface="Times New Roman"/>
                          <a:cs typeface="Times New Roman"/>
                        </a:rPr>
                        <a:t> болезни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698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03200">
                        <a:lnSpc>
                          <a:spcPct val="100000"/>
                        </a:lnSpc>
                        <a:spcBef>
                          <a:spcPts val="55"/>
                        </a:spcBef>
                      </a:pPr>
                      <a:r>
                        <a:rPr sz="1000" dirty="0">
                          <a:latin typeface="Times New Roman"/>
                          <a:cs typeface="Times New Roman"/>
                        </a:rPr>
                        <a:t>2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698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55"/>
                        </a:spcBef>
                      </a:pPr>
                      <a:r>
                        <a:rPr sz="1000" spc="-10" dirty="0">
                          <a:latin typeface="Times New Roman"/>
                          <a:cs typeface="Times New Roman"/>
                        </a:rPr>
                        <a:t>А00-</a:t>
                      </a:r>
                      <a:r>
                        <a:rPr sz="1000" spc="-25" dirty="0">
                          <a:latin typeface="Times New Roman"/>
                          <a:cs typeface="Times New Roman"/>
                        </a:rPr>
                        <a:t>В99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698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72720">
                <a:tc>
                  <a:txBody>
                    <a:bodyPr/>
                    <a:lstStyle/>
                    <a:p>
                      <a:pPr marL="43180">
                        <a:lnSpc>
                          <a:spcPct val="100000"/>
                        </a:lnSpc>
                        <a:spcBef>
                          <a:spcPts val="45"/>
                        </a:spcBef>
                      </a:pPr>
                      <a:r>
                        <a:rPr sz="1000" spc="-10" dirty="0">
                          <a:latin typeface="Times New Roman"/>
                          <a:cs typeface="Times New Roman"/>
                        </a:rPr>
                        <a:t>новообразования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571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03200">
                        <a:lnSpc>
                          <a:spcPct val="100000"/>
                        </a:lnSpc>
                        <a:spcBef>
                          <a:spcPts val="45"/>
                        </a:spcBef>
                      </a:pPr>
                      <a:r>
                        <a:rPr sz="1000" dirty="0">
                          <a:latin typeface="Times New Roman"/>
                          <a:cs typeface="Times New Roman"/>
                        </a:rPr>
                        <a:t>3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571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5"/>
                        </a:spcBef>
                      </a:pPr>
                      <a:r>
                        <a:rPr sz="1000" spc="-10" dirty="0">
                          <a:latin typeface="Times New Roman"/>
                          <a:cs typeface="Times New Roman"/>
                        </a:rPr>
                        <a:t>С00-</a:t>
                      </a:r>
                      <a:r>
                        <a:rPr sz="1000" spc="-25" dirty="0">
                          <a:latin typeface="Times New Roman"/>
                          <a:cs typeface="Times New Roman"/>
                        </a:rPr>
                        <a:t>D48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571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345440">
                <a:tc>
                  <a:txBody>
                    <a:bodyPr/>
                    <a:lstStyle/>
                    <a:p>
                      <a:pPr marL="43180">
                        <a:lnSpc>
                          <a:spcPct val="100000"/>
                        </a:lnSpc>
                        <a:spcBef>
                          <a:spcPts val="125"/>
                        </a:spcBef>
                      </a:pPr>
                      <a:r>
                        <a:rPr sz="1000" dirty="0">
                          <a:latin typeface="Times New Roman"/>
                          <a:cs typeface="Times New Roman"/>
                        </a:rPr>
                        <a:t>болезни</a:t>
                      </a:r>
                      <a:r>
                        <a:rPr sz="1000" spc="33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dirty="0">
                          <a:latin typeface="Times New Roman"/>
                          <a:cs typeface="Times New Roman"/>
                        </a:rPr>
                        <a:t>крови,</a:t>
                      </a:r>
                      <a:r>
                        <a:rPr sz="1000" spc="34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dirty="0">
                          <a:latin typeface="Times New Roman"/>
                          <a:cs typeface="Times New Roman"/>
                        </a:rPr>
                        <a:t>кроветворных</a:t>
                      </a:r>
                      <a:r>
                        <a:rPr sz="1000" spc="33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dirty="0">
                          <a:latin typeface="Times New Roman"/>
                          <a:cs typeface="Times New Roman"/>
                        </a:rPr>
                        <a:t>органов</a:t>
                      </a:r>
                      <a:r>
                        <a:rPr sz="1000" spc="33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dirty="0">
                          <a:latin typeface="Times New Roman"/>
                          <a:cs typeface="Times New Roman"/>
                        </a:rPr>
                        <a:t>и</a:t>
                      </a:r>
                      <a:r>
                        <a:rPr sz="1000" spc="3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dirty="0">
                          <a:latin typeface="Times New Roman"/>
                          <a:cs typeface="Times New Roman"/>
                        </a:rPr>
                        <a:t>отдельные</a:t>
                      </a:r>
                      <a:r>
                        <a:rPr sz="1000" spc="34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dirty="0">
                          <a:latin typeface="Times New Roman"/>
                          <a:cs typeface="Times New Roman"/>
                        </a:rPr>
                        <a:t>нарушения,</a:t>
                      </a:r>
                      <a:r>
                        <a:rPr sz="1000" spc="33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spc="-10" dirty="0">
                          <a:latin typeface="Times New Roman"/>
                          <a:cs typeface="Times New Roman"/>
                        </a:rPr>
                        <a:t>вовлекающие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  <a:p>
                      <a:pPr marL="43180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1000" dirty="0">
                          <a:latin typeface="Times New Roman"/>
                          <a:cs typeface="Times New Roman"/>
                        </a:rPr>
                        <a:t>иммунный</a:t>
                      </a:r>
                      <a:r>
                        <a:rPr sz="1000" spc="-3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spc="-10" dirty="0">
                          <a:latin typeface="Times New Roman"/>
                          <a:cs typeface="Times New Roman"/>
                        </a:rPr>
                        <a:t>механизм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1587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03200">
                        <a:lnSpc>
                          <a:spcPct val="100000"/>
                        </a:lnSpc>
                        <a:spcBef>
                          <a:spcPts val="725"/>
                        </a:spcBef>
                      </a:pPr>
                      <a:r>
                        <a:rPr sz="1000" dirty="0">
                          <a:latin typeface="Times New Roman"/>
                          <a:cs typeface="Times New Roman"/>
                        </a:rPr>
                        <a:t>4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9207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725"/>
                        </a:spcBef>
                      </a:pPr>
                      <a:r>
                        <a:rPr sz="1000" spc="-10" dirty="0">
                          <a:latin typeface="Times New Roman"/>
                          <a:cs typeface="Times New Roman"/>
                        </a:rPr>
                        <a:t>D50-</a:t>
                      </a:r>
                      <a:r>
                        <a:rPr sz="1000" spc="-25" dirty="0">
                          <a:latin typeface="Times New Roman"/>
                          <a:cs typeface="Times New Roman"/>
                        </a:rPr>
                        <a:t>D89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9207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345440">
                <a:tc>
                  <a:txBody>
                    <a:bodyPr/>
                    <a:lstStyle/>
                    <a:p>
                      <a:pPr marL="43180" marR="37465">
                        <a:lnSpc>
                          <a:spcPct val="100000"/>
                        </a:lnSpc>
                        <a:spcBef>
                          <a:spcPts val="125"/>
                        </a:spcBef>
                      </a:pPr>
                      <a:r>
                        <a:rPr sz="1000" dirty="0">
                          <a:latin typeface="Times New Roman"/>
                          <a:cs typeface="Times New Roman"/>
                        </a:rPr>
                        <a:t>болезни</a:t>
                      </a:r>
                      <a:r>
                        <a:rPr sz="1000" spc="49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dirty="0">
                          <a:latin typeface="Times New Roman"/>
                          <a:cs typeface="Times New Roman"/>
                        </a:rPr>
                        <a:t>эндокринной</a:t>
                      </a:r>
                      <a:r>
                        <a:rPr sz="1000" spc="125" dirty="0">
                          <a:latin typeface="Times New Roman"/>
                          <a:cs typeface="Times New Roman"/>
                        </a:rPr>
                        <a:t>  </a:t>
                      </a:r>
                      <a:r>
                        <a:rPr sz="1000" dirty="0">
                          <a:latin typeface="Times New Roman"/>
                          <a:cs typeface="Times New Roman"/>
                        </a:rPr>
                        <a:t>системы,</a:t>
                      </a:r>
                      <a:r>
                        <a:rPr sz="1000" spc="125" dirty="0">
                          <a:latin typeface="Times New Roman"/>
                          <a:cs typeface="Times New Roman"/>
                        </a:rPr>
                        <a:t>  </a:t>
                      </a:r>
                      <a:r>
                        <a:rPr sz="1000" dirty="0">
                          <a:latin typeface="Times New Roman"/>
                          <a:cs typeface="Times New Roman"/>
                        </a:rPr>
                        <a:t>расстройства</a:t>
                      </a:r>
                      <a:r>
                        <a:rPr sz="1000" spc="130" dirty="0">
                          <a:latin typeface="Times New Roman"/>
                          <a:cs typeface="Times New Roman"/>
                        </a:rPr>
                        <a:t>  </a:t>
                      </a:r>
                      <a:r>
                        <a:rPr sz="1000" dirty="0">
                          <a:latin typeface="Times New Roman"/>
                          <a:cs typeface="Times New Roman"/>
                        </a:rPr>
                        <a:t>питания</a:t>
                      </a:r>
                      <a:r>
                        <a:rPr sz="1000" spc="130" dirty="0">
                          <a:latin typeface="Times New Roman"/>
                          <a:cs typeface="Times New Roman"/>
                        </a:rPr>
                        <a:t>  </a:t>
                      </a:r>
                      <a:r>
                        <a:rPr sz="1000" dirty="0">
                          <a:latin typeface="Times New Roman"/>
                          <a:cs typeface="Times New Roman"/>
                        </a:rPr>
                        <a:t>и</a:t>
                      </a:r>
                      <a:r>
                        <a:rPr sz="1000" spc="125" dirty="0">
                          <a:latin typeface="Times New Roman"/>
                          <a:cs typeface="Times New Roman"/>
                        </a:rPr>
                        <a:t>  </a:t>
                      </a:r>
                      <a:r>
                        <a:rPr sz="1000" dirty="0">
                          <a:latin typeface="Times New Roman"/>
                          <a:cs typeface="Times New Roman"/>
                        </a:rPr>
                        <a:t>нарушения</a:t>
                      </a:r>
                      <a:r>
                        <a:rPr sz="1000" spc="49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spc="-10" dirty="0">
                          <a:latin typeface="Times New Roman"/>
                          <a:cs typeface="Times New Roman"/>
                        </a:rPr>
                        <a:t>обмена веществ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1587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03200">
                        <a:lnSpc>
                          <a:spcPct val="100000"/>
                        </a:lnSpc>
                        <a:spcBef>
                          <a:spcPts val="725"/>
                        </a:spcBef>
                      </a:pPr>
                      <a:r>
                        <a:rPr sz="1000" dirty="0">
                          <a:latin typeface="Times New Roman"/>
                          <a:cs typeface="Times New Roman"/>
                        </a:rPr>
                        <a:t>5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9207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725"/>
                        </a:spcBef>
                      </a:pPr>
                      <a:r>
                        <a:rPr sz="1000" spc="-10" dirty="0">
                          <a:latin typeface="Times New Roman"/>
                          <a:cs typeface="Times New Roman"/>
                        </a:rPr>
                        <a:t>Е00-</a:t>
                      </a:r>
                      <a:r>
                        <a:rPr sz="1000" spc="-25" dirty="0">
                          <a:latin typeface="Times New Roman"/>
                          <a:cs typeface="Times New Roman"/>
                        </a:rPr>
                        <a:t>Е90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9207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01295">
                <a:tc>
                  <a:txBody>
                    <a:bodyPr/>
                    <a:lstStyle/>
                    <a:p>
                      <a:pPr marL="43180">
                        <a:lnSpc>
                          <a:spcPct val="100000"/>
                        </a:lnSpc>
                        <a:spcBef>
                          <a:spcPts val="160"/>
                        </a:spcBef>
                      </a:pPr>
                      <a:r>
                        <a:rPr sz="1000" dirty="0">
                          <a:latin typeface="Times New Roman"/>
                          <a:cs typeface="Times New Roman"/>
                        </a:rPr>
                        <a:t>психические</a:t>
                      </a:r>
                      <a:r>
                        <a:rPr sz="1000" spc="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dirty="0">
                          <a:latin typeface="Times New Roman"/>
                          <a:cs typeface="Times New Roman"/>
                        </a:rPr>
                        <a:t>расстройства</a:t>
                      </a:r>
                      <a:r>
                        <a:rPr sz="1000" spc="-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dirty="0">
                          <a:latin typeface="Times New Roman"/>
                          <a:cs typeface="Times New Roman"/>
                        </a:rPr>
                        <a:t>и</a:t>
                      </a:r>
                      <a:r>
                        <a:rPr sz="1000" spc="-5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dirty="0">
                          <a:latin typeface="Times New Roman"/>
                          <a:cs typeface="Times New Roman"/>
                        </a:rPr>
                        <a:t>расстройства</a:t>
                      </a:r>
                      <a:r>
                        <a:rPr sz="1000" spc="-10" dirty="0">
                          <a:latin typeface="Times New Roman"/>
                          <a:cs typeface="Times New Roman"/>
                        </a:rPr>
                        <a:t> поведения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2032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03200">
                        <a:lnSpc>
                          <a:spcPct val="100000"/>
                        </a:lnSpc>
                        <a:spcBef>
                          <a:spcPts val="160"/>
                        </a:spcBef>
                      </a:pPr>
                      <a:r>
                        <a:rPr sz="1000" dirty="0">
                          <a:latin typeface="Times New Roman"/>
                          <a:cs typeface="Times New Roman"/>
                        </a:rPr>
                        <a:t>6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2032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60"/>
                        </a:spcBef>
                      </a:pPr>
                      <a:r>
                        <a:rPr sz="1000" spc="-10" dirty="0">
                          <a:latin typeface="Times New Roman"/>
                          <a:cs typeface="Times New Roman"/>
                        </a:rPr>
                        <a:t>F00-</a:t>
                      </a:r>
                      <a:r>
                        <a:rPr sz="1000" spc="-25" dirty="0">
                          <a:latin typeface="Times New Roman"/>
                          <a:cs typeface="Times New Roman"/>
                        </a:rPr>
                        <a:t>F99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2032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72720">
                <a:tc>
                  <a:txBody>
                    <a:bodyPr/>
                    <a:lstStyle/>
                    <a:p>
                      <a:pPr marL="43180">
                        <a:lnSpc>
                          <a:spcPct val="100000"/>
                        </a:lnSpc>
                        <a:spcBef>
                          <a:spcPts val="45"/>
                        </a:spcBef>
                      </a:pPr>
                      <a:r>
                        <a:rPr sz="1000" dirty="0">
                          <a:latin typeface="Times New Roman"/>
                          <a:cs typeface="Times New Roman"/>
                        </a:rPr>
                        <a:t>болезни</a:t>
                      </a:r>
                      <a:r>
                        <a:rPr sz="1000" spc="-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dirty="0">
                          <a:latin typeface="Times New Roman"/>
                          <a:cs typeface="Times New Roman"/>
                        </a:rPr>
                        <a:t>нервной</a:t>
                      </a:r>
                      <a:r>
                        <a:rPr sz="1000" spc="-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spc="-10" dirty="0">
                          <a:latin typeface="Times New Roman"/>
                          <a:cs typeface="Times New Roman"/>
                        </a:rPr>
                        <a:t>системы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571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03200">
                        <a:lnSpc>
                          <a:spcPct val="100000"/>
                        </a:lnSpc>
                        <a:spcBef>
                          <a:spcPts val="45"/>
                        </a:spcBef>
                      </a:pPr>
                      <a:r>
                        <a:rPr sz="1000" dirty="0">
                          <a:latin typeface="Times New Roman"/>
                          <a:cs typeface="Times New Roman"/>
                        </a:rPr>
                        <a:t>7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571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5"/>
                        </a:spcBef>
                      </a:pPr>
                      <a:r>
                        <a:rPr sz="1000" spc="-10" dirty="0">
                          <a:latin typeface="Times New Roman"/>
                          <a:cs typeface="Times New Roman"/>
                        </a:rPr>
                        <a:t>G00-</a:t>
                      </a:r>
                      <a:r>
                        <a:rPr sz="1000" spc="-25" dirty="0">
                          <a:latin typeface="Times New Roman"/>
                          <a:cs typeface="Times New Roman"/>
                        </a:rPr>
                        <a:t>G99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571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72720">
                <a:tc>
                  <a:txBody>
                    <a:bodyPr/>
                    <a:lstStyle/>
                    <a:p>
                      <a:pPr marL="4318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Times New Roman"/>
                          <a:cs typeface="Times New Roman"/>
                        </a:rPr>
                        <a:t>болезни</a:t>
                      </a:r>
                      <a:r>
                        <a:rPr sz="1000" spc="-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dirty="0">
                          <a:latin typeface="Times New Roman"/>
                          <a:cs typeface="Times New Roman"/>
                        </a:rPr>
                        <a:t>глаза</a:t>
                      </a:r>
                      <a:r>
                        <a:rPr sz="1000" spc="-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dirty="0">
                          <a:latin typeface="Times New Roman"/>
                          <a:cs typeface="Times New Roman"/>
                        </a:rPr>
                        <a:t>и</a:t>
                      </a:r>
                      <a:r>
                        <a:rPr sz="1000" spc="-3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dirty="0">
                          <a:latin typeface="Times New Roman"/>
                          <a:cs typeface="Times New Roman"/>
                        </a:rPr>
                        <a:t>его</a:t>
                      </a:r>
                      <a:r>
                        <a:rPr sz="1000" spc="-3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dirty="0">
                          <a:latin typeface="Times New Roman"/>
                          <a:cs typeface="Times New Roman"/>
                        </a:rPr>
                        <a:t>придаточного </a:t>
                      </a:r>
                      <a:r>
                        <a:rPr sz="1000" spc="-10" dirty="0">
                          <a:latin typeface="Times New Roman"/>
                          <a:cs typeface="Times New Roman"/>
                        </a:rPr>
                        <a:t>аппарата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635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03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Times New Roman"/>
                          <a:cs typeface="Times New Roman"/>
                        </a:rPr>
                        <a:t>8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635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-10" dirty="0">
                          <a:latin typeface="Times New Roman"/>
                          <a:cs typeface="Times New Roman"/>
                        </a:rPr>
                        <a:t>H00-</a:t>
                      </a:r>
                      <a:r>
                        <a:rPr sz="1000" spc="-25" dirty="0">
                          <a:latin typeface="Times New Roman"/>
                          <a:cs typeface="Times New Roman"/>
                        </a:rPr>
                        <a:t>H59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635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72720">
                <a:tc>
                  <a:txBody>
                    <a:bodyPr/>
                    <a:lstStyle/>
                    <a:p>
                      <a:pPr marL="4318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Times New Roman"/>
                          <a:cs typeface="Times New Roman"/>
                        </a:rPr>
                        <a:t>болезни</a:t>
                      </a:r>
                      <a:r>
                        <a:rPr sz="1000" spc="-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dirty="0">
                          <a:latin typeface="Times New Roman"/>
                          <a:cs typeface="Times New Roman"/>
                        </a:rPr>
                        <a:t>уха</a:t>
                      </a:r>
                      <a:r>
                        <a:rPr sz="1000" spc="-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dirty="0">
                          <a:latin typeface="Times New Roman"/>
                          <a:cs typeface="Times New Roman"/>
                        </a:rPr>
                        <a:t>и</a:t>
                      </a:r>
                      <a:r>
                        <a:rPr sz="1000" spc="-3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dirty="0">
                          <a:latin typeface="Times New Roman"/>
                          <a:cs typeface="Times New Roman"/>
                        </a:rPr>
                        <a:t>сосцевидного</a:t>
                      </a:r>
                      <a:r>
                        <a:rPr sz="1000" spc="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spc="-10" dirty="0">
                          <a:latin typeface="Times New Roman"/>
                          <a:cs typeface="Times New Roman"/>
                        </a:rPr>
                        <a:t>отростка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635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03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Times New Roman"/>
                          <a:cs typeface="Times New Roman"/>
                        </a:rPr>
                        <a:t>9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635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-10" dirty="0">
                          <a:latin typeface="Times New Roman"/>
                          <a:cs typeface="Times New Roman"/>
                        </a:rPr>
                        <a:t>H60-</a:t>
                      </a:r>
                      <a:r>
                        <a:rPr sz="1000" spc="-25" dirty="0">
                          <a:latin typeface="Times New Roman"/>
                          <a:cs typeface="Times New Roman"/>
                        </a:rPr>
                        <a:t>H95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635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72720">
                <a:tc>
                  <a:txBody>
                    <a:bodyPr/>
                    <a:lstStyle/>
                    <a:p>
                      <a:pPr marL="4318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Times New Roman"/>
                          <a:cs typeface="Times New Roman"/>
                        </a:rPr>
                        <a:t>болезни</a:t>
                      </a:r>
                      <a:r>
                        <a:rPr sz="1000" spc="-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dirty="0">
                          <a:latin typeface="Times New Roman"/>
                          <a:cs typeface="Times New Roman"/>
                        </a:rPr>
                        <a:t>системы</a:t>
                      </a:r>
                      <a:r>
                        <a:rPr sz="1000" spc="-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spc="-10" dirty="0">
                          <a:latin typeface="Times New Roman"/>
                          <a:cs typeface="Times New Roman"/>
                        </a:rPr>
                        <a:t>кровообращения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635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7081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-25" dirty="0">
                          <a:latin typeface="Times New Roman"/>
                          <a:cs typeface="Times New Roman"/>
                        </a:rPr>
                        <a:t>10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635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-10" dirty="0">
                          <a:latin typeface="Times New Roman"/>
                          <a:cs typeface="Times New Roman"/>
                        </a:rPr>
                        <a:t>I00-</a:t>
                      </a:r>
                      <a:r>
                        <a:rPr sz="1000" spc="-25" dirty="0">
                          <a:latin typeface="Times New Roman"/>
                          <a:cs typeface="Times New Roman"/>
                        </a:rPr>
                        <a:t>I99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635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72720">
                <a:tc>
                  <a:txBody>
                    <a:bodyPr/>
                    <a:lstStyle/>
                    <a:p>
                      <a:pPr marL="4318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Times New Roman"/>
                          <a:cs typeface="Times New Roman"/>
                        </a:rPr>
                        <a:t>болезни</a:t>
                      </a:r>
                      <a:r>
                        <a:rPr sz="1000" spc="-3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dirty="0">
                          <a:latin typeface="Times New Roman"/>
                          <a:cs typeface="Times New Roman"/>
                        </a:rPr>
                        <a:t>органов</a:t>
                      </a:r>
                      <a:r>
                        <a:rPr sz="1000" spc="-4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spc="-10" dirty="0">
                          <a:latin typeface="Times New Roman"/>
                          <a:cs typeface="Times New Roman"/>
                        </a:rPr>
                        <a:t>дыхания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635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7081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-25" dirty="0">
                          <a:latin typeface="Times New Roman"/>
                          <a:cs typeface="Times New Roman"/>
                        </a:rPr>
                        <a:t>11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635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-10" dirty="0">
                          <a:latin typeface="Times New Roman"/>
                          <a:cs typeface="Times New Roman"/>
                        </a:rPr>
                        <a:t>J00-</a:t>
                      </a:r>
                      <a:r>
                        <a:rPr sz="1000" spc="-25" dirty="0">
                          <a:latin typeface="Times New Roman"/>
                          <a:cs typeface="Times New Roman"/>
                        </a:rPr>
                        <a:t>J99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635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29870">
                <a:tc>
                  <a:txBody>
                    <a:bodyPr/>
                    <a:lstStyle/>
                    <a:p>
                      <a:pPr marL="43180">
                        <a:lnSpc>
                          <a:spcPct val="100000"/>
                        </a:lnSpc>
                        <a:spcBef>
                          <a:spcPts val="275"/>
                        </a:spcBef>
                      </a:pPr>
                      <a:r>
                        <a:rPr sz="1000" dirty="0">
                          <a:latin typeface="Times New Roman"/>
                          <a:cs typeface="Times New Roman"/>
                        </a:rPr>
                        <a:t>болезни</a:t>
                      </a:r>
                      <a:r>
                        <a:rPr sz="1000" spc="-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dirty="0">
                          <a:latin typeface="Times New Roman"/>
                          <a:cs typeface="Times New Roman"/>
                        </a:rPr>
                        <a:t>органов</a:t>
                      </a:r>
                      <a:r>
                        <a:rPr sz="1000" spc="-3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spc="-10" dirty="0">
                          <a:latin typeface="Times New Roman"/>
                          <a:cs typeface="Times New Roman"/>
                        </a:rPr>
                        <a:t>пищеварения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3492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70815">
                        <a:lnSpc>
                          <a:spcPct val="100000"/>
                        </a:lnSpc>
                        <a:spcBef>
                          <a:spcPts val="275"/>
                        </a:spcBef>
                      </a:pPr>
                      <a:r>
                        <a:rPr sz="1000" spc="-25" dirty="0">
                          <a:latin typeface="Times New Roman"/>
                          <a:cs typeface="Times New Roman"/>
                        </a:rPr>
                        <a:t>12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3492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75"/>
                        </a:spcBef>
                      </a:pPr>
                      <a:r>
                        <a:rPr sz="1000" spc="-10" dirty="0">
                          <a:latin typeface="Times New Roman"/>
                          <a:cs typeface="Times New Roman"/>
                        </a:rPr>
                        <a:t>K00-</a:t>
                      </a:r>
                      <a:r>
                        <a:rPr sz="1000" spc="-25" dirty="0">
                          <a:latin typeface="Times New Roman"/>
                          <a:cs typeface="Times New Roman"/>
                        </a:rPr>
                        <a:t>K93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3492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72720">
                <a:tc>
                  <a:txBody>
                    <a:bodyPr/>
                    <a:lstStyle/>
                    <a:p>
                      <a:pPr marL="4318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Times New Roman"/>
                          <a:cs typeface="Times New Roman"/>
                        </a:rPr>
                        <a:t>болезни</a:t>
                      </a:r>
                      <a:r>
                        <a:rPr sz="1000" spc="-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dirty="0">
                          <a:latin typeface="Times New Roman"/>
                          <a:cs typeface="Times New Roman"/>
                        </a:rPr>
                        <a:t>кожи</a:t>
                      </a:r>
                      <a:r>
                        <a:rPr sz="1000" spc="-3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dirty="0">
                          <a:latin typeface="Times New Roman"/>
                          <a:cs typeface="Times New Roman"/>
                        </a:rPr>
                        <a:t>и</a:t>
                      </a:r>
                      <a:r>
                        <a:rPr sz="1000" spc="-3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dirty="0">
                          <a:latin typeface="Times New Roman"/>
                          <a:cs typeface="Times New Roman"/>
                        </a:rPr>
                        <a:t>подкожной</a:t>
                      </a:r>
                      <a:r>
                        <a:rPr sz="1000" spc="-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spc="-10" dirty="0">
                          <a:latin typeface="Times New Roman"/>
                          <a:cs typeface="Times New Roman"/>
                        </a:rPr>
                        <a:t>клетчатки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635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7081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-25" dirty="0">
                          <a:latin typeface="Times New Roman"/>
                          <a:cs typeface="Times New Roman"/>
                        </a:rPr>
                        <a:t>13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635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-10" dirty="0">
                          <a:latin typeface="Times New Roman"/>
                          <a:cs typeface="Times New Roman"/>
                        </a:rPr>
                        <a:t>L00-</a:t>
                      </a:r>
                      <a:r>
                        <a:rPr sz="1000" spc="-25" dirty="0">
                          <a:latin typeface="Times New Roman"/>
                          <a:cs typeface="Times New Roman"/>
                        </a:rPr>
                        <a:t>L98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635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56845">
                <a:tc>
                  <a:txBody>
                    <a:bodyPr/>
                    <a:lstStyle/>
                    <a:p>
                      <a:pPr marL="43180">
                        <a:lnSpc>
                          <a:spcPts val="1140"/>
                        </a:lnSpc>
                      </a:pPr>
                      <a:r>
                        <a:rPr sz="1000" dirty="0">
                          <a:latin typeface="Times New Roman"/>
                          <a:cs typeface="Times New Roman"/>
                        </a:rPr>
                        <a:t>болезни</a:t>
                      </a:r>
                      <a:r>
                        <a:rPr sz="1000" spc="-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spc="-10" dirty="0">
                          <a:latin typeface="Times New Roman"/>
                          <a:cs typeface="Times New Roman"/>
                        </a:rPr>
                        <a:t>костно-</a:t>
                      </a:r>
                      <a:r>
                        <a:rPr sz="1000" dirty="0">
                          <a:latin typeface="Times New Roman"/>
                          <a:cs typeface="Times New Roman"/>
                        </a:rPr>
                        <a:t>мышечной</a:t>
                      </a:r>
                      <a:r>
                        <a:rPr sz="1000" spc="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dirty="0">
                          <a:latin typeface="Times New Roman"/>
                          <a:cs typeface="Times New Roman"/>
                        </a:rPr>
                        <a:t>системы и</a:t>
                      </a:r>
                      <a:r>
                        <a:rPr sz="1000" spc="-3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dirty="0">
                          <a:latin typeface="Times New Roman"/>
                          <a:cs typeface="Times New Roman"/>
                        </a:rPr>
                        <a:t>соединительной</a:t>
                      </a:r>
                      <a:r>
                        <a:rPr sz="1000" spc="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spc="-20" dirty="0">
                          <a:latin typeface="Times New Roman"/>
                          <a:cs typeface="Times New Roman"/>
                        </a:rPr>
                        <a:t>ткани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70815">
                        <a:lnSpc>
                          <a:spcPts val="1140"/>
                        </a:lnSpc>
                      </a:pPr>
                      <a:r>
                        <a:rPr sz="1000" spc="-25" dirty="0">
                          <a:latin typeface="Times New Roman"/>
                          <a:cs typeface="Times New Roman"/>
                        </a:rPr>
                        <a:t>14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45"/>
                        </a:lnSpc>
                      </a:pPr>
                      <a:r>
                        <a:rPr sz="1000" spc="-10" dirty="0">
                          <a:latin typeface="Times New Roman"/>
                          <a:cs typeface="Times New Roman"/>
                        </a:rPr>
                        <a:t>M00-</a:t>
                      </a:r>
                      <a:r>
                        <a:rPr sz="1000" spc="-25" dirty="0">
                          <a:latin typeface="Times New Roman"/>
                          <a:cs typeface="Times New Roman"/>
                        </a:rPr>
                        <a:t>M99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72720">
                <a:tc>
                  <a:txBody>
                    <a:bodyPr/>
                    <a:lstStyle/>
                    <a:p>
                      <a:pPr marL="4318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Times New Roman"/>
                          <a:cs typeface="Times New Roman"/>
                        </a:rPr>
                        <a:t>болезни</a:t>
                      </a:r>
                      <a:r>
                        <a:rPr sz="1000" spc="-2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dirty="0">
                          <a:latin typeface="Times New Roman"/>
                          <a:cs typeface="Times New Roman"/>
                        </a:rPr>
                        <a:t>мочеполовой</a:t>
                      </a:r>
                      <a:r>
                        <a:rPr sz="1000" spc="-3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spc="-10" dirty="0">
                          <a:latin typeface="Times New Roman"/>
                          <a:cs typeface="Times New Roman"/>
                        </a:rPr>
                        <a:t>системы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635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7081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-25" dirty="0">
                          <a:latin typeface="Times New Roman"/>
                          <a:cs typeface="Times New Roman"/>
                        </a:rPr>
                        <a:t>15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635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-10" dirty="0">
                          <a:latin typeface="Times New Roman"/>
                          <a:cs typeface="Times New Roman"/>
                        </a:rPr>
                        <a:t>N00-</a:t>
                      </a:r>
                      <a:r>
                        <a:rPr sz="1000" spc="-25" dirty="0">
                          <a:latin typeface="Times New Roman"/>
                          <a:cs typeface="Times New Roman"/>
                        </a:rPr>
                        <a:t>N99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635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80340">
                <a:tc>
                  <a:txBody>
                    <a:bodyPr/>
                    <a:lstStyle/>
                    <a:p>
                      <a:pPr marL="43180">
                        <a:lnSpc>
                          <a:spcPct val="100000"/>
                        </a:lnSpc>
                        <a:spcBef>
                          <a:spcPts val="80"/>
                        </a:spcBef>
                      </a:pPr>
                      <a:r>
                        <a:rPr sz="1000" dirty="0">
                          <a:latin typeface="Times New Roman"/>
                          <a:cs typeface="Times New Roman"/>
                        </a:rPr>
                        <a:t>беременность,</a:t>
                      </a:r>
                      <a:r>
                        <a:rPr sz="1000" spc="-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dirty="0">
                          <a:latin typeface="Times New Roman"/>
                          <a:cs typeface="Times New Roman"/>
                        </a:rPr>
                        <a:t>роды</a:t>
                      </a:r>
                      <a:r>
                        <a:rPr sz="1000" spc="-4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dirty="0">
                          <a:latin typeface="Times New Roman"/>
                          <a:cs typeface="Times New Roman"/>
                        </a:rPr>
                        <a:t>и</a:t>
                      </a:r>
                      <a:r>
                        <a:rPr sz="1000" spc="-2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dirty="0">
                          <a:latin typeface="Times New Roman"/>
                          <a:cs typeface="Times New Roman"/>
                        </a:rPr>
                        <a:t>послеродовой</a:t>
                      </a:r>
                      <a:r>
                        <a:rPr sz="1000" spc="-10" dirty="0">
                          <a:latin typeface="Times New Roman"/>
                          <a:cs typeface="Times New Roman"/>
                        </a:rPr>
                        <a:t> период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1016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70815">
                        <a:lnSpc>
                          <a:spcPct val="100000"/>
                        </a:lnSpc>
                        <a:spcBef>
                          <a:spcPts val="80"/>
                        </a:spcBef>
                      </a:pPr>
                      <a:r>
                        <a:rPr sz="1000" spc="-25" dirty="0">
                          <a:latin typeface="Times New Roman"/>
                          <a:cs typeface="Times New Roman"/>
                        </a:rPr>
                        <a:t>16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1016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80"/>
                        </a:spcBef>
                      </a:pPr>
                      <a:r>
                        <a:rPr sz="1000" spc="-10" dirty="0">
                          <a:latin typeface="Times New Roman"/>
                          <a:cs typeface="Times New Roman"/>
                        </a:rPr>
                        <a:t>O00-</a:t>
                      </a:r>
                      <a:r>
                        <a:rPr sz="1000" spc="-25" dirty="0">
                          <a:latin typeface="Times New Roman"/>
                          <a:cs typeface="Times New Roman"/>
                        </a:rPr>
                        <a:t>O99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1016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31775">
                <a:tc>
                  <a:txBody>
                    <a:bodyPr/>
                    <a:lstStyle/>
                    <a:p>
                      <a:pPr marL="43180">
                        <a:lnSpc>
                          <a:spcPct val="100000"/>
                        </a:lnSpc>
                        <a:spcBef>
                          <a:spcPts val="285"/>
                        </a:spcBef>
                      </a:pPr>
                      <a:r>
                        <a:rPr sz="1000" dirty="0">
                          <a:latin typeface="Times New Roman"/>
                          <a:cs typeface="Times New Roman"/>
                        </a:rPr>
                        <a:t>врожденные</a:t>
                      </a:r>
                      <a:r>
                        <a:rPr sz="1000" spc="-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dirty="0">
                          <a:latin typeface="Times New Roman"/>
                          <a:cs typeface="Times New Roman"/>
                        </a:rPr>
                        <a:t>аномалии,</a:t>
                      </a:r>
                      <a:r>
                        <a:rPr sz="1000" spc="-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dirty="0">
                          <a:latin typeface="Times New Roman"/>
                          <a:cs typeface="Times New Roman"/>
                        </a:rPr>
                        <a:t>пороки</a:t>
                      </a:r>
                      <a:r>
                        <a:rPr sz="1000" spc="-4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dirty="0">
                          <a:latin typeface="Times New Roman"/>
                          <a:cs typeface="Times New Roman"/>
                        </a:rPr>
                        <a:t>развития,</a:t>
                      </a:r>
                      <a:r>
                        <a:rPr sz="1000" spc="-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dirty="0">
                          <a:latin typeface="Times New Roman"/>
                          <a:cs typeface="Times New Roman"/>
                        </a:rPr>
                        <a:t>деформации</a:t>
                      </a:r>
                      <a:r>
                        <a:rPr sz="1000" spc="-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dirty="0">
                          <a:latin typeface="Times New Roman"/>
                          <a:cs typeface="Times New Roman"/>
                        </a:rPr>
                        <a:t>и</a:t>
                      </a:r>
                      <a:r>
                        <a:rPr sz="1000" spc="-4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dirty="0">
                          <a:latin typeface="Times New Roman"/>
                          <a:cs typeface="Times New Roman"/>
                        </a:rPr>
                        <a:t>хромосомные</a:t>
                      </a:r>
                      <a:r>
                        <a:rPr sz="1000" spc="-3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spc="-10" dirty="0">
                          <a:latin typeface="Times New Roman"/>
                          <a:cs typeface="Times New Roman"/>
                        </a:rPr>
                        <a:t>нарушения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3619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70815">
                        <a:lnSpc>
                          <a:spcPct val="100000"/>
                        </a:lnSpc>
                        <a:spcBef>
                          <a:spcPts val="285"/>
                        </a:spcBef>
                      </a:pPr>
                      <a:r>
                        <a:rPr sz="1000" spc="-25" dirty="0">
                          <a:latin typeface="Times New Roman"/>
                          <a:cs typeface="Times New Roman"/>
                        </a:rPr>
                        <a:t>17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3619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85"/>
                        </a:spcBef>
                      </a:pPr>
                      <a:r>
                        <a:rPr sz="1000" spc="-10" dirty="0">
                          <a:latin typeface="Times New Roman"/>
                          <a:cs typeface="Times New Roman"/>
                        </a:rPr>
                        <a:t>Q00-</a:t>
                      </a:r>
                      <a:r>
                        <a:rPr sz="1000" spc="-25" dirty="0">
                          <a:latin typeface="Times New Roman"/>
                          <a:cs typeface="Times New Roman"/>
                        </a:rPr>
                        <a:t>Q99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3619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385445">
                <a:tc>
                  <a:txBody>
                    <a:bodyPr/>
                    <a:lstStyle/>
                    <a:p>
                      <a:pPr marL="43180" marR="37465">
                        <a:lnSpc>
                          <a:spcPct val="100000"/>
                        </a:lnSpc>
                        <a:spcBef>
                          <a:spcPts val="290"/>
                        </a:spcBef>
                      </a:pPr>
                      <a:r>
                        <a:rPr sz="1000" dirty="0">
                          <a:latin typeface="Times New Roman"/>
                          <a:cs typeface="Times New Roman"/>
                        </a:rPr>
                        <a:t>симптомы,</a:t>
                      </a:r>
                      <a:r>
                        <a:rPr sz="1000" spc="27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dirty="0">
                          <a:latin typeface="Times New Roman"/>
                          <a:cs typeface="Times New Roman"/>
                        </a:rPr>
                        <a:t>признаки</a:t>
                      </a:r>
                      <a:r>
                        <a:rPr sz="1000" spc="26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dirty="0">
                          <a:latin typeface="Times New Roman"/>
                          <a:cs typeface="Times New Roman"/>
                        </a:rPr>
                        <a:t>и</a:t>
                      </a:r>
                      <a:r>
                        <a:rPr sz="1000" spc="26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dirty="0">
                          <a:latin typeface="Times New Roman"/>
                          <a:cs typeface="Times New Roman"/>
                        </a:rPr>
                        <a:t>отклонения</a:t>
                      </a:r>
                      <a:r>
                        <a:rPr sz="1000" spc="26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dirty="0">
                          <a:latin typeface="Times New Roman"/>
                          <a:cs typeface="Times New Roman"/>
                        </a:rPr>
                        <a:t>от</a:t>
                      </a:r>
                      <a:r>
                        <a:rPr sz="1000" spc="26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dirty="0">
                          <a:latin typeface="Times New Roman"/>
                          <a:cs typeface="Times New Roman"/>
                        </a:rPr>
                        <a:t>нормы,</a:t>
                      </a:r>
                      <a:r>
                        <a:rPr sz="1000" spc="27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dirty="0">
                          <a:latin typeface="Times New Roman"/>
                          <a:cs typeface="Times New Roman"/>
                        </a:rPr>
                        <a:t>выявленные</a:t>
                      </a:r>
                      <a:r>
                        <a:rPr sz="1000" spc="27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dirty="0">
                          <a:latin typeface="Times New Roman"/>
                          <a:cs typeface="Times New Roman"/>
                        </a:rPr>
                        <a:t>при</a:t>
                      </a:r>
                      <a:r>
                        <a:rPr sz="1000" spc="26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dirty="0">
                          <a:latin typeface="Times New Roman"/>
                          <a:cs typeface="Times New Roman"/>
                        </a:rPr>
                        <a:t>клинических</a:t>
                      </a:r>
                      <a:r>
                        <a:rPr sz="1000" spc="26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spc="-50" dirty="0">
                          <a:latin typeface="Times New Roman"/>
                          <a:cs typeface="Times New Roman"/>
                        </a:rPr>
                        <a:t>и</a:t>
                      </a:r>
                      <a:r>
                        <a:rPr sz="1000" dirty="0">
                          <a:latin typeface="Times New Roman"/>
                          <a:cs typeface="Times New Roman"/>
                        </a:rPr>
                        <a:t> лабораторных</a:t>
                      </a:r>
                      <a:r>
                        <a:rPr sz="1000" spc="-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dirty="0">
                          <a:latin typeface="Times New Roman"/>
                          <a:cs typeface="Times New Roman"/>
                        </a:rPr>
                        <a:t>исследованиях,</a:t>
                      </a:r>
                      <a:r>
                        <a:rPr sz="1000" spc="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dirty="0">
                          <a:latin typeface="Times New Roman"/>
                          <a:cs typeface="Times New Roman"/>
                        </a:rPr>
                        <a:t>не</a:t>
                      </a:r>
                      <a:r>
                        <a:rPr sz="1000" spc="-3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dirty="0">
                          <a:latin typeface="Times New Roman"/>
                          <a:cs typeface="Times New Roman"/>
                        </a:rPr>
                        <a:t>классифицированные</a:t>
                      </a:r>
                      <a:r>
                        <a:rPr sz="1000" spc="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dirty="0">
                          <a:latin typeface="Times New Roman"/>
                          <a:cs typeface="Times New Roman"/>
                        </a:rPr>
                        <a:t>в</a:t>
                      </a:r>
                      <a:r>
                        <a:rPr sz="1000" spc="-4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dirty="0">
                          <a:latin typeface="Times New Roman"/>
                          <a:cs typeface="Times New Roman"/>
                        </a:rPr>
                        <a:t>других</a:t>
                      </a:r>
                      <a:r>
                        <a:rPr sz="1000" spc="20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spc="-10" dirty="0">
                          <a:latin typeface="Times New Roman"/>
                          <a:cs typeface="Times New Roman"/>
                        </a:rPr>
                        <a:t>рубриках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3683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70815">
                        <a:lnSpc>
                          <a:spcPct val="100000"/>
                        </a:lnSpc>
                        <a:spcBef>
                          <a:spcPts val="890"/>
                        </a:spcBef>
                      </a:pPr>
                      <a:r>
                        <a:rPr sz="1000" spc="-25" dirty="0">
                          <a:latin typeface="Times New Roman"/>
                          <a:cs typeface="Times New Roman"/>
                        </a:rPr>
                        <a:t>18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11303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890"/>
                        </a:spcBef>
                      </a:pPr>
                      <a:r>
                        <a:rPr sz="1000" spc="-10" dirty="0">
                          <a:latin typeface="Times New Roman"/>
                          <a:cs typeface="Times New Roman"/>
                        </a:rPr>
                        <a:t>R00-</a:t>
                      </a:r>
                      <a:r>
                        <a:rPr sz="1000" spc="-25" dirty="0">
                          <a:latin typeface="Times New Roman"/>
                          <a:cs typeface="Times New Roman"/>
                        </a:rPr>
                        <a:t>R99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11303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87960">
                <a:tc>
                  <a:txBody>
                    <a:bodyPr/>
                    <a:lstStyle/>
                    <a:p>
                      <a:pPr marL="43180">
                        <a:lnSpc>
                          <a:spcPct val="100000"/>
                        </a:lnSpc>
                        <a:spcBef>
                          <a:spcPts val="110"/>
                        </a:spcBef>
                      </a:pPr>
                      <a:r>
                        <a:rPr sz="1000" dirty="0">
                          <a:latin typeface="Times New Roman"/>
                          <a:cs typeface="Times New Roman"/>
                        </a:rPr>
                        <a:t>травмы,</a:t>
                      </a:r>
                      <a:r>
                        <a:rPr sz="1000" spc="-3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dirty="0">
                          <a:latin typeface="Times New Roman"/>
                          <a:cs typeface="Times New Roman"/>
                        </a:rPr>
                        <a:t>отравления</a:t>
                      </a:r>
                      <a:r>
                        <a:rPr sz="1000" spc="-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dirty="0">
                          <a:latin typeface="Times New Roman"/>
                          <a:cs typeface="Times New Roman"/>
                        </a:rPr>
                        <a:t>и</a:t>
                      </a:r>
                      <a:r>
                        <a:rPr sz="1000" spc="-4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dirty="0">
                          <a:latin typeface="Times New Roman"/>
                          <a:cs typeface="Times New Roman"/>
                        </a:rPr>
                        <a:t>некоторые</a:t>
                      </a:r>
                      <a:r>
                        <a:rPr sz="1000" spc="-2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dirty="0">
                          <a:latin typeface="Times New Roman"/>
                          <a:cs typeface="Times New Roman"/>
                        </a:rPr>
                        <a:t>другие</a:t>
                      </a:r>
                      <a:r>
                        <a:rPr sz="1000" spc="-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dirty="0">
                          <a:latin typeface="Times New Roman"/>
                          <a:cs typeface="Times New Roman"/>
                        </a:rPr>
                        <a:t>последствия воздействия внешних</a:t>
                      </a:r>
                      <a:r>
                        <a:rPr sz="1000" spc="-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spc="-10" dirty="0">
                          <a:latin typeface="Times New Roman"/>
                          <a:cs typeface="Times New Roman"/>
                        </a:rPr>
                        <a:t>причин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1397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70815">
                        <a:lnSpc>
                          <a:spcPct val="100000"/>
                        </a:lnSpc>
                        <a:spcBef>
                          <a:spcPts val="110"/>
                        </a:spcBef>
                      </a:pPr>
                      <a:r>
                        <a:rPr sz="1000" spc="-25" dirty="0">
                          <a:latin typeface="Times New Roman"/>
                          <a:cs typeface="Times New Roman"/>
                        </a:rPr>
                        <a:t>19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1397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10"/>
                        </a:spcBef>
                      </a:pPr>
                      <a:r>
                        <a:rPr sz="1000" spc="-10" dirty="0">
                          <a:latin typeface="Times New Roman"/>
                          <a:cs typeface="Times New Roman"/>
                        </a:rPr>
                        <a:t>S00-</a:t>
                      </a:r>
                      <a:r>
                        <a:rPr sz="1000" spc="-25" dirty="0">
                          <a:latin typeface="Times New Roman"/>
                          <a:cs typeface="Times New Roman"/>
                        </a:rPr>
                        <a:t>T98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1397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345440">
                <a:tc>
                  <a:txBody>
                    <a:bodyPr/>
                    <a:lstStyle/>
                    <a:p>
                      <a:pPr marL="43180" marR="52069">
                        <a:lnSpc>
                          <a:spcPct val="100000"/>
                        </a:lnSpc>
                        <a:spcBef>
                          <a:spcPts val="135"/>
                        </a:spcBef>
                      </a:pPr>
                      <a:r>
                        <a:rPr sz="1000" dirty="0">
                          <a:latin typeface="Times New Roman"/>
                          <a:cs typeface="Times New Roman"/>
                        </a:rPr>
                        <a:t>Кроме</a:t>
                      </a:r>
                      <a:r>
                        <a:rPr sz="1000" spc="-3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dirty="0">
                          <a:latin typeface="Times New Roman"/>
                          <a:cs typeface="Times New Roman"/>
                        </a:rPr>
                        <a:t>того:</a:t>
                      </a:r>
                      <a:r>
                        <a:rPr sz="1000" spc="-3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dirty="0">
                          <a:latin typeface="Times New Roman"/>
                          <a:cs typeface="Times New Roman"/>
                        </a:rPr>
                        <a:t>факторы,</a:t>
                      </a:r>
                      <a:r>
                        <a:rPr sz="1000" spc="-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dirty="0">
                          <a:latin typeface="Times New Roman"/>
                          <a:cs typeface="Times New Roman"/>
                        </a:rPr>
                        <a:t>влияющие</a:t>
                      </a:r>
                      <a:r>
                        <a:rPr sz="1000" spc="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dirty="0">
                          <a:latin typeface="Times New Roman"/>
                          <a:cs typeface="Times New Roman"/>
                        </a:rPr>
                        <a:t>на</a:t>
                      </a:r>
                      <a:r>
                        <a:rPr sz="1000" spc="-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dirty="0">
                          <a:latin typeface="Times New Roman"/>
                          <a:cs typeface="Times New Roman"/>
                        </a:rPr>
                        <a:t>состояние здоровья</a:t>
                      </a:r>
                      <a:r>
                        <a:rPr sz="1000" spc="-2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dirty="0">
                          <a:latin typeface="Times New Roman"/>
                          <a:cs typeface="Times New Roman"/>
                        </a:rPr>
                        <a:t>и</a:t>
                      </a:r>
                      <a:r>
                        <a:rPr sz="1000" spc="-4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dirty="0">
                          <a:latin typeface="Times New Roman"/>
                          <a:cs typeface="Times New Roman"/>
                        </a:rPr>
                        <a:t>обращения</a:t>
                      </a:r>
                      <a:r>
                        <a:rPr sz="1000" spc="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dirty="0">
                          <a:latin typeface="Times New Roman"/>
                          <a:cs typeface="Times New Roman"/>
                        </a:rPr>
                        <a:t>в</a:t>
                      </a:r>
                      <a:r>
                        <a:rPr sz="1000" spc="-4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spc="-10" dirty="0">
                          <a:latin typeface="Times New Roman"/>
                          <a:cs typeface="Times New Roman"/>
                        </a:rPr>
                        <a:t>учреждения здравоохранения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1714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70815">
                        <a:lnSpc>
                          <a:spcPct val="100000"/>
                        </a:lnSpc>
                        <a:spcBef>
                          <a:spcPts val="735"/>
                        </a:spcBef>
                      </a:pPr>
                      <a:r>
                        <a:rPr sz="1000" spc="-25" dirty="0">
                          <a:latin typeface="Times New Roman"/>
                          <a:cs typeface="Times New Roman"/>
                        </a:rPr>
                        <a:t>20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9334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735"/>
                        </a:spcBef>
                      </a:pPr>
                      <a:r>
                        <a:rPr sz="1000" spc="-10" dirty="0">
                          <a:latin typeface="Times New Roman"/>
                          <a:cs typeface="Times New Roman"/>
                        </a:rPr>
                        <a:t>Z00-</a:t>
                      </a:r>
                      <a:r>
                        <a:rPr sz="1000" spc="-25" dirty="0">
                          <a:latin typeface="Times New Roman"/>
                          <a:cs typeface="Times New Roman"/>
                        </a:rPr>
                        <a:t>Z99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9334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72720">
                <a:tc>
                  <a:txBody>
                    <a:bodyPr/>
                    <a:lstStyle/>
                    <a:p>
                      <a:pPr marL="43180">
                        <a:lnSpc>
                          <a:spcPts val="1075"/>
                        </a:lnSpc>
                      </a:pPr>
                      <a:r>
                        <a:rPr sz="1000" spc="-10" dirty="0">
                          <a:latin typeface="Times New Roman"/>
                          <a:cs typeface="Times New Roman"/>
                        </a:rPr>
                        <a:t>COVID-</a:t>
                      </a:r>
                      <a:r>
                        <a:rPr sz="1000" spc="-25" dirty="0">
                          <a:latin typeface="Times New Roman"/>
                          <a:cs typeface="Times New Roman"/>
                        </a:rPr>
                        <a:t>19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7081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-25" dirty="0">
                          <a:latin typeface="Times New Roman"/>
                          <a:cs typeface="Times New Roman"/>
                        </a:rPr>
                        <a:t>21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635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-10" dirty="0">
                          <a:latin typeface="Times New Roman"/>
                          <a:cs typeface="Times New Roman"/>
                        </a:rPr>
                        <a:t>U07.1-U07.2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635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/>
          <p:nvPr/>
        </p:nvSpPr>
        <p:spPr>
          <a:xfrm>
            <a:off x="0" y="0"/>
            <a:ext cx="12192000" cy="1047115"/>
          </a:xfrm>
          <a:custGeom>
            <a:avLst/>
            <a:gdLst/>
            <a:ahLst/>
            <a:cxnLst/>
            <a:rect l="l" t="t" r="r" b="b"/>
            <a:pathLst>
              <a:path w="12192000" h="1047115">
                <a:moveTo>
                  <a:pt x="0" y="1046988"/>
                </a:moveTo>
                <a:lnTo>
                  <a:pt x="12192000" y="1046988"/>
                </a:lnTo>
                <a:lnTo>
                  <a:pt x="12192000" y="0"/>
                </a:lnTo>
                <a:lnTo>
                  <a:pt x="0" y="0"/>
                </a:lnTo>
                <a:lnTo>
                  <a:pt x="0" y="1046988"/>
                </a:lnTo>
                <a:close/>
              </a:path>
            </a:pathLst>
          </a:custGeom>
          <a:solidFill>
            <a:srgbClr val="DDD0B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381000" y="53805"/>
            <a:ext cx="10723982" cy="93679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05"/>
              </a:spcBef>
            </a:pPr>
            <a:r>
              <a:rPr sz="2000" dirty="0">
                <a:latin typeface="Tahoma"/>
                <a:cs typeface="Tahoma"/>
              </a:rPr>
              <a:t>Состав</a:t>
            </a:r>
            <a:r>
              <a:rPr sz="2000" spc="-45" dirty="0">
                <a:latin typeface="Tahoma"/>
                <a:cs typeface="Tahoma"/>
              </a:rPr>
              <a:t> </a:t>
            </a:r>
            <a:r>
              <a:rPr sz="2000" dirty="0">
                <a:latin typeface="Tahoma"/>
                <a:cs typeface="Tahoma"/>
              </a:rPr>
              <a:t>пациентов</a:t>
            </a:r>
            <a:r>
              <a:rPr sz="2000" spc="-30" dirty="0">
                <a:latin typeface="Tahoma"/>
                <a:cs typeface="Tahoma"/>
              </a:rPr>
              <a:t> </a:t>
            </a:r>
            <a:r>
              <a:rPr sz="2000" dirty="0">
                <a:latin typeface="Tahoma"/>
                <a:cs typeface="Tahoma"/>
              </a:rPr>
              <a:t>детей</a:t>
            </a:r>
            <a:r>
              <a:rPr sz="2000" spc="-30" dirty="0">
                <a:latin typeface="Tahoma"/>
                <a:cs typeface="Tahoma"/>
              </a:rPr>
              <a:t> </a:t>
            </a:r>
            <a:r>
              <a:rPr sz="2000" dirty="0">
                <a:latin typeface="Tahoma"/>
                <a:cs typeface="Tahoma"/>
              </a:rPr>
              <a:t>0-17</a:t>
            </a:r>
            <a:r>
              <a:rPr sz="2000" spc="-25" dirty="0">
                <a:latin typeface="Tahoma"/>
                <a:cs typeface="Tahoma"/>
              </a:rPr>
              <a:t> </a:t>
            </a:r>
            <a:r>
              <a:rPr sz="2000" dirty="0">
                <a:latin typeface="Tahoma"/>
                <a:cs typeface="Tahoma"/>
              </a:rPr>
              <a:t>лет</a:t>
            </a:r>
            <a:r>
              <a:rPr sz="2000" spc="-40" dirty="0">
                <a:latin typeface="Tahoma"/>
                <a:cs typeface="Tahoma"/>
              </a:rPr>
              <a:t> </a:t>
            </a:r>
            <a:r>
              <a:rPr sz="2000" dirty="0">
                <a:latin typeface="Tahoma"/>
                <a:cs typeface="Tahoma"/>
              </a:rPr>
              <a:t>включительно</a:t>
            </a:r>
            <a:r>
              <a:rPr sz="2000" spc="-45" dirty="0">
                <a:latin typeface="Tahoma"/>
                <a:cs typeface="Tahoma"/>
              </a:rPr>
              <a:t> </a:t>
            </a:r>
            <a:r>
              <a:rPr sz="2000" dirty="0">
                <a:latin typeface="Tahoma"/>
                <a:cs typeface="Tahoma"/>
              </a:rPr>
              <a:t>в</a:t>
            </a:r>
            <a:r>
              <a:rPr sz="2000" spc="-10" dirty="0">
                <a:latin typeface="Tahoma"/>
                <a:cs typeface="Tahoma"/>
              </a:rPr>
              <a:t> дневных</a:t>
            </a:r>
            <a:endParaRPr sz="2000" dirty="0">
              <a:latin typeface="Tahoma"/>
              <a:cs typeface="Tahoma"/>
            </a:endParaRPr>
          </a:p>
          <a:p>
            <a:pPr marL="242570" marR="234315" indent="1270" algn="ctr">
              <a:lnSpc>
                <a:spcPct val="100000"/>
              </a:lnSpc>
            </a:pPr>
            <a:r>
              <a:rPr sz="2000" dirty="0">
                <a:latin typeface="Tahoma"/>
                <a:cs typeface="Tahoma"/>
              </a:rPr>
              <a:t>стационарах</a:t>
            </a:r>
            <a:r>
              <a:rPr sz="2000" spc="-65" dirty="0">
                <a:latin typeface="Tahoma"/>
                <a:cs typeface="Tahoma"/>
              </a:rPr>
              <a:t> </a:t>
            </a:r>
            <a:r>
              <a:rPr sz="2000" dirty="0">
                <a:latin typeface="Tahoma"/>
                <a:cs typeface="Tahoma"/>
              </a:rPr>
              <a:t>медицинских</a:t>
            </a:r>
            <a:r>
              <a:rPr sz="2000" spc="-45" dirty="0">
                <a:latin typeface="Tahoma"/>
                <a:cs typeface="Tahoma"/>
              </a:rPr>
              <a:t> </a:t>
            </a:r>
            <a:r>
              <a:rPr sz="2000" dirty="0">
                <a:latin typeface="Tahoma"/>
                <a:cs typeface="Tahoma"/>
              </a:rPr>
              <a:t>организаций,</a:t>
            </a:r>
            <a:r>
              <a:rPr sz="2000" spc="-50" dirty="0">
                <a:latin typeface="Tahoma"/>
                <a:cs typeface="Tahoma"/>
              </a:rPr>
              <a:t> </a:t>
            </a:r>
            <a:r>
              <a:rPr sz="2000" spc="-10" dirty="0">
                <a:latin typeface="Tahoma"/>
                <a:cs typeface="Tahoma"/>
              </a:rPr>
              <a:t>оказывающих </a:t>
            </a:r>
            <a:r>
              <a:rPr sz="2000" dirty="0">
                <a:latin typeface="Tahoma"/>
                <a:cs typeface="Tahoma"/>
              </a:rPr>
              <a:t>медицинскую</a:t>
            </a:r>
            <a:r>
              <a:rPr sz="2000" spc="-45" dirty="0">
                <a:latin typeface="Tahoma"/>
                <a:cs typeface="Tahoma"/>
              </a:rPr>
              <a:t> </a:t>
            </a:r>
            <a:r>
              <a:rPr sz="2000" dirty="0">
                <a:latin typeface="Tahoma"/>
                <a:cs typeface="Tahoma"/>
              </a:rPr>
              <a:t>помощь</a:t>
            </a:r>
            <a:r>
              <a:rPr sz="2000" spc="-15" dirty="0">
                <a:latin typeface="Tahoma"/>
                <a:cs typeface="Tahoma"/>
              </a:rPr>
              <a:t> </a:t>
            </a:r>
            <a:r>
              <a:rPr sz="2000" dirty="0">
                <a:latin typeface="Tahoma"/>
                <a:cs typeface="Tahoma"/>
              </a:rPr>
              <a:t>на</a:t>
            </a:r>
            <a:r>
              <a:rPr sz="2000" spc="-20" dirty="0">
                <a:latin typeface="Tahoma"/>
                <a:cs typeface="Tahoma"/>
              </a:rPr>
              <a:t> </a:t>
            </a:r>
            <a:r>
              <a:rPr sz="2000" dirty="0">
                <a:latin typeface="Tahoma"/>
                <a:cs typeface="Tahoma"/>
              </a:rPr>
              <a:t>дому,</a:t>
            </a:r>
            <a:r>
              <a:rPr sz="2000" spc="-20" dirty="0">
                <a:latin typeface="Tahoma"/>
                <a:cs typeface="Tahoma"/>
              </a:rPr>
              <a:t> </a:t>
            </a:r>
            <a:r>
              <a:rPr sz="2000" dirty="0">
                <a:latin typeface="Tahoma"/>
                <a:cs typeface="Tahoma"/>
              </a:rPr>
              <a:t>сроки</a:t>
            </a:r>
            <a:r>
              <a:rPr sz="2000" spc="-5" dirty="0">
                <a:latin typeface="Tahoma"/>
                <a:cs typeface="Tahoma"/>
              </a:rPr>
              <a:t> </a:t>
            </a:r>
            <a:r>
              <a:rPr sz="2000" dirty="0">
                <a:latin typeface="Tahoma"/>
                <a:cs typeface="Tahoma"/>
              </a:rPr>
              <a:t>и</a:t>
            </a:r>
            <a:r>
              <a:rPr sz="2000" spc="-10" dirty="0">
                <a:latin typeface="Tahoma"/>
                <a:cs typeface="Tahoma"/>
              </a:rPr>
              <a:t> </a:t>
            </a:r>
            <a:r>
              <a:rPr sz="2000" dirty="0">
                <a:latin typeface="Tahoma"/>
                <a:cs typeface="Tahoma"/>
              </a:rPr>
              <a:t>исходы</a:t>
            </a:r>
            <a:r>
              <a:rPr sz="2000" spc="-5" dirty="0">
                <a:latin typeface="Tahoma"/>
                <a:cs typeface="Tahoma"/>
              </a:rPr>
              <a:t> </a:t>
            </a:r>
            <a:r>
              <a:rPr sz="2000" spc="-10" dirty="0">
                <a:latin typeface="Tahoma"/>
                <a:cs typeface="Tahoma"/>
              </a:rPr>
              <a:t>лечения</a:t>
            </a:r>
            <a:endParaRPr sz="2000" dirty="0">
              <a:latin typeface="Tahoma"/>
              <a:cs typeface="Tahoma"/>
            </a:endParaRPr>
          </a:p>
        </p:txBody>
      </p:sp>
      <p:graphicFrame>
        <p:nvGraphicFramePr>
          <p:cNvPr id="6" name="object 6"/>
          <p:cNvGraphicFramePr>
            <a:graphicFrameLocks noGrp="1"/>
          </p:cNvGraphicFramePr>
          <p:nvPr/>
        </p:nvGraphicFramePr>
        <p:xfrm>
          <a:off x="657948" y="1190752"/>
          <a:ext cx="10278109" cy="553402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366260"/>
                <a:gridCol w="449579"/>
                <a:gridCol w="899160"/>
                <a:gridCol w="1798320"/>
                <a:gridCol w="1618615"/>
                <a:gridCol w="1146175"/>
              </a:tblGrid>
              <a:tr h="313055"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1000" dirty="0">
                          <a:latin typeface="Times New Roman"/>
                          <a:cs typeface="Times New Roman"/>
                        </a:rPr>
                        <a:t>Наименование</a:t>
                      </a:r>
                      <a:r>
                        <a:rPr sz="1000" spc="-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dirty="0">
                          <a:latin typeface="Times New Roman"/>
                          <a:cs typeface="Times New Roman"/>
                        </a:rPr>
                        <a:t>классов</a:t>
                      </a:r>
                      <a:r>
                        <a:rPr sz="1000" spc="-3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spc="-10" dirty="0">
                          <a:latin typeface="Times New Roman"/>
                          <a:cs typeface="Times New Roman"/>
                        </a:rPr>
                        <a:t>МКБ-</a:t>
                      </a:r>
                      <a:r>
                        <a:rPr sz="1000" spc="-25" dirty="0">
                          <a:latin typeface="Times New Roman"/>
                          <a:cs typeface="Times New Roman"/>
                        </a:rPr>
                        <a:t>10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635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 marL="635" algn="ctr">
                        <a:lnSpc>
                          <a:spcPct val="100000"/>
                        </a:lnSpc>
                      </a:pPr>
                      <a:r>
                        <a:rPr sz="1000" dirty="0">
                          <a:latin typeface="Times New Roman"/>
                          <a:cs typeface="Times New Roman"/>
                        </a:rPr>
                        <a:t>№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  <a:p>
                      <a:pPr marL="1270" algn="ctr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1000" spc="-20" dirty="0">
                          <a:latin typeface="Times New Roman"/>
                          <a:cs typeface="Times New Roman"/>
                        </a:rPr>
                        <a:t>стр.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254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85"/>
                        </a:spcBef>
                      </a:pPr>
                      <a:r>
                        <a:rPr sz="1000" spc="-25" dirty="0">
                          <a:latin typeface="Times New Roman"/>
                          <a:cs typeface="Times New Roman"/>
                        </a:rPr>
                        <a:t>Код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  <a:p>
                      <a:pPr marL="230504" marR="221615" indent="153670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1000" spc="-25" dirty="0">
                          <a:latin typeface="Times New Roman"/>
                          <a:cs typeface="Times New Roman"/>
                        </a:rPr>
                        <a:t>по </a:t>
                      </a:r>
                      <a:r>
                        <a:rPr sz="1000" spc="-20" dirty="0">
                          <a:latin typeface="Times New Roman"/>
                          <a:cs typeface="Times New Roman"/>
                        </a:rPr>
                        <a:t>МКБ-</a:t>
                      </a:r>
                      <a:r>
                        <a:rPr sz="1000" spc="-25" dirty="0">
                          <a:latin typeface="Times New Roman"/>
                          <a:cs typeface="Times New Roman"/>
                        </a:rPr>
                        <a:t>10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8699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3">
                  <a:txBody>
                    <a:bodyPr/>
                    <a:lstStyle/>
                    <a:p>
                      <a:pPr marL="2066925" marR="156210" indent="-1905635">
                        <a:lnSpc>
                          <a:spcPts val="1200"/>
                        </a:lnSpc>
                      </a:pPr>
                      <a:r>
                        <a:rPr sz="1000" dirty="0">
                          <a:latin typeface="Times New Roman"/>
                          <a:cs typeface="Times New Roman"/>
                        </a:rPr>
                        <a:t>Дневные</a:t>
                      </a:r>
                      <a:r>
                        <a:rPr sz="1000" spc="-3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dirty="0">
                          <a:latin typeface="Times New Roman"/>
                          <a:cs typeface="Times New Roman"/>
                        </a:rPr>
                        <a:t>стационары</a:t>
                      </a:r>
                      <a:r>
                        <a:rPr sz="1000" spc="-3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dirty="0">
                          <a:latin typeface="Times New Roman"/>
                          <a:cs typeface="Times New Roman"/>
                        </a:rPr>
                        <a:t>медицинских</a:t>
                      </a:r>
                      <a:r>
                        <a:rPr sz="1000" spc="-2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dirty="0">
                          <a:latin typeface="Times New Roman"/>
                          <a:cs typeface="Times New Roman"/>
                        </a:rPr>
                        <a:t>организаций,</a:t>
                      </a:r>
                      <a:r>
                        <a:rPr sz="1000" spc="-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dirty="0">
                          <a:latin typeface="Times New Roman"/>
                          <a:cs typeface="Times New Roman"/>
                        </a:rPr>
                        <a:t>оказывающих</a:t>
                      </a:r>
                      <a:r>
                        <a:rPr sz="1000" spc="-2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spc="-10" dirty="0">
                          <a:latin typeface="Times New Roman"/>
                          <a:cs typeface="Times New Roman"/>
                        </a:rPr>
                        <a:t>медицинскую помощь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328295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635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254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8699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55"/>
                        </a:spcBef>
                      </a:pPr>
                      <a:r>
                        <a:rPr sz="1000" dirty="0">
                          <a:latin typeface="Times New Roman"/>
                          <a:cs typeface="Times New Roman"/>
                        </a:rPr>
                        <a:t>Выписано</a:t>
                      </a:r>
                      <a:r>
                        <a:rPr sz="1000" spc="-3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spc="-10" dirty="0">
                          <a:latin typeface="Times New Roman"/>
                          <a:cs typeface="Times New Roman"/>
                        </a:rPr>
                        <a:t>пациентов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8318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655"/>
                        </a:spcBef>
                      </a:pPr>
                      <a:r>
                        <a:rPr sz="1000" dirty="0">
                          <a:latin typeface="Times New Roman"/>
                          <a:cs typeface="Times New Roman"/>
                        </a:rPr>
                        <a:t>Проведено</a:t>
                      </a:r>
                      <a:r>
                        <a:rPr sz="1000" spc="-3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dirty="0">
                          <a:latin typeface="Times New Roman"/>
                          <a:cs typeface="Times New Roman"/>
                        </a:rPr>
                        <a:t>пациенто-</a:t>
                      </a:r>
                      <a:r>
                        <a:rPr sz="1000" spc="-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spc="-20" dirty="0">
                          <a:latin typeface="Times New Roman"/>
                          <a:cs typeface="Times New Roman"/>
                        </a:rPr>
                        <a:t>дней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8318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655"/>
                        </a:spcBef>
                      </a:pPr>
                      <a:r>
                        <a:rPr sz="1000" spc="-10" dirty="0">
                          <a:latin typeface="Times New Roman"/>
                          <a:cs typeface="Times New Roman"/>
                        </a:rPr>
                        <a:t>Умерло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8318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80340">
                <a:tc>
                  <a:txBody>
                    <a:bodyPr/>
                    <a:lstStyle/>
                    <a:p>
                      <a:pPr algn="ctr">
                        <a:lnSpc>
                          <a:spcPts val="1165"/>
                        </a:lnSpc>
                      </a:pPr>
                      <a:r>
                        <a:rPr sz="1000" dirty="0">
                          <a:latin typeface="Times New Roman"/>
                          <a:cs typeface="Times New Roman"/>
                        </a:rPr>
                        <a:t>1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93675">
                        <a:lnSpc>
                          <a:spcPts val="1165"/>
                        </a:lnSpc>
                      </a:pPr>
                      <a:r>
                        <a:rPr sz="1000" dirty="0">
                          <a:latin typeface="Times New Roman"/>
                          <a:cs typeface="Times New Roman"/>
                        </a:rPr>
                        <a:t>2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1165"/>
                        </a:lnSpc>
                      </a:pPr>
                      <a:r>
                        <a:rPr sz="1000" dirty="0">
                          <a:latin typeface="Times New Roman"/>
                          <a:cs typeface="Times New Roman"/>
                        </a:rPr>
                        <a:t>3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65"/>
                        </a:lnSpc>
                      </a:pPr>
                      <a:r>
                        <a:rPr sz="1000" dirty="0">
                          <a:latin typeface="Times New Roman"/>
                          <a:cs typeface="Times New Roman"/>
                        </a:rPr>
                        <a:t>4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ts val="1165"/>
                        </a:lnSpc>
                      </a:pPr>
                      <a:r>
                        <a:rPr sz="1000" dirty="0">
                          <a:latin typeface="Times New Roman"/>
                          <a:cs typeface="Times New Roman"/>
                        </a:rPr>
                        <a:t>5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1165"/>
                        </a:lnSpc>
                      </a:pPr>
                      <a:r>
                        <a:rPr sz="1000" dirty="0">
                          <a:latin typeface="Times New Roman"/>
                          <a:cs typeface="Times New Roman"/>
                        </a:rPr>
                        <a:t>6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56210">
                <a:tc>
                  <a:txBody>
                    <a:bodyPr/>
                    <a:lstStyle/>
                    <a:p>
                      <a:pPr marL="43180">
                        <a:lnSpc>
                          <a:spcPts val="1135"/>
                        </a:lnSpc>
                      </a:pPr>
                      <a:r>
                        <a:rPr sz="1000" b="1" dirty="0">
                          <a:latin typeface="Times New Roman"/>
                          <a:cs typeface="Times New Roman"/>
                        </a:rPr>
                        <a:t>Всего,</a:t>
                      </a:r>
                      <a:r>
                        <a:rPr sz="1000" b="1" spc="-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b="1" dirty="0">
                          <a:latin typeface="Times New Roman"/>
                          <a:cs typeface="Times New Roman"/>
                        </a:rPr>
                        <a:t>в</a:t>
                      </a:r>
                      <a:r>
                        <a:rPr sz="1000" b="1" spc="-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b="1" dirty="0">
                          <a:latin typeface="Times New Roman"/>
                          <a:cs typeface="Times New Roman"/>
                        </a:rPr>
                        <a:t>том</a:t>
                      </a:r>
                      <a:r>
                        <a:rPr sz="1000" b="1" spc="-5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b="1" spc="-10" dirty="0">
                          <a:latin typeface="Times New Roman"/>
                          <a:cs typeface="Times New Roman"/>
                        </a:rPr>
                        <a:t>числе: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93675">
                        <a:lnSpc>
                          <a:spcPts val="1135"/>
                        </a:lnSpc>
                      </a:pPr>
                      <a:r>
                        <a:rPr sz="1000" dirty="0">
                          <a:latin typeface="Times New Roman"/>
                          <a:cs typeface="Times New Roman"/>
                        </a:rPr>
                        <a:t>1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35"/>
                        </a:lnSpc>
                      </a:pPr>
                      <a:r>
                        <a:rPr sz="1000" spc="-20" dirty="0">
                          <a:latin typeface="Times New Roman"/>
                          <a:cs typeface="Times New Roman"/>
                        </a:rPr>
                        <a:t>А00-</a:t>
                      </a:r>
                      <a:r>
                        <a:rPr sz="1000" spc="-25" dirty="0">
                          <a:latin typeface="Times New Roman"/>
                          <a:cs typeface="Times New Roman"/>
                        </a:rPr>
                        <a:t>Т98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12725">
                <a:tc>
                  <a:txBody>
                    <a:bodyPr/>
                    <a:lstStyle/>
                    <a:p>
                      <a:pPr marL="43180">
                        <a:lnSpc>
                          <a:spcPct val="100000"/>
                        </a:lnSpc>
                        <a:spcBef>
                          <a:spcPts val="200"/>
                        </a:spcBef>
                      </a:pPr>
                      <a:r>
                        <a:rPr sz="1000" dirty="0">
                          <a:latin typeface="Times New Roman"/>
                          <a:cs typeface="Times New Roman"/>
                        </a:rPr>
                        <a:t>некоторые</a:t>
                      </a:r>
                      <a:r>
                        <a:rPr sz="1000" spc="-3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dirty="0">
                          <a:latin typeface="Times New Roman"/>
                          <a:cs typeface="Times New Roman"/>
                        </a:rPr>
                        <a:t>инфекционные</a:t>
                      </a:r>
                      <a:r>
                        <a:rPr sz="1000" spc="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dirty="0">
                          <a:latin typeface="Times New Roman"/>
                          <a:cs typeface="Times New Roman"/>
                        </a:rPr>
                        <a:t>и</a:t>
                      </a:r>
                      <a:r>
                        <a:rPr sz="1000" spc="-5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dirty="0">
                          <a:latin typeface="Times New Roman"/>
                          <a:cs typeface="Times New Roman"/>
                        </a:rPr>
                        <a:t>паразитарные</a:t>
                      </a:r>
                      <a:r>
                        <a:rPr sz="1000" spc="-10" dirty="0">
                          <a:latin typeface="Times New Roman"/>
                          <a:cs typeface="Times New Roman"/>
                        </a:rPr>
                        <a:t> болезни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2540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93675">
                        <a:lnSpc>
                          <a:spcPct val="100000"/>
                        </a:lnSpc>
                        <a:spcBef>
                          <a:spcPts val="200"/>
                        </a:spcBef>
                      </a:pPr>
                      <a:r>
                        <a:rPr sz="1000" dirty="0">
                          <a:latin typeface="Times New Roman"/>
                          <a:cs typeface="Times New Roman"/>
                        </a:rPr>
                        <a:t>2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2540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00"/>
                        </a:spcBef>
                      </a:pPr>
                      <a:r>
                        <a:rPr sz="1000" spc="-10" dirty="0">
                          <a:latin typeface="Times New Roman"/>
                          <a:cs typeface="Times New Roman"/>
                        </a:rPr>
                        <a:t>А00-</a:t>
                      </a:r>
                      <a:r>
                        <a:rPr sz="1000" spc="-25" dirty="0">
                          <a:latin typeface="Times New Roman"/>
                          <a:cs typeface="Times New Roman"/>
                        </a:rPr>
                        <a:t>В99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2540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56210">
                <a:tc>
                  <a:txBody>
                    <a:bodyPr/>
                    <a:lstStyle/>
                    <a:p>
                      <a:pPr marL="43180">
                        <a:lnSpc>
                          <a:spcPts val="1135"/>
                        </a:lnSpc>
                      </a:pPr>
                      <a:r>
                        <a:rPr sz="1000" spc="-10" dirty="0">
                          <a:latin typeface="Times New Roman"/>
                          <a:cs typeface="Times New Roman"/>
                        </a:rPr>
                        <a:t>новообразования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93675">
                        <a:lnSpc>
                          <a:spcPts val="1135"/>
                        </a:lnSpc>
                      </a:pPr>
                      <a:r>
                        <a:rPr sz="1000" dirty="0">
                          <a:latin typeface="Times New Roman"/>
                          <a:cs typeface="Times New Roman"/>
                        </a:rPr>
                        <a:t>3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35"/>
                        </a:lnSpc>
                      </a:pPr>
                      <a:r>
                        <a:rPr sz="1000" spc="-10" dirty="0">
                          <a:latin typeface="Times New Roman"/>
                          <a:cs typeface="Times New Roman"/>
                        </a:rPr>
                        <a:t>С00-</a:t>
                      </a:r>
                      <a:r>
                        <a:rPr sz="1000" spc="-25" dirty="0">
                          <a:latin typeface="Times New Roman"/>
                          <a:cs typeface="Times New Roman"/>
                        </a:rPr>
                        <a:t>D48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43180" marR="38735">
                        <a:lnSpc>
                          <a:spcPts val="1200"/>
                        </a:lnSpc>
                      </a:pPr>
                      <a:r>
                        <a:rPr sz="1000" dirty="0">
                          <a:latin typeface="Times New Roman"/>
                          <a:cs typeface="Times New Roman"/>
                        </a:rPr>
                        <a:t>болезни</a:t>
                      </a:r>
                      <a:r>
                        <a:rPr sz="1000" spc="4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dirty="0">
                          <a:latin typeface="Times New Roman"/>
                          <a:cs typeface="Times New Roman"/>
                        </a:rPr>
                        <a:t>крови,</a:t>
                      </a:r>
                      <a:r>
                        <a:rPr sz="1000" spc="4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dirty="0">
                          <a:latin typeface="Times New Roman"/>
                          <a:cs typeface="Times New Roman"/>
                        </a:rPr>
                        <a:t>кроветворных</a:t>
                      </a:r>
                      <a:r>
                        <a:rPr sz="1000" spc="4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dirty="0">
                          <a:latin typeface="Times New Roman"/>
                          <a:cs typeface="Times New Roman"/>
                        </a:rPr>
                        <a:t>органов</a:t>
                      </a:r>
                      <a:r>
                        <a:rPr sz="1000" spc="5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dirty="0">
                          <a:latin typeface="Times New Roman"/>
                          <a:cs typeface="Times New Roman"/>
                        </a:rPr>
                        <a:t>и</a:t>
                      </a:r>
                      <a:r>
                        <a:rPr sz="1000" spc="3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dirty="0">
                          <a:latin typeface="Times New Roman"/>
                          <a:cs typeface="Times New Roman"/>
                        </a:rPr>
                        <a:t>отдельные</a:t>
                      </a:r>
                      <a:r>
                        <a:rPr sz="1000" spc="5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dirty="0">
                          <a:latin typeface="Times New Roman"/>
                          <a:cs typeface="Times New Roman"/>
                        </a:rPr>
                        <a:t>нарушения,</a:t>
                      </a:r>
                      <a:r>
                        <a:rPr sz="1000" spc="3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spc="-10" dirty="0">
                          <a:latin typeface="Times New Roman"/>
                          <a:cs typeface="Times New Roman"/>
                        </a:rPr>
                        <a:t>вовлекающие </a:t>
                      </a:r>
                      <a:r>
                        <a:rPr sz="1000" dirty="0">
                          <a:latin typeface="Times New Roman"/>
                          <a:cs typeface="Times New Roman"/>
                        </a:rPr>
                        <a:t>иммунный</a:t>
                      </a:r>
                      <a:r>
                        <a:rPr sz="1000" spc="-3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spc="-10" dirty="0">
                          <a:latin typeface="Times New Roman"/>
                          <a:cs typeface="Times New Roman"/>
                        </a:rPr>
                        <a:t>механизм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93675">
                        <a:lnSpc>
                          <a:spcPct val="100000"/>
                        </a:lnSpc>
                        <a:spcBef>
                          <a:spcPts val="565"/>
                        </a:spcBef>
                      </a:pPr>
                      <a:r>
                        <a:rPr sz="1000" dirty="0">
                          <a:latin typeface="Times New Roman"/>
                          <a:cs typeface="Times New Roman"/>
                        </a:rPr>
                        <a:t>4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7175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565"/>
                        </a:spcBef>
                      </a:pPr>
                      <a:r>
                        <a:rPr sz="1000" spc="-10" dirty="0">
                          <a:latin typeface="Times New Roman"/>
                          <a:cs typeface="Times New Roman"/>
                        </a:rPr>
                        <a:t>D50-</a:t>
                      </a:r>
                      <a:r>
                        <a:rPr sz="1000" spc="-25" dirty="0">
                          <a:latin typeface="Times New Roman"/>
                          <a:cs typeface="Times New Roman"/>
                        </a:rPr>
                        <a:t>D89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7175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43180" marR="38100">
                        <a:lnSpc>
                          <a:spcPts val="1200"/>
                        </a:lnSpc>
                      </a:pPr>
                      <a:r>
                        <a:rPr sz="1000" dirty="0">
                          <a:latin typeface="Times New Roman"/>
                          <a:cs typeface="Times New Roman"/>
                        </a:rPr>
                        <a:t>болезни</a:t>
                      </a:r>
                      <a:r>
                        <a:rPr sz="1000" spc="18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dirty="0">
                          <a:latin typeface="Times New Roman"/>
                          <a:cs typeface="Times New Roman"/>
                        </a:rPr>
                        <a:t>эндокринной</a:t>
                      </a:r>
                      <a:r>
                        <a:rPr sz="1000" spc="19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dirty="0">
                          <a:latin typeface="Times New Roman"/>
                          <a:cs typeface="Times New Roman"/>
                        </a:rPr>
                        <a:t>системы,</a:t>
                      </a:r>
                      <a:r>
                        <a:rPr sz="1000" spc="19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dirty="0">
                          <a:latin typeface="Times New Roman"/>
                          <a:cs typeface="Times New Roman"/>
                        </a:rPr>
                        <a:t>расстройства</a:t>
                      </a:r>
                      <a:r>
                        <a:rPr sz="1000" spc="19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dirty="0">
                          <a:latin typeface="Times New Roman"/>
                          <a:cs typeface="Times New Roman"/>
                        </a:rPr>
                        <a:t>питания</a:t>
                      </a:r>
                      <a:r>
                        <a:rPr sz="1000" spc="204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dirty="0">
                          <a:latin typeface="Times New Roman"/>
                          <a:cs typeface="Times New Roman"/>
                        </a:rPr>
                        <a:t>и</a:t>
                      </a:r>
                      <a:r>
                        <a:rPr sz="1000" spc="18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dirty="0">
                          <a:latin typeface="Times New Roman"/>
                          <a:cs typeface="Times New Roman"/>
                        </a:rPr>
                        <a:t>нарушения</a:t>
                      </a:r>
                      <a:r>
                        <a:rPr sz="1000" spc="19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spc="-10" dirty="0">
                          <a:latin typeface="Times New Roman"/>
                          <a:cs typeface="Times New Roman"/>
                        </a:rPr>
                        <a:t>обмена веществ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93675">
                        <a:lnSpc>
                          <a:spcPct val="100000"/>
                        </a:lnSpc>
                        <a:spcBef>
                          <a:spcPts val="565"/>
                        </a:spcBef>
                      </a:pPr>
                      <a:r>
                        <a:rPr sz="1000" dirty="0">
                          <a:latin typeface="Times New Roman"/>
                          <a:cs typeface="Times New Roman"/>
                        </a:rPr>
                        <a:t>5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7175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565"/>
                        </a:spcBef>
                      </a:pPr>
                      <a:r>
                        <a:rPr sz="1000" spc="-10" dirty="0">
                          <a:latin typeface="Times New Roman"/>
                          <a:cs typeface="Times New Roman"/>
                        </a:rPr>
                        <a:t>Е00-</a:t>
                      </a:r>
                      <a:r>
                        <a:rPr sz="1000" spc="-25" dirty="0">
                          <a:latin typeface="Times New Roman"/>
                          <a:cs typeface="Times New Roman"/>
                        </a:rPr>
                        <a:t>Е90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7175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12725">
                <a:tc>
                  <a:txBody>
                    <a:bodyPr/>
                    <a:lstStyle/>
                    <a:p>
                      <a:pPr marL="43180">
                        <a:lnSpc>
                          <a:spcPct val="100000"/>
                        </a:lnSpc>
                        <a:spcBef>
                          <a:spcPts val="204"/>
                        </a:spcBef>
                      </a:pPr>
                      <a:r>
                        <a:rPr sz="1000" dirty="0">
                          <a:latin typeface="Times New Roman"/>
                          <a:cs typeface="Times New Roman"/>
                        </a:rPr>
                        <a:t>психические расстройства</a:t>
                      </a:r>
                      <a:r>
                        <a:rPr sz="1000" spc="-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dirty="0">
                          <a:latin typeface="Times New Roman"/>
                          <a:cs typeface="Times New Roman"/>
                        </a:rPr>
                        <a:t>и</a:t>
                      </a:r>
                      <a:r>
                        <a:rPr sz="1000" spc="-5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dirty="0">
                          <a:latin typeface="Times New Roman"/>
                          <a:cs typeface="Times New Roman"/>
                        </a:rPr>
                        <a:t>расстройства</a:t>
                      </a:r>
                      <a:r>
                        <a:rPr sz="1000" spc="-10" dirty="0">
                          <a:latin typeface="Times New Roman"/>
                          <a:cs typeface="Times New Roman"/>
                        </a:rPr>
                        <a:t> поведения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26034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93675">
                        <a:lnSpc>
                          <a:spcPct val="100000"/>
                        </a:lnSpc>
                        <a:spcBef>
                          <a:spcPts val="204"/>
                        </a:spcBef>
                      </a:pPr>
                      <a:r>
                        <a:rPr sz="1000" dirty="0">
                          <a:latin typeface="Times New Roman"/>
                          <a:cs typeface="Times New Roman"/>
                        </a:rPr>
                        <a:t>6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26034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04"/>
                        </a:spcBef>
                      </a:pPr>
                      <a:r>
                        <a:rPr sz="1000" spc="-10" dirty="0">
                          <a:latin typeface="Times New Roman"/>
                          <a:cs typeface="Times New Roman"/>
                        </a:rPr>
                        <a:t>F00-</a:t>
                      </a:r>
                      <a:r>
                        <a:rPr sz="1000" spc="-25" dirty="0">
                          <a:latin typeface="Times New Roman"/>
                          <a:cs typeface="Times New Roman"/>
                        </a:rPr>
                        <a:t>F99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26034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43180">
                        <a:lnSpc>
                          <a:spcPts val="1100"/>
                        </a:lnSpc>
                      </a:pPr>
                      <a:r>
                        <a:rPr sz="1000" dirty="0">
                          <a:latin typeface="Times New Roman"/>
                          <a:cs typeface="Times New Roman"/>
                        </a:rPr>
                        <a:t>болезни</a:t>
                      </a:r>
                      <a:r>
                        <a:rPr sz="1000" spc="-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dirty="0">
                          <a:latin typeface="Times New Roman"/>
                          <a:cs typeface="Times New Roman"/>
                        </a:rPr>
                        <a:t>нервной</a:t>
                      </a:r>
                      <a:r>
                        <a:rPr sz="1000" spc="-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spc="-10" dirty="0">
                          <a:latin typeface="Times New Roman"/>
                          <a:cs typeface="Times New Roman"/>
                        </a:rPr>
                        <a:t>системы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93675">
                        <a:lnSpc>
                          <a:spcPts val="1100"/>
                        </a:lnSpc>
                      </a:pPr>
                      <a:r>
                        <a:rPr sz="1000" dirty="0">
                          <a:latin typeface="Times New Roman"/>
                          <a:cs typeface="Times New Roman"/>
                        </a:rPr>
                        <a:t>7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</a:pPr>
                      <a:r>
                        <a:rPr sz="1000" spc="-10" dirty="0">
                          <a:latin typeface="Times New Roman"/>
                          <a:cs typeface="Times New Roman"/>
                        </a:rPr>
                        <a:t>G00-</a:t>
                      </a:r>
                      <a:r>
                        <a:rPr sz="1000" spc="-25" dirty="0">
                          <a:latin typeface="Times New Roman"/>
                          <a:cs typeface="Times New Roman"/>
                        </a:rPr>
                        <a:t>G99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43180">
                        <a:lnSpc>
                          <a:spcPts val="1100"/>
                        </a:lnSpc>
                      </a:pPr>
                      <a:r>
                        <a:rPr sz="1000" dirty="0">
                          <a:latin typeface="Times New Roman"/>
                          <a:cs typeface="Times New Roman"/>
                        </a:rPr>
                        <a:t>болезни</a:t>
                      </a:r>
                      <a:r>
                        <a:rPr sz="1000" spc="-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dirty="0">
                          <a:latin typeface="Times New Roman"/>
                          <a:cs typeface="Times New Roman"/>
                        </a:rPr>
                        <a:t>глаза</a:t>
                      </a:r>
                      <a:r>
                        <a:rPr sz="1000" spc="-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dirty="0">
                          <a:latin typeface="Times New Roman"/>
                          <a:cs typeface="Times New Roman"/>
                        </a:rPr>
                        <a:t>и</a:t>
                      </a:r>
                      <a:r>
                        <a:rPr sz="1000" spc="-3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dirty="0">
                          <a:latin typeface="Times New Roman"/>
                          <a:cs typeface="Times New Roman"/>
                        </a:rPr>
                        <a:t>его</a:t>
                      </a:r>
                      <a:r>
                        <a:rPr sz="1000" spc="-3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dirty="0">
                          <a:latin typeface="Times New Roman"/>
                          <a:cs typeface="Times New Roman"/>
                        </a:rPr>
                        <a:t>придаточного </a:t>
                      </a:r>
                      <a:r>
                        <a:rPr sz="1000" spc="-10" dirty="0">
                          <a:latin typeface="Times New Roman"/>
                          <a:cs typeface="Times New Roman"/>
                        </a:rPr>
                        <a:t>аппарата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93675">
                        <a:lnSpc>
                          <a:spcPts val="1100"/>
                        </a:lnSpc>
                      </a:pPr>
                      <a:r>
                        <a:rPr sz="1000" dirty="0">
                          <a:latin typeface="Times New Roman"/>
                          <a:cs typeface="Times New Roman"/>
                        </a:rPr>
                        <a:t>8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</a:pPr>
                      <a:r>
                        <a:rPr sz="1000" spc="-10" dirty="0">
                          <a:latin typeface="Times New Roman"/>
                          <a:cs typeface="Times New Roman"/>
                        </a:rPr>
                        <a:t>H00-</a:t>
                      </a:r>
                      <a:r>
                        <a:rPr sz="1000" spc="-25" dirty="0">
                          <a:latin typeface="Times New Roman"/>
                          <a:cs typeface="Times New Roman"/>
                        </a:rPr>
                        <a:t>H59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43180">
                        <a:lnSpc>
                          <a:spcPts val="1100"/>
                        </a:lnSpc>
                      </a:pPr>
                      <a:r>
                        <a:rPr sz="1000" dirty="0">
                          <a:latin typeface="Times New Roman"/>
                          <a:cs typeface="Times New Roman"/>
                        </a:rPr>
                        <a:t>болезни</a:t>
                      </a:r>
                      <a:r>
                        <a:rPr sz="1000" spc="-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dirty="0">
                          <a:latin typeface="Times New Roman"/>
                          <a:cs typeface="Times New Roman"/>
                        </a:rPr>
                        <a:t>уха</a:t>
                      </a:r>
                      <a:r>
                        <a:rPr sz="1000" spc="-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dirty="0">
                          <a:latin typeface="Times New Roman"/>
                          <a:cs typeface="Times New Roman"/>
                        </a:rPr>
                        <a:t>и</a:t>
                      </a:r>
                      <a:r>
                        <a:rPr sz="1000" spc="-3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dirty="0">
                          <a:latin typeface="Times New Roman"/>
                          <a:cs typeface="Times New Roman"/>
                        </a:rPr>
                        <a:t>сосцевидного</a:t>
                      </a:r>
                      <a:r>
                        <a:rPr sz="1000" spc="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spc="-10" dirty="0">
                          <a:latin typeface="Times New Roman"/>
                          <a:cs typeface="Times New Roman"/>
                        </a:rPr>
                        <a:t>отростка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93675">
                        <a:lnSpc>
                          <a:spcPts val="1100"/>
                        </a:lnSpc>
                      </a:pPr>
                      <a:r>
                        <a:rPr sz="1000" dirty="0">
                          <a:latin typeface="Times New Roman"/>
                          <a:cs typeface="Times New Roman"/>
                        </a:rPr>
                        <a:t>9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</a:pPr>
                      <a:r>
                        <a:rPr sz="1000" spc="-10" dirty="0">
                          <a:latin typeface="Times New Roman"/>
                          <a:cs typeface="Times New Roman"/>
                        </a:rPr>
                        <a:t>H60-</a:t>
                      </a:r>
                      <a:r>
                        <a:rPr sz="1000" spc="-25" dirty="0">
                          <a:latin typeface="Times New Roman"/>
                          <a:cs typeface="Times New Roman"/>
                        </a:rPr>
                        <a:t>H95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56210">
                <a:tc>
                  <a:txBody>
                    <a:bodyPr/>
                    <a:lstStyle/>
                    <a:p>
                      <a:pPr marL="43180">
                        <a:lnSpc>
                          <a:spcPts val="1135"/>
                        </a:lnSpc>
                      </a:pPr>
                      <a:r>
                        <a:rPr sz="1000" dirty="0">
                          <a:latin typeface="Times New Roman"/>
                          <a:cs typeface="Times New Roman"/>
                        </a:rPr>
                        <a:t>болезни</a:t>
                      </a:r>
                      <a:r>
                        <a:rPr sz="1000" spc="-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dirty="0">
                          <a:latin typeface="Times New Roman"/>
                          <a:cs typeface="Times New Roman"/>
                        </a:rPr>
                        <a:t>системы</a:t>
                      </a:r>
                      <a:r>
                        <a:rPr sz="1000" spc="-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spc="-10" dirty="0">
                          <a:latin typeface="Times New Roman"/>
                          <a:cs typeface="Times New Roman"/>
                        </a:rPr>
                        <a:t>кровообращения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61925">
                        <a:lnSpc>
                          <a:spcPts val="1135"/>
                        </a:lnSpc>
                      </a:pPr>
                      <a:r>
                        <a:rPr sz="1000" spc="-25" dirty="0">
                          <a:latin typeface="Times New Roman"/>
                          <a:cs typeface="Times New Roman"/>
                        </a:rPr>
                        <a:t>10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35"/>
                        </a:lnSpc>
                      </a:pPr>
                      <a:r>
                        <a:rPr sz="1000" spc="-10" dirty="0">
                          <a:latin typeface="Times New Roman"/>
                          <a:cs typeface="Times New Roman"/>
                        </a:rPr>
                        <a:t>I00-</a:t>
                      </a:r>
                      <a:r>
                        <a:rPr sz="1000" spc="-25" dirty="0">
                          <a:latin typeface="Times New Roman"/>
                          <a:cs typeface="Times New Roman"/>
                        </a:rPr>
                        <a:t>I99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56210">
                <a:tc>
                  <a:txBody>
                    <a:bodyPr/>
                    <a:lstStyle/>
                    <a:p>
                      <a:pPr marL="43180">
                        <a:lnSpc>
                          <a:spcPts val="1130"/>
                        </a:lnSpc>
                      </a:pPr>
                      <a:r>
                        <a:rPr sz="1000" dirty="0">
                          <a:latin typeface="Times New Roman"/>
                          <a:cs typeface="Times New Roman"/>
                        </a:rPr>
                        <a:t>болезни</a:t>
                      </a:r>
                      <a:r>
                        <a:rPr sz="1000" spc="-3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dirty="0">
                          <a:latin typeface="Times New Roman"/>
                          <a:cs typeface="Times New Roman"/>
                        </a:rPr>
                        <a:t>органов</a:t>
                      </a:r>
                      <a:r>
                        <a:rPr sz="1000" spc="-4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spc="-10" dirty="0">
                          <a:latin typeface="Times New Roman"/>
                          <a:cs typeface="Times New Roman"/>
                        </a:rPr>
                        <a:t>дыхания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61925">
                        <a:lnSpc>
                          <a:spcPts val="1130"/>
                        </a:lnSpc>
                      </a:pPr>
                      <a:r>
                        <a:rPr sz="1000" spc="-25" dirty="0">
                          <a:latin typeface="Times New Roman"/>
                          <a:cs typeface="Times New Roman"/>
                        </a:rPr>
                        <a:t>11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30"/>
                        </a:lnSpc>
                      </a:pPr>
                      <a:r>
                        <a:rPr sz="1000" spc="-10" dirty="0">
                          <a:latin typeface="Times New Roman"/>
                          <a:cs typeface="Times New Roman"/>
                        </a:rPr>
                        <a:t>J00-</a:t>
                      </a:r>
                      <a:r>
                        <a:rPr sz="1000" spc="-25" dirty="0">
                          <a:latin typeface="Times New Roman"/>
                          <a:cs typeface="Times New Roman"/>
                        </a:rPr>
                        <a:t>J99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06375">
                <a:tc>
                  <a:txBody>
                    <a:bodyPr/>
                    <a:lstStyle/>
                    <a:p>
                      <a:pPr marL="43180">
                        <a:lnSpc>
                          <a:spcPct val="100000"/>
                        </a:lnSpc>
                        <a:spcBef>
                          <a:spcPts val="180"/>
                        </a:spcBef>
                      </a:pPr>
                      <a:r>
                        <a:rPr sz="1000" dirty="0">
                          <a:latin typeface="Times New Roman"/>
                          <a:cs typeface="Times New Roman"/>
                        </a:rPr>
                        <a:t>болезни</a:t>
                      </a:r>
                      <a:r>
                        <a:rPr sz="1000" spc="-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dirty="0">
                          <a:latin typeface="Times New Roman"/>
                          <a:cs typeface="Times New Roman"/>
                        </a:rPr>
                        <a:t>органов</a:t>
                      </a:r>
                      <a:r>
                        <a:rPr sz="1000" spc="-3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spc="-10" dirty="0">
                          <a:latin typeface="Times New Roman"/>
                          <a:cs typeface="Times New Roman"/>
                        </a:rPr>
                        <a:t>пищеварения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2286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61925">
                        <a:lnSpc>
                          <a:spcPct val="100000"/>
                        </a:lnSpc>
                        <a:spcBef>
                          <a:spcPts val="180"/>
                        </a:spcBef>
                      </a:pPr>
                      <a:r>
                        <a:rPr sz="1000" spc="-25" dirty="0">
                          <a:latin typeface="Times New Roman"/>
                          <a:cs typeface="Times New Roman"/>
                        </a:rPr>
                        <a:t>12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2286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80"/>
                        </a:spcBef>
                      </a:pPr>
                      <a:r>
                        <a:rPr sz="1000" spc="-10" dirty="0">
                          <a:latin typeface="Times New Roman"/>
                          <a:cs typeface="Times New Roman"/>
                        </a:rPr>
                        <a:t>K00-</a:t>
                      </a:r>
                      <a:r>
                        <a:rPr sz="1000" spc="-25" dirty="0">
                          <a:latin typeface="Times New Roman"/>
                          <a:cs typeface="Times New Roman"/>
                        </a:rPr>
                        <a:t>K93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2286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56210">
                <a:tc>
                  <a:txBody>
                    <a:bodyPr/>
                    <a:lstStyle/>
                    <a:p>
                      <a:pPr marL="43180">
                        <a:lnSpc>
                          <a:spcPts val="1130"/>
                        </a:lnSpc>
                      </a:pPr>
                      <a:r>
                        <a:rPr sz="1000" dirty="0">
                          <a:latin typeface="Times New Roman"/>
                          <a:cs typeface="Times New Roman"/>
                        </a:rPr>
                        <a:t>болезни</a:t>
                      </a:r>
                      <a:r>
                        <a:rPr sz="1000" spc="-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dirty="0">
                          <a:latin typeface="Times New Roman"/>
                          <a:cs typeface="Times New Roman"/>
                        </a:rPr>
                        <a:t>кожи</a:t>
                      </a:r>
                      <a:r>
                        <a:rPr sz="1000" spc="-3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dirty="0">
                          <a:latin typeface="Times New Roman"/>
                          <a:cs typeface="Times New Roman"/>
                        </a:rPr>
                        <a:t>и</a:t>
                      </a:r>
                      <a:r>
                        <a:rPr sz="1000" spc="-3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dirty="0">
                          <a:latin typeface="Times New Roman"/>
                          <a:cs typeface="Times New Roman"/>
                        </a:rPr>
                        <a:t>подкожной</a:t>
                      </a:r>
                      <a:r>
                        <a:rPr sz="1000" spc="-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spc="-10" dirty="0">
                          <a:latin typeface="Times New Roman"/>
                          <a:cs typeface="Times New Roman"/>
                        </a:rPr>
                        <a:t>клетчатки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61925">
                        <a:lnSpc>
                          <a:spcPts val="1130"/>
                        </a:lnSpc>
                      </a:pPr>
                      <a:r>
                        <a:rPr sz="1000" spc="-25" dirty="0">
                          <a:latin typeface="Times New Roman"/>
                          <a:cs typeface="Times New Roman"/>
                        </a:rPr>
                        <a:t>13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30"/>
                        </a:lnSpc>
                      </a:pPr>
                      <a:r>
                        <a:rPr sz="1000" spc="-10" dirty="0">
                          <a:latin typeface="Times New Roman"/>
                          <a:cs typeface="Times New Roman"/>
                        </a:rPr>
                        <a:t>L00-</a:t>
                      </a:r>
                      <a:r>
                        <a:rPr sz="1000" spc="-25" dirty="0">
                          <a:latin typeface="Times New Roman"/>
                          <a:cs typeface="Times New Roman"/>
                        </a:rPr>
                        <a:t>L98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43180">
                        <a:lnSpc>
                          <a:spcPts val="1100"/>
                        </a:lnSpc>
                      </a:pPr>
                      <a:r>
                        <a:rPr sz="1000" dirty="0">
                          <a:latin typeface="Times New Roman"/>
                          <a:cs typeface="Times New Roman"/>
                        </a:rPr>
                        <a:t>болезни</a:t>
                      </a:r>
                      <a:r>
                        <a:rPr sz="1000" spc="-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spc="-10" dirty="0">
                          <a:latin typeface="Times New Roman"/>
                          <a:cs typeface="Times New Roman"/>
                        </a:rPr>
                        <a:t>костно-</a:t>
                      </a:r>
                      <a:r>
                        <a:rPr sz="1000" dirty="0">
                          <a:latin typeface="Times New Roman"/>
                          <a:cs typeface="Times New Roman"/>
                        </a:rPr>
                        <a:t>мышечной</a:t>
                      </a:r>
                      <a:r>
                        <a:rPr sz="1000" spc="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dirty="0">
                          <a:latin typeface="Times New Roman"/>
                          <a:cs typeface="Times New Roman"/>
                        </a:rPr>
                        <a:t>системы</a:t>
                      </a:r>
                      <a:r>
                        <a:rPr sz="1000" spc="-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dirty="0">
                          <a:latin typeface="Times New Roman"/>
                          <a:cs typeface="Times New Roman"/>
                        </a:rPr>
                        <a:t>и</a:t>
                      </a:r>
                      <a:r>
                        <a:rPr sz="1000" spc="-3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dirty="0">
                          <a:latin typeface="Times New Roman"/>
                          <a:cs typeface="Times New Roman"/>
                        </a:rPr>
                        <a:t>соединительной</a:t>
                      </a:r>
                      <a:r>
                        <a:rPr sz="1000" spc="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spc="-10" dirty="0">
                          <a:latin typeface="Times New Roman"/>
                          <a:cs typeface="Times New Roman"/>
                        </a:rPr>
                        <a:t>ткани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61925">
                        <a:lnSpc>
                          <a:spcPts val="1100"/>
                        </a:lnSpc>
                      </a:pPr>
                      <a:r>
                        <a:rPr sz="1000" spc="-25" dirty="0">
                          <a:latin typeface="Times New Roman"/>
                          <a:cs typeface="Times New Roman"/>
                        </a:rPr>
                        <a:t>14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25"/>
                        </a:lnSpc>
                      </a:pPr>
                      <a:r>
                        <a:rPr sz="1000" spc="-10" dirty="0">
                          <a:latin typeface="Times New Roman"/>
                          <a:cs typeface="Times New Roman"/>
                        </a:rPr>
                        <a:t>M00-</a:t>
                      </a:r>
                      <a:r>
                        <a:rPr sz="1000" spc="-25" dirty="0">
                          <a:latin typeface="Times New Roman"/>
                          <a:cs typeface="Times New Roman"/>
                        </a:rPr>
                        <a:t>M99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06375">
                <a:tc>
                  <a:txBody>
                    <a:bodyPr/>
                    <a:lstStyle/>
                    <a:p>
                      <a:pPr marL="43180">
                        <a:lnSpc>
                          <a:spcPct val="100000"/>
                        </a:lnSpc>
                        <a:spcBef>
                          <a:spcPts val="180"/>
                        </a:spcBef>
                      </a:pPr>
                      <a:r>
                        <a:rPr sz="1000" dirty="0">
                          <a:latin typeface="Times New Roman"/>
                          <a:cs typeface="Times New Roman"/>
                        </a:rPr>
                        <a:t>болезни</a:t>
                      </a:r>
                      <a:r>
                        <a:rPr sz="1000" spc="-2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dirty="0">
                          <a:latin typeface="Times New Roman"/>
                          <a:cs typeface="Times New Roman"/>
                        </a:rPr>
                        <a:t>мочеполовой</a:t>
                      </a:r>
                      <a:r>
                        <a:rPr sz="1000" spc="-3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spc="-10" dirty="0">
                          <a:latin typeface="Times New Roman"/>
                          <a:cs typeface="Times New Roman"/>
                        </a:rPr>
                        <a:t>системы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2286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61925">
                        <a:lnSpc>
                          <a:spcPct val="100000"/>
                        </a:lnSpc>
                        <a:spcBef>
                          <a:spcPts val="180"/>
                        </a:spcBef>
                      </a:pPr>
                      <a:r>
                        <a:rPr sz="1000" spc="-25" dirty="0">
                          <a:latin typeface="Times New Roman"/>
                          <a:cs typeface="Times New Roman"/>
                        </a:rPr>
                        <a:t>15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2286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80"/>
                        </a:spcBef>
                      </a:pPr>
                      <a:r>
                        <a:rPr sz="1000" spc="-10" dirty="0">
                          <a:latin typeface="Times New Roman"/>
                          <a:cs typeface="Times New Roman"/>
                        </a:rPr>
                        <a:t>N00-</a:t>
                      </a:r>
                      <a:r>
                        <a:rPr sz="1000" spc="-25" dirty="0">
                          <a:latin typeface="Times New Roman"/>
                          <a:cs typeface="Times New Roman"/>
                        </a:rPr>
                        <a:t>N99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2286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43180">
                        <a:lnSpc>
                          <a:spcPts val="1100"/>
                        </a:lnSpc>
                      </a:pPr>
                      <a:r>
                        <a:rPr sz="1000" dirty="0">
                          <a:latin typeface="Times New Roman"/>
                          <a:cs typeface="Times New Roman"/>
                        </a:rPr>
                        <a:t>беременность,</a:t>
                      </a:r>
                      <a:r>
                        <a:rPr sz="1000" spc="-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dirty="0">
                          <a:latin typeface="Times New Roman"/>
                          <a:cs typeface="Times New Roman"/>
                        </a:rPr>
                        <a:t>роды</a:t>
                      </a:r>
                      <a:r>
                        <a:rPr sz="1000" spc="-4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dirty="0">
                          <a:latin typeface="Times New Roman"/>
                          <a:cs typeface="Times New Roman"/>
                        </a:rPr>
                        <a:t>и</a:t>
                      </a:r>
                      <a:r>
                        <a:rPr sz="1000" spc="-4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dirty="0">
                          <a:latin typeface="Times New Roman"/>
                          <a:cs typeface="Times New Roman"/>
                        </a:rPr>
                        <a:t>послеродовой</a:t>
                      </a:r>
                      <a:r>
                        <a:rPr sz="1000" spc="-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spc="-10" dirty="0">
                          <a:latin typeface="Times New Roman"/>
                          <a:cs typeface="Times New Roman"/>
                        </a:rPr>
                        <a:t>период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61925">
                        <a:lnSpc>
                          <a:spcPts val="1100"/>
                        </a:lnSpc>
                      </a:pPr>
                      <a:r>
                        <a:rPr sz="1000" spc="-25" dirty="0">
                          <a:latin typeface="Times New Roman"/>
                          <a:cs typeface="Times New Roman"/>
                        </a:rPr>
                        <a:t>16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</a:pPr>
                      <a:r>
                        <a:rPr sz="1000" spc="-10" dirty="0">
                          <a:latin typeface="Times New Roman"/>
                          <a:cs typeface="Times New Roman"/>
                        </a:rPr>
                        <a:t>O00-</a:t>
                      </a:r>
                      <a:r>
                        <a:rPr sz="1000" spc="-25" dirty="0">
                          <a:latin typeface="Times New Roman"/>
                          <a:cs typeface="Times New Roman"/>
                        </a:rPr>
                        <a:t>O99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43180">
                        <a:lnSpc>
                          <a:spcPts val="1100"/>
                        </a:lnSpc>
                      </a:pPr>
                      <a:r>
                        <a:rPr sz="1000" dirty="0">
                          <a:latin typeface="Times New Roman"/>
                          <a:cs typeface="Times New Roman"/>
                        </a:rPr>
                        <a:t>отдельные</a:t>
                      </a:r>
                      <a:r>
                        <a:rPr sz="1000" spc="-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dirty="0">
                          <a:latin typeface="Times New Roman"/>
                          <a:cs typeface="Times New Roman"/>
                        </a:rPr>
                        <a:t>состояния,</a:t>
                      </a:r>
                      <a:r>
                        <a:rPr sz="1000" spc="-2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dirty="0">
                          <a:latin typeface="Times New Roman"/>
                          <a:cs typeface="Times New Roman"/>
                        </a:rPr>
                        <a:t>возникающие</a:t>
                      </a:r>
                      <a:r>
                        <a:rPr sz="1000" spc="-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dirty="0">
                          <a:latin typeface="Times New Roman"/>
                          <a:cs typeface="Times New Roman"/>
                        </a:rPr>
                        <a:t>в</a:t>
                      </a:r>
                      <a:r>
                        <a:rPr sz="1000" spc="-5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dirty="0">
                          <a:latin typeface="Times New Roman"/>
                          <a:cs typeface="Times New Roman"/>
                        </a:rPr>
                        <a:t>перинатальном </a:t>
                      </a:r>
                      <a:r>
                        <a:rPr sz="1000" spc="-10" dirty="0">
                          <a:latin typeface="Times New Roman"/>
                          <a:cs typeface="Times New Roman"/>
                        </a:rPr>
                        <a:t>периоде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61925">
                        <a:lnSpc>
                          <a:spcPts val="1100"/>
                        </a:lnSpc>
                      </a:pPr>
                      <a:r>
                        <a:rPr sz="1000" spc="-25" dirty="0">
                          <a:latin typeface="Times New Roman"/>
                          <a:cs typeface="Times New Roman"/>
                        </a:rPr>
                        <a:t>17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</a:pPr>
                      <a:r>
                        <a:rPr sz="1000" spc="-10" dirty="0">
                          <a:latin typeface="Times New Roman"/>
                          <a:cs typeface="Times New Roman"/>
                        </a:rPr>
                        <a:t>P00-</a:t>
                      </a:r>
                      <a:r>
                        <a:rPr sz="1000" spc="-25" dirty="0">
                          <a:latin typeface="Times New Roman"/>
                          <a:cs typeface="Times New Roman"/>
                        </a:rPr>
                        <a:t>P96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43180" marR="500380">
                        <a:lnSpc>
                          <a:spcPts val="1200"/>
                        </a:lnSpc>
                      </a:pPr>
                      <a:r>
                        <a:rPr sz="1000" dirty="0">
                          <a:latin typeface="Times New Roman"/>
                          <a:cs typeface="Times New Roman"/>
                        </a:rPr>
                        <a:t>врожденные</a:t>
                      </a:r>
                      <a:r>
                        <a:rPr sz="1000" spc="-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dirty="0">
                          <a:latin typeface="Times New Roman"/>
                          <a:cs typeface="Times New Roman"/>
                        </a:rPr>
                        <a:t>аномалии,</a:t>
                      </a:r>
                      <a:r>
                        <a:rPr sz="1000" spc="-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dirty="0">
                          <a:latin typeface="Times New Roman"/>
                          <a:cs typeface="Times New Roman"/>
                        </a:rPr>
                        <a:t>пороки</a:t>
                      </a:r>
                      <a:r>
                        <a:rPr sz="1000" spc="-4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dirty="0">
                          <a:latin typeface="Times New Roman"/>
                          <a:cs typeface="Times New Roman"/>
                        </a:rPr>
                        <a:t>развития,</a:t>
                      </a:r>
                      <a:r>
                        <a:rPr sz="1000" spc="-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dirty="0">
                          <a:latin typeface="Times New Roman"/>
                          <a:cs typeface="Times New Roman"/>
                        </a:rPr>
                        <a:t>деформации</a:t>
                      </a:r>
                      <a:r>
                        <a:rPr sz="1000" spc="-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dirty="0">
                          <a:latin typeface="Times New Roman"/>
                          <a:cs typeface="Times New Roman"/>
                        </a:rPr>
                        <a:t>и</a:t>
                      </a:r>
                      <a:r>
                        <a:rPr sz="1000" spc="-4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spc="-10" dirty="0">
                          <a:latin typeface="Times New Roman"/>
                          <a:cs typeface="Times New Roman"/>
                        </a:rPr>
                        <a:t>хромосомные нарушения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61925">
                        <a:lnSpc>
                          <a:spcPct val="100000"/>
                        </a:lnSpc>
                        <a:spcBef>
                          <a:spcPts val="570"/>
                        </a:spcBef>
                      </a:pPr>
                      <a:r>
                        <a:rPr sz="1000" spc="-25" dirty="0">
                          <a:latin typeface="Times New Roman"/>
                          <a:cs typeface="Times New Roman"/>
                        </a:rPr>
                        <a:t>18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7239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570"/>
                        </a:spcBef>
                      </a:pPr>
                      <a:r>
                        <a:rPr sz="1000" spc="-10" dirty="0">
                          <a:latin typeface="Times New Roman"/>
                          <a:cs typeface="Times New Roman"/>
                        </a:rPr>
                        <a:t>Q00-</a:t>
                      </a:r>
                      <a:r>
                        <a:rPr sz="1000" spc="-25" dirty="0">
                          <a:latin typeface="Times New Roman"/>
                          <a:cs typeface="Times New Roman"/>
                        </a:rPr>
                        <a:t>Q99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7239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456565">
                <a:tc>
                  <a:txBody>
                    <a:bodyPr/>
                    <a:lstStyle/>
                    <a:p>
                      <a:pPr marL="43180" marR="36830">
                        <a:lnSpc>
                          <a:spcPct val="100000"/>
                        </a:lnSpc>
                        <a:spcBef>
                          <a:spcPts val="570"/>
                        </a:spcBef>
                      </a:pPr>
                      <a:r>
                        <a:rPr sz="1000" dirty="0">
                          <a:latin typeface="Times New Roman"/>
                          <a:cs typeface="Times New Roman"/>
                        </a:rPr>
                        <a:t>симптомы,</a:t>
                      </a:r>
                      <a:r>
                        <a:rPr sz="1000" spc="3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dirty="0">
                          <a:latin typeface="Times New Roman"/>
                          <a:cs typeface="Times New Roman"/>
                        </a:rPr>
                        <a:t>признаки</a:t>
                      </a:r>
                      <a:r>
                        <a:rPr sz="1000" spc="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dirty="0">
                          <a:latin typeface="Times New Roman"/>
                          <a:cs typeface="Times New Roman"/>
                        </a:rPr>
                        <a:t>и</a:t>
                      </a:r>
                      <a:r>
                        <a:rPr sz="1000" spc="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dirty="0">
                          <a:latin typeface="Times New Roman"/>
                          <a:cs typeface="Times New Roman"/>
                        </a:rPr>
                        <a:t>отклонения</a:t>
                      </a:r>
                      <a:r>
                        <a:rPr sz="1000" spc="2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dirty="0">
                          <a:latin typeface="Times New Roman"/>
                          <a:cs typeface="Times New Roman"/>
                        </a:rPr>
                        <a:t>от</a:t>
                      </a:r>
                      <a:r>
                        <a:rPr sz="1000" spc="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dirty="0">
                          <a:latin typeface="Times New Roman"/>
                          <a:cs typeface="Times New Roman"/>
                        </a:rPr>
                        <a:t>нормы,</a:t>
                      </a:r>
                      <a:r>
                        <a:rPr sz="1000" spc="2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dirty="0">
                          <a:latin typeface="Times New Roman"/>
                          <a:cs typeface="Times New Roman"/>
                        </a:rPr>
                        <a:t>выявленные</a:t>
                      </a:r>
                      <a:r>
                        <a:rPr sz="1000" spc="2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dirty="0">
                          <a:latin typeface="Times New Roman"/>
                          <a:cs typeface="Times New Roman"/>
                        </a:rPr>
                        <a:t>при</a:t>
                      </a:r>
                      <a:r>
                        <a:rPr sz="1000" spc="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dirty="0">
                          <a:latin typeface="Times New Roman"/>
                          <a:cs typeface="Times New Roman"/>
                        </a:rPr>
                        <a:t>клинических</a:t>
                      </a:r>
                      <a:r>
                        <a:rPr sz="1000" spc="3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spc="-50" dirty="0">
                          <a:latin typeface="Times New Roman"/>
                          <a:cs typeface="Times New Roman"/>
                        </a:rPr>
                        <a:t>и</a:t>
                      </a:r>
                      <a:r>
                        <a:rPr sz="1000" dirty="0">
                          <a:latin typeface="Times New Roman"/>
                          <a:cs typeface="Times New Roman"/>
                        </a:rPr>
                        <a:t> лабораторных</a:t>
                      </a:r>
                      <a:r>
                        <a:rPr sz="1000" spc="-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dirty="0">
                          <a:latin typeface="Times New Roman"/>
                          <a:cs typeface="Times New Roman"/>
                        </a:rPr>
                        <a:t>исследованиях,</a:t>
                      </a:r>
                      <a:r>
                        <a:rPr sz="1000" spc="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dirty="0">
                          <a:latin typeface="Times New Roman"/>
                          <a:cs typeface="Times New Roman"/>
                        </a:rPr>
                        <a:t>не</a:t>
                      </a:r>
                      <a:r>
                        <a:rPr sz="1000" spc="-3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dirty="0">
                          <a:latin typeface="Times New Roman"/>
                          <a:cs typeface="Times New Roman"/>
                        </a:rPr>
                        <a:t>классифицированные</a:t>
                      </a:r>
                      <a:r>
                        <a:rPr sz="1000" spc="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dirty="0">
                          <a:latin typeface="Times New Roman"/>
                          <a:cs typeface="Times New Roman"/>
                        </a:rPr>
                        <a:t>в</a:t>
                      </a:r>
                      <a:r>
                        <a:rPr sz="1000" spc="-4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dirty="0">
                          <a:latin typeface="Times New Roman"/>
                          <a:cs typeface="Times New Roman"/>
                        </a:rPr>
                        <a:t>других</a:t>
                      </a:r>
                      <a:r>
                        <a:rPr sz="1000" spc="20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spc="-10" dirty="0">
                          <a:latin typeface="Times New Roman"/>
                          <a:cs typeface="Times New Roman"/>
                        </a:rPr>
                        <a:t>рубриках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7239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  <a:p>
                      <a:pPr marL="161925">
                        <a:lnSpc>
                          <a:spcPct val="100000"/>
                        </a:lnSpc>
                      </a:pPr>
                      <a:r>
                        <a:rPr sz="1000" spc="-25" dirty="0">
                          <a:latin typeface="Times New Roman"/>
                          <a:cs typeface="Times New Roman"/>
                        </a:rPr>
                        <a:t>19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254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1000" spc="-10" dirty="0">
                          <a:latin typeface="Times New Roman"/>
                          <a:cs typeface="Times New Roman"/>
                        </a:rPr>
                        <a:t>R00-</a:t>
                      </a:r>
                      <a:r>
                        <a:rPr sz="1000" spc="-25" dirty="0">
                          <a:latin typeface="Times New Roman"/>
                          <a:cs typeface="Times New Roman"/>
                        </a:rPr>
                        <a:t>R99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254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43180">
                        <a:lnSpc>
                          <a:spcPts val="1170"/>
                        </a:lnSpc>
                      </a:pPr>
                      <a:r>
                        <a:rPr sz="1000" dirty="0">
                          <a:latin typeface="Times New Roman"/>
                          <a:cs typeface="Times New Roman"/>
                        </a:rPr>
                        <a:t>травмы,</a:t>
                      </a:r>
                      <a:r>
                        <a:rPr sz="1000" spc="17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dirty="0">
                          <a:latin typeface="Times New Roman"/>
                          <a:cs typeface="Times New Roman"/>
                        </a:rPr>
                        <a:t>отравления</a:t>
                      </a:r>
                      <a:r>
                        <a:rPr sz="1000" spc="16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dirty="0">
                          <a:latin typeface="Times New Roman"/>
                          <a:cs typeface="Times New Roman"/>
                        </a:rPr>
                        <a:t>и</a:t>
                      </a:r>
                      <a:r>
                        <a:rPr sz="1000" spc="17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dirty="0">
                          <a:latin typeface="Times New Roman"/>
                          <a:cs typeface="Times New Roman"/>
                        </a:rPr>
                        <a:t>некоторые</a:t>
                      </a:r>
                      <a:r>
                        <a:rPr sz="1000" spc="17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dirty="0">
                          <a:latin typeface="Times New Roman"/>
                          <a:cs typeface="Times New Roman"/>
                        </a:rPr>
                        <a:t>другие</a:t>
                      </a:r>
                      <a:r>
                        <a:rPr sz="1000" spc="17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dirty="0">
                          <a:latin typeface="Times New Roman"/>
                          <a:cs typeface="Times New Roman"/>
                        </a:rPr>
                        <a:t>последствия</a:t>
                      </a:r>
                      <a:r>
                        <a:rPr sz="1000" spc="16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dirty="0">
                          <a:latin typeface="Times New Roman"/>
                          <a:cs typeface="Times New Roman"/>
                        </a:rPr>
                        <a:t>воздействия</a:t>
                      </a:r>
                      <a:r>
                        <a:rPr sz="1000" spc="16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spc="-10" dirty="0">
                          <a:latin typeface="Times New Roman"/>
                          <a:cs typeface="Times New Roman"/>
                        </a:rPr>
                        <a:t>внешних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  <a:p>
                      <a:pPr marL="43180">
                        <a:lnSpc>
                          <a:spcPts val="1130"/>
                        </a:lnSpc>
                      </a:pPr>
                      <a:r>
                        <a:rPr sz="1000" spc="-10" dirty="0">
                          <a:latin typeface="Times New Roman"/>
                          <a:cs typeface="Times New Roman"/>
                        </a:rPr>
                        <a:t>причин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61925">
                        <a:lnSpc>
                          <a:spcPct val="100000"/>
                        </a:lnSpc>
                        <a:spcBef>
                          <a:spcPts val="570"/>
                        </a:spcBef>
                      </a:pPr>
                      <a:r>
                        <a:rPr sz="1000" spc="-25" dirty="0">
                          <a:latin typeface="Times New Roman"/>
                          <a:cs typeface="Times New Roman"/>
                        </a:rPr>
                        <a:t>20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7239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570"/>
                        </a:spcBef>
                      </a:pPr>
                      <a:r>
                        <a:rPr sz="1000" spc="-10" dirty="0">
                          <a:latin typeface="Times New Roman"/>
                          <a:cs typeface="Times New Roman"/>
                        </a:rPr>
                        <a:t>S00-</a:t>
                      </a:r>
                      <a:r>
                        <a:rPr sz="1000" spc="-25" dirty="0">
                          <a:latin typeface="Times New Roman"/>
                          <a:cs typeface="Times New Roman"/>
                        </a:rPr>
                        <a:t>T98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7239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335280">
                <a:tc>
                  <a:txBody>
                    <a:bodyPr/>
                    <a:lstStyle/>
                    <a:p>
                      <a:pPr marL="43180" marR="37465">
                        <a:lnSpc>
                          <a:spcPct val="100000"/>
                        </a:lnSpc>
                        <a:spcBef>
                          <a:spcPts val="90"/>
                        </a:spcBef>
                      </a:pPr>
                      <a:r>
                        <a:rPr sz="1000" dirty="0">
                          <a:latin typeface="Times New Roman"/>
                          <a:cs typeface="Times New Roman"/>
                        </a:rPr>
                        <a:t>Кроме</a:t>
                      </a:r>
                      <a:r>
                        <a:rPr sz="1000" spc="34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dirty="0">
                          <a:latin typeface="Times New Roman"/>
                          <a:cs typeface="Times New Roman"/>
                        </a:rPr>
                        <a:t>того:</a:t>
                      </a:r>
                      <a:r>
                        <a:rPr sz="1000" spc="34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dirty="0">
                          <a:latin typeface="Times New Roman"/>
                          <a:cs typeface="Times New Roman"/>
                        </a:rPr>
                        <a:t>факторы,</a:t>
                      </a:r>
                      <a:r>
                        <a:rPr sz="1000" spc="35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dirty="0">
                          <a:latin typeface="Times New Roman"/>
                          <a:cs typeface="Times New Roman"/>
                        </a:rPr>
                        <a:t>влияющие</a:t>
                      </a:r>
                      <a:r>
                        <a:rPr sz="1000" spc="36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dirty="0">
                          <a:latin typeface="Times New Roman"/>
                          <a:cs typeface="Times New Roman"/>
                        </a:rPr>
                        <a:t>на</a:t>
                      </a:r>
                      <a:r>
                        <a:rPr sz="1000" spc="35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dirty="0">
                          <a:latin typeface="Times New Roman"/>
                          <a:cs typeface="Times New Roman"/>
                        </a:rPr>
                        <a:t>состояние</a:t>
                      </a:r>
                      <a:r>
                        <a:rPr sz="1000" spc="35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dirty="0">
                          <a:latin typeface="Times New Roman"/>
                          <a:cs typeface="Times New Roman"/>
                        </a:rPr>
                        <a:t>здоровья</a:t>
                      </a:r>
                      <a:r>
                        <a:rPr sz="1000" spc="34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dirty="0">
                          <a:latin typeface="Times New Roman"/>
                          <a:cs typeface="Times New Roman"/>
                        </a:rPr>
                        <a:t>и</a:t>
                      </a:r>
                      <a:r>
                        <a:rPr sz="1000" spc="33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dirty="0">
                          <a:latin typeface="Times New Roman"/>
                          <a:cs typeface="Times New Roman"/>
                        </a:rPr>
                        <a:t>обращения</a:t>
                      </a:r>
                      <a:r>
                        <a:rPr sz="1000" spc="35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spc="-50" dirty="0">
                          <a:latin typeface="Times New Roman"/>
                          <a:cs typeface="Times New Roman"/>
                        </a:rPr>
                        <a:t>в</a:t>
                      </a:r>
                      <a:r>
                        <a:rPr sz="1000" dirty="0">
                          <a:latin typeface="Times New Roman"/>
                          <a:cs typeface="Times New Roman"/>
                        </a:rPr>
                        <a:t> учреждения</a:t>
                      </a:r>
                      <a:r>
                        <a:rPr sz="1000" spc="-3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spc="-10" dirty="0">
                          <a:latin typeface="Times New Roman"/>
                          <a:cs typeface="Times New Roman"/>
                        </a:rPr>
                        <a:t>здравоохранения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1143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61925">
                        <a:lnSpc>
                          <a:spcPct val="100000"/>
                        </a:lnSpc>
                        <a:spcBef>
                          <a:spcPts val="690"/>
                        </a:spcBef>
                      </a:pPr>
                      <a:r>
                        <a:rPr sz="1000" spc="-25" dirty="0">
                          <a:latin typeface="Times New Roman"/>
                          <a:cs typeface="Times New Roman"/>
                        </a:rPr>
                        <a:t>21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8763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90"/>
                        </a:spcBef>
                      </a:pPr>
                      <a:r>
                        <a:rPr sz="1000" spc="-10" dirty="0">
                          <a:latin typeface="Times New Roman"/>
                          <a:cs typeface="Times New Roman"/>
                        </a:rPr>
                        <a:t>Z00-</a:t>
                      </a:r>
                      <a:r>
                        <a:rPr sz="1000" spc="-25" dirty="0">
                          <a:latin typeface="Times New Roman"/>
                          <a:cs typeface="Times New Roman"/>
                        </a:rPr>
                        <a:t>Z99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8763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67640">
                <a:tc>
                  <a:txBody>
                    <a:bodyPr/>
                    <a:lstStyle/>
                    <a:p>
                      <a:pPr marL="43180">
                        <a:lnSpc>
                          <a:spcPts val="1055"/>
                        </a:lnSpc>
                      </a:pPr>
                      <a:r>
                        <a:rPr sz="1000" spc="-10" dirty="0">
                          <a:latin typeface="Times New Roman"/>
                          <a:cs typeface="Times New Roman"/>
                        </a:rPr>
                        <a:t>COVID-</a:t>
                      </a:r>
                      <a:r>
                        <a:rPr sz="1000" spc="-25" dirty="0">
                          <a:latin typeface="Times New Roman"/>
                          <a:cs typeface="Times New Roman"/>
                        </a:rPr>
                        <a:t>19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61925">
                        <a:lnSpc>
                          <a:spcPts val="1185"/>
                        </a:lnSpc>
                        <a:spcBef>
                          <a:spcPts val="30"/>
                        </a:spcBef>
                      </a:pPr>
                      <a:r>
                        <a:rPr sz="1000" spc="-25" dirty="0">
                          <a:latin typeface="Times New Roman"/>
                          <a:cs typeface="Times New Roman"/>
                        </a:rPr>
                        <a:t>22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381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5"/>
                        </a:lnSpc>
                        <a:spcBef>
                          <a:spcPts val="30"/>
                        </a:spcBef>
                      </a:pPr>
                      <a:r>
                        <a:rPr sz="1000" spc="-10" dirty="0">
                          <a:latin typeface="Times New Roman"/>
                          <a:cs typeface="Times New Roman"/>
                        </a:rPr>
                        <a:t>U07.1-U07.2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381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2567939"/>
            <a:ext cx="12192000" cy="4274820"/>
            <a:chOff x="0" y="2567939"/>
            <a:chExt cx="12192000" cy="4274820"/>
          </a:xfrm>
        </p:grpSpPr>
        <p:sp>
          <p:nvSpPr>
            <p:cNvPr id="3" name="object 3"/>
            <p:cNvSpPr/>
            <p:nvPr/>
          </p:nvSpPr>
          <p:spPr>
            <a:xfrm>
              <a:off x="0" y="6294119"/>
              <a:ext cx="12192000" cy="548640"/>
            </a:xfrm>
            <a:custGeom>
              <a:avLst/>
              <a:gdLst/>
              <a:ahLst/>
              <a:cxnLst/>
              <a:rect l="l" t="t" r="r" b="b"/>
              <a:pathLst>
                <a:path w="12192000" h="548640">
                  <a:moveTo>
                    <a:pt x="12192000" y="0"/>
                  </a:moveTo>
                  <a:lnTo>
                    <a:pt x="0" y="0"/>
                  </a:lnTo>
                  <a:lnTo>
                    <a:pt x="0" y="548639"/>
                  </a:lnTo>
                  <a:lnTo>
                    <a:pt x="12192000" y="548639"/>
                  </a:lnTo>
                  <a:lnTo>
                    <a:pt x="12192000" y="0"/>
                  </a:lnTo>
                  <a:close/>
                </a:path>
              </a:pathLst>
            </a:custGeom>
            <a:solidFill>
              <a:srgbClr val="DDD0B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5" name="object 5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959864" y="2567939"/>
              <a:ext cx="8522970" cy="1504950"/>
            </a:xfrm>
            <a:prstGeom prst="rect">
              <a:avLst/>
            </a:prstGeom>
          </p:spPr>
        </p:pic>
      </p:grp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xfrm>
            <a:off x="2371089" y="2750946"/>
            <a:ext cx="7663180" cy="8483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5400" spc="-10" dirty="0"/>
              <a:t>Благодарю</a:t>
            </a:r>
            <a:r>
              <a:rPr sz="5400" spc="-150" dirty="0"/>
              <a:t> </a:t>
            </a:r>
            <a:r>
              <a:rPr sz="5400" dirty="0"/>
              <a:t>за</a:t>
            </a:r>
            <a:r>
              <a:rPr sz="5400" spc="-145" dirty="0"/>
              <a:t> </a:t>
            </a:r>
            <a:r>
              <a:rPr sz="5400" spc="-10" dirty="0"/>
              <a:t>внимание!</a:t>
            </a:r>
            <a:endParaRPr sz="5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16655" y="0"/>
            <a:ext cx="12192000" cy="6842758"/>
            <a:chOff x="0" y="7618"/>
            <a:chExt cx="12192000" cy="6842758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7618"/>
              <a:ext cx="12191999" cy="6842758"/>
            </a:xfrm>
            <a:prstGeom prst="rect">
              <a:avLst/>
            </a:prstGeom>
          </p:spPr>
        </p:pic>
        <p:sp>
          <p:nvSpPr>
            <p:cNvPr id="4" name="object 4"/>
            <p:cNvSpPr/>
            <p:nvPr/>
          </p:nvSpPr>
          <p:spPr>
            <a:xfrm>
              <a:off x="0" y="6294119"/>
              <a:ext cx="12192000" cy="548640"/>
            </a:xfrm>
            <a:custGeom>
              <a:avLst/>
              <a:gdLst/>
              <a:ahLst/>
              <a:cxnLst/>
              <a:rect l="l" t="t" r="r" b="b"/>
              <a:pathLst>
                <a:path w="12192000" h="548640">
                  <a:moveTo>
                    <a:pt x="12192000" y="0"/>
                  </a:moveTo>
                  <a:lnTo>
                    <a:pt x="0" y="0"/>
                  </a:lnTo>
                  <a:lnTo>
                    <a:pt x="0" y="548639"/>
                  </a:lnTo>
                  <a:lnTo>
                    <a:pt x="12192000" y="548639"/>
                  </a:lnTo>
                  <a:lnTo>
                    <a:pt x="12192000" y="0"/>
                  </a:lnTo>
                  <a:close/>
                </a:path>
              </a:pathLst>
            </a:custGeom>
            <a:solidFill>
              <a:srgbClr val="DDD0B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7" name="object 7"/>
          <p:cNvSpPr txBox="1"/>
          <p:nvPr/>
        </p:nvSpPr>
        <p:spPr>
          <a:xfrm>
            <a:off x="2781680" y="1938755"/>
            <a:ext cx="7498080" cy="2774734"/>
          </a:xfrm>
          <a:prstGeom prst="rect">
            <a:avLst/>
          </a:prstGeom>
        </p:spPr>
        <p:txBody>
          <a:bodyPr vert="horz" wrap="square" lIns="0" tIns="53975" rIns="0" bIns="0" rtlCol="0">
            <a:spAutoFit/>
          </a:bodyPr>
          <a:lstStyle/>
          <a:p>
            <a:pPr marR="4445" algn="ctr">
              <a:lnSpc>
                <a:spcPct val="100000"/>
              </a:lnSpc>
              <a:spcBef>
                <a:spcPts val="425"/>
              </a:spcBef>
            </a:pPr>
            <a:r>
              <a:rPr lang="ru-RU" sz="2700" dirty="0" smtClean="0">
                <a:latin typeface="Times New Roman"/>
                <a:cs typeface="Times New Roman"/>
              </a:rPr>
              <a:t>Медицинский статистик ОМСА ГАУЗ КОМИАЦ </a:t>
            </a:r>
          </a:p>
          <a:p>
            <a:pPr marR="4445" algn="ctr">
              <a:lnSpc>
                <a:spcPct val="100000"/>
              </a:lnSpc>
              <a:spcBef>
                <a:spcPts val="425"/>
              </a:spcBef>
            </a:pPr>
            <a:r>
              <a:rPr lang="ru-RU" sz="2700" dirty="0" smtClean="0">
                <a:latin typeface="Times New Roman"/>
                <a:cs typeface="Times New Roman"/>
              </a:rPr>
              <a:t>им. Р.М. </a:t>
            </a:r>
            <a:r>
              <a:rPr lang="ru-RU" sz="2700" dirty="0" err="1" smtClean="0">
                <a:latin typeface="Times New Roman"/>
                <a:cs typeface="Times New Roman"/>
              </a:rPr>
              <a:t>Зельковича</a:t>
            </a:r>
            <a:r>
              <a:rPr sz="2700" spc="-10" dirty="0" smtClean="0">
                <a:latin typeface="Times New Roman"/>
                <a:cs typeface="Times New Roman"/>
              </a:rPr>
              <a:t>,</a:t>
            </a:r>
            <a:endParaRPr lang="ru-RU" sz="2700" spc="-10" dirty="0" smtClean="0">
              <a:latin typeface="Times New Roman"/>
              <a:cs typeface="Times New Roman"/>
            </a:endParaRPr>
          </a:p>
          <a:p>
            <a:pPr marR="4445" algn="ctr">
              <a:lnSpc>
                <a:spcPct val="100000"/>
              </a:lnSpc>
              <a:spcBef>
                <a:spcPts val="425"/>
              </a:spcBef>
            </a:pPr>
            <a:r>
              <a:rPr lang="ru-RU" sz="2700" b="1" spc="-10" dirty="0" smtClean="0">
                <a:latin typeface="Times New Roman"/>
                <a:cs typeface="Times New Roman"/>
              </a:rPr>
              <a:t>Рачкова Любовь Александровна</a:t>
            </a:r>
            <a:endParaRPr sz="2700" b="1" dirty="0">
              <a:latin typeface="Times New Roman"/>
              <a:cs typeface="Times New Roman"/>
            </a:endParaRPr>
          </a:p>
          <a:p>
            <a:pPr marL="842010" marR="845819" algn="ctr">
              <a:lnSpc>
                <a:spcPct val="110000"/>
              </a:lnSpc>
              <a:spcBef>
                <a:spcPts val="5"/>
              </a:spcBef>
            </a:pPr>
            <a:r>
              <a:rPr sz="2700" dirty="0" err="1" smtClean="0">
                <a:latin typeface="Times New Roman"/>
                <a:cs typeface="Times New Roman"/>
              </a:rPr>
              <a:t>Тел</a:t>
            </a:r>
            <a:r>
              <a:rPr sz="2700" dirty="0">
                <a:latin typeface="Times New Roman"/>
                <a:cs typeface="Times New Roman"/>
              </a:rPr>
              <a:t>.</a:t>
            </a:r>
            <a:r>
              <a:rPr sz="2700" spc="-45" dirty="0">
                <a:latin typeface="Times New Roman"/>
                <a:cs typeface="Times New Roman"/>
              </a:rPr>
              <a:t> </a:t>
            </a:r>
            <a:r>
              <a:rPr sz="2700" dirty="0" smtClean="0">
                <a:latin typeface="Times New Roman"/>
                <a:cs typeface="Times New Roman"/>
              </a:rPr>
              <a:t>8(</a:t>
            </a:r>
            <a:r>
              <a:rPr lang="ru-RU" sz="2700" dirty="0" smtClean="0">
                <a:latin typeface="Times New Roman"/>
                <a:cs typeface="Times New Roman"/>
              </a:rPr>
              <a:t>384</a:t>
            </a:r>
            <a:r>
              <a:rPr sz="2700" dirty="0" smtClean="0">
                <a:latin typeface="Times New Roman"/>
                <a:cs typeface="Times New Roman"/>
              </a:rPr>
              <a:t>)</a:t>
            </a:r>
            <a:r>
              <a:rPr sz="2700" spc="-75" dirty="0" smtClean="0">
                <a:latin typeface="Times New Roman"/>
                <a:cs typeface="Times New Roman"/>
              </a:rPr>
              <a:t> </a:t>
            </a:r>
            <a:r>
              <a:rPr lang="ru-RU" sz="2700" dirty="0" smtClean="0">
                <a:latin typeface="Times New Roman"/>
                <a:cs typeface="Times New Roman"/>
              </a:rPr>
              <a:t>2-68-05-02</a:t>
            </a:r>
          </a:p>
          <a:p>
            <a:pPr marL="842010" marR="845819" algn="ctr">
              <a:lnSpc>
                <a:spcPct val="110000"/>
              </a:lnSpc>
              <a:spcBef>
                <a:spcPts val="5"/>
              </a:spcBef>
            </a:pPr>
            <a:r>
              <a:rPr sz="2700" spc="-70" dirty="0" smtClean="0">
                <a:latin typeface="Times New Roman"/>
                <a:cs typeface="Times New Roman"/>
              </a:rPr>
              <a:t> </a:t>
            </a:r>
            <a:r>
              <a:rPr sz="2700" dirty="0">
                <a:latin typeface="Times New Roman"/>
                <a:cs typeface="Times New Roman"/>
              </a:rPr>
              <a:t>(</a:t>
            </a:r>
            <a:r>
              <a:rPr sz="2700" dirty="0" err="1">
                <a:latin typeface="Times New Roman"/>
                <a:cs typeface="Times New Roman"/>
              </a:rPr>
              <a:t>добавочный</a:t>
            </a:r>
            <a:r>
              <a:rPr sz="2700" spc="-20" dirty="0">
                <a:latin typeface="Times New Roman"/>
                <a:cs typeface="Times New Roman"/>
              </a:rPr>
              <a:t> </a:t>
            </a:r>
            <a:r>
              <a:rPr lang="ru-RU" sz="2700" spc="-20" dirty="0" smtClean="0">
                <a:latin typeface="Times New Roman"/>
                <a:cs typeface="Times New Roman"/>
              </a:rPr>
              <a:t>4072</a:t>
            </a:r>
            <a:r>
              <a:rPr sz="2700" spc="-20" dirty="0" smtClean="0">
                <a:latin typeface="Times New Roman"/>
                <a:cs typeface="Times New Roman"/>
              </a:rPr>
              <a:t>) </a:t>
            </a:r>
            <a:r>
              <a:rPr sz="2700" spc="-10" dirty="0">
                <a:latin typeface="Times New Roman"/>
                <a:cs typeface="Times New Roman"/>
              </a:rPr>
              <a:t>E-</a:t>
            </a:r>
            <a:r>
              <a:rPr sz="2700" dirty="0">
                <a:latin typeface="Times New Roman"/>
                <a:cs typeface="Times New Roman"/>
              </a:rPr>
              <a:t>mail:</a:t>
            </a:r>
            <a:r>
              <a:rPr sz="2700" spc="10" dirty="0">
                <a:latin typeface="Times New Roman"/>
                <a:cs typeface="Times New Roman"/>
              </a:rPr>
              <a:t> </a:t>
            </a:r>
            <a:r>
              <a:rPr lang="en-US" sz="2700" spc="-10" dirty="0" smtClean="0">
                <a:latin typeface="Times New Roman"/>
                <a:cs typeface="Times New Roman"/>
                <a:hlinkClick r:id="rId3"/>
              </a:rPr>
              <a:t>rla</a:t>
            </a:r>
            <a:r>
              <a:rPr sz="2700" spc="-10" dirty="0" smtClean="0">
                <a:latin typeface="Times New Roman"/>
                <a:cs typeface="Times New Roman"/>
                <a:hlinkClick r:id="rId3"/>
              </a:rPr>
              <a:t>@</a:t>
            </a:r>
            <a:r>
              <a:rPr lang="en-US" sz="2700" spc="-10" dirty="0" smtClean="0">
                <a:latin typeface="Times New Roman"/>
                <a:cs typeface="Times New Roman"/>
                <a:hlinkClick r:id="rId3"/>
              </a:rPr>
              <a:t>kuzdrav</a:t>
            </a:r>
            <a:r>
              <a:rPr sz="2700" spc="-10" dirty="0" smtClean="0">
                <a:latin typeface="Times New Roman"/>
                <a:cs typeface="Times New Roman"/>
                <a:hlinkClick r:id="rId3"/>
              </a:rPr>
              <a:t>.ru</a:t>
            </a:r>
            <a:endParaRPr sz="27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0"/>
            <a:ext cx="12192000" cy="1630045"/>
            <a:chOff x="0" y="0"/>
            <a:chExt cx="12192000" cy="1630045"/>
          </a:xfrm>
        </p:grpSpPr>
        <p:sp>
          <p:nvSpPr>
            <p:cNvPr id="3" name="object 3"/>
            <p:cNvSpPr/>
            <p:nvPr/>
          </p:nvSpPr>
          <p:spPr>
            <a:xfrm>
              <a:off x="0" y="0"/>
              <a:ext cx="12192000" cy="1432560"/>
            </a:xfrm>
            <a:custGeom>
              <a:avLst/>
              <a:gdLst/>
              <a:ahLst/>
              <a:cxnLst/>
              <a:rect l="l" t="t" r="r" b="b"/>
              <a:pathLst>
                <a:path w="12192000" h="1432560">
                  <a:moveTo>
                    <a:pt x="0" y="1432560"/>
                  </a:moveTo>
                  <a:lnTo>
                    <a:pt x="12192000" y="1432560"/>
                  </a:lnTo>
                  <a:lnTo>
                    <a:pt x="12192000" y="0"/>
                  </a:lnTo>
                  <a:lnTo>
                    <a:pt x="0" y="0"/>
                  </a:lnTo>
                  <a:lnTo>
                    <a:pt x="0" y="1432560"/>
                  </a:lnTo>
                  <a:close/>
                </a:path>
              </a:pathLst>
            </a:custGeom>
            <a:solidFill>
              <a:srgbClr val="DDD0B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4" name="object 4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403603" y="245363"/>
              <a:ext cx="9068562" cy="896874"/>
            </a:xfrm>
            <a:prstGeom prst="rect">
              <a:avLst/>
            </a:prstGeom>
          </p:spPr>
        </p:pic>
        <p:pic>
          <p:nvPicPr>
            <p:cNvPr id="5" name="object 5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996696" y="733044"/>
              <a:ext cx="9781794" cy="896874"/>
            </a:xfrm>
            <a:prstGeom prst="rect">
              <a:avLst/>
            </a:prstGeom>
          </p:spPr>
        </p:pic>
      </p:grpSp>
      <p:sp>
        <p:nvSpPr>
          <p:cNvPr id="7" name="object 7"/>
          <p:cNvSpPr txBox="1"/>
          <p:nvPr/>
        </p:nvSpPr>
        <p:spPr>
          <a:xfrm>
            <a:off x="801116" y="1646682"/>
            <a:ext cx="10570845" cy="386715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55600" marR="5080" indent="-343535" algn="just">
              <a:lnSpc>
                <a:spcPct val="100000"/>
              </a:lnSpc>
              <a:spcBef>
                <a:spcPts val="100"/>
              </a:spcBef>
              <a:buFont typeface="Arial"/>
              <a:buChar char="•"/>
              <a:tabLst>
                <a:tab pos="356235" algn="l"/>
              </a:tabLst>
            </a:pPr>
            <a:r>
              <a:rPr sz="3000" dirty="0">
                <a:latin typeface="Times New Roman"/>
                <a:cs typeface="Times New Roman"/>
              </a:rPr>
              <a:t>Таблицу</a:t>
            </a:r>
            <a:r>
              <a:rPr sz="3000" spc="425" dirty="0">
                <a:latin typeface="Times New Roman"/>
                <a:cs typeface="Times New Roman"/>
              </a:rPr>
              <a:t>  </a:t>
            </a:r>
            <a:r>
              <a:rPr sz="3000" dirty="0">
                <a:latin typeface="Times New Roman"/>
                <a:cs typeface="Times New Roman"/>
              </a:rPr>
              <a:t>1000</a:t>
            </a:r>
            <a:r>
              <a:rPr sz="3000" spc="440" dirty="0">
                <a:latin typeface="Times New Roman"/>
                <a:cs typeface="Times New Roman"/>
              </a:rPr>
              <a:t>  </a:t>
            </a:r>
            <a:r>
              <a:rPr sz="3000" dirty="0">
                <a:latin typeface="Times New Roman"/>
                <a:cs typeface="Times New Roman"/>
              </a:rPr>
              <a:t>заполняют</a:t>
            </a:r>
            <a:r>
              <a:rPr sz="3000" spc="434" dirty="0">
                <a:latin typeface="Times New Roman"/>
                <a:cs typeface="Times New Roman"/>
              </a:rPr>
              <a:t>  </a:t>
            </a:r>
            <a:r>
              <a:rPr sz="3000" dirty="0">
                <a:latin typeface="Times New Roman"/>
                <a:cs typeface="Times New Roman"/>
              </a:rPr>
              <a:t>все</a:t>
            </a:r>
            <a:r>
              <a:rPr sz="3000" spc="434" dirty="0">
                <a:latin typeface="Times New Roman"/>
                <a:cs typeface="Times New Roman"/>
              </a:rPr>
              <a:t>  </a:t>
            </a:r>
            <a:r>
              <a:rPr sz="3000" dirty="0">
                <a:latin typeface="Times New Roman"/>
                <a:cs typeface="Times New Roman"/>
              </a:rPr>
              <a:t>медицинские</a:t>
            </a:r>
            <a:r>
              <a:rPr sz="3000" spc="440" dirty="0">
                <a:latin typeface="Times New Roman"/>
                <a:cs typeface="Times New Roman"/>
              </a:rPr>
              <a:t>  </a:t>
            </a:r>
            <a:r>
              <a:rPr sz="3000" spc="-10" dirty="0">
                <a:latin typeface="Times New Roman"/>
                <a:cs typeface="Times New Roman"/>
              </a:rPr>
              <a:t>организации, </a:t>
            </a:r>
            <a:r>
              <a:rPr sz="3000" dirty="0">
                <a:latin typeface="Times New Roman"/>
                <a:cs typeface="Times New Roman"/>
              </a:rPr>
              <a:t>имеющие</a:t>
            </a:r>
            <a:r>
              <a:rPr sz="3000" spc="615" dirty="0">
                <a:latin typeface="Times New Roman"/>
                <a:cs typeface="Times New Roman"/>
              </a:rPr>
              <a:t> </a:t>
            </a:r>
            <a:r>
              <a:rPr sz="3000" dirty="0">
                <a:latin typeface="Times New Roman"/>
                <a:cs typeface="Times New Roman"/>
              </a:rPr>
              <a:t>дневные</a:t>
            </a:r>
            <a:r>
              <a:rPr sz="3000" spc="625" dirty="0">
                <a:latin typeface="Times New Roman"/>
                <a:cs typeface="Times New Roman"/>
              </a:rPr>
              <a:t> </a:t>
            </a:r>
            <a:r>
              <a:rPr sz="3000" dirty="0">
                <a:latin typeface="Times New Roman"/>
                <a:cs typeface="Times New Roman"/>
              </a:rPr>
              <a:t>стационары,</a:t>
            </a:r>
            <a:r>
              <a:rPr sz="3000" spc="620" dirty="0">
                <a:latin typeface="Times New Roman"/>
                <a:cs typeface="Times New Roman"/>
              </a:rPr>
              <a:t> </a:t>
            </a:r>
            <a:r>
              <a:rPr sz="3000" dirty="0">
                <a:latin typeface="Times New Roman"/>
                <a:cs typeface="Times New Roman"/>
              </a:rPr>
              <a:t>в</a:t>
            </a:r>
            <a:r>
              <a:rPr sz="3000" spc="605" dirty="0">
                <a:latin typeface="Times New Roman"/>
                <a:cs typeface="Times New Roman"/>
              </a:rPr>
              <a:t> </a:t>
            </a:r>
            <a:r>
              <a:rPr sz="3000" dirty="0">
                <a:latin typeface="Times New Roman"/>
                <a:cs typeface="Times New Roman"/>
              </a:rPr>
              <a:t>соответствии</a:t>
            </a:r>
            <a:r>
              <a:rPr sz="3000" spc="615" dirty="0">
                <a:latin typeface="Times New Roman"/>
                <a:cs typeface="Times New Roman"/>
              </a:rPr>
              <a:t> </a:t>
            </a:r>
            <a:r>
              <a:rPr sz="3000" dirty="0">
                <a:latin typeface="Times New Roman"/>
                <a:cs typeface="Times New Roman"/>
              </a:rPr>
              <a:t>со</a:t>
            </a:r>
            <a:r>
              <a:rPr sz="3000" spc="605" dirty="0">
                <a:latin typeface="Times New Roman"/>
                <a:cs typeface="Times New Roman"/>
              </a:rPr>
              <a:t> </a:t>
            </a:r>
            <a:r>
              <a:rPr sz="3000" spc="-10" dirty="0">
                <a:latin typeface="Times New Roman"/>
                <a:cs typeface="Times New Roman"/>
              </a:rPr>
              <a:t>штатным </a:t>
            </a:r>
            <a:r>
              <a:rPr sz="3000" dirty="0">
                <a:latin typeface="Times New Roman"/>
                <a:cs typeface="Times New Roman"/>
              </a:rPr>
              <a:t>расписанием,</a:t>
            </a:r>
            <a:r>
              <a:rPr sz="3000" spc="530" dirty="0">
                <a:latin typeface="Times New Roman"/>
                <a:cs typeface="Times New Roman"/>
              </a:rPr>
              <a:t>  </a:t>
            </a:r>
            <a:r>
              <a:rPr sz="3000" dirty="0">
                <a:latin typeface="Times New Roman"/>
                <a:cs typeface="Times New Roman"/>
              </a:rPr>
              <a:t>утвержденным</a:t>
            </a:r>
            <a:r>
              <a:rPr sz="3000" spc="530" dirty="0">
                <a:latin typeface="Times New Roman"/>
                <a:cs typeface="Times New Roman"/>
              </a:rPr>
              <a:t>  </a:t>
            </a:r>
            <a:r>
              <a:rPr sz="3000" dirty="0">
                <a:latin typeface="Times New Roman"/>
                <a:cs typeface="Times New Roman"/>
              </a:rPr>
              <a:t>руководителем</a:t>
            </a:r>
            <a:r>
              <a:rPr sz="3000" spc="525" dirty="0">
                <a:latin typeface="Times New Roman"/>
                <a:cs typeface="Times New Roman"/>
              </a:rPr>
              <a:t>  </a:t>
            </a:r>
            <a:r>
              <a:rPr sz="3000" spc="-25" dirty="0">
                <a:latin typeface="Times New Roman"/>
                <a:cs typeface="Times New Roman"/>
              </a:rPr>
              <a:t>медицинской </a:t>
            </a:r>
            <a:r>
              <a:rPr sz="3000" dirty="0">
                <a:latin typeface="Times New Roman"/>
                <a:cs typeface="Times New Roman"/>
              </a:rPr>
              <a:t>организации</a:t>
            </a:r>
            <a:r>
              <a:rPr sz="3000" spc="-70" dirty="0">
                <a:latin typeface="Times New Roman"/>
                <a:cs typeface="Times New Roman"/>
              </a:rPr>
              <a:t> </a:t>
            </a:r>
            <a:r>
              <a:rPr sz="3000" dirty="0">
                <a:latin typeface="Times New Roman"/>
                <a:cs typeface="Times New Roman"/>
              </a:rPr>
              <a:t>в</a:t>
            </a:r>
            <a:r>
              <a:rPr sz="3000" spc="-35" dirty="0">
                <a:latin typeface="Times New Roman"/>
                <a:cs typeface="Times New Roman"/>
              </a:rPr>
              <a:t> </a:t>
            </a:r>
            <a:r>
              <a:rPr sz="3000" dirty="0">
                <a:latin typeface="Times New Roman"/>
                <a:cs typeface="Times New Roman"/>
              </a:rPr>
              <a:t>установленном</a:t>
            </a:r>
            <a:r>
              <a:rPr sz="3000" spc="-25" dirty="0">
                <a:latin typeface="Times New Roman"/>
                <a:cs typeface="Times New Roman"/>
              </a:rPr>
              <a:t> </a:t>
            </a:r>
            <a:r>
              <a:rPr sz="3000" spc="-10" dirty="0">
                <a:latin typeface="Times New Roman"/>
                <a:cs typeface="Times New Roman"/>
              </a:rPr>
              <a:t>порядке.</a:t>
            </a:r>
            <a:endParaRPr sz="3000" dirty="0">
              <a:latin typeface="Times New Roman"/>
              <a:cs typeface="Times New Roman"/>
            </a:endParaRPr>
          </a:p>
          <a:p>
            <a:pPr marL="355600" marR="5715" indent="-343535" algn="just">
              <a:lnSpc>
                <a:spcPct val="100000"/>
              </a:lnSpc>
              <a:spcBef>
                <a:spcPts val="720"/>
              </a:spcBef>
              <a:buFont typeface="Arial"/>
              <a:buChar char="•"/>
              <a:tabLst>
                <a:tab pos="356235" algn="l"/>
              </a:tabLst>
            </a:pPr>
            <a:r>
              <a:rPr sz="3000" dirty="0">
                <a:latin typeface="Times New Roman"/>
                <a:cs typeface="Times New Roman"/>
              </a:rPr>
              <a:t>Сведения</a:t>
            </a:r>
            <a:r>
              <a:rPr sz="3000" spc="40" dirty="0">
                <a:latin typeface="Times New Roman"/>
                <a:cs typeface="Times New Roman"/>
              </a:rPr>
              <a:t> </a:t>
            </a:r>
            <a:r>
              <a:rPr sz="3000" dirty="0">
                <a:latin typeface="Times New Roman"/>
                <a:cs typeface="Times New Roman"/>
              </a:rPr>
              <a:t>о</a:t>
            </a:r>
            <a:r>
              <a:rPr sz="3000" spc="60" dirty="0">
                <a:latin typeface="Times New Roman"/>
                <a:cs typeface="Times New Roman"/>
              </a:rPr>
              <a:t> </a:t>
            </a:r>
            <a:r>
              <a:rPr sz="3000" dirty="0">
                <a:latin typeface="Times New Roman"/>
                <a:cs typeface="Times New Roman"/>
              </a:rPr>
              <a:t>штатных</a:t>
            </a:r>
            <a:r>
              <a:rPr sz="3000" spc="60" dirty="0">
                <a:latin typeface="Times New Roman"/>
                <a:cs typeface="Times New Roman"/>
              </a:rPr>
              <a:t> </a:t>
            </a:r>
            <a:r>
              <a:rPr sz="3000" dirty="0">
                <a:latin typeface="Times New Roman"/>
                <a:cs typeface="Times New Roman"/>
              </a:rPr>
              <a:t>и</a:t>
            </a:r>
            <a:r>
              <a:rPr sz="3000" spc="60" dirty="0">
                <a:latin typeface="Times New Roman"/>
                <a:cs typeface="Times New Roman"/>
              </a:rPr>
              <a:t> </a:t>
            </a:r>
            <a:r>
              <a:rPr sz="3000" dirty="0">
                <a:latin typeface="Times New Roman"/>
                <a:cs typeface="Times New Roman"/>
              </a:rPr>
              <a:t>занятых</a:t>
            </a:r>
            <a:r>
              <a:rPr sz="3000" spc="60" dirty="0">
                <a:latin typeface="Times New Roman"/>
                <a:cs typeface="Times New Roman"/>
              </a:rPr>
              <a:t> </a:t>
            </a:r>
            <a:r>
              <a:rPr sz="3000" dirty="0">
                <a:latin typeface="Times New Roman"/>
                <a:cs typeface="Times New Roman"/>
              </a:rPr>
              <a:t>должностях</a:t>
            </a:r>
            <a:r>
              <a:rPr sz="3000" spc="50" dirty="0">
                <a:latin typeface="Times New Roman"/>
                <a:cs typeface="Times New Roman"/>
              </a:rPr>
              <a:t> </a:t>
            </a:r>
            <a:r>
              <a:rPr sz="3000" dirty="0">
                <a:latin typeface="Times New Roman"/>
                <a:cs typeface="Times New Roman"/>
              </a:rPr>
              <a:t>показываются</a:t>
            </a:r>
            <a:r>
              <a:rPr sz="3000" spc="70" dirty="0">
                <a:latin typeface="Times New Roman"/>
                <a:cs typeface="Times New Roman"/>
              </a:rPr>
              <a:t> </a:t>
            </a:r>
            <a:r>
              <a:rPr sz="3000" spc="-25" dirty="0">
                <a:latin typeface="Times New Roman"/>
                <a:cs typeface="Times New Roman"/>
              </a:rPr>
              <a:t>как </a:t>
            </a:r>
            <a:r>
              <a:rPr sz="3000" dirty="0">
                <a:latin typeface="Times New Roman"/>
                <a:cs typeface="Times New Roman"/>
              </a:rPr>
              <a:t>целыми,</a:t>
            </a:r>
            <a:r>
              <a:rPr sz="3000" spc="640" dirty="0">
                <a:latin typeface="Times New Roman"/>
                <a:cs typeface="Times New Roman"/>
              </a:rPr>
              <a:t>  </a:t>
            </a:r>
            <a:r>
              <a:rPr sz="3000" dirty="0">
                <a:latin typeface="Times New Roman"/>
                <a:cs typeface="Times New Roman"/>
              </a:rPr>
              <a:t>так</a:t>
            </a:r>
            <a:r>
              <a:rPr sz="3000" spc="645" dirty="0">
                <a:latin typeface="Times New Roman"/>
                <a:cs typeface="Times New Roman"/>
              </a:rPr>
              <a:t>  </a:t>
            </a:r>
            <a:r>
              <a:rPr sz="3000" dirty="0">
                <a:latin typeface="Times New Roman"/>
                <a:cs typeface="Times New Roman"/>
              </a:rPr>
              <a:t>и</a:t>
            </a:r>
            <a:r>
              <a:rPr sz="3000" spc="645" dirty="0">
                <a:latin typeface="Times New Roman"/>
                <a:cs typeface="Times New Roman"/>
              </a:rPr>
              <a:t>  </a:t>
            </a:r>
            <a:r>
              <a:rPr sz="3000" dirty="0">
                <a:latin typeface="Times New Roman"/>
                <a:cs typeface="Times New Roman"/>
              </a:rPr>
              <a:t>дробными</a:t>
            </a:r>
            <a:r>
              <a:rPr sz="3000" spc="645" dirty="0">
                <a:latin typeface="Times New Roman"/>
                <a:cs typeface="Times New Roman"/>
              </a:rPr>
              <a:t>  </a:t>
            </a:r>
            <a:r>
              <a:rPr sz="3000" dirty="0">
                <a:latin typeface="Times New Roman"/>
                <a:cs typeface="Times New Roman"/>
              </a:rPr>
              <a:t>числами</a:t>
            </a:r>
            <a:r>
              <a:rPr sz="3000" spc="650" dirty="0">
                <a:latin typeface="Times New Roman"/>
                <a:cs typeface="Times New Roman"/>
              </a:rPr>
              <a:t>  </a:t>
            </a:r>
            <a:r>
              <a:rPr sz="3000" dirty="0">
                <a:latin typeface="Times New Roman"/>
                <a:cs typeface="Times New Roman"/>
              </a:rPr>
              <a:t>(0,25,</a:t>
            </a:r>
            <a:r>
              <a:rPr sz="3000" spc="640" dirty="0">
                <a:latin typeface="Times New Roman"/>
                <a:cs typeface="Times New Roman"/>
              </a:rPr>
              <a:t>  </a:t>
            </a:r>
            <a:r>
              <a:rPr sz="3000" dirty="0">
                <a:latin typeface="Times New Roman"/>
                <a:cs typeface="Times New Roman"/>
              </a:rPr>
              <a:t>0,5</a:t>
            </a:r>
            <a:r>
              <a:rPr sz="3000" spc="645" dirty="0">
                <a:latin typeface="Times New Roman"/>
                <a:cs typeface="Times New Roman"/>
              </a:rPr>
              <a:t>  </a:t>
            </a:r>
            <a:r>
              <a:rPr sz="3000" dirty="0">
                <a:latin typeface="Times New Roman"/>
                <a:cs typeface="Times New Roman"/>
              </a:rPr>
              <a:t>и</a:t>
            </a:r>
            <a:r>
              <a:rPr sz="3000" spc="640" dirty="0">
                <a:latin typeface="Times New Roman"/>
                <a:cs typeface="Times New Roman"/>
              </a:rPr>
              <a:t>  </a:t>
            </a:r>
            <a:r>
              <a:rPr sz="3000" spc="-20" dirty="0">
                <a:latin typeface="Times New Roman"/>
                <a:cs typeface="Times New Roman"/>
              </a:rPr>
              <a:t>0,75 </a:t>
            </a:r>
            <a:r>
              <a:rPr sz="3000" spc="-10" dirty="0">
                <a:latin typeface="Times New Roman"/>
                <a:cs typeface="Times New Roman"/>
              </a:rPr>
              <a:t>должности).</a:t>
            </a:r>
            <a:endParaRPr sz="3000" dirty="0">
              <a:latin typeface="Times New Roman"/>
              <a:cs typeface="Times New Roman"/>
            </a:endParaRPr>
          </a:p>
          <a:p>
            <a:pPr marL="355600" indent="-343535" algn="just">
              <a:lnSpc>
                <a:spcPct val="100000"/>
              </a:lnSpc>
              <a:spcBef>
                <a:spcPts val="725"/>
              </a:spcBef>
              <a:buFont typeface="Arial"/>
              <a:buChar char="•"/>
              <a:tabLst>
                <a:tab pos="356235" algn="l"/>
              </a:tabLst>
            </a:pPr>
            <a:r>
              <a:rPr sz="3000" dirty="0">
                <a:latin typeface="Times New Roman"/>
                <a:cs typeface="Times New Roman"/>
              </a:rPr>
              <a:t>Сведения</a:t>
            </a:r>
            <a:r>
              <a:rPr sz="3000" spc="-60" dirty="0">
                <a:latin typeface="Times New Roman"/>
                <a:cs typeface="Times New Roman"/>
              </a:rPr>
              <a:t> </a:t>
            </a:r>
            <a:r>
              <a:rPr sz="3000" dirty="0">
                <a:latin typeface="Times New Roman"/>
                <a:cs typeface="Times New Roman"/>
              </a:rPr>
              <a:t>о</a:t>
            </a:r>
            <a:r>
              <a:rPr sz="3000" spc="-10" dirty="0">
                <a:latin typeface="Times New Roman"/>
                <a:cs typeface="Times New Roman"/>
              </a:rPr>
              <a:t> </a:t>
            </a:r>
            <a:r>
              <a:rPr sz="3000" dirty="0">
                <a:latin typeface="Times New Roman"/>
                <a:cs typeface="Times New Roman"/>
              </a:rPr>
              <a:t>физических</a:t>
            </a:r>
            <a:r>
              <a:rPr sz="3000" spc="-10" dirty="0">
                <a:latin typeface="Times New Roman"/>
                <a:cs typeface="Times New Roman"/>
              </a:rPr>
              <a:t> </a:t>
            </a:r>
            <a:r>
              <a:rPr sz="3000" dirty="0">
                <a:latin typeface="Times New Roman"/>
                <a:cs typeface="Times New Roman"/>
              </a:rPr>
              <a:t>лицах</a:t>
            </a:r>
            <a:r>
              <a:rPr sz="3000" spc="-20" dirty="0">
                <a:latin typeface="Times New Roman"/>
                <a:cs typeface="Times New Roman"/>
              </a:rPr>
              <a:t> </a:t>
            </a:r>
            <a:r>
              <a:rPr sz="3000" dirty="0">
                <a:latin typeface="Times New Roman"/>
                <a:cs typeface="Times New Roman"/>
              </a:rPr>
              <a:t>заполняются</a:t>
            </a:r>
            <a:r>
              <a:rPr sz="3000" spc="-40" dirty="0">
                <a:latin typeface="Times New Roman"/>
                <a:cs typeface="Times New Roman"/>
              </a:rPr>
              <a:t> </a:t>
            </a:r>
            <a:r>
              <a:rPr sz="3000" dirty="0">
                <a:latin typeface="Times New Roman"/>
                <a:cs typeface="Times New Roman"/>
              </a:rPr>
              <a:t>целыми</a:t>
            </a:r>
            <a:r>
              <a:rPr sz="3000" spc="-25" dirty="0">
                <a:latin typeface="Times New Roman"/>
                <a:cs typeface="Times New Roman"/>
              </a:rPr>
              <a:t> </a:t>
            </a:r>
            <a:r>
              <a:rPr sz="3000" spc="-10" dirty="0">
                <a:latin typeface="Times New Roman"/>
                <a:cs typeface="Times New Roman"/>
              </a:rPr>
              <a:t>числами.</a:t>
            </a:r>
            <a:endParaRPr sz="30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0"/>
            <a:ext cx="12192000" cy="1630045"/>
            <a:chOff x="0" y="0"/>
            <a:chExt cx="12192000" cy="1630045"/>
          </a:xfrm>
        </p:grpSpPr>
        <p:sp>
          <p:nvSpPr>
            <p:cNvPr id="3" name="object 3"/>
            <p:cNvSpPr/>
            <p:nvPr/>
          </p:nvSpPr>
          <p:spPr>
            <a:xfrm>
              <a:off x="0" y="0"/>
              <a:ext cx="12192000" cy="1432560"/>
            </a:xfrm>
            <a:custGeom>
              <a:avLst/>
              <a:gdLst/>
              <a:ahLst/>
              <a:cxnLst/>
              <a:rect l="l" t="t" r="r" b="b"/>
              <a:pathLst>
                <a:path w="12192000" h="1432560">
                  <a:moveTo>
                    <a:pt x="0" y="1432560"/>
                  </a:moveTo>
                  <a:lnTo>
                    <a:pt x="12192000" y="1432560"/>
                  </a:lnTo>
                  <a:lnTo>
                    <a:pt x="12192000" y="0"/>
                  </a:lnTo>
                  <a:lnTo>
                    <a:pt x="0" y="0"/>
                  </a:lnTo>
                  <a:lnTo>
                    <a:pt x="0" y="1432560"/>
                  </a:lnTo>
                  <a:close/>
                </a:path>
              </a:pathLst>
            </a:custGeom>
            <a:solidFill>
              <a:srgbClr val="DDD0BC"/>
            </a:solidFill>
          </p:spPr>
          <p:txBody>
            <a:bodyPr wrap="square" lIns="0" tIns="0" rIns="0" bIns="0" rtlCol="0"/>
            <a:lstStyle/>
            <a:p>
              <a:endParaRPr b="1"/>
            </a:p>
          </p:txBody>
        </p:sp>
        <p:pic>
          <p:nvPicPr>
            <p:cNvPr id="4" name="object 4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508760" y="245363"/>
              <a:ext cx="9068562" cy="896874"/>
            </a:xfrm>
            <a:prstGeom prst="rect">
              <a:avLst/>
            </a:prstGeom>
          </p:spPr>
        </p:pic>
        <p:pic>
          <p:nvPicPr>
            <p:cNvPr id="5" name="object 5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101852" y="733044"/>
              <a:ext cx="9781794" cy="896874"/>
            </a:xfrm>
            <a:prstGeom prst="rect">
              <a:avLst/>
            </a:prstGeom>
          </p:spPr>
        </p:pic>
      </p:grpSp>
      <p:sp>
        <p:nvSpPr>
          <p:cNvPr id="7" name="object 7"/>
          <p:cNvSpPr txBox="1"/>
          <p:nvPr/>
        </p:nvSpPr>
        <p:spPr>
          <a:xfrm>
            <a:off x="997711" y="1857883"/>
            <a:ext cx="10165080" cy="28606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indent="15240" algn="just">
              <a:lnSpc>
                <a:spcPct val="100000"/>
              </a:lnSpc>
              <a:spcBef>
                <a:spcPts val="100"/>
              </a:spcBef>
            </a:pPr>
            <a:r>
              <a:rPr sz="3000" dirty="0">
                <a:latin typeface="Times New Roman"/>
                <a:cs typeface="Times New Roman"/>
              </a:rPr>
              <a:t>В</a:t>
            </a:r>
            <a:r>
              <a:rPr sz="3000" spc="405" dirty="0">
                <a:latin typeface="Times New Roman"/>
                <a:cs typeface="Times New Roman"/>
              </a:rPr>
              <a:t> </a:t>
            </a:r>
            <a:r>
              <a:rPr sz="3000" dirty="0">
                <a:latin typeface="Times New Roman"/>
                <a:cs typeface="Times New Roman"/>
              </a:rPr>
              <a:t>графах</a:t>
            </a:r>
            <a:r>
              <a:rPr sz="3000" spc="445" dirty="0">
                <a:latin typeface="Times New Roman"/>
                <a:cs typeface="Times New Roman"/>
              </a:rPr>
              <a:t> </a:t>
            </a:r>
            <a:r>
              <a:rPr sz="3000" dirty="0">
                <a:latin typeface="Times New Roman"/>
                <a:cs typeface="Times New Roman"/>
              </a:rPr>
              <a:t>5,</a:t>
            </a:r>
            <a:r>
              <a:rPr sz="3000" spc="430" dirty="0">
                <a:latin typeface="Times New Roman"/>
                <a:cs typeface="Times New Roman"/>
              </a:rPr>
              <a:t> </a:t>
            </a:r>
            <a:r>
              <a:rPr sz="3000" dirty="0">
                <a:latin typeface="Times New Roman"/>
                <a:cs typeface="Times New Roman"/>
              </a:rPr>
              <a:t>8</a:t>
            </a:r>
            <a:r>
              <a:rPr sz="3000" spc="420" dirty="0">
                <a:latin typeface="Times New Roman"/>
                <a:cs typeface="Times New Roman"/>
              </a:rPr>
              <a:t>  </a:t>
            </a:r>
            <a:r>
              <a:rPr sz="3000" dirty="0">
                <a:latin typeface="Times New Roman"/>
                <a:cs typeface="Times New Roman"/>
              </a:rPr>
              <a:t>«Число</a:t>
            </a:r>
            <a:r>
              <a:rPr sz="3000" spc="430" dirty="0">
                <a:latin typeface="Times New Roman"/>
                <a:cs typeface="Times New Roman"/>
              </a:rPr>
              <a:t> </a:t>
            </a:r>
            <a:r>
              <a:rPr sz="3000" dirty="0">
                <a:latin typeface="Times New Roman"/>
                <a:cs typeface="Times New Roman"/>
              </a:rPr>
              <a:t>физических</a:t>
            </a:r>
            <a:r>
              <a:rPr sz="3000" spc="425" dirty="0">
                <a:latin typeface="Times New Roman"/>
                <a:cs typeface="Times New Roman"/>
              </a:rPr>
              <a:t> </a:t>
            </a:r>
            <a:r>
              <a:rPr sz="3000" dirty="0">
                <a:latin typeface="Times New Roman"/>
                <a:cs typeface="Times New Roman"/>
              </a:rPr>
              <a:t>лиц»</a:t>
            </a:r>
            <a:r>
              <a:rPr sz="3000" spc="415" dirty="0">
                <a:latin typeface="Times New Roman"/>
                <a:cs typeface="Times New Roman"/>
              </a:rPr>
              <a:t> </a:t>
            </a:r>
            <a:r>
              <a:rPr sz="3000" dirty="0">
                <a:latin typeface="Times New Roman"/>
                <a:cs typeface="Times New Roman"/>
              </a:rPr>
              <a:t>показывают</a:t>
            </a:r>
            <a:r>
              <a:rPr sz="3000" spc="409" dirty="0">
                <a:latin typeface="Times New Roman"/>
                <a:cs typeface="Times New Roman"/>
              </a:rPr>
              <a:t> </a:t>
            </a:r>
            <a:r>
              <a:rPr sz="3000" spc="-35" dirty="0">
                <a:latin typeface="Times New Roman"/>
                <a:cs typeface="Times New Roman"/>
              </a:rPr>
              <a:t>только </a:t>
            </a:r>
            <a:r>
              <a:rPr sz="3000" dirty="0">
                <a:latin typeface="Times New Roman"/>
                <a:cs typeface="Times New Roman"/>
              </a:rPr>
              <a:t>основных</a:t>
            </a:r>
            <a:r>
              <a:rPr sz="3000" spc="310" dirty="0">
                <a:latin typeface="Times New Roman"/>
                <a:cs typeface="Times New Roman"/>
              </a:rPr>
              <a:t> </a:t>
            </a:r>
            <a:r>
              <a:rPr sz="3000" dirty="0">
                <a:latin typeface="Times New Roman"/>
                <a:cs typeface="Times New Roman"/>
              </a:rPr>
              <a:t>работников,</a:t>
            </a:r>
            <a:r>
              <a:rPr sz="3000" spc="340" dirty="0">
                <a:latin typeface="Times New Roman"/>
                <a:cs typeface="Times New Roman"/>
              </a:rPr>
              <a:t> </a:t>
            </a:r>
            <a:r>
              <a:rPr sz="3000" dirty="0">
                <a:latin typeface="Times New Roman"/>
                <a:cs typeface="Times New Roman"/>
              </a:rPr>
              <a:t>имеющих</a:t>
            </a:r>
            <a:r>
              <a:rPr sz="3000" spc="330" dirty="0">
                <a:latin typeface="Times New Roman"/>
                <a:cs typeface="Times New Roman"/>
              </a:rPr>
              <a:t> </a:t>
            </a:r>
            <a:r>
              <a:rPr sz="3000" dirty="0">
                <a:latin typeface="Times New Roman"/>
                <a:cs typeface="Times New Roman"/>
              </a:rPr>
              <a:t>трудовую</a:t>
            </a:r>
            <a:r>
              <a:rPr sz="3000" spc="330" dirty="0">
                <a:latin typeface="Times New Roman"/>
                <a:cs typeface="Times New Roman"/>
              </a:rPr>
              <a:t> </a:t>
            </a:r>
            <a:r>
              <a:rPr sz="3000" dirty="0">
                <a:latin typeface="Times New Roman"/>
                <a:cs typeface="Times New Roman"/>
              </a:rPr>
              <a:t>книжку</a:t>
            </a:r>
            <a:r>
              <a:rPr sz="3000" spc="325" dirty="0">
                <a:latin typeface="Times New Roman"/>
                <a:cs typeface="Times New Roman"/>
              </a:rPr>
              <a:t> </a:t>
            </a:r>
            <a:r>
              <a:rPr sz="3000" dirty="0">
                <a:latin typeface="Times New Roman"/>
                <a:cs typeface="Times New Roman"/>
              </a:rPr>
              <a:t>в</a:t>
            </a:r>
            <a:r>
              <a:rPr sz="3000" spc="325" dirty="0">
                <a:latin typeface="Times New Roman"/>
                <a:cs typeface="Times New Roman"/>
              </a:rPr>
              <a:t> </a:t>
            </a:r>
            <a:r>
              <a:rPr sz="3000" spc="-10" dirty="0">
                <a:latin typeface="Times New Roman"/>
                <a:cs typeface="Times New Roman"/>
              </a:rPr>
              <a:t>данной медицинской</a:t>
            </a:r>
            <a:r>
              <a:rPr sz="3000" spc="-125" dirty="0">
                <a:latin typeface="Times New Roman"/>
                <a:cs typeface="Times New Roman"/>
              </a:rPr>
              <a:t> </a:t>
            </a:r>
            <a:r>
              <a:rPr sz="3000" spc="-10" dirty="0">
                <a:latin typeface="Times New Roman"/>
                <a:cs typeface="Times New Roman"/>
              </a:rPr>
              <a:t>организации.</a:t>
            </a:r>
            <a:endParaRPr sz="3000">
              <a:latin typeface="Times New Roman"/>
              <a:cs typeface="Times New Roman"/>
            </a:endParaRPr>
          </a:p>
          <a:p>
            <a:pPr marL="12700" marR="5080" indent="15240" algn="just">
              <a:lnSpc>
                <a:spcPct val="100000"/>
              </a:lnSpc>
              <a:spcBef>
                <a:spcPts val="720"/>
              </a:spcBef>
            </a:pPr>
            <a:r>
              <a:rPr sz="3000" dirty="0">
                <a:latin typeface="Times New Roman"/>
                <a:cs typeface="Times New Roman"/>
              </a:rPr>
              <a:t>Внешних</a:t>
            </a:r>
            <a:r>
              <a:rPr sz="3000" spc="380" dirty="0">
                <a:latin typeface="Times New Roman"/>
                <a:cs typeface="Times New Roman"/>
              </a:rPr>
              <a:t>  </a:t>
            </a:r>
            <a:r>
              <a:rPr sz="3000" dirty="0">
                <a:latin typeface="Times New Roman"/>
                <a:cs typeface="Times New Roman"/>
              </a:rPr>
              <a:t>совместителей</a:t>
            </a:r>
            <a:r>
              <a:rPr sz="3000" spc="400" dirty="0">
                <a:latin typeface="Times New Roman"/>
                <a:cs typeface="Times New Roman"/>
              </a:rPr>
              <a:t>  </a:t>
            </a:r>
            <a:r>
              <a:rPr sz="3000" dirty="0">
                <a:latin typeface="Times New Roman"/>
                <a:cs typeface="Times New Roman"/>
              </a:rPr>
              <a:t>в</a:t>
            </a:r>
            <a:r>
              <a:rPr sz="3000" spc="395" dirty="0">
                <a:latin typeface="Times New Roman"/>
                <a:cs typeface="Times New Roman"/>
              </a:rPr>
              <a:t>  </a:t>
            </a:r>
            <a:r>
              <a:rPr sz="3000" dirty="0">
                <a:latin typeface="Times New Roman"/>
                <a:cs typeface="Times New Roman"/>
              </a:rPr>
              <a:t>данные</a:t>
            </a:r>
            <a:r>
              <a:rPr sz="3000" spc="395" dirty="0">
                <a:latin typeface="Times New Roman"/>
                <a:cs typeface="Times New Roman"/>
              </a:rPr>
              <a:t>  </a:t>
            </a:r>
            <a:r>
              <a:rPr sz="3000" dirty="0">
                <a:latin typeface="Times New Roman"/>
                <a:cs typeface="Times New Roman"/>
              </a:rPr>
              <a:t>графы</a:t>
            </a:r>
            <a:r>
              <a:rPr sz="3000" spc="395" dirty="0">
                <a:latin typeface="Times New Roman"/>
                <a:cs typeface="Times New Roman"/>
              </a:rPr>
              <a:t>  </a:t>
            </a:r>
            <a:r>
              <a:rPr sz="3000" dirty="0">
                <a:latin typeface="Times New Roman"/>
                <a:cs typeface="Times New Roman"/>
              </a:rPr>
              <a:t>не</a:t>
            </a:r>
            <a:r>
              <a:rPr sz="3000" spc="395" dirty="0">
                <a:latin typeface="Times New Roman"/>
                <a:cs typeface="Times New Roman"/>
              </a:rPr>
              <a:t>  </a:t>
            </a:r>
            <a:r>
              <a:rPr sz="3000" spc="-45" dirty="0">
                <a:latin typeface="Times New Roman"/>
                <a:cs typeface="Times New Roman"/>
              </a:rPr>
              <a:t>включают, </a:t>
            </a:r>
            <a:r>
              <a:rPr sz="3000" dirty="0">
                <a:latin typeface="Times New Roman"/>
                <a:cs typeface="Times New Roman"/>
              </a:rPr>
              <a:t>внутренних</a:t>
            </a:r>
            <a:r>
              <a:rPr sz="3000" spc="305" dirty="0">
                <a:latin typeface="Times New Roman"/>
                <a:cs typeface="Times New Roman"/>
              </a:rPr>
              <a:t> </a:t>
            </a:r>
            <a:r>
              <a:rPr sz="3000" dirty="0">
                <a:latin typeface="Times New Roman"/>
                <a:cs typeface="Times New Roman"/>
              </a:rPr>
              <a:t>совместителей</a:t>
            </a:r>
            <a:r>
              <a:rPr sz="3000" spc="325" dirty="0">
                <a:latin typeface="Times New Roman"/>
                <a:cs typeface="Times New Roman"/>
              </a:rPr>
              <a:t> </a:t>
            </a:r>
            <a:r>
              <a:rPr sz="3000" dirty="0">
                <a:latin typeface="Times New Roman"/>
                <a:cs typeface="Times New Roman"/>
              </a:rPr>
              <a:t>показывают</a:t>
            </a:r>
            <a:r>
              <a:rPr sz="3000" spc="320" dirty="0">
                <a:latin typeface="Times New Roman"/>
                <a:cs typeface="Times New Roman"/>
              </a:rPr>
              <a:t> </a:t>
            </a:r>
            <a:r>
              <a:rPr sz="3000" dirty="0">
                <a:latin typeface="Times New Roman"/>
                <a:cs typeface="Times New Roman"/>
              </a:rPr>
              <a:t>как</a:t>
            </a:r>
            <a:r>
              <a:rPr sz="3000" spc="330" dirty="0">
                <a:latin typeface="Times New Roman"/>
                <a:cs typeface="Times New Roman"/>
              </a:rPr>
              <a:t> </a:t>
            </a:r>
            <a:r>
              <a:rPr sz="3000" dirty="0">
                <a:latin typeface="Times New Roman"/>
                <a:cs typeface="Times New Roman"/>
              </a:rPr>
              <a:t>физические</a:t>
            </a:r>
            <a:r>
              <a:rPr sz="3000" spc="330" dirty="0">
                <a:latin typeface="Times New Roman"/>
                <a:cs typeface="Times New Roman"/>
              </a:rPr>
              <a:t> </a:t>
            </a:r>
            <a:r>
              <a:rPr sz="3000" spc="-20" dirty="0">
                <a:latin typeface="Times New Roman"/>
                <a:cs typeface="Times New Roman"/>
              </a:rPr>
              <a:t>лица только</a:t>
            </a:r>
            <a:r>
              <a:rPr sz="3000" spc="-45" dirty="0">
                <a:latin typeface="Times New Roman"/>
                <a:cs typeface="Times New Roman"/>
              </a:rPr>
              <a:t> </a:t>
            </a:r>
            <a:r>
              <a:rPr sz="3000" dirty="0">
                <a:latin typeface="Times New Roman"/>
                <a:cs typeface="Times New Roman"/>
              </a:rPr>
              <a:t>один</a:t>
            </a:r>
            <a:r>
              <a:rPr sz="3000" spc="-50" dirty="0">
                <a:latin typeface="Times New Roman"/>
                <a:cs typeface="Times New Roman"/>
              </a:rPr>
              <a:t> </a:t>
            </a:r>
            <a:r>
              <a:rPr sz="3000" dirty="0">
                <a:latin typeface="Times New Roman"/>
                <a:cs typeface="Times New Roman"/>
              </a:rPr>
              <a:t>раз</a:t>
            </a:r>
            <a:r>
              <a:rPr sz="3000" spc="-20" dirty="0">
                <a:latin typeface="Times New Roman"/>
                <a:cs typeface="Times New Roman"/>
              </a:rPr>
              <a:t> </a:t>
            </a:r>
            <a:r>
              <a:rPr sz="3000" dirty="0">
                <a:latin typeface="Times New Roman"/>
                <a:cs typeface="Times New Roman"/>
              </a:rPr>
              <a:t>на</a:t>
            </a:r>
            <a:r>
              <a:rPr sz="3000" spc="-40" dirty="0">
                <a:latin typeface="Times New Roman"/>
                <a:cs typeface="Times New Roman"/>
              </a:rPr>
              <a:t> </a:t>
            </a:r>
            <a:r>
              <a:rPr sz="3000" dirty="0">
                <a:latin typeface="Times New Roman"/>
                <a:cs typeface="Times New Roman"/>
              </a:rPr>
              <a:t>основной</a:t>
            </a:r>
            <a:r>
              <a:rPr sz="3000" spc="-40" dirty="0">
                <a:latin typeface="Times New Roman"/>
                <a:cs typeface="Times New Roman"/>
              </a:rPr>
              <a:t> </a:t>
            </a:r>
            <a:r>
              <a:rPr sz="3000" dirty="0">
                <a:latin typeface="Times New Roman"/>
                <a:cs typeface="Times New Roman"/>
              </a:rPr>
              <a:t>занимаемой</a:t>
            </a:r>
            <a:r>
              <a:rPr sz="3000" spc="-25" dirty="0">
                <a:latin typeface="Times New Roman"/>
                <a:cs typeface="Times New Roman"/>
              </a:rPr>
              <a:t> </a:t>
            </a:r>
            <a:r>
              <a:rPr sz="3000" spc="-10" dirty="0">
                <a:latin typeface="Times New Roman"/>
                <a:cs typeface="Times New Roman"/>
              </a:rPr>
              <a:t>должности.</a:t>
            </a:r>
            <a:endParaRPr sz="3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0"/>
            <a:ext cx="12192000" cy="1630045"/>
            <a:chOff x="0" y="0"/>
            <a:chExt cx="12192000" cy="1630045"/>
          </a:xfrm>
        </p:grpSpPr>
        <p:sp>
          <p:nvSpPr>
            <p:cNvPr id="3" name="object 3"/>
            <p:cNvSpPr/>
            <p:nvPr/>
          </p:nvSpPr>
          <p:spPr>
            <a:xfrm>
              <a:off x="0" y="0"/>
              <a:ext cx="12192000" cy="1432560"/>
            </a:xfrm>
            <a:custGeom>
              <a:avLst/>
              <a:gdLst/>
              <a:ahLst/>
              <a:cxnLst/>
              <a:rect l="l" t="t" r="r" b="b"/>
              <a:pathLst>
                <a:path w="12192000" h="1432560">
                  <a:moveTo>
                    <a:pt x="0" y="1432560"/>
                  </a:moveTo>
                  <a:lnTo>
                    <a:pt x="12192000" y="1432560"/>
                  </a:lnTo>
                  <a:lnTo>
                    <a:pt x="12192000" y="0"/>
                  </a:lnTo>
                  <a:lnTo>
                    <a:pt x="0" y="0"/>
                  </a:lnTo>
                  <a:lnTo>
                    <a:pt x="0" y="1432560"/>
                  </a:lnTo>
                  <a:close/>
                </a:path>
              </a:pathLst>
            </a:custGeom>
            <a:solidFill>
              <a:srgbClr val="DDD0B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4" name="object 4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508760" y="245363"/>
              <a:ext cx="9068562" cy="896874"/>
            </a:xfrm>
            <a:prstGeom prst="rect">
              <a:avLst/>
            </a:prstGeom>
          </p:spPr>
        </p:pic>
        <p:pic>
          <p:nvPicPr>
            <p:cNvPr id="5" name="object 5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101852" y="733044"/>
              <a:ext cx="9781794" cy="896874"/>
            </a:xfrm>
            <a:prstGeom prst="rect">
              <a:avLst/>
            </a:prstGeom>
          </p:spPr>
        </p:pic>
      </p:grpSp>
      <p:sp>
        <p:nvSpPr>
          <p:cNvPr id="6" name="object 6"/>
          <p:cNvSpPr txBox="1"/>
          <p:nvPr/>
        </p:nvSpPr>
        <p:spPr>
          <a:xfrm>
            <a:off x="1318005" y="347852"/>
            <a:ext cx="9297670" cy="28956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2225" algn="ctr">
              <a:lnSpc>
                <a:spcPct val="100000"/>
              </a:lnSpc>
              <a:spcBef>
                <a:spcPts val="100"/>
              </a:spcBef>
            </a:pPr>
            <a:r>
              <a:rPr sz="3200" b="1" dirty="0">
                <a:latin typeface="Times New Roman"/>
                <a:cs typeface="Times New Roman"/>
              </a:rPr>
              <a:t>Таблица</a:t>
            </a:r>
            <a:r>
              <a:rPr sz="3200" b="1" spc="-35" dirty="0">
                <a:latin typeface="Times New Roman"/>
                <a:cs typeface="Times New Roman"/>
              </a:rPr>
              <a:t> </a:t>
            </a:r>
            <a:r>
              <a:rPr sz="3200" b="1" dirty="0">
                <a:latin typeface="Times New Roman"/>
                <a:cs typeface="Times New Roman"/>
              </a:rPr>
              <a:t>1000</a:t>
            </a:r>
            <a:r>
              <a:rPr sz="3200" b="1" spc="-50" dirty="0">
                <a:latin typeface="Times New Roman"/>
                <a:cs typeface="Times New Roman"/>
              </a:rPr>
              <a:t> </a:t>
            </a:r>
            <a:r>
              <a:rPr sz="3200" b="1" dirty="0">
                <a:latin typeface="Times New Roman"/>
                <a:cs typeface="Times New Roman"/>
              </a:rPr>
              <a:t>«Должности</a:t>
            </a:r>
            <a:r>
              <a:rPr sz="3200" b="1" spc="-70" dirty="0">
                <a:latin typeface="Times New Roman"/>
                <a:cs typeface="Times New Roman"/>
              </a:rPr>
              <a:t> </a:t>
            </a:r>
            <a:r>
              <a:rPr sz="3200" b="1" dirty="0">
                <a:latin typeface="Times New Roman"/>
                <a:cs typeface="Times New Roman"/>
              </a:rPr>
              <a:t>и</a:t>
            </a:r>
            <a:r>
              <a:rPr sz="3200" b="1" spc="-35" dirty="0">
                <a:latin typeface="Times New Roman"/>
                <a:cs typeface="Times New Roman"/>
              </a:rPr>
              <a:t> </a:t>
            </a:r>
            <a:r>
              <a:rPr sz="3200" b="1" dirty="0">
                <a:latin typeface="Times New Roman"/>
                <a:cs typeface="Times New Roman"/>
              </a:rPr>
              <a:t>физические</a:t>
            </a:r>
            <a:r>
              <a:rPr sz="3200" b="1" spc="-30" dirty="0">
                <a:latin typeface="Times New Roman"/>
                <a:cs typeface="Times New Roman"/>
              </a:rPr>
              <a:t> </a:t>
            </a:r>
            <a:r>
              <a:rPr sz="3200" b="1" spc="-20" dirty="0">
                <a:latin typeface="Times New Roman"/>
                <a:cs typeface="Times New Roman"/>
              </a:rPr>
              <a:t>лица</a:t>
            </a:r>
            <a:endParaRPr sz="3200">
              <a:latin typeface="Times New Roman"/>
              <a:cs typeface="Times New Roman"/>
            </a:endParaRPr>
          </a:p>
          <a:p>
            <a:pPr marL="22860" algn="ctr">
              <a:lnSpc>
                <a:spcPct val="100000"/>
              </a:lnSpc>
            </a:pPr>
            <a:r>
              <a:rPr sz="3200" b="1" dirty="0">
                <a:latin typeface="Times New Roman"/>
                <a:cs typeface="Times New Roman"/>
              </a:rPr>
              <a:t>дневных</a:t>
            </a:r>
            <a:r>
              <a:rPr sz="3200" b="1" spc="-40" dirty="0">
                <a:latin typeface="Times New Roman"/>
                <a:cs typeface="Times New Roman"/>
              </a:rPr>
              <a:t> </a:t>
            </a:r>
            <a:r>
              <a:rPr sz="3200" b="1" dirty="0">
                <a:latin typeface="Times New Roman"/>
                <a:cs typeface="Times New Roman"/>
              </a:rPr>
              <a:t>стационаров</a:t>
            </a:r>
            <a:r>
              <a:rPr sz="3200" b="1" spc="-70" dirty="0">
                <a:latin typeface="Times New Roman"/>
                <a:cs typeface="Times New Roman"/>
              </a:rPr>
              <a:t> </a:t>
            </a:r>
            <a:r>
              <a:rPr sz="3200" b="1" dirty="0">
                <a:latin typeface="Times New Roman"/>
                <a:cs typeface="Times New Roman"/>
              </a:rPr>
              <a:t>медицинской</a:t>
            </a:r>
            <a:r>
              <a:rPr sz="3200" b="1" spc="-30" dirty="0">
                <a:latin typeface="Times New Roman"/>
                <a:cs typeface="Times New Roman"/>
              </a:rPr>
              <a:t> </a:t>
            </a:r>
            <a:r>
              <a:rPr sz="3200" b="1" spc="-10" dirty="0">
                <a:latin typeface="Times New Roman"/>
                <a:cs typeface="Times New Roman"/>
              </a:rPr>
              <a:t>организации»</a:t>
            </a:r>
            <a:endParaRPr sz="32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55"/>
              </a:spcBef>
            </a:pPr>
            <a:endParaRPr sz="2900">
              <a:latin typeface="Times New Roman"/>
              <a:cs typeface="Times New Roman"/>
            </a:endParaRPr>
          </a:p>
          <a:p>
            <a:pPr marL="48895" marR="81280" indent="-36830">
              <a:lnSpc>
                <a:spcPct val="150100"/>
              </a:lnSpc>
            </a:pPr>
            <a:r>
              <a:rPr sz="3200" dirty="0">
                <a:latin typeface="Times New Roman"/>
                <a:cs typeface="Times New Roman"/>
              </a:rPr>
              <a:t>Строка</a:t>
            </a:r>
            <a:r>
              <a:rPr sz="3200" spc="270" dirty="0">
                <a:latin typeface="Times New Roman"/>
                <a:cs typeface="Times New Roman"/>
              </a:rPr>
              <a:t> </a:t>
            </a:r>
            <a:r>
              <a:rPr sz="3200" dirty="0">
                <a:latin typeface="Times New Roman"/>
                <a:cs typeface="Times New Roman"/>
              </a:rPr>
              <a:t>5</a:t>
            </a:r>
            <a:r>
              <a:rPr sz="3200" spc="285" dirty="0">
                <a:latin typeface="Times New Roman"/>
                <a:cs typeface="Times New Roman"/>
              </a:rPr>
              <a:t> </a:t>
            </a:r>
            <a:r>
              <a:rPr sz="3200" dirty="0">
                <a:latin typeface="Times New Roman"/>
                <a:cs typeface="Times New Roman"/>
              </a:rPr>
              <a:t>(всего)</a:t>
            </a:r>
            <a:r>
              <a:rPr sz="3200" spc="275" dirty="0">
                <a:latin typeface="Times New Roman"/>
                <a:cs typeface="Times New Roman"/>
              </a:rPr>
              <a:t> </a:t>
            </a:r>
            <a:r>
              <a:rPr sz="3200" dirty="0">
                <a:latin typeface="Times New Roman"/>
                <a:cs typeface="Times New Roman"/>
              </a:rPr>
              <a:t>должна</a:t>
            </a:r>
            <a:r>
              <a:rPr sz="3200" spc="285" dirty="0">
                <a:latin typeface="Times New Roman"/>
                <a:cs typeface="Times New Roman"/>
              </a:rPr>
              <a:t> </a:t>
            </a:r>
            <a:r>
              <a:rPr sz="3200" dirty="0">
                <a:latin typeface="Times New Roman"/>
                <a:cs typeface="Times New Roman"/>
              </a:rPr>
              <a:t>быть</a:t>
            </a:r>
            <a:r>
              <a:rPr sz="3200" spc="270" dirty="0">
                <a:latin typeface="Times New Roman"/>
                <a:cs typeface="Times New Roman"/>
              </a:rPr>
              <a:t> </a:t>
            </a:r>
            <a:r>
              <a:rPr sz="3200" dirty="0">
                <a:latin typeface="Times New Roman"/>
                <a:cs typeface="Times New Roman"/>
              </a:rPr>
              <a:t>равна</a:t>
            </a:r>
            <a:r>
              <a:rPr sz="3200" spc="275" dirty="0">
                <a:latin typeface="Times New Roman"/>
                <a:cs typeface="Times New Roman"/>
              </a:rPr>
              <a:t> </a:t>
            </a:r>
            <a:r>
              <a:rPr sz="3200" dirty="0">
                <a:latin typeface="Times New Roman"/>
                <a:cs typeface="Times New Roman"/>
              </a:rPr>
              <a:t>сумме</a:t>
            </a:r>
            <a:r>
              <a:rPr sz="3200" spc="285" dirty="0">
                <a:latin typeface="Times New Roman"/>
                <a:cs typeface="Times New Roman"/>
              </a:rPr>
              <a:t> </a:t>
            </a:r>
            <a:r>
              <a:rPr sz="3200" dirty="0">
                <a:latin typeface="Times New Roman"/>
                <a:cs typeface="Times New Roman"/>
              </a:rPr>
              <a:t>строк</a:t>
            </a:r>
            <a:r>
              <a:rPr sz="3200" spc="275" dirty="0">
                <a:latin typeface="Times New Roman"/>
                <a:cs typeface="Times New Roman"/>
              </a:rPr>
              <a:t> </a:t>
            </a:r>
            <a:r>
              <a:rPr sz="3200" spc="-25" dirty="0">
                <a:latin typeface="Times New Roman"/>
                <a:cs typeface="Times New Roman"/>
              </a:rPr>
              <a:t>1, </a:t>
            </a:r>
            <a:r>
              <a:rPr sz="3200" dirty="0">
                <a:latin typeface="Times New Roman"/>
                <a:cs typeface="Times New Roman"/>
              </a:rPr>
              <a:t>2,</a:t>
            </a:r>
            <a:r>
              <a:rPr sz="3200" spc="-5" dirty="0">
                <a:latin typeface="Times New Roman"/>
                <a:cs typeface="Times New Roman"/>
              </a:rPr>
              <a:t> </a:t>
            </a:r>
            <a:r>
              <a:rPr sz="3200" dirty="0">
                <a:latin typeface="Times New Roman"/>
                <a:cs typeface="Times New Roman"/>
              </a:rPr>
              <a:t>3,</a:t>
            </a:r>
            <a:r>
              <a:rPr sz="3200" spc="-15" dirty="0">
                <a:latin typeface="Times New Roman"/>
                <a:cs typeface="Times New Roman"/>
              </a:rPr>
              <a:t> </a:t>
            </a:r>
            <a:r>
              <a:rPr sz="3200" dirty="0">
                <a:latin typeface="Times New Roman"/>
                <a:cs typeface="Times New Roman"/>
              </a:rPr>
              <a:t>4 по графам</a:t>
            </a:r>
            <a:r>
              <a:rPr sz="3200" spc="-5" dirty="0">
                <a:latin typeface="Times New Roman"/>
                <a:cs typeface="Times New Roman"/>
              </a:rPr>
              <a:t> </a:t>
            </a:r>
            <a:r>
              <a:rPr sz="3200" dirty="0">
                <a:latin typeface="Times New Roman"/>
                <a:cs typeface="Times New Roman"/>
              </a:rPr>
              <a:t>3,</a:t>
            </a:r>
            <a:r>
              <a:rPr sz="3200" spc="-20" dirty="0">
                <a:latin typeface="Times New Roman"/>
                <a:cs typeface="Times New Roman"/>
              </a:rPr>
              <a:t> </a:t>
            </a:r>
            <a:r>
              <a:rPr sz="3200" dirty="0">
                <a:latin typeface="Times New Roman"/>
                <a:cs typeface="Times New Roman"/>
              </a:rPr>
              <a:t>4, 5, 6,</a:t>
            </a:r>
            <a:r>
              <a:rPr sz="3200" spc="-15" dirty="0">
                <a:latin typeface="Times New Roman"/>
                <a:cs typeface="Times New Roman"/>
              </a:rPr>
              <a:t> </a:t>
            </a:r>
            <a:r>
              <a:rPr sz="3200" dirty="0">
                <a:latin typeface="Times New Roman"/>
                <a:cs typeface="Times New Roman"/>
              </a:rPr>
              <a:t>7, </a:t>
            </a:r>
            <a:r>
              <a:rPr sz="3200" spc="-25" dirty="0">
                <a:latin typeface="Times New Roman"/>
                <a:cs typeface="Times New Roman"/>
              </a:rPr>
              <a:t>8.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ject 5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226052" y="405384"/>
            <a:ext cx="3379470" cy="1009650"/>
          </a:xfrm>
          <a:prstGeom prst="rect">
            <a:avLst/>
          </a:prstGeom>
        </p:spPr>
      </p:pic>
      <p:graphicFrame>
        <p:nvGraphicFramePr>
          <p:cNvPr id="7" name="object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0452833"/>
              </p:ext>
            </p:extLst>
          </p:nvPr>
        </p:nvGraphicFramePr>
        <p:xfrm>
          <a:off x="588009" y="1742694"/>
          <a:ext cx="11055982" cy="431419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531870"/>
                <a:gridCol w="805814"/>
                <a:gridCol w="1661794"/>
                <a:gridCol w="1694814"/>
                <a:gridCol w="1880870"/>
                <a:gridCol w="1480820"/>
              </a:tblGrid>
              <a:tr h="2315210"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0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0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20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20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  <a:p>
                      <a:pPr marL="203200" marR="193675" indent="85090">
                        <a:lnSpc>
                          <a:spcPct val="100000"/>
                        </a:lnSpc>
                        <a:spcBef>
                          <a:spcPts val="1315"/>
                        </a:spcBef>
                      </a:pPr>
                      <a:r>
                        <a:rPr sz="1800" b="1" spc="-50" dirty="0">
                          <a:solidFill>
                            <a:schemeClr val="tx1"/>
                          </a:solidFill>
                          <a:latin typeface="Times New Roman"/>
                          <a:cs typeface="Times New Roman"/>
                        </a:rPr>
                        <a:t>№ </a:t>
                      </a:r>
                      <a:r>
                        <a:rPr sz="1800" b="1" spc="-20" dirty="0">
                          <a:solidFill>
                            <a:schemeClr val="tx1"/>
                          </a:solidFill>
                          <a:latin typeface="Times New Roman"/>
                          <a:cs typeface="Times New Roman"/>
                        </a:rPr>
                        <a:t>стр.</a:t>
                      </a:r>
                      <a:endParaRPr sz="18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2">
                  <a:txBody>
                    <a:bodyPr/>
                    <a:lstStyle/>
                    <a:p>
                      <a:pPr marL="113664" marR="106680" indent="17780" algn="just">
                        <a:lnSpc>
                          <a:spcPts val="2400"/>
                        </a:lnSpc>
                        <a:spcBef>
                          <a:spcPts val="15"/>
                        </a:spcBef>
                      </a:pPr>
                      <a:r>
                        <a:rPr sz="2000" dirty="0">
                          <a:solidFill>
                            <a:schemeClr val="tx1"/>
                          </a:solidFill>
                          <a:latin typeface="Times New Roman"/>
                          <a:cs typeface="Times New Roman"/>
                        </a:rPr>
                        <a:t>Число</a:t>
                      </a:r>
                      <a:r>
                        <a:rPr sz="2000" spc="-15" dirty="0">
                          <a:solidFill>
                            <a:schemeClr val="tx1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000" dirty="0">
                          <a:solidFill>
                            <a:schemeClr val="tx1"/>
                          </a:solidFill>
                          <a:latin typeface="Times New Roman"/>
                          <a:cs typeface="Times New Roman"/>
                        </a:rPr>
                        <a:t>дневных </a:t>
                      </a:r>
                      <a:r>
                        <a:rPr sz="2000" spc="-10" dirty="0">
                          <a:solidFill>
                            <a:schemeClr val="tx1"/>
                          </a:solidFill>
                          <a:latin typeface="Times New Roman"/>
                          <a:cs typeface="Times New Roman"/>
                        </a:rPr>
                        <a:t>стационаров </a:t>
                      </a:r>
                      <a:r>
                        <a:rPr sz="2000" b="1" u="sng" dirty="0">
                          <a:solidFill>
                            <a:schemeClr val="tx1"/>
                          </a:solidFill>
                          <a:uFill>
                            <a:solidFill>
                              <a:srgbClr val="FF0000"/>
                            </a:solidFill>
                          </a:uFill>
                          <a:latin typeface="Times New Roman"/>
                          <a:cs typeface="Times New Roman"/>
                        </a:rPr>
                        <a:t>медицинских</a:t>
                      </a:r>
                      <a:r>
                        <a:rPr sz="2000" b="1" u="sng" spc="-105" dirty="0">
                          <a:solidFill>
                            <a:schemeClr val="tx1"/>
                          </a:solidFill>
                          <a:uFill>
                            <a:solidFill>
                              <a:srgbClr val="FF0000"/>
                            </a:solidFill>
                          </a:u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000" b="1" u="sng" spc="-10" dirty="0">
                          <a:solidFill>
                            <a:schemeClr val="tx1"/>
                          </a:solidFill>
                          <a:uFill>
                            <a:solidFill>
                              <a:srgbClr val="FF0000"/>
                            </a:solidFill>
                          </a:uFill>
                          <a:latin typeface="Times New Roman"/>
                          <a:cs typeface="Times New Roman"/>
                        </a:rPr>
                        <a:t>организаций,</a:t>
                      </a:r>
                      <a:r>
                        <a:rPr sz="2000" b="1" spc="-10" dirty="0">
                          <a:solidFill>
                            <a:schemeClr val="tx1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000" dirty="0">
                          <a:solidFill>
                            <a:schemeClr val="tx1"/>
                          </a:solidFill>
                          <a:latin typeface="Times New Roman"/>
                          <a:cs typeface="Times New Roman"/>
                        </a:rPr>
                        <a:t>оказывающих</a:t>
                      </a:r>
                      <a:r>
                        <a:rPr sz="2000" spc="-80" dirty="0">
                          <a:solidFill>
                            <a:schemeClr val="tx1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000" spc="-10" dirty="0">
                          <a:solidFill>
                            <a:schemeClr val="tx1"/>
                          </a:solidFill>
                          <a:latin typeface="Times New Roman"/>
                          <a:cs typeface="Times New Roman"/>
                        </a:rPr>
                        <a:t>медицинскую</a:t>
                      </a:r>
                      <a:endParaRPr sz="20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  <a:p>
                      <a:pPr marL="1181100" marR="344805" indent="-831215" algn="just">
                        <a:lnSpc>
                          <a:spcPts val="2400"/>
                        </a:lnSpc>
                      </a:pPr>
                      <a:r>
                        <a:rPr sz="2000" dirty="0">
                          <a:solidFill>
                            <a:schemeClr val="tx1"/>
                          </a:solidFill>
                          <a:latin typeface="Times New Roman"/>
                          <a:cs typeface="Times New Roman"/>
                        </a:rPr>
                        <a:t>помощь</a:t>
                      </a:r>
                      <a:r>
                        <a:rPr sz="2000" spc="-50" dirty="0">
                          <a:solidFill>
                            <a:schemeClr val="tx1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000" dirty="0">
                          <a:solidFill>
                            <a:schemeClr val="tx1"/>
                          </a:solidFill>
                          <a:latin typeface="Times New Roman"/>
                          <a:cs typeface="Times New Roman"/>
                        </a:rPr>
                        <a:t>в</a:t>
                      </a:r>
                      <a:r>
                        <a:rPr sz="2000" spc="-20" dirty="0">
                          <a:solidFill>
                            <a:schemeClr val="tx1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000" spc="-10" dirty="0">
                          <a:solidFill>
                            <a:schemeClr val="tx1"/>
                          </a:solidFill>
                          <a:latin typeface="Times New Roman"/>
                          <a:cs typeface="Times New Roman"/>
                        </a:rPr>
                        <a:t>стационарных условиях</a:t>
                      </a:r>
                      <a:endParaRPr sz="20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190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 marL="117475" marR="107314" indent="-1270" algn="ctr">
                        <a:lnSpc>
                          <a:spcPts val="2400"/>
                        </a:lnSpc>
                        <a:spcBef>
                          <a:spcPts val="15"/>
                        </a:spcBef>
                      </a:pPr>
                      <a:r>
                        <a:rPr sz="2000" dirty="0">
                          <a:solidFill>
                            <a:schemeClr val="tx1"/>
                          </a:solidFill>
                          <a:latin typeface="Times New Roman"/>
                          <a:cs typeface="Times New Roman"/>
                        </a:rPr>
                        <a:t>Число</a:t>
                      </a:r>
                      <a:r>
                        <a:rPr sz="2000" spc="-15" dirty="0">
                          <a:solidFill>
                            <a:schemeClr val="tx1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000" dirty="0">
                          <a:solidFill>
                            <a:schemeClr val="tx1"/>
                          </a:solidFill>
                          <a:latin typeface="Times New Roman"/>
                          <a:cs typeface="Times New Roman"/>
                        </a:rPr>
                        <a:t>дневных </a:t>
                      </a:r>
                      <a:r>
                        <a:rPr sz="2000" spc="-10" dirty="0">
                          <a:solidFill>
                            <a:schemeClr val="tx1"/>
                          </a:solidFill>
                          <a:latin typeface="Times New Roman"/>
                          <a:cs typeface="Times New Roman"/>
                        </a:rPr>
                        <a:t>стационаров </a:t>
                      </a:r>
                      <a:r>
                        <a:rPr sz="2000" b="1" u="sng" dirty="0">
                          <a:solidFill>
                            <a:schemeClr val="tx1"/>
                          </a:solidFill>
                          <a:uFill>
                            <a:solidFill>
                              <a:srgbClr val="FF0000"/>
                            </a:solidFill>
                          </a:uFill>
                          <a:latin typeface="Times New Roman"/>
                          <a:cs typeface="Times New Roman"/>
                        </a:rPr>
                        <a:t>и</a:t>
                      </a:r>
                      <a:r>
                        <a:rPr sz="2000" b="1" u="sng" spc="-35" dirty="0">
                          <a:solidFill>
                            <a:schemeClr val="tx1"/>
                          </a:solidFill>
                          <a:uFill>
                            <a:solidFill>
                              <a:srgbClr val="FF0000"/>
                            </a:solidFill>
                          </a:u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000" b="1" u="sng" dirty="0">
                          <a:solidFill>
                            <a:schemeClr val="tx1"/>
                          </a:solidFill>
                          <a:uFill>
                            <a:solidFill>
                              <a:srgbClr val="FF0000"/>
                            </a:solidFill>
                          </a:uFill>
                          <a:latin typeface="Times New Roman"/>
                          <a:cs typeface="Times New Roman"/>
                        </a:rPr>
                        <a:t>стационаров</a:t>
                      </a:r>
                      <a:r>
                        <a:rPr sz="2000" b="1" u="sng" spc="-55" dirty="0">
                          <a:solidFill>
                            <a:schemeClr val="tx1"/>
                          </a:solidFill>
                          <a:uFill>
                            <a:solidFill>
                              <a:srgbClr val="FF0000"/>
                            </a:solidFill>
                          </a:u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000" b="1" u="sng" dirty="0">
                          <a:solidFill>
                            <a:schemeClr val="tx1"/>
                          </a:solidFill>
                          <a:uFill>
                            <a:solidFill>
                              <a:srgbClr val="FF0000"/>
                            </a:solidFill>
                          </a:uFill>
                          <a:latin typeface="Times New Roman"/>
                          <a:cs typeface="Times New Roman"/>
                        </a:rPr>
                        <a:t>на</a:t>
                      </a:r>
                      <a:r>
                        <a:rPr sz="2000" b="1" u="sng" spc="-15" dirty="0">
                          <a:solidFill>
                            <a:schemeClr val="tx1"/>
                          </a:solidFill>
                          <a:uFill>
                            <a:solidFill>
                              <a:srgbClr val="FF0000"/>
                            </a:solidFill>
                          </a:u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000" b="1" u="sng" spc="-20" dirty="0">
                          <a:solidFill>
                            <a:schemeClr val="tx1"/>
                          </a:solidFill>
                          <a:uFill>
                            <a:solidFill>
                              <a:srgbClr val="FF0000"/>
                            </a:solidFill>
                          </a:uFill>
                          <a:latin typeface="Times New Roman"/>
                          <a:cs typeface="Times New Roman"/>
                        </a:rPr>
                        <a:t>дому</a:t>
                      </a:r>
                      <a:r>
                        <a:rPr sz="2000" b="1" spc="-20" dirty="0">
                          <a:solidFill>
                            <a:schemeClr val="tx1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000" b="1" u="sng" dirty="0">
                          <a:solidFill>
                            <a:schemeClr val="tx1"/>
                          </a:solidFill>
                          <a:uFill>
                            <a:solidFill>
                              <a:srgbClr val="FF0000"/>
                            </a:solidFill>
                          </a:uFill>
                          <a:latin typeface="Times New Roman"/>
                          <a:cs typeface="Times New Roman"/>
                        </a:rPr>
                        <a:t>медицинских</a:t>
                      </a:r>
                      <a:r>
                        <a:rPr sz="2000" b="1" u="sng" spc="-110" dirty="0">
                          <a:solidFill>
                            <a:schemeClr val="tx1"/>
                          </a:solidFill>
                          <a:uFill>
                            <a:solidFill>
                              <a:srgbClr val="FF0000"/>
                            </a:solidFill>
                          </a:u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000" b="1" u="sng" spc="-10" dirty="0">
                          <a:solidFill>
                            <a:schemeClr val="tx1"/>
                          </a:solidFill>
                          <a:uFill>
                            <a:solidFill>
                              <a:srgbClr val="FF0000"/>
                            </a:solidFill>
                          </a:uFill>
                          <a:latin typeface="Times New Roman"/>
                          <a:cs typeface="Times New Roman"/>
                        </a:rPr>
                        <a:t>организаций,</a:t>
                      </a:r>
                      <a:endParaRPr sz="20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  <a:p>
                      <a:pPr marL="147955" marR="136525" algn="ctr">
                        <a:lnSpc>
                          <a:spcPts val="2400"/>
                        </a:lnSpc>
                      </a:pPr>
                      <a:r>
                        <a:rPr sz="2000" dirty="0">
                          <a:solidFill>
                            <a:schemeClr val="tx1"/>
                          </a:solidFill>
                          <a:latin typeface="Times New Roman"/>
                          <a:cs typeface="Times New Roman"/>
                        </a:rPr>
                        <a:t>оказывающих</a:t>
                      </a:r>
                      <a:r>
                        <a:rPr sz="2000" spc="-80" dirty="0">
                          <a:solidFill>
                            <a:schemeClr val="tx1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000" spc="-10" dirty="0">
                          <a:solidFill>
                            <a:schemeClr val="tx1"/>
                          </a:solidFill>
                          <a:latin typeface="Times New Roman"/>
                          <a:cs typeface="Times New Roman"/>
                        </a:rPr>
                        <a:t>медицинскую </a:t>
                      </a:r>
                      <a:r>
                        <a:rPr sz="2000" dirty="0">
                          <a:solidFill>
                            <a:schemeClr val="tx1"/>
                          </a:solidFill>
                          <a:latin typeface="Times New Roman"/>
                          <a:cs typeface="Times New Roman"/>
                        </a:rPr>
                        <a:t>помощь</a:t>
                      </a:r>
                      <a:r>
                        <a:rPr sz="2000" spc="-50" dirty="0">
                          <a:solidFill>
                            <a:schemeClr val="tx1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000" dirty="0">
                          <a:solidFill>
                            <a:schemeClr val="tx1"/>
                          </a:solidFill>
                          <a:latin typeface="Times New Roman"/>
                          <a:cs typeface="Times New Roman"/>
                        </a:rPr>
                        <a:t>в</a:t>
                      </a:r>
                      <a:r>
                        <a:rPr sz="2000" spc="-20" dirty="0">
                          <a:solidFill>
                            <a:schemeClr val="tx1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000" spc="-10" dirty="0">
                          <a:solidFill>
                            <a:schemeClr val="tx1"/>
                          </a:solidFill>
                          <a:latin typeface="Times New Roman"/>
                          <a:cs typeface="Times New Roman"/>
                        </a:rPr>
                        <a:t>амбулаторных условиях</a:t>
                      </a:r>
                      <a:endParaRPr sz="20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190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333375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2340"/>
                        </a:lnSpc>
                      </a:pPr>
                      <a:r>
                        <a:rPr sz="2000" dirty="0">
                          <a:solidFill>
                            <a:schemeClr val="tx1"/>
                          </a:solidFill>
                          <a:latin typeface="Times New Roman"/>
                          <a:cs typeface="Times New Roman"/>
                        </a:rPr>
                        <a:t>для</a:t>
                      </a:r>
                      <a:r>
                        <a:rPr sz="2000" spc="-20" dirty="0">
                          <a:solidFill>
                            <a:schemeClr val="tx1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000" spc="-10" dirty="0">
                          <a:solidFill>
                            <a:schemeClr val="tx1"/>
                          </a:solidFill>
                          <a:latin typeface="Times New Roman"/>
                          <a:cs typeface="Times New Roman"/>
                        </a:rPr>
                        <a:t>взрослых</a:t>
                      </a:r>
                      <a:endParaRPr sz="200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ts val="2340"/>
                        </a:lnSpc>
                      </a:pPr>
                      <a:r>
                        <a:rPr sz="2000" dirty="0">
                          <a:solidFill>
                            <a:schemeClr val="tx1"/>
                          </a:solidFill>
                          <a:latin typeface="Times New Roman"/>
                          <a:cs typeface="Times New Roman"/>
                        </a:rPr>
                        <a:t>для</a:t>
                      </a:r>
                      <a:r>
                        <a:rPr sz="2000" spc="-10" dirty="0">
                          <a:solidFill>
                            <a:schemeClr val="tx1"/>
                          </a:solidFill>
                          <a:latin typeface="Times New Roman"/>
                          <a:cs typeface="Times New Roman"/>
                        </a:rPr>
                        <a:t> детей</a:t>
                      </a:r>
                      <a:endParaRPr sz="200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ts val="2340"/>
                        </a:lnSpc>
                      </a:pPr>
                      <a:r>
                        <a:rPr sz="2000" dirty="0">
                          <a:solidFill>
                            <a:schemeClr val="tx1"/>
                          </a:solidFill>
                          <a:latin typeface="Times New Roman"/>
                          <a:cs typeface="Times New Roman"/>
                        </a:rPr>
                        <a:t>для</a:t>
                      </a:r>
                      <a:r>
                        <a:rPr sz="2000" spc="-20" dirty="0">
                          <a:solidFill>
                            <a:schemeClr val="tx1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000" spc="-10" dirty="0">
                          <a:solidFill>
                            <a:schemeClr val="tx1"/>
                          </a:solidFill>
                          <a:latin typeface="Times New Roman"/>
                          <a:cs typeface="Times New Roman"/>
                        </a:rPr>
                        <a:t>взрослых</a:t>
                      </a:r>
                      <a:endParaRPr sz="20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175" algn="ctr">
                        <a:lnSpc>
                          <a:spcPts val="2340"/>
                        </a:lnSpc>
                      </a:pPr>
                      <a:r>
                        <a:rPr sz="2000" dirty="0">
                          <a:solidFill>
                            <a:schemeClr val="tx1"/>
                          </a:solidFill>
                          <a:latin typeface="Times New Roman"/>
                          <a:cs typeface="Times New Roman"/>
                        </a:rPr>
                        <a:t>для</a:t>
                      </a:r>
                      <a:r>
                        <a:rPr sz="2000" spc="-10" dirty="0">
                          <a:solidFill>
                            <a:schemeClr val="tx1"/>
                          </a:solidFill>
                          <a:latin typeface="Times New Roman"/>
                          <a:cs typeface="Times New Roman"/>
                        </a:rPr>
                        <a:t> детей</a:t>
                      </a:r>
                      <a:endParaRPr sz="200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73685">
                <a:tc>
                  <a:txBody>
                    <a:bodyPr/>
                    <a:lstStyle/>
                    <a:p>
                      <a:pPr algn="ctr">
                        <a:lnSpc>
                          <a:spcPts val="2060"/>
                        </a:lnSpc>
                      </a:pPr>
                      <a:r>
                        <a:rPr sz="1800" b="1" dirty="0">
                          <a:solidFill>
                            <a:schemeClr val="tx1"/>
                          </a:solidFill>
                          <a:latin typeface="Times New Roman"/>
                          <a:cs typeface="Times New Roman"/>
                        </a:rPr>
                        <a:t>1</a:t>
                      </a:r>
                      <a:endParaRPr sz="180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ts val="2060"/>
                        </a:lnSpc>
                      </a:pPr>
                      <a:r>
                        <a:rPr sz="1800" b="1" dirty="0">
                          <a:solidFill>
                            <a:schemeClr val="tx1"/>
                          </a:solidFill>
                          <a:latin typeface="Times New Roman"/>
                          <a:cs typeface="Times New Roman"/>
                        </a:rPr>
                        <a:t>2</a:t>
                      </a:r>
                      <a:endParaRPr sz="180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060"/>
                        </a:lnSpc>
                      </a:pPr>
                      <a:r>
                        <a:rPr sz="1800" b="1" dirty="0">
                          <a:solidFill>
                            <a:schemeClr val="tx1"/>
                          </a:solidFill>
                          <a:latin typeface="Times New Roman"/>
                          <a:cs typeface="Times New Roman"/>
                        </a:rPr>
                        <a:t>3</a:t>
                      </a:r>
                      <a:endParaRPr sz="180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2060"/>
                        </a:lnSpc>
                      </a:pPr>
                      <a:r>
                        <a:rPr sz="1800" b="1" dirty="0">
                          <a:solidFill>
                            <a:schemeClr val="tx1"/>
                          </a:solidFill>
                          <a:latin typeface="Times New Roman"/>
                          <a:cs typeface="Times New Roman"/>
                        </a:rPr>
                        <a:t>4</a:t>
                      </a:r>
                      <a:endParaRPr sz="180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ts val="2060"/>
                        </a:lnSpc>
                      </a:pPr>
                      <a:r>
                        <a:rPr sz="1800" b="1" dirty="0">
                          <a:solidFill>
                            <a:schemeClr val="tx1"/>
                          </a:solidFill>
                          <a:latin typeface="Times New Roman"/>
                          <a:cs typeface="Times New Roman"/>
                        </a:rPr>
                        <a:t>5</a:t>
                      </a:r>
                      <a:endParaRPr sz="18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ts val="2060"/>
                        </a:lnSpc>
                      </a:pPr>
                      <a:r>
                        <a:rPr sz="1800" b="1" dirty="0">
                          <a:solidFill>
                            <a:schemeClr val="tx1"/>
                          </a:solidFill>
                          <a:latin typeface="Times New Roman"/>
                          <a:cs typeface="Times New Roman"/>
                        </a:rPr>
                        <a:t>6</a:t>
                      </a:r>
                      <a:endParaRPr sz="180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469900">
                <a:tc>
                  <a:txBody>
                    <a:bodyPr/>
                    <a:lstStyle/>
                    <a:p>
                      <a:pPr marL="68580">
                        <a:lnSpc>
                          <a:spcPts val="2360"/>
                        </a:lnSpc>
                        <a:spcBef>
                          <a:spcPts val="1245"/>
                        </a:spcBef>
                      </a:pPr>
                      <a:r>
                        <a:rPr sz="2000" spc="-10" dirty="0">
                          <a:solidFill>
                            <a:schemeClr val="tx1"/>
                          </a:solidFill>
                          <a:latin typeface="Times New Roman"/>
                          <a:cs typeface="Times New Roman"/>
                        </a:rPr>
                        <a:t>Всего</a:t>
                      </a:r>
                      <a:endParaRPr sz="200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15811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ts val="2110"/>
                        </a:lnSpc>
                        <a:spcBef>
                          <a:spcPts val="1490"/>
                        </a:spcBef>
                      </a:pPr>
                      <a:r>
                        <a:rPr sz="1800" dirty="0">
                          <a:solidFill>
                            <a:schemeClr val="tx1"/>
                          </a:solidFill>
                          <a:latin typeface="Times New Roman"/>
                          <a:cs typeface="Times New Roman"/>
                        </a:rPr>
                        <a:t>1</a:t>
                      </a:r>
                      <a:endParaRPr sz="180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18923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00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00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0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00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914400">
                <a:tc>
                  <a:txBody>
                    <a:bodyPr/>
                    <a:lstStyle/>
                    <a:p>
                      <a:pPr marL="68580">
                        <a:lnSpc>
                          <a:spcPts val="2340"/>
                        </a:lnSpc>
                      </a:pPr>
                      <a:r>
                        <a:rPr sz="2000" dirty="0">
                          <a:solidFill>
                            <a:schemeClr val="tx1"/>
                          </a:solidFill>
                          <a:latin typeface="Times New Roman"/>
                          <a:cs typeface="Times New Roman"/>
                        </a:rPr>
                        <a:t>из</a:t>
                      </a:r>
                      <a:r>
                        <a:rPr sz="2000" spc="-10" dirty="0">
                          <a:solidFill>
                            <a:schemeClr val="tx1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000" dirty="0">
                          <a:solidFill>
                            <a:schemeClr val="tx1"/>
                          </a:solidFill>
                          <a:latin typeface="Times New Roman"/>
                          <a:cs typeface="Times New Roman"/>
                        </a:rPr>
                        <a:t>них</a:t>
                      </a:r>
                      <a:r>
                        <a:rPr sz="2000" spc="-5" dirty="0">
                          <a:solidFill>
                            <a:schemeClr val="tx1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000" dirty="0">
                          <a:solidFill>
                            <a:schemeClr val="tx1"/>
                          </a:solidFill>
                          <a:latin typeface="Times New Roman"/>
                          <a:cs typeface="Times New Roman"/>
                        </a:rPr>
                        <a:t>в</a:t>
                      </a:r>
                      <a:r>
                        <a:rPr sz="2000" spc="-5" dirty="0">
                          <a:solidFill>
                            <a:schemeClr val="tx1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000" spc="-10" dirty="0">
                          <a:solidFill>
                            <a:schemeClr val="tx1"/>
                          </a:solidFill>
                          <a:latin typeface="Times New Roman"/>
                          <a:cs typeface="Times New Roman"/>
                        </a:rPr>
                        <a:t>медицинских</a:t>
                      </a:r>
                      <a:endParaRPr sz="200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  <a:p>
                      <a:pPr marL="68580" marR="137160">
                        <a:lnSpc>
                          <a:spcPct val="100000"/>
                        </a:lnSpc>
                      </a:pPr>
                      <a:r>
                        <a:rPr sz="2000" dirty="0">
                          <a:solidFill>
                            <a:schemeClr val="tx1"/>
                          </a:solidFill>
                          <a:latin typeface="Times New Roman"/>
                          <a:cs typeface="Times New Roman"/>
                        </a:rPr>
                        <a:t>организациях,</a:t>
                      </a:r>
                      <a:r>
                        <a:rPr sz="2000" spc="-30" dirty="0">
                          <a:solidFill>
                            <a:schemeClr val="tx1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000" spc="-10" dirty="0">
                          <a:solidFill>
                            <a:schemeClr val="tx1"/>
                          </a:solidFill>
                          <a:latin typeface="Times New Roman"/>
                          <a:cs typeface="Times New Roman"/>
                        </a:rPr>
                        <a:t>расположенных </a:t>
                      </a:r>
                      <a:r>
                        <a:rPr sz="2000" dirty="0">
                          <a:solidFill>
                            <a:schemeClr val="tx1"/>
                          </a:solidFill>
                          <a:latin typeface="Times New Roman"/>
                          <a:cs typeface="Times New Roman"/>
                        </a:rPr>
                        <a:t>в</a:t>
                      </a:r>
                      <a:r>
                        <a:rPr sz="2000" spc="-45" dirty="0">
                          <a:solidFill>
                            <a:schemeClr val="tx1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000" dirty="0">
                          <a:solidFill>
                            <a:schemeClr val="tx1"/>
                          </a:solidFill>
                          <a:latin typeface="Times New Roman"/>
                          <a:cs typeface="Times New Roman"/>
                        </a:rPr>
                        <a:t>сельской</a:t>
                      </a:r>
                      <a:r>
                        <a:rPr sz="2000" spc="-50" dirty="0">
                          <a:solidFill>
                            <a:schemeClr val="tx1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000" spc="-10" dirty="0">
                          <a:solidFill>
                            <a:schemeClr val="tx1"/>
                          </a:solidFill>
                          <a:latin typeface="Times New Roman"/>
                          <a:cs typeface="Times New Roman"/>
                        </a:rPr>
                        <a:t>местности</a:t>
                      </a:r>
                      <a:endParaRPr sz="200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00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45"/>
                        </a:spcBef>
                      </a:pPr>
                      <a:endParaRPr sz="230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  <a:p>
                      <a:pPr marL="1270" algn="ctr">
                        <a:lnSpc>
                          <a:spcPts val="2110"/>
                        </a:lnSpc>
                      </a:pPr>
                      <a:r>
                        <a:rPr sz="1800" dirty="0">
                          <a:solidFill>
                            <a:schemeClr val="tx1"/>
                          </a:solidFill>
                          <a:latin typeface="Times New Roman"/>
                          <a:cs typeface="Times New Roman"/>
                        </a:rPr>
                        <a:t>2</a:t>
                      </a:r>
                      <a:endParaRPr sz="180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00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00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0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0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0"/>
            <a:ext cx="12192000" cy="1568957"/>
            <a:chOff x="0" y="0"/>
            <a:chExt cx="12192000" cy="1568957"/>
          </a:xfrm>
        </p:grpSpPr>
        <p:sp>
          <p:nvSpPr>
            <p:cNvPr id="3" name="object 3"/>
            <p:cNvSpPr/>
            <p:nvPr/>
          </p:nvSpPr>
          <p:spPr>
            <a:xfrm>
              <a:off x="0" y="0"/>
              <a:ext cx="12192000" cy="1518285"/>
            </a:xfrm>
            <a:custGeom>
              <a:avLst/>
              <a:gdLst/>
              <a:ahLst/>
              <a:cxnLst/>
              <a:rect l="l" t="t" r="r" b="b"/>
              <a:pathLst>
                <a:path w="12192000" h="1518285">
                  <a:moveTo>
                    <a:pt x="0" y="1517903"/>
                  </a:moveTo>
                  <a:lnTo>
                    <a:pt x="12192000" y="1517903"/>
                  </a:lnTo>
                  <a:lnTo>
                    <a:pt x="12192000" y="0"/>
                  </a:lnTo>
                  <a:lnTo>
                    <a:pt x="0" y="0"/>
                  </a:lnTo>
                  <a:lnTo>
                    <a:pt x="0" y="1517903"/>
                  </a:lnTo>
                  <a:close/>
                </a:path>
              </a:pathLst>
            </a:custGeom>
            <a:solidFill>
              <a:srgbClr val="DDD0B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5" name="object 5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379219" y="184404"/>
              <a:ext cx="8920734" cy="896874"/>
            </a:xfrm>
            <a:prstGeom prst="rect">
              <a:avLst/>
            </a:prstGeom>
          </p:spPr>
        </p:pic>
        <p:pic>
          <p:nvPicPr>
            <p:cNvPr id="6" name="object 6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579119" y="672083"/>
              <a:ext cx="10420350" cy="896874"/>
            </a:xfrm>
            <a:prstGeom prst="rect">
              <a:avLst/>
            </a:prstGeom>
          </p:spPr>
        </p:pic>
      </p:grpSp>
      <p:sp>
        <p:nvSpPr>
          <p:cNvPr id="8" name="object 8"/>
          <p:cNvSpPr/>
          <p:nvPr/>
        </p:nvSpPr>
        <p:spPr>
          <a:xfrm>
            <a:off x="240538" y="2589402"/>
            <a:ext cx="11132185" cy="4192270"/>
          </a:xfrm>
          <a:custGeom>
            <a:avLst/>
            <a:gdLst/>
            <a:ahLst/>
            <a:cxnLst/>
            <a:rect l="l" t="t" r="r" b="b"/>
            <a:pathLst>
              <a:path w="11132185" h="4192270">
                <a:moveTo>
                  <a:pt x="9429368" y="0"/>
                </a:moveTo>
                <a:lnTo>
                  <a:pt x="9429368" y="4191908"/>
                </a:lnTo>
              </a:path>
              <a:path w="11132185" h="4192270">
                <a:moveTo>
                  <a:pt x="8480679" y="335025"/>
                </a:moveTo>
                <a:lnTo>
                  <a:pt x="9435718" y="335025"/>
                </a:lnTo>
              </a:path>
              <a:path w="11132185" h="4192270">
                <a:moveTo>
                  <a:pt x="10277347" y="0"/>
                </a:moveTo>
                <a:lnTo>
                  <a:pt x="10277347" y="4191908"/>
                </a:lnTo>
              </a:path>
              <a:path w="11132185" h="4192270">
                <a:moveTo>
                  <a:pt x="10270997" y="335025"/>
                </a:moveTo>
                <a:lnTo>
                  <a:pt x="11131804" y="335025"/>
                </a:lnTo>
              </a:path>
              <a:path w="11132185" h="4192270">
                <a:moveTo>
                  <a:pt x="0" y="4185558"/>
                </a:moveTo>
                <a:lnTo>
                  <a:pt x="11131804" y="4185558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graphicFrame>
        <p:nvGraphicFramePr>
          <p:cNvPr id="9" name="object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99791236"/>
              </p:ext>
            </p:extLst>
          </p:nvPr>
        </p:nvGraphicFramePr>
        <p:xfrm>
          <a:off x="240538" y="1546588"/>
          <a:ext cx="11139696" cy="514667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066800"/>
                <a:gridCol w="457200"/>
                <a:gridCol w="607593"/>
                <a:gridCol w="706755"/>
                <a:gridCol w="706754"/>
                <a:gridCol w="706754"/>
                <a:gridCol w="848360"/>
                <a:gridCol w="942339"/>
                <a:gridCol w="848360"/>
                <a:gridCol w="848359"/>
                <a:gridCol w="754379"/>
                <a:gridCol w="1089025"/>
                <a:gridCol w="883284"/>
                <a:gridCol w="673734"/>
              </a:tblGrid>
              <a:tr h="0">
                <a:tc gridSpan="14">
                  <a:txBody>
                    <a:bodyPr/>
                    <a:lstStyle/>
                    <a:p>
                      <a:pPr marL="5289550" marR="1570990" indent="-2301875">
                        <a:lnSpc>
                          <a:spcPct val="100000"/>
                        </a:lnSpc>
                        <a:spcBef>
                          <a:spcPts val="580"/>
                        </a:spcBef>
                      </a:pPr>
                      <a:r>
                        <a:rPr sz="1400" dirty="0">
                          <a:latin typeface="Times New Roman"/>
                          <a:cs typeface="Times New Roman"/>
                        </a:rPr>
                        <a:t>Дневные</a:t>
                      </a:r>
                      <a:r>
                        <a:rPr sz="1400" spc="-4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dirty="0">
                          <a:latin typeface="Times New Roman"/>
                          <a:cs typeface="Times New Roman"/>
                        </a:rPr>
                        <a:t>стационары</a:t>
                      </a:r>
                      <a:r>
                        <a:rPr sz="1400" spc="-4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dirty="0">
                          <a:latin typeface="Times New Roman"/>
                          <a:cs typeface="Times New Roman"/>
                        </a:rPr>
                        <a:t>медицинских</a:t>
                      </a:r>
                      <a:r>
                        <a:rPr sz="1400" spc="-5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dirty="0">
                          <a:latin typeface="Times New Roman"/>
                          <a:cs typeface="Times New Roman"/>
                        </a:rPr>
                        <a:t>организаций,</a:t>
                      </a:r>
                      <a:r>
                        <a:rPr sz="1400" spc="-3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spc="-10" dirty="0">
                          <a:latin typeface="Times New Roman"/>
                          <a:cs typeface="Times New Roman"/>
                        </a:rPr>
                        <a:t>оказывающих</a:t>
                      </a:r>
                      <a:r>
                        <a:rPr sz="1400" spc="-4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dirty="0">
                          <a:latin typeface="Times New Roman"/>
                          <a:cs typeface="Times New Roman"/>
                        </a:rPr>
                        <a:t>медицинскую</a:t>
                      </a:r>
                      <a:r>
                        <a:rPr sz="1400" spc="-10" dirty="0">
                          <a:latin typeface="Times New Roman"/>
                          <a:cs typeface="Times New Roman"/>
                        </a:rPr>
                        <a:t> помощь </a:t>
                      </a:r>
                      <a:r>
                        <a:rPr sz="1400" dirty="0">
                          <a:latin typeface="Times New Roman"/>
                          <a:cs typeface="Times New Roman"/>
                        </a:rPr>
                        <a:t>в</a:t>
                      </a:r>
                      <a:r>
                        <a:rPr sz="1400" spc="-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dirty="0">
                          <a:latin typeface="Times New Roman"/>
                          <a:cs typeface="Times New Roman"/>
                        </a:rPr>
                        <a:t>стационарных</a:t>
                      </a:r>
                      <a:r>
                        <a:rPr sz="1400" spc="-3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spc="-10" dirty="0">
                          <a:latin typeface="Times New Roman"/>
                          <a:cs typeface="Times New Roman"/>
                        </a:rPr>
                        <a:t>условиях</a:t>
                      </a:r>
                      <a:endParaRPr sz="14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7366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53467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2">
                  <a:txBody>
                    <a:bodyPr/>
                    <a:lstStyle/>
                    <a:p>
                      <a:pPr marL="282575">
                        <a:lnSpc>
                          <a:spcPct val="100000"/>
                        </a:lnSpc>
                        <a:spcBef>
                          <a:spcPts val="1225"/>
                        </a:spcBef>
                      </a:pPr>
                      <a:r>
                        <a:rPr sz="1400" dirty="0">
                          <a:latin typeface="Times New Roman"/>
                          <a:cs typeface="Times New Roman"/>
                        </a:rPr>
                        <a:t>Число</a:t>
                      </a:r>
                      <a:r>
                        <a:rPr sz="1400" spc="-2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spc="-20" dirty="0">
                          <a:latin typeface="Times New Roman"/>
                          <a:cs typeface="Times New Roman"/>
                        </a:rPr>
                        <a:t>коек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155575" marB="0"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2">
                  <a:txBody>
                    <a:bodyPr/>
                    <a:lstStyle/>
                    <a:p>
                      <a:pPr marL="90170">
                        <a:lnSpc>
                          <a:spcPct val="100000"/>
                        </a:lnSpc>
                        <a:spcBef>
                          <a:spcPts val="1225"/>
                        </a:spcBef>
                      </a:pPr>
                      <a:r>
                        <a:rPr sz="1400" dirty="0">
                          <a:latin typeface="Times New Roman"/>
                          <a:cs typeface="Times New Roman"/>
                        </a:rPr>
                        <a:t>Выписано</a:t>
                      </a:r>
                      <a:r>
                        <a:rPr sz="1400" spc="-10" dirty="0">
                          <a:latin typeface="Times New Roman"/>
                          <a:cs typeface="Times New Roman"/>
                        </a:rPr>
                        <a:t> пациентов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155575" marB="0"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225"/>
                        </a:spcBef>
                      </a:pPr>
                      <a:r>
                        <a:rPr sz="1400" dirty="0">
                          <a:latin typeface="Times New Roman"/>
                          <a:cs typeface="Times New Roman"/>
                        </a:rPr>
                        <a:t>Проведено</a:t>
                      </a:r>
                      <a:r>
                        <a:rPr sz="1400" spc="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spc="-10" dirty="0">
                          <a:latin typeface="Times New Roman"/>
                          <a:cs typeface="Times New Roman"/>
                        </a:rPr>
                        <a:t>пациенто-</a:t>
                      </a:r>
                      <a:r>
                        <a:rPr sz="1400" spc="-20" dirty="0">
                          <a:latin typeface="Times New Roman"/>
                          <a:cs typeface="Times New Roman"/>
                        </a:rPr>
                        <a:t>дней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155575" marB="0"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86055">
                <a:tc rowSpan="2">
                  <a:txBody>
                    <a:bodyPr/>
                    <a:lstStyle/>
                    <a:p>
                      <a:pPr marL="120650">
                        <a:lnSpc>
                          <a:spcPct val="100000"/>
                        </a:lnSpc>
                        <a:spcBef>
                          <a:spcPts val="875"/>
                        </a:spcBef>
                      </a:pPr>
                      <a:r>
                        <a:rPr sz="1000" dirty="0">
                          <a:latin typeface="Times New Roman"/>
                          <a:cs typeface="Times New Roman"/>
                        </a:rPr>
                        <a:t>Профиль</a:t>
                      </a:r>
                      <a:r>
                        <a:rPr sz="1000" spc="-3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spc="-20" dirty="0">
                          <a:latin typeface="Times New Roman"/>
                          <a:cs typeface="Times New Roman"/>
                        </a:rPr>
                        <a:t>коек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11112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</a:tcPr>
                </a:tc>
                <a:tc rowSpan="2">
                  <a:txBody>
                    <a:bodyPr/>
                    <a:lstStyle/>
                    <a:p>
                      <a:pPr marL="109855" marR="102235" indent="38100">
                        <a:lnSpc>
                          <a:spcPct val="111100"/>
                        </a:lnSpc>
                        <a:spcBef>
                          <a:spcPts val="240"/>
                        </a:spcBef>
                      </a:pPr>
                      <a:r>
                        <a:rPr sz="900" spc="-50" dirty="0">
                          <a:latin typeface="Times New Roman"/>
                          <a:cs typeface="Times New Roman"/>
                        </a:rPr>
                        <a:t>№</a:t>
                      </a:r>
                      <a:r>
                        <a:rPr sz="900" spc="50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900" spc="-25" dirty="0">
                          <a:latin typeface="Times New Roman"/>
                          <a:cs typeface="Times New Roman"/>
                        </a:rPr>
                        <a:t>стр.</a:t>
                      </a: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3048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</a:tcPr>
                </a:tc>
                <a:tc rowSpan="2">
                  <a:txBody>
                    <a:bodyPr/>
                    <a:lstStyle/>
                    <a:p>
                      <a:pPr marL="238125">
                        <a:lnSpc>
                          <a:spcPct val="100000"/>
                        </a:lnSpc>
                        <a:spcBef>
                          <a:spcPts val="425"/>
                        </a:spcBef>
                      </a:pPr>
                      <a:r>
                        <a:rPr sz="1200" dirty="0">
                          <a:latin typeface="Times New Roman"/>
                          <a:cs typeface="Times New Roman"/>
                        </a:rPr>
                        <a:t>из</a:t>
                      </a:r>
                      <a:r>
                        <a:rPr sz="1200" spc="-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spc="-20" dirty="0">
                          <a:latin typeface="Times New Roman"/>
                          <a:cs typeface="Times New Roman"/>
                        </a:rPr>
                        <a:t>них: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5397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65"/>
                        </a:lnSpc>
                      </a:pPr>
                      <a:r>
                        <a:rPr sz="1200" dirty="0">
                          <a:latin typeface="Times New Roman"/>
                          <a:cs typeface="Times New Roman"/>
                        </a:rPr>
                        <a:t>из</a:t>
                      </a:r>
                      <a:r>
                        <a:rPr sz="1200" spc="-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spc="-20" dirty="0">
                          <a:latin typeface="Times New Roman"/>
                          <a:cs typeface="Times New Roman"/>
                        </a:rPr>
                        <a:t>них: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</a:tcPr>
                </a:tc>
                <a:tc rowSpan="2">
                  <a:txBody>
                    <a:bodyPr/>
                    <a:lstStyle/>
                    <a:p>
                      <a:pPr marL="238760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r>
                        <a:rPr sz="1200" dirty="0">
                          <a:latin typeface="Times New Roman"/>
                          <a:cs typeface="Times New Roman"/>
                        </a:rPr>
                        <a:t>из</a:t>
                      </a:r>
                      <a:r>
                        <a:rPr sz="1200" spc="-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spc="-20" dirty="0">
                          <a:latin typeface="Times New Roman"/>
                          <a:cs typeface="Times New Roman"/>
                        </a:rPr>
                        <a:t>них: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68580" marB="0">
                    <a:lnL w="12700">
                      <a:solidFill>
                        <a:srgbClr val="000000"/>
                      </a:solidFill>
                      <a:prstDash val="solid"/>
                    </a:lnL>
                    <a:lnT w="12700">
                      <a:solidFill>
                        <a:srgbClr val="000000"/>
                      </a:solidFill>
                      <a:prstDash val="solid"/>
                    </a:lnT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T w="12700">
                      <a:solidFill>
                        <a:srgbClr val="000000"/>
                      </a:solidFill>
                      <a:prstDash val="solid"/>
                    </a:lnT>
                  </a:tcPr>
                </a:tc>
                <a:tc rowSpan="2">
                  <a:txBody>
                    <a:bodyPr/>
                    <a:lstStyle/>
                    <a:p>
                      <a:pPr marL="11430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r>
                        <a:rPr sz="1200" dirty="0">
                          <a:latin typeface="Times New Roman"/>
                          <a:cs typeface="Times New Roman"/>
                        </a:rPr>
                        <a:t>из</a:t>
                      </a:r>
                      <a:r>
                        <a:rPr sz="1200" spc="-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spc="-20" dirty="0">
                          <a:latin typeface="Times New Roman"/>
                          <a:cs typeface="Times New Roman"/>
                        </a:rPr>
                        <a:t>них: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68580" marB="0"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</a:tcPr>
                </a:tc>
              </a:tr>
              <a:tr h="208279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11112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3048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</a:tcPr>
                </a:tc>
                <a:tc gridSpan="2">
                  <a:txBody>
                    <a:bodyPr/>
                    <a:lstStyle/>
                    <a:p>
                      <a:pPr marL="234315">
                        <a:lnSpc>
                          <a:spcPts val="1420"/>
                        </a:lnSpc>
                      </a:pPr>
                      <a:r>
                        <a:rPr sz="1300" dirty="0">
                          <a:latin typeface="Times New Roman"/>
                          <a:cs typeface="Times New Roman"/>
                        </a:rPr>
                        <a:t>для</a:t>
                      </a:r>
                      <a:r>
                        <a:rPr sz="1300" spc="-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300" spc="-10" dirty="0">
                          <a:latin typeface="Times New Roman"/>
                          <a:cs typeface="Times New Roman"/>
                        </a:rPr>
                        <a:t>взрослых</a:t>
                      </a: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 marL="370205">
                        <a:lnSpc>
                          <a:spcPts val="1420"/>
                        </a:lnSpc>
                      </a:pPr>
                      <a:r>
                        <a:rPr sz="1300" dirty="0">
                          <a:latin typeface="Times New Roman"/>
                          <a:cs typeface="Times New Roman"/>
                        </a:rPr>
                        <a:t>для</a:t>
                      </a:r>
                      <a:r>
                        <a:rPr sz="1300" spc="-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300" spc="-10" dirty="0">
                          <a:latin typeface="Times New Roman"/>
                          <a:cs typeface="Times New Roman"/>
                        </a:rPr>
                        <a:t>детей</a:t>
                      </a: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5397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68580" marB="0">
                    <a:lnL w="12700">
                      <a:solidFill>
                        <a:srgbClr val="000000"/>
                      </a:solidFill>
                      <a:prstDash val="solid"/>
                    </a:lnL>
                    <a:lnT w="12700">
                      <a:solidFill>
                        <a:srgbClr val="000000"/>
                      </a:solidFill>
                      <a:prstDash val="solid"/>
                    </a:lnT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T w="12700">
                      <a:solidFill>
                        <a:srgbClr val="000000"/>
                      </a:solidFill>
                      <a:prstDash val="solid"/>
                    </a:lnT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68580" marB="0"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</a:tcPr>
                </a:tc>
              </a:tr>
              <a:tr h="48831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 marL="635" algn="ctr">
                        <a:lnSpc>
                          <a:spcPct val="100000"/>
                        </a:lnSpc>
                        <a:spcBef>
                          <a:spcPts val="850"/>
                        </a:spcBef>
                      </a:pPr>
                      <a:r>
                        <a:rPr sz="1000" spc="-10" dirty="0">
                          <a:latin typeface="Times New Roman"/>
                          <a:cs typeface="Times New Roman"/>
                        </a:rPr>
                        <a:t>взрослых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 marL="161925" marR="154940" algn="ctr">
                        <a:lnSpc>
                          <a:spcPct val="100000"/>
                        </a:lnSpc>
                      </a:pPr>
                      <a:r>
                        <a:rPr sz="1000" dirty="0">
                          <a:latin typeface="Times New Roman"/>
                          <a:cs typeface="Times New Roman"/>
                        </a:rPr>
                        <a:t>лиц</a:t>
                      </a:r>
                      <a:r>
                        <a:rPr sz="1000" spc="-2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spc="-10" dirty="0">
                          <a:latin typeface="Times New Roman"/>
                          <a:cs typeface="Times New Roman"/>
                        </a:rPr>
                        <a:t>старше трудоспо- собного возраста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 marL="199390" marR="189865" indent="76200">
                        <a:lnSpc>
                          <a:spcPct val="100000"/>
                        </a:lnSpc>
                      </a:pPr>
                      <a:r>
                        <a:rPr sz="1000" spc="-20" dirty="0">
                          <a:latin typeface="Times New Roman"/>
                          <a:cs typeface="Times New Roman"/>
                        </a:rPr>
                        <a:t>детей </a:t>
                      </a:r>
                      <a:r>
                        <a:rPr sz="1000" spc="-10" dirty="0">
                          <a:latin typeface="Times New Roman"/>
                          <a:cs typeface="Times New Roman"/>
                        </a:rPr>
                        <a:t>0-</a:t>
                      </a:r>
                      <a:r>
                        <a:rPr sz="1000" dirty="0">
                          <a:latin typeface="Times New Roman"/>
                          <a:cs typeface="Times New Roman"/>
                        </a:rPr>
                        <a:t>17</a:t>
                      </a:r>
                      <a:r>
                        <a:rPr sz="1000" spc="-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spc="-25" dirty="0">
                          <a:latin typeface="Times New Roman"/>
                          <a:cs typeface="Times New Roman"/>
                        </a:rPr>
                        <a:t>лет </a:t>
                      </a:r>
                      <a:r>
                        <a:rPr sz="1000" spc="-10" dirty="0">
                          <a:latin typeface="Times New Roman"/>
                          <a:cs typeface="Times New Roman"/>
                        </a:rPr>
                        <a:t>включи- тельно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190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150">
                        <a:latin typeface="Times New Roman"/>
                        <a:cs typeface="Times New Roman"/>
                      </a:endParaRPr>
                    </a:p>
                    <a:p>
                      <a:pPr marL="327660" marR="109855" indent="-208915">
                        <a:lnSpc>
                          <a:spcPct val="100000"/>
                        </a:lnSpc>
                      </a:pPr>
                      <a:r>
                        <a:rPr sz="1100" dirty="0">
                          <a:latin typeface="Times New Roman"/>
                          <a:cs typeface="Times New Roman"/>
                        </a:rPr>
                        <a:t>детей</a:t>
                      </a:r>
                      <a:r>
                        <a:rPr sz="1100" spc="-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100" dirty="0">
                          <a:latin typeface="Times New Roman"/>
                          <a:cs typeface="Times New Roman"/>
                        </a:rPr>
                        <a:t>до</a:t>
                      </a:r>
                      <a:r>
                        <a:rPr sz="1100" spc="-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100" spc="-50" dirty="0">
                          <a:latin typeface="Times New Roman"/>
                          <a:cs typeface="Times New Roman"/>
                        </a:rPr>
                        <a:t>3 </a:t>
                      </a:r>
                      <a:r>
                        <a:rPr sz="1100" spc="-25" dirty="0">
                          <a:latin typeface="Times New Roman"/>
                          <a:cs typeface="Times New Roman"/>
                        </a:rPr>
                        <a:t>лет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 marL="193040">
                        <a:lnSpc>
                          <a:spcPct val="100000"/>
                        </a:lnSpc>
                      </a:pPr>
                      <a:r>
                        <a:rPr sz="1100" spc="-10" dirty="0">
                          <a:latin typeface="Times New Roman"/>
                          <a:cs typeface="Times New Roman"/>
                        </a:rPr>
                        <a:t>взрос-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 marL="212725">
                        <a:lnSpc>
                          <a:spcPts val="1025"/>
                        </a:lnSpc>
                      </a:pPr>
                      <a:r>
                        <a:rPr sz="1100" spc="-20" dirty="0">
                          <a:latin typeface="Times New Roman"/>
                          <a:cs typeface="Times New Roman"/>
                        </a:rPr>
                        <a:t>лыми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317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</a:tcPr>
                </a:tc>
                <a:tc rowSpan="2">
                  <a:txBody>
                    <a:bodyPr/>
                    <a:lstStyle/>
                    <a:p>
                      <a:pPr marL="95250" marR="232410" indent="635" algn="ctr">
                        <a:lnSpc>
                          <a:spcPct val="100000"/>
                        </a:lnSpc>
                        <a:spcBef>
                          <a:spcPts val="720"/>
                        </a:spcBef>
                      </a:pPr>
                      <a:r>
                        <a:rPr sz="1100" spc="-10" dirty="0">
                          <a:latin typeface="Times New Roman"/>
                          <a:cs typeface="Times New Roman"/>
                        </a:rPr>
                        <a:t>лицами старше трудоспособ </a:t>
                      </a:r>
                      <a:r>
                        <a:rPr sz="1100" spc="-20" dirty="0">
                          <a:latin typeface="Times New Roman"/>
                          <a:cs typeface="Times New Roman"/>
                        </a:rPr>
                        <a:t>ного </a:t>
                      </a:r>
                      <a:r>
                        <a:rPr sz="1100" spc="-10" dirty="0">
                          <a:latin typeface="Times New Roman"/>
                          <a:cs typeface="Times New Roman"/>
                        </a:rPr>
                        <a:t>возраста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91440" marB="0">
                    <a:lnL w="12700">
                      <a:solidFill>
                        <a:srgbClr val="000000"/>
                      </a:solidFill>
                      <a:prstDash val="solid"/>
                    </a:lnL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 marL="29209" marR="344170" indent="38100" algn="just">
                        <a:lnSpc>
                          <a:spcPct val="100000"/>
                        </a:lnSpc>
                        <a:spcBef>
                          <a:spcPts val="85"/>
                        </a:spcBef>
                      </a:pPr>
                      <a:r>
                        <a:rPr sz="1100" spc="-10" dirty="0">
                          <a:latin typeface="Times New Roman"/>
                          <a:cs typeface="Times New Roman"/>
                        </a:rPr>
                        <a:t>детьми 0-</a:t>
                      </a:r>
                      <a:r>
                        <a:rPr sz="1100" dirty="0">
                          <a:latin typeface="Times New Roman"/>
                          <a:cs typeface="Times New Roman"/>
                        </a:rPr>
                        <a:t>17 </a:t>
                      </a:r>
                      <a:r>
                        <a:rPr sz="1100" spc="-25" dirty="0">
                          <a:latin typeface="Times New Roman"/>
                          <a:cs typeface="Times New Roman"/>
                        </a:rPr>
                        <a:t>лет </a:t>
                      </a:r>
                      <a:r>
                        <a:rPr sz="1100" spc="-10" dirty="0">
                          <a:latin typeface="Times New Roman"/>
                          <a:cs typeface="Times New Roman"/>
                        </a:rPr>
                        <a:t>включи- тельно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10795" marB="0"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endParaRPr sz="1750">
                        <a:latin typeface="Times New Roman"/>
                        <a:cs typeface="Times New Roman"/>
                      </a:endParaRPr>
                    </a:p>
                    <a:p>
                      <a:pPr marL="191135" marR="203835" indent="-158750">
                        <a:lnSpc>
                          <a:spcPct val="100000"/>
                        </a:lnSpc>
                      </a:pPr>
                      <a:r>
                        <a:rPr sz="1100" spc="-10" dirty="0">
                          <a:latin typeface="Times New Roman"/>
                          <a:cs typeface="Times New Roman"/>
                        </a:rPr>
                        <a:t>детьми </a:t>
                      </a:r>
                      <a:r>
                        <a:rPr sz="1100" spc="-25" dirty="0">
                          <a:latin typeface="Times New Roman"/>
                          <a:cs typeface="Times New Roman"/>
                        </a:rPr>
                        <a:t>до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 marL="95250">
                        <a:lnSpc>
                          <a:spcPct val="100000"/>
                        </a:lnSpc>
                      </a:pPr>
                      <a:r>
                        <a:rPr sz="1100" dirty="0">
                          <a:latin typeface="Times New Roman"/>
                          <a:cs typeface="Times New Roman"/>
                        </a:rPr>
                        <a:t>3 </a:t>
                      </a:r>
                      <a:r>
                        <a:rPr sz="1100" spc="-25" dirty="0">
                          <a:latin typeface="Times New Roman"/>
                          <a:cs typeface="Times New Roman"/>
                        </a:rPr>
                        <a:t>лет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3810" marB="0">
                    <a:lnR w="12700">
                      <a:solidFill>
                        <a:srgbClr val="000000"/>
                      </a:solidFill>
                      <a:prstDash val="solid"/>
                    </a:lnR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60515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sz="1200" dirty="0">
                          <a:latin typeface="Times New Roman"/>
                          <a:cs typeface="Times New Roman"/>
                        </a:rPr>
                        <a:t>на</a:t>
                      </a:r>
                      <a:r>
                        <a:rPr sz="1200" spc="-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spc="-10" dirty="0">
                          <a:latin typeface="Times New Roman"/>
                          <a:cs typeface="Times New Roman"/>
                        </a:rPr>
                        <a:t>конец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 marL="635" algn="ctr">
                        <a:lnSpc>
                          <a:spcPct val="100000"/>
                        </a:lnSpc>
                      </a:pPr>
                      <a:r>
                        <a:rPr sz="1200" spc="-20" dirty="0">
                          <a:latin typeface="Times New Roman"/>
                          <a:cs typeface="Times New Roman"/>
                        </a:rPr>
                        <a:t>года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1205"/>
                        </a:lnSpc>
                      </a:pPr>
                      <a:r>
                        <a:rPr sz="1100" spc="-10" dirty="0">
                          <a:latin typeface="Times New Roman"/>
                          <a:cs typeface="Times New Roman"/>
                        </a:rPr>
                        <a:t>среднего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1100" spc="-10" dirty="0">
                          <a:latin typeface="Times New Roman"/>
                          <a:cs typeface="Times New Roman"/>
                        </a:rPr>
                        <a:t>довых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sz="1200" dirty="0">
                          <a:latin typeface="Times New Roman"/>
                          <a:cs typeface="Times New Roman"/>
                        </a:rPr>
                        <a:t>на</a:t>
                      </a:r>
                      <a:r>
                        <a:rPr sz="1200" spc="-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spc="-10" dirty="0">
                          <a:latin typeface="Times New Roman"/>
                          <a:cs typeface="Times New Roman"/>
                        </a:rPr>
                        <a:t>конец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 marL="1270" algn="ctr">
                        <a:lnSpc>
                          <a:spcPct val="100000"/>
                        </a:lnSpc>
                      </a:pPr>
                      <a:r>
                        <a:rPr sz="1200" spc="-20" dirty="0">
                          <a:latin typeface="Times New Roman"/>
                          <a:cs typeface="Times New Roman"/>
                        </a:rPr>
                        <a:t>года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1205"/>
                        </a:lnSpc>
                      </a:pPr>
                      <a:r>
                        <a:rPr sz="1100" spc="-10" dirty="0">
                          <a:latin typeface="Times New Roman"/>
                          <a:cs typeface="Times New Roman"/>
                        </a:rPr>
                        <a:t>среднего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1100" spc="-10" dirty="0">
                          <a:latin typeface="Times New Roman"/>
                          <a:cs typeface="Times New Roman"/>
                        </a:rPr>
                        <a:t>довых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190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91440" marB="0">
                    <a:lnL w="12700">
                      <a:solidFill>
                        <a:srgbClr val="000000"/>
                      </a:solidFill>
                      <a:prstDash val="solid"/>
                    </a:lnL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10795" marB="0"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3810" marB="0">
                    <a:lnR w="12700">
                      <a:solidFill>
                        <a:srgbClr val="000000"/>
                      </a:solidFill>
                      <a:prstDash val="solid"/>
                    </a:lnR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5781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70"/>
                        </a:spcBef>
                      </a:pPr>
                      <a:r>
                        <a:rPr sz="1100" dirty="0">
                          <a:latin typeface="Times New Roman"/>
                          <a:cs typeface="Times New Roman"/>
                        </a:rPr>
                        <a:t>1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3429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68275">
                        <a:lnSpc>
                          <a:spcPct val="100000"/>
                        </a:lnSpc>
                        <a:spcBef>
                          <a:spcPts val="270"/>
                        </a:spcBef>
                      </a:pPr>
                      <a:r>
                        <a:rPr sz="1100" dirty="0">
                          <a:latin typeface="Times New Roman"/>
                          <a:cs typeface="Times New Roman"/>
                        </a:rPr>
                        <a:t>2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3429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70"/>
                        </a:spcBef>
                      </a:pPr>
                      <a:r>
                        <a:rPr sz="1100" dirty="0">
                          <a:latin typeface="Times New Roman"/>
                          <a:cs typeface="Times New Roman"/>
                        </a:rPr>
                        <a:t>3</a:t>
                      </a:r>
                    </a:p>
                  </a:txBody>
                  <a:tcPr marL="0" marR="0" marT="3429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70"/>
                        </a:spcBef>
                      </a:pPr>
                      <a:r>
                        <a:rPr sz="1100" dirty="0">
                          <a:latin typeface="Times New Roman"/>
                          <a:cs typeface="Times New Roman"/>
                        </a:rPr>
                        <a:t>4</a:t>
                      </a:r>
                    </a:p>
                  </a:txBody>
                  <a:tcPr marL="0" marR="0" marT="3429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30"/>
                        </a:spcBef>
                      </a:pPr>
                      <a:r>
                        <a:rPr sz="1100" dirty="0">
                          <a:latin typeface="Times New Roman"/>
                          <a:cs typeface="Times New Roman"/>
                        </a:rPr>
                        <a:t>5</a:t>
                      </a:r>
                    </a:p>
                  </a:txBody>
                  <a:tcPr marL="0" marR="0" marT="4191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30"/>
                        </a:spcBef>
                      </a:pPr>
                      <a:r>
                        <a:rPr sz="1100" dirty="0">
                          <a:latin typeface="Times New Roman"/>
                          <a:cs typeface="Times New Roman"/>
                        </a:rPr>
                        <a:t>6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4191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330"/>
                        </a:spcBef>
                      </a:pPr>
                      <a:r>
                        <a:rPr sz="1100" dirty="0">
                          <a:latin typeface="Times New Roman"/>
                          <a:cs typeface="Times New Roman"/>
                        </a:rPr>
                        <a:t>7</a:t>
                      </a:r>
                    </a:p>
                  </a:txBody>
                  <a:tcPr marL="0" marR="0" marT="4191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330"/>
                        </a:spcBef>
                      </a:pPr>
                      <a:r>
                        <a:rPr sz="1100" dirty="0">
                          <a:latin typeface="Times New Roman"/>
                          <a:cs typeface="Times New Roman"/>
                        </a:rPr>
                        <a:t>8</a:t>
                      </a:r>
                    </a:p>
                  </a:txBody>
                  <a:tcPr marL="0" marR="0" marT="4191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ct val="100000"/>
                        </a:lnSpc>
                        <a:spcBef>
                          <a:spcPts val="330"/>
                        </a:spcBef>
                      </a:pPr>
                      <a:r>
                        <a:rPr sz="1100" dirty="0">
                          <a:latin typeface="Times New Roman"/>
                          <a:cs typeface="Times New Roman"/>
                        </a:rPr>
                        <a:t>9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4191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540" algn="ctr">
                        <a:lnSpc>
                          <a:spcPct val="100000"/>
                        </a:lnSpc>
                        <a:spcBef>
                          <a:spcPts val="330"/>
                        </a:spcBef>
                      </a:pPr>
                      <a:r>
                        <a:rPr sz="1100" spc="-25" dirty="0">
                          <a:latin typeface="Times New Roman"/>
                          <a:cs typeface="Times New Roman"/>
                        </a:rPr>
                        <a:t>10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4191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330"/>
                        </a:spcBef>
                      </a:pPr>
                      <a:r>
                        <a:rPr sz="1100" spc="-25" dirty="0">
                          <a:latin typeface="Times New Roman"/>
                          <a:cs typeface="Times New Roman"/>
                        </a:rPr>
                        <a:t>11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4191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136525" algn="ctr">
                        <a:lnSpc>
                          <a:spcPct val="100000"/>
                        </a:lnSpc>
                        <a:spcBef>
                          <a:spcPts val="330"/>
                        </a:spcBef>
                      </a:pPr>
                      <a:r>
                        <a:rPr sz="1100" spc="-25" dirty="0">
                          <a:latin typeface="Times New Roman"/>
                          <a:cs typeface="Times New Roman"/>
                        </a:rPr>
                        <a:t>12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41910" marB="0">
                    <a:lnL w="12700">
                      <a:solidFill>
                        <a:srgbClr val="000000"/>
                      </a:solidFill>
                      <a:prstDash val="solid"/>
                    </a:lnL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08915">
                        <a:lnSpc>
                          <a:spcPct val="100000"/>
                        </a:lnSpc>
                        <a:spcBef>
                          <a:spcPts val="330"/>
                        </a:spcBef>
                      </a:pPr>
                      <a:r>
                        <a:rPr sz="1100" spc="-25" dirty="0">
                          <a:latin typeface="Times New Roman"/>
                          <a:cs typeface="Times New Roman"/>
                        </a:rPr>
                        <a:t>13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41910" marB="0"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74625">
                        <a:lnSpc>
                          <a:spcPct val="100000"/>
                        </a:lnSpc>
                        <a:spcBef>
                          <a:spcPts val="330"/>
                        </a:spcBef>
                      </a:pPr>
                      <a:r>
                        <a:rPr sz="1100" spc="-25" dirty="0">
                          <a:latin typeface="Times New Roman"/>
                          <a:cs typeface="Times New Roman"/>
                        </a:rPr>
                        <a:t>14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41910" marB="0"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78995">
                <a:tc>
                  <a:txBody>
                    <a:bodyPr/>
                    <a:lstStyle/>
                    <a:p>
                      <a:pPr marL="67945">
                        <a:lnSpc>
                          <a:spcPct val="100000"/>
                        </a:lnSpc>
                        <a:spcBef>
                          <a:spcPts val="170"/>
                        </a:spcBef>
                      </a:pPr>
                      <a:r>
                        <a:rPr sz="1100" spc="-10" dirty="0">
                          <a:latin typeface="Times New Roman"/>
                          <a:cs typeface="Times New Roman"/>
                        </a:rPr>
                        <a:t>Всего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2159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73990">
                        <a:lnSpc>
                          <a:spcPct val="100000"/>
                        </a:lnSpc>
                        <a:spcBef>
                          <a:spcPts val="365"/>
                        </a:spcBef>
                      </a:pPr>
                      <a:r>
                        <a:rPr sz="900" dirty="0">
                          <a:latin typeface="Times New Roman"/>
                          <a:cs typeface="Times New Roman"/>
                        </a:rPr>
                        <a:t>1</a:t>
                      </a:r>
                    </a:p>
                  </a:txBody>
                  <a:tcPr marL="0" marR="0" marT="4635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4097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73990">
                        <a:lnSpc>
                          <a:spcPts val="1005"/>
                        </a:lnSpc>
                        <a:spcBef>
                          <a:spcPts val="5"/>
                        </a:spcBef>
                      </a:pPr>
                      <a:r>
                        <a:rPr sz="900" dirty="0">
                          <a:latin typeface="Times New Roman"/>
                          <a:cs typeface="Times New Roman"/>
                        </a:rPr>
                        <a:t>2</a:t>
                      </a: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63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7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49682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200" b="1" dirty="0" smtClean="0">
                          <a:solidFill>
                            <a:schemeClr val="tx1"/>
                          </a:solidFill>
                          <a:latin typeface="Times New Roman"/>
                          <a:cs typeface="Times New Roman"/>
                        </a:rPr>
                        <a:t>Реабилитационные </a:t>
                      </a:r>
                      <a:r>
                        <a:rPr lang="ru-RU" sz="1200" b="1" strike="sngStrike" dirty="0" smtClean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соматические</a:t>
                      </a:r>
                      <a:r>
                        <a:rPr lang="ru-RU" sz="1200" b="1" dirty="0" smtClean="0">
                          <a:solidFill>
                            <a:schemeClr val="tx1"/>
                          </a:solidFill>
                          <a:latin typeface="Times New Roman"/>
                          <a:cs typeface="Times New Roman"/>
                        </a:rPr>
                        <a:t> для взрослых</a:t>
                      </a:r>
                      <a:endParaRPr sz="12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73990">
                        <a:lnSpc>
                          <a:spcPts val="1000"/>
                        </a:lnSpc>
                        <a:spcBef>
                          <a:spcPts val="10"/>
                        </a:spcBef>
                      </a:pPr>
                      <a:endParaRPr lang="ru-RU" sz="1200" dirty="0" smtClean="0">
                        <a:latin typeface="Times New Roman"/>
                        <a:cs typeface="Times New Roman"/>
                      </a:endParaRPr>
                    </a:p>
                    <a:p>
                      <a:pPr marL="173990">
                        <a:lnSpc>
                          <a:spcPts val="1000"/>
                        </a:lnSpc>
                        <a:spcBef>
                          <a:spcPts val="10"/>
                        </a:spcBef>
                      </a:pPr>
                      <a:endParaRPr lang="ru-RU" sz="1200" dirty="0" smtClean="0">
                        <a:latin typeface="Times New Roman"/>
                        <a:cs typeface="Times New Roman"/>
                      </a:endParaRPr>
                    </a:p>
                    <a:p>
                      <a:pPr marL="173990">
                        <a:lnSpc>
                          <a:spcPts val="1000"/>
                        </a:lnSpc>
                        <a:spcBef>
                          <a:spcPts val="10"/>
                        </a:spcBef>
                      </a:pPr>
                      <a:r>
                        <a:rPr lang="ru-RU" sz="1200" dirty="0" smtClean="0">
                          <a:latin typeface="Times New Roman"/>
                          <a:cs typeface="Times New Roman"/>
                        </a:rPr>
                        <a:t>43</a:t>
                      </a:r>
                      <a:endParaRPr sz="12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127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7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7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4097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200" dirty="0" smtClean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Реабилитационные соматические</a:t>
                      </a:r>
                      <a:endParaRPr sz="1200" dirty="0">
                        <a:solidFill>
                          <a:srgbClr val="FF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73990" algn="l">
                        <a:lnSpc>
                          <a:spcPts val="1000"/>
                        </a:lnSpc>
                        <a:spcBef>
                          <a:spcPts val="10"/>
                        </a:spcBef>
                      </a:pPr>
                      <a:endParaRPr lang="ru-RU" sz="1200" dirty="0" smtClean="0">
                        <a:solidFill>
                          <a:srgbClr val="FF0000"/>
                        </a:solidFill>
                        <a:latin typeface="Times New Roman"/>
                        <a:cs typeface="Times New Roman"/>
                      </a:endParaRPr>
                    </a:p>
                    <a:p>
                      <a:pPr marL="173990" algn="l">
                        <a:lnSpc>
                          <a:spcPts val="1000"/>
                        </a:lnSpc>
                        <a:spcBef>
                          <a:spcPts val="10"/>
                        </a:spcBef>
                      </a:pPr>
                      <a:endParaRPr lang="ru-RU" sz="1200" dirty="0" smtClean="0">
                        <a:solidFill>
                          <a:srgbClr val="FF0000"/>
                        </a:solidFill>
                        <a:latin typeface="Times New Roman"/>
                        <a:cs typeface="Times New Roman"/>
                      </a:endParaRPr>
                    </a:p>
                    <a:p>
                      <a:pPr marL="173990" algn="l">
                        <a:lnSpc>
                          <a:spcPts val="1000"/>
                        </a:lnSpc>
                        <a:spcBef>
                          <a:spcPts val="10"/>
                        </a:spcBef>
                      </a:pPr>
                      <a:r>
                        <a:rPr lang="ru-RU" sz="1200" dirty="0" smtClean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43.4</a:t>
                      </a:r>
                      <a:endParaRPr sz="1200" dirty="0">
                        <a:solidFill>
                          <a:srgbClr val="FF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127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7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7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7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4097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200" dirty="0" smtClean="0">
                          <a:latin typeface="Times New Roman"/>
                          <a:cs typeface="Times New Roman"/>
                        </a:rPr>
                        <a:t>Реабилитационные </a:t>
                      </a:r>
                      <a:r>
                        <a:rPr lang="ru-RU" sz="1200" strike="sngStrike" dirty="0" smtClean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соматические</a:t>
                      </a:r>
                      <a:r>
                        <a:rPr lang="ru-RU" sz="1200" dirty="0" smtClean="0">
                          <a:latin typeface="Times New Roman"/>
                          <a:cs typeface="Times New Roman"/>
                        </a:rPr>
                        <a:t> для детей</a:t>
                      </a:r>
                      <a:endParaRPr sz="12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73990">
                        <a:lnSpc>
                          <a:spcPts val="1000"/>
                        </a:lnSpc>
                        <a:spcBef>
                          <a:spcPts val="10"/>
                        </a:spcBef>
                      </a:pPr>
                      <a:endParaRPr lang="ru-RU" sz="1200" dirty="0" smtClean="0">
                        <a:latin typeface="Times New Roman"/>
                        <a:cs typeface="Times New Roman"/>
                      </a:endParaRPr>
                    </a:p>
                    <a:p>
                      <a:pPr marL="173990">
                        <a:lnSpc>
                          <a:spcPts val="1000"/>
                        </a:lnSpc>
                        <a:spcBef>
                          <a:spcPts val="10"/>
                        </a:spcBef>
                      </a:pPr>
                      <a:endParaRPr lang="ru-RU" sz="1200" dirty="0" smtClean="0">
                        <a:latin typeface="Times New Roman"/>
                        <a:cs typeface="Times New Roman"/>
                      </a:endParaRPr>
                    </a:p>
                    <a:p>
                      <a:pPr marL="173990">
                        <a:lnSpc>
                          <a:spcPts val="1000"/>
                        </a:lnSpc>
                        <a:spcBef>
                          <a:spcPts val="10"/>
                        </a:spcBef>
                      </a:pPr>
                      <a:endParaRPr lang="ru-RU" sz="1200" dirty="0" smtClean="0">
                        <a:latin typeface="Times New Roman"/>
                        <a:cs typeface="Times New Roman"/>
                      </a:endParaRPr>
                    </a:p>
                    <a:p>
                      <a:pPr marL="173990">
                        <a:lnSpc>
                          <a:spcPts val="1000"/>
                        </a:lnSpc>
                        <a:spcBef>
                          <a:spcPts val="10"/>
                        </a:spcBef>
                      </a:pPr>
                      <a:r>
                        <a:rPr lang="ru-RU" sz="1200" dirty="0" smtClean="0">
                          <a:latin typeface="Times New Roman"/>
                          <a:cs typeface="Times New Roman"/>
                        </a:rPr>
                        <a:t>44</a:t>
                      </a:r>
                      <a:endParaRPr sz="12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127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7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7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sp>
        <p:nvSpPr>
          <p:cNvPr id="10" name="object 10"/>
          <p:cNvSpPr/>
          <p:nvPr/>
        </p:nvSpPr>
        <p:spPr>
          <a:xfrm>
            <a:off x="5328920" y="2924429"/>
            <a:ext cx="955040" cy="0"/>
          </a:xfrm>
          <a:custGeom>
            <a:avLst/>
            <a:gdLst/>
            <a:ahLst/>
            <a:cxnLst/>
            <a:rect l="l" t="t" r="r" b="b"/>
            <a:pathLst>
              <a:path w="955039">
                <a:moveTo>
                  <a:pt x="0" y="0"/>
                </a:moveTo>
                <a:lnTo>
                  <a:pt x="955039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7119366" y="2924429"/>
            <a:ext cx="861060" cy="0"/>
          </a:xfrm>
          <a:custGeom>
            <a:avLst/>
            <a:gdLst/>
            <a:ahLst/>
            <a:cxnLst/>
            <a:rect l="l" t="t" r="r" b="b"/>
            <a:pathLst>
              <a:path w="861059">
                <a:moveTo>
                  <a:pt x="0" y="0"/>
                </a:moveTo>
                <a:lnTo>
                  <a:pt x="860678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1653920" y="3186683"/>
            <a:ext cx="2839720" cy="0"/>
          </a:xfrm>
          <a:custGeom>
            <a:avLst/>
            <a:gdLst/>
            <a:ahLst/>
            <a:cxnLst/>
            <a:rect l="l" t="t" r="r" b="b"/>
            <a:pathLst>
              <a:path w="2839720">
                <a:moveTo>
                  <a:pt x="0" y="0"/>
                </a:moveTo>
                <a:lnTo>
                  <a:pt x="2839593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240538" y="1488821"/>
            <a:ext cx="11132185" cy="0"/>
          </a:xfrm>
          <a:custGeom>
            <a:avLst/>
            <a:gdLst/>
            <a:ahLst/>
            <a:cxnLst/>
            <a:rect l="l" t="t" r="r" b="b"/>
            <a:pathLst>
              <a:path w="11132185">
                <a:moveTo>
                  <a:pt x="0" y="0"/>
                </a:moveTo>
                <a:lnTo>
                  <a:pt x="11131804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0"/>
            <a:ext cx="12192000" cy="1701164"/>
            <a:chOff x="0" y="0"/>
            <a:chExt cx="12192000" cy="1701164"/>
          </a:xfrm>
        </p:grpSpPr>
        <p:sp>
          <p:nvSpPr>
            <p:cNvPr id="3" name="object 3"/>
            <p:cNvSpPr/>
            <p:nvPr/>
          </p:nvSpPr>
          <p:spPr>
            <a:xfrm>
              <a:off x="0" y="0"/>
              <a:ext cx="12192000" cy="1701164"/>
            </a:xfrm>
            <a:custGeom>
              <a:avLst/>
              <a:gdLst/>
              <a:ahLst/>
              <a:cxnLst/>
              <a:rect l="l" t="t" r="r" b="b"/>
              <a:pathLst>
                <a:path w="12192000" h="1701164">
                  <a:moveTo>
                    <a:pt x="0" y="1700784"/>
                  </a:moveTo>
                  <a:lnTo>
                    <a:pt x="12192000" y="1700784"/>
                  </a:lnTo>
                  <a:lnTo>
                    <a:pt x="12192000" y="0"/>
                  </a:lnTo>
                  <a:lnTo>
                    <a:pt x="0" y="0"/>
                  </a:lnTo>
                  <a:lnTo>
                    <a:pt x="0" y="1700784"/>
                  </a:lnTo>
                  <a:close/>
                </a:path>
              </a:pathLst>
            </a:custGeom>
            <a:solidFill>
              <a:srgbClr val="DDD0B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5" name="object 5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379219" y="184404"/>
              <a:ext cx="8920734" cy="896874"/>
            </a:xfrm>
            <a:prstGeom prst="rect">
              <a:avLst/>
            </a:prstGeom>
          </p:spPr>
        </p:pic>
        <p:pic>
          <p:nvPicPr>
            <p:cNvPr id="6" name="object 6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579119" y="672083"/>
              <a:ext cx="10420350" cy="896874"/>
            </a:xfrm>
            <a:prstGeom prst="rect">
              <a:avLst/>
            </a:prstGeom>
          </p:spPr>
        </p:pic>
      </p:grpSp>
      <p:sp>
        <p:nvSpPr>
          <p:cNvPr id="7" name="object 7"/>
          <p:cNvSpPr txBox="1"/>
          <p:nvPr/>
        </p:nvSpPr>
        <p:spPr>
          <a:xfrm>
            <a:off x="818184" y="286638"/>
            <a:ext cx="9912350" cy="100203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635" algn="ctr">
              <a:lnSpc>
                <a:spcPct val="100000"/>
              </a:lnSpc>
              <a:spcBef>
                <a:spcPts val="100"/>
              </a:spcBef>
            </a:pPr>
            <a:r>
              <a:rPr sz="3200" b="1" dirty="0">
                <a:latin typeface="Times New Roman"/>
                <a:cs typeface="Times New Roman"/>
              </a:rPr>
              <a:t>Таблица</a:t>
            </a:r>
            <a:r>
              <a:rPr sz="3200" b="1" spc="-100" dirty="0">
                <a:latin typeface="Times New Roman"/>
                <a:cs typeface="Times New Roman"/>
              </a:rPr>
              <a:t> </a:t>
            </a:r>
            <a:r>
              <a:rPr sz="3200" b="1" dirty="0">
                <a:latin typeface="Times New Roman"/>
                <a:cs typeface="Times New Roman"/>
              </a:rPr>
              <a:t>2000</a:t>
            </a:r>
            <a:r>
              <a:rPr sz="3200" b="1" spc="-110" dirty="0">
                <a:latin typeface="Times New Roman"/>
                <a:cs typeface="Times New Roman"/>
              </a:rPr>
              <a:t> </a:t>
            </a:r>
            <a:r>
              <a:rPr sz="3200" b="1" dirty="0">
                <a:latin typeface="Times New Roman"/>
                <a:cs typeface="Times New Roman"/>
              </a:rPr>
              <a:t>«Использование</a:t>
            </a:r>
            <a:r>
              <a:rPr sz="3200" b="1" spc="-130" dirty="0">
                <a:latin typeface="Times New Roman"/>
                <a:cs typeface="Times New Roman"/>
              </a:rPr>
              <a:t> </a:t>
            </a:r>
            <a:r>
              <a:rPr sz="3200" b="1" dirty="0">
                <a:latin typeface="Times New Roman"/>
                <a:cs typeface="Times New Roman"/>
              </a:rPr>
              <a:t>коек</a:t>
            </a:r>
            <a:r>
              <a:rPr sz="3200" b="1" spc="-95" dirty="0">
                <a:latin typeface="Times New Roman"/>
                <a:cs typeface="Times New Roman"/>
              </a:rPr>
              <a:t> </a:t>
            </a:r>
            <a:r>
              <a:rPr sz="3200" b="1" spc="-10" dirty="0">
                <a:latin typeface="Times New Roman"/>
                <a:cs typeface="Times New Roman"/>
              </a:rPr>
              <a:t>дневного</a:t>
            </a:r>
            <a:endParaRPr sz="3200">
              <a:latin typeface="Times New Roman"/>
              <a:cs typeface="Times New Roman"/>
            </a:endParaRPr>
          </a:p>
          <a:p>
            <a:pPr algn="ctr">
              <a:lnSpc>
                <a:spcPct val="100000"/>
              </a:lnSpc>
              <a:spcBef>
                <a:spcPts val="5"/>
              </a:spcBef>
            </a:pPr>
            <a:r>
              <a:rPr sz="3200" b="1" dirty="0">
                <a:latin typeface="Times New Roman"/>
                <a:cs typeface="Times New Roman"/>
              </a:rPr>
              <a:t>стационара</a:t>
            </a:r>
            <a:r>
              <a:rPr sz="3200" b="1" spc="-30" dirty="0">
                <a:latin typeface="Times New Roman"/>
                <a:cs typeface="Times New Roman"/>
              </a:rPr>
              <a:t> </a:t>
            </a:r>
            <a:r>
              <a:rPr sz="3200" b="1" dirty="0">
                <a:latin typeface="Times New Roman"/>
                <a:cs typeface="Times New Roman"/>
              </a:rPr>
              <a:t>медицинской</a:t>
            </a:r>
            <a:r>
              <a:rPr sz="3200" b="1" spc="-20" dirty="0">
                <a:latin typeface="Times New Roman"/>
                <a:cs typeface="Times New Roman"/>
              </a:rPr>
              <a:t> </a:t>
            </a:r>
            <a:r>
              <a:rPr sz="3200" b="1" dirty="0">
                <a:latin typeface="Times New Roman"/>
                <a:cs typeface="Times New Roman"/>
              </a:rPr>
              <a:t>организации</a:t>
            </a:r>
            <a:r>
              <a:rPr sz="3200" b="1" spc="-20" dirty="0">
                <a:latin typeface="Times New Roman"/>
                <a:cs typeface="Times New Roman"/>
              </a:rPr>
              <a:t> </a:t>
            </a:r>
            <a:r>
              <a:rPr sz="3200" b="1" dirty="0">
                <a:latin typeface="Times New Roman"/>
                <a:cs typeface="Times New Roman"/>
              </a:rPr>
              <a:t>по </a:t>
            </a:r>
            <a:r>
              <a:rPr sz="3200" b="1" spc="-10" dirty="0">
                <a:latin typeface="Times New Roman"/>
                <a:cs typeface="Times New Roman"/>
              </a:rPr>
              <a:t>профилям»</a:t>
            </a:r>
            <a:endParaRPr sz="3200">
              <a:latin typeface="Times New Roman"/>
              <a:cs typeface="Times New Roman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700531" y="1726438"/>
            <a:ext cx="2798445" cy="1831339"/>
          </a:xfrm>
          <a:prstGeom prst="rect">
            <a:avLst/>
          </a:prstGeom>
        </p:spPr>
        <p:txBody>
          <a:bodyPr vert="horz" wrap="square" lIns="0" tIns="61594" rIns="0" bIns="0" rtlCol="0">
            <a:spAutoFit/>
          </a:bodyPr>
          <a:lstStyle/>
          <a:p>
            <a:pPr marL="469900" marR="5080" indent="-457834" algn="just">
              <a:lnSpc>
                <a:spcPct val="90000"/>
              </a:lnSpc>
              <a:spcBef>
                <a:spcPts val="484"/>
              </a:spcBef>
              <a:buFont typeface="Arial"/>
              <a:buChar char="•"/>
              <a:tabLst>
                <a:tab pos="470534" algn="l"/>
              </a:tabLst>
            </a:pPr>
            <a:r>
              <a:rPr sz="3200" dirty="0">
                <a:latin typeface="Times New Roman"/>
                <a:cs typeface="Times New Roman"/>
              </a:rPr>
              <a:t>Число</a:t>
            </a:r>
            <a:r>
              <a:rPr sz="3200" spc="665" dirty="0">
                <a:latin typeface="Times New Roman"/>
                <a:cs typeface="Times New Roman"/>
              </a:rPr>
              <a:t>  </a:t>
            </a:r>
            <a:r>
              <a:rPr sz="3200" spc="-20" dirty="0">
                <a:latin typeface="Times New Roman"/>
                <a:cs typeface="Times New Roman"/>
              </a:rPr>
              <a:t>коек </a:t>
            </a:r>
            <a:r>
              <a:rPr sz="3200" spc="-10" dirty="0">
                <a:latin typeface="Times New Roman"/>
                <a:cs typeface="Times New Roman"/>
              </a:rPr>
              <a:t>соответствии </a:t>
            </a:r>
            <a:r>
              <a:rPr sz="3200" spc="-25" dirty="0">
                <a:latin typeface="Times New Roman"/>
                <a:cs typeface="Times New Roman"/>
              </a:rPr>
              <a:t>структурного </a:t>
            </a:r>
            <a:r>
              <a:rPr sz="3200" spc="-10" dirty="0">
                <a:latin typeface="Times New Roman"/>
                <a:cs typeface="Times New Roman"/>
              </a:rPr>
              <a:t>организации.</a:t>
            </a:r>
            <a:endParaRPr sz="3200">
              <a:latin typeface="Times New Roman"/>
              <a:cs typeface="Times New Roman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3736975" y="1726438"/>
            <a:ext cx="7185025" cy="953135"/>
          </a:xfrm>
          <a:prstGeom prst="rect">
            <a:avLst/>
          </a:prstGeom>
        </p:spPr>
        <p:txBody>
          <a:bodyPr vert="horz" wrap="square" lIns="0" tIns="67945" rIns="0" bIns="0" rtlCol="0">
            <a:spAutoFit/>
          </a:bodyPr>
          <a:lstStyle/>
          <a:p>
            <a:pPr marL="65405" marR="5080" indent="-53340">
              <a:lnSpc>
                <a:spcPts val="3460"/>
              </a:lnSpc>
              <a:spcBef>
                <a:spcPts val="535"/>
              </a:spcBef>
              <a:tabLst>
                <a:tab pos="575945" algn="l"/>
                <a:tab pos="2417445" algn="l"/>
                <a:tab pos="2530475" algn="l"/>
                <a:tab pos="4754245" algn="l"/>
                <a:tab pos="6979284" algn="l"/>
              </a:tabLst>
            </a:pPr>
            <a:r>
              <a:rPr sz="3200" spc="-50" dirty="0">
                <a:latin typeface="Times New Roman"/>
                <a:cs typeface="Times New Roman"/>
              </a:rPr>
              <a:t>в</a:t>
            </a:r>
            <a:r>
              <a:rPr sz="3200" dirty="0">
                <a:latin typeface="Times New Roman"/>
                <a:cs typeface="Times New Roman"/>
              </a:rPr>
              <a:t>	</a:t>
            </a:r>
            <a:r>
              <a:rPr sz="3200" spc="-10" dirty="0">
                <a:latin typeface="Times New Roman"/>
                <a:cs typeface="Times New Roman"/>
              </a:rPr>
              <a:t>дневном</a:t>
            </a:r>
            <a:r>
              <a:rPr sz="3200" dirty="0">
                <a:latin typeface="Times New Roman"/>
                <a:cs typeface="Times New Roman"/>
              </a:rPr>
              <a:t>	</a:t>
            </a:r>
            <a:r>
              <a:rPr sz="3200" spc="-10" dirty="0">
                <a:latin typeface="Times New Roman"/>
                <a:cs typeface="Times New Roman"/>
              </a:rPr>
              <a:t>стационаре</a:t>
            </a:r>
            <a:r>
              <a:rPr sz="3200" dirty="0">
                <a:latin typeface="Times New Roman"/>
                <a:cs typeface="Times New Roman"/>
              </a:rPr>
              <a:t>	</a:t>
            </a:r>
            <a:r>
              <a:rPr sz="3200" spc="-10" dirty="0">
                <a:latin typeface="Times New Roman"/>
                <a:cs typeface="Times New Roman"/>
              </a:rPr>
              <a:t>указывают</a:t>
            </a:r>
            <a:r>
              <a:rPr sz="3200" dirty="0">
                <a:latin typeface="Times New Roman"/>
                <a:cs typeface="Times New Roman"/>
              </a:rPr>
              <a:t>	</a:t>
            </a:r>
            <a:r>
              <a:rPr sz="3200" spc="-50" dirty="0">
                <a:latin typeface="Times New Roman"/>
                <a:cs typeface="Times New Roman"/>
              </a:rPr>
              <a:t>в с</a:t>
            </a:r>
            <a:r>
              <a:rPr sz="3200" dirty="0">
                <a:latin typeface="Times New Roman"/>
                <a:cs typeface="Times New Roman"/>
              </a:rPr>
              <a:t>	</a:t>
            </a:r>
            <a:r>
              <a:rPr sz="3200" spc="-805" dirty="0">
                <a:latin typeface="Times New Roman"/>
                <a:cs typeface="Times New Roman"/>
              </a:rPr>
              <a:t> </a:t>
            </a:r>
            <a:r>
              <a:rPr sz="3200" spc="-10" dirty="0">
                <a:latin typeface="Times New Roman"/>
                <a:cs typeface="Times New Roman"/>
              </a:rPr>
              <a:t>приказом</a:t>
            </a:r>
            <a:r>
              <a:rPr sz="3200" dirty="0">
                <a:latin typeface="Times New Roman"/>
                <a:cs typeface="Times New Roman"/>
              </a:rPr>
              <a:t>		</a:t>
            </a:r>
            <a:r>
              <a:rPr sz="3200" spc="-25" dirty="0">
                <a:latin typeface="Times New Roman"/>
                <a:cs typeface="Times New Roman"/>
              </a:rPr>
              <a:t>об</a:t>
            </a:r>
            <a:endParaRPr sz="3200">
              <a:latin typeface="Times New Roman"/>
              <a:cs typeface="Times New Roman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6995541" y="2165350"/>
            <a:ext cx="2210435" cy="51371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3200" spc="-10" dirty="0">
                <a:latin typeface="Times New Roman"/>
                <a:cs typeface="Times New Roman"/>
              </a:rPr>
              <a:t>организации</a:t>
            </a:r>
            <a:endParaRPr sz="3200">
              <a:latin typeface="Times New Roman"/>
              <a:cs typeface="Times New Roman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9510521" y="2165350"/>
            <a:ext cx="1412240" cy="51371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3200" spc="-10" dirty="0">
                <a:latin typeface="Times New Roman"/>
                <a:cs typeface="Times New Roman"/>
              </a:rPr>
              <a:t>данного</a:t>
            </a:r>
            <a:endParaRPr sz="3200">
              <a:latin typeface="Times New Roman"/>
              <a:cs typeface="Times New Roman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4768722" y="2603957"/>
            <a:ext cx="2571750" cy="51435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3200" spc="-10" dirty="0">
                <a:latin typeface="Times New Roman"/>
                <a:cs typeface="Times New Roman"/>
              </a:rPr>
              <a:t>подразделения</a:t>
            </a:r>
            <a:endParaRPr sz="3200">
              <a:latin typeface="Times New Roman"/>
              <a:cs typeface="Times New Roman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8609838" y="2603957"/>
            <a:ext cx="2312670" cy="51435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3200" spc="-20" dirty="0">
                <a:latin typeface="Times New Roman"/>
                <a:cs typeface="Times New Roman"/>
              </a:rPr>
              <a:t>медицинской</a:t>
            </a:r>
            <a:endParaRPr sz="3200">
              <a:latin typeface="Times New Roman"/>
              <a:cs typeface="Times New Roman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700531" y="3608959"/>
            <a:ext cx="10223500" cy="953135"/>
          </a:xfrm>
          <a:prstGeom prst="rect">
            <a:avLst/>
          </a:prstGeom>
        </p:spPr>
        <p:txBody>
          <a:bodyPr vert="horz" wrap="square" lIns="0" tIns="67945" rIns="0" bIns="0" rtlCol="0">
            <a:spAutoFit/>
          </a:bodyPr>
          <a:lstStyle/>
          <a:p>
            <a:pPr marL="469900" marR="5080" indent="-457834">
              <a:lnSpc>
                <a:spcPts val="3460"/>
              </a:lnSpc>
              <a:spcBef>
                <a:spcPts val="535"/>
              </a:spcBef>
              <a:buFont typeface="Arial"/>
              <a:buChar char="•"/>
              <a:tabLst>
                <a:tab pos="469900" algn="l"/>
                <a:tab pos="470534" algn="l"/>
                <a:tab pos="1852295" algn="l"/>
                <a:tab pos="2926715" algn="l"/>
                <a:tab pos="3637279" algn="l"/>
                <a:tab pos="4944745" algn="l"/>
                <a:tab pos="5993130" algn="l"/>
                <a:tab pos="8395335" algn="l"/>
                <a:tab pos="9256395" algn="l"/>
              </a:tabLst>
            </a:pPr>
            <a:r>
              <a:rPr sz="3200" spc="-10" dirty="0">
                <a:latin typeface="Times New Roman"/>
                <a:cs typeface="Times New Roman"/>
              </a:rPr>
              <a:t>Число</a:t>
            </a:r>
            <a:r>
              <a:rPr sz="3200" dirty="0">
                <a:latin typeface="Times New Roman"/>
                <a:cs typeface="Times New Roman"/>
              </a:rPr>
              <a:t>	</a:t>
            </a:r>
            <a:r>
              <a:rPr sz="3200" spc="-20" dirty="0">
                <a:latin typeface="Times New Roman"/>
                <a:cs typeface="Times New Roman"/>
              </a:rPr>
              <a:t>коек</a:t>
            </a:r>
            <a:r>
              <a:rPr sz="3200" dirty="0">
                <a:latin typeface="Times New Roman"/>
                <a:cs typeface="Times New Roman"/>
              </a:rPr>
              <a:t>	</a:t>
            </a:r>
            <a:r>
              <a:rPr sz="3200" spc="-25" dirty="0">
                <a:latin typeface="Times New Roman"/>
                <a:cs typeface="Times New Roman"/>
              </a:rPr>
              <a:t>на</a:t>
            </a:r>
            <a:r>
              <a:rPr sz="3200" dirty="0">
                <a:latin typeface="Times New Roman"/>
                <a:cs typeface="Times New Roman"/>
              </a:rPr>
              <a:t>	</a:t>
            </a:r>
            <a:r>
              <a:rPr sz="3200" spc="-10" dirty="0">
                <a:latin typeface="Times New Roman"/>
                <a:cs typeface="Times New Roman"/>
              </a:rPr>
              <a:t>конец</a:t>
            </a:r>
            <a:r>
              <a:rPr sz="3200" dirty="0">
                <a:latin typeface="Times New Roman"/>
                <a:cs typeface="Times New Roman"/>
              </a:rPr>
              <a:t>	</a:t>
            </a:r>
            <a:r>
              <a:rPr sz="3200" spc="-20" dirty="0">
                <a:latin typeface="Times New Roman"/>
                <a:cs typeface="Times New Roman"/>
              </a:rPr>
              <a:t>года</a:t>
            </a:r>
            <a:r>
              <a:rPr sz="3200" dirty="0">
                <a:latin typeface="Times New Roman"/>
                <a:cs typeface="Times New Roman"/>
              </a:rPr>
              <a:t>	</a:t>
            </a:r>
            <a:r>
              <a:rPr sz="3200" spc="-10" dirty="0">
                <a:latin typeface="Times New Roman"/>
                <a:cs typeface="Times New Roman"/>
              </a:rPr>
              <a:t>заполняется</a:t>
            </a:r>
            <a:r>
              <a:rPr sz="3200" dirty="0">
                <a:latin typeface="Times New Roman"/>
                <a:cs typeface="Times New Roman"/>
              </a:rPr>
              <a:t>	</a:t>
            </a:r>
            <a:r>
              <a:rPr sz="3200" spc="-25" dirty="0">
                <a:latin typeface="Times New Roman"/>
                <a:cs typeface="Times New Roman"/>
              </a:rPr>
              <a:t>без</a:t>
            </a:r>
            <a:r>
              <a:rPr sz="3200" dirty="0">
                <a:latin typeface="Times New Roman"/>
                <a:cs typeface="Times New Roman"/>
              </a:rPr>
              <a:t>	</a:t>
            </a:r>
            <a:r>
              <a:rPr sz="3200" spc="-10" dirty="0">
                <a:latin typeface="Times New Roman"/>
                <a:cs typeface="Times New Roman"/>
              </a:rPr>
              <a:t>учета </a:t>
            </a:r>
            <a:r>
              <a:rPr sz="3200" dirty="0">
                <a:latin typeface="Times New Roman"/>
                <a:cs typeface="Times New Roman"/>
              </a:rPr>
              <a:t>сменности</a:t>
            </a:r>
            <a:r>
              <a:rPr sz="3200" spc="40" dirty="0">
                <a:latin typeface="Times New Roman"/>
                <a:cs typeface="Times New Roman"/>
              </a:rPr>
              <a:t> </a:t>
            </a:r>
            <a:r>
              <a:rPr sz="3200" spc="-10" dirty="0">
                <a:latin typeface="Times New Roman"/>
                <a:cs typeface="Times New Roman"/>
              </a:rPr>
              <a:t>работы.</a:t>
            </a:r>
            <a:endParaRPr sz="3200">
              <a:latin typeface="Times New Roman"/>
              <a:cs typeface="Times New Roman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700531" y="4613528"/>
            <a:ext cx="4509135" cy="5137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469900" indent="-457834">
              <a:lnSpc>
                <a:spcPct val="100000"/>
              </a:lnSpc>
              <a:spcBef>
                <a:spcPts val="100"/>
              </a:spcBef>
              <a:buFont typeface="Arial"/>
              <a:buChar char="•"/>
              <a:tabLst>
                <a:tab pos="469900" algn="l"/>
                <a:tab pos="470534" algn="l"/>
                <a:tab pos="1903730" algn="l"/>
              </a:tabLst>
            </a:pPr>
            <a:r>
              <a:rPr sz="3200" spc="-10" dirty="0">
                <a:latin typeface="Times New Roman"/>
                <a:cs typeface="Times New Roman"/>
              </a:rPr>
              <a:t>Число</a:t>
            </a:r>
            <a:r>
              <a:rPr sz="3200" dirty="0">
                <a:latin typeface="Times New Roman"/>
                <a:cs typeface="Times New Roman"/>
              </a:rPr>
              <a:t>	</a:t>
            </a:r>
            <a:r>
              <a:rPr sz="3200" spc="-20" dirty="0">
                <a:latin typeface="Times New Roman"/>
                <a:cs typeface="Times New Roman"/>
              </a:rPr>
              <a:t>среднегодовых</a:t>
            </a:r>
            <a:endParaRPr sz="3200">
              <a:latin typeface="Times New Roman"/>
              <a:cs typeface="Times New Roman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5549010" y="4613528"/>
            <a:ext cx="5374005" cy="152019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R="5080" algn="r">
              <a:lnSpc>
                <a:spcPct val="100000"/>
              </a:lnSpc>
              <a:spcBef>
                <a:spcPts val="100"/>
              </a:spcBef>
              <a:tabLst>
                <a:tab pos="1129030" algn="l"/>
                <a:tab pos="3586479" algn="l"/>
                <a:tab pos="4133215" algn="l"/>
              </a:tabLst>
            </a:pPr>
            <a:r>
              <a:rPr sz="3200" spc="-20" dirty="0">
                <a:latin typeface="Times New Roman"/>
                <a:cs typeface="Times New Roman"/>
              </a:rPr>
              <a:t>коек</a:t>
            </a:r>
            <a:r>
              <a:rPr sz="3200" dirty="0">
                <a:latin typeface="Times New Roman"/>
                <a:cs typeface="Times New Roman"/>
              </a:rPr>
              <a:t>	</a:t>
            </a:r>
            <a:r>
              <a:rPr sz="3200" spc="-10" dirty="0">
                <a:latin typeface="Times New Roman"/>
                <a:cs typeface="Times New Roman"/>
              </a:rPr>
              <a:t>заполняется</a:t>
            </a:r>
            <a:r>
              <a:rPr sz="3200" dirty="0">
                <a:latin typeface="Times New Roman"/>
                <a:cs typeface="Times New Roman"/>
              </a:rPr>
              <a:t>	</a:t>
            </a:r>
            <a:r>
              <a:rPr sz="3200" spc="-50" dirty="0">
                <a:latin typeface="Times New Roman"/>
                <a:cs typeface="Times New Roman"/>
              </a:rPr>
              <a:t>с</a:t>
            </a:r>
            <a:r>
              <a:rPr sz="3200" dirty="0">
                <a:latin typeface="Times New Roman"/>
                <a:cs typeface="Times New Roman"/>
              </a:rPr>
              <a:t>	</a:t>
            </a:r>
            <a:r>
              <a:rPr sz="3200" spc="-10" dirty="0">
                <a:latin typeface="Times New Roman"/>
                <a:cs typeface="Times New Roman"/>
              </a:rPr>
              <a:t>учетом</a:t>
            </a:r>
            <a:endParaRPr sz="32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550">
              <a:latin typeface="Times New Roman"/>
              <a:cs typeface="Times New Roman"/>
            </a:endParaRPr>
          </a:p>
          <a:p>
            <a:pPr marR="6350" algn="r">
              <a:lnSpc>
                <a:spcPct val="100000"/>
              </a:lnSpc>
              <a:spcBef>
                <a:spcPts val="5"/>
              </a:spcBef>
              <a:tabLst>
                <a:tab pos="1226185" algn="l"/>
                <a:tab pos="3799204" algn="l"/>
              </a:tabLst>
            </a:pPr>
            <a:r>
              <a:rPr sz="3200" spc="-20" dirty="0">
                <a:latin typeface="Times New Roman"/>
                <a:cs typeface="Times New Roman"/>
              </a:rPr>
              <a:t>коек</a:t>
            </a:r>
            <a:r>
              <a:rPr sz="3200" dirty="0">
                <a:latin typeface="Times New Roman"/>
                <a:cs typeface="Times New Roman"/>
              </a:rPr>
              <a:t>	</a:t>
            </a:r>
            <a:r>
              <a:rPr sz="3200" spc="-10" dirty="0">
                <a:latin typeface="Times New Roman"/>
                <a:cs typeface="Times New Roman"/>
              </a:rPr>
              <a:t>указывается</a:t>
            </a:r>
            <a:r>
              <a:rPr sz="3200" dirty="0">
                <a:latin typeface="Times New Roman"/>
                <a:cs typeface="Times New Roman"/>
              </a:rPr>
              <a:t>	</a:t>
            </a:r>
            <a:r>
              <a:rPr sz="3200" spc="-10" dirty="0">
                <a:latin typeface="Times New Roman"/>
                <a:cs typeface="Times New Roman"/>
              </a:rPr>
              <a:t>целыми</a:t>
            </a:r>
            <a:endParaRPr sz="3200">
              <a:latin typeface="Times New Roman"/>
              <a:cs typeface="Times New Roman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1158036" y="5052136"/>
            <a:ext cx="3315970" cy="51435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3200" dirty="0">
                <a:latin typeface="Times New Roman"/>
                <a:cs typeface="Times New Roman"/>
              </a:rPr>
              <a:t>сменности</a:t>
            </a:r>
            <a:r>
              <a:rPr sz="3200" spc="40" dirty="0">
                <a:latin typeface="Times New Roman"/>
                <a:cs typeface="Times New Roman"/>
              </a:rPr>
              <a:t> </a:t>
            </a:r>
            <a:r>
              <a:rPr sz="3200" spc="-10" dirty="0">
                <a:latin typeface="Times New Roman"/>
                <a:cs typeface="Times New Roman"/>
              </a:rPr>
              <a:t>работы.</a:t>
            </a:r>
            <a:endParaRPr sz="3200">
              <a:latin typeface="Times New Roman"/>
              <a:cs typeface="Times New Roman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700531" y="5619699"/>
            <a:ext cx="4608195" cy="953135"/>
          </a:xfrm>
          <a:prstGeom prst="rect">
            <a:avLst/>
          </a:prstGeom>
        </p:spPr>
        <p:txBody>
          <a:bodyPr vert="horz" wrap="square" lIns="0" tIns="67945" rIns="0" bIns="0" rtlCol="0">
            <a:spAutoFit/>
          </a:bodyPr>
          <a:lstStyle/>
          <a:p>
            <a:pPr marL="469900" marR="5080" indent="-457834">
              <a:lnSpc>
                <a:spcPts val="3460"/>
              </a:lnSpc>
              <a:spcBef>
                <a:spcPts val="535"/>
              </a:spcBef>
              <a:buFont typeface="Arial"/>
              <a:buChar char="•"/>
              <a:tabLst>
                <a:tab pos="469900" algn="l"/>
                <a:tab pos="470534" algn="l"/>
                <a:tab pos="2002789" algn="l"/>
              </a:tabLst>
            </a:pPr>
            <a:r>
              <a:rPr sz="3200" spc="-10" dirty="0">
                <a:latin typeface="Times New Roman"/>
                <a:cs typeface="Times New Roman"/>
              </a:rPr>
              <a:t>Число</a:t>
            </a:r>
            <a:r>
              <a:rPr sz="3200" dirty="0">
                <a:latin typeface="Times New Roman"/>
                <a:cs typeface="Times New Roman"/>
              </a:rPr>
              <a:t>	</a:t>
            </a:r>
            <a:r>
              <a:rPr sz="3200" spc="-25" dirty="0">
                <a:latin typeface="Times New Roman"/>
                <a:cs typeface="Times New Roman"/>
              </a:rPr>
              <a:t>среднегодовых </a:t>
            </a:r>
            <a:r>
              <a:rPr sz="3200" spc="-10" dirty="0">
                <a:latin typeface="Times New Roman"/>
                <a:cs typeface="Times New Roman"/>
              </a:rPr>
              <a:t>числами.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Сектор">
  <a:themeElements>
    <a:clrScheme name="Сектор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Сектор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ектор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84</TotalTime>
  <Words>2247</Words>
  <Application>Microsoft Office PowerPoint</Application>
  <PresentationFormat>Широкоэкранный</PresentationFormat>
  <Paragraphs>873</Paragraphs>
  <Slides>35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35</vt:i4>
      </vt:variant>
    </vt:vector>
  </HeadingPairs>
  <TitlesOfParts>
    <vt:vector size="42" baseType="lpstr">
      <vt:lpstr>Arial</vt:lpstr>
      <vt:lpstr>Calibri</vt:lpstr>
      <vt:lpstr>Century Gothic</vt:lpstr>
      <vt:lpstr>Tahoma</vt:lpstr>
      <vt:lpstr>Times New Roman</vt:lpstr>
      <vt:lpstr>Wingdings 3</vt:lpstr>
      <vt:lpstr>Сектор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                                     Форма 14 ДС доп</vt:lpstr>
      <vt:lpstr>Презентация PowerPoint</vt:lpstr>
      <vt:lpstr>Состав пациентов детей 0-17 лет включительно в дневных стационарах медицинских организаций, оказывающих медицинскую помощь на дому, сроки и исходы лечения</vt:lpstr>
      <vt:lpstr>Благодарю за внимание!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Microsoft Office User</dc:creator>
  <cp:lastModifiedBy>Рачкова Любовь Александровна</cp:lastModifiedBy>
  <cp:revision>35</cp:revision>
  <dcterms:created xsi:type="dcterms:W3CDTF">2023-12-08T04:05:10Z</dcterms:created>
  <dcterms:modified xsi:type="dcterms:W3CDTF">2023-12-08T07:24:47Z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2022-12-09T00:00:00Z</vt:filetime>
  </property>
  <property fmtid="{D5CDD505-2E9C-101B-9397-08002B2CF9AE}" pid="3" name="Creator">
    <vt:lpwstr>Microsoft® PowerPoint® 2019</vt:lpwstr>
  </property>
  <property fmtid="{D5CDD505-2E9C-101B-9397-08002B2CF9AE}" pid="4" name="LastSaved">
    <vt:filetime>2023-12-08T00:00:00Z</vt:filetime>
  </property>
</Properties>
</file>