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8" r:id="rId1"/>
  </p:sldMasterIdLst>
  <p:notesMasterIdLst>
    <p:notesMasterId r:id="rId47"/>
  </p:notesMasterIdLst>
  <p:sldIdLst>
    <p:sldId id="791" r:id="rId2"/>
    <p:sldId id="699" r:id="rId3"/>
    <p:sldId id="636" r:id="rId4"/>
    <p:sldId id="637" r:id="rId5"/>
    <p:sldId id="638" r:id="rId6"/>
    <p:sldId id="839" r:id="rId7"/>
    <p:sldId id="639" r:id="rId8"/>
    <p:sldId id="640" r:id="rId9"/>
    <p:sldId id="641" r:id="rId10"/>
    <p:sldId id="642" r:id="rId11"/>
    <p:sldId id="643" r:id="rId12"/>
    <p:sldId id="838" r:id="rId13"/>
    <p:sldId id="645" r:id="rId14"/>
    <p:sldId id="754" r:id="rId15"/>
    <p:sldId id="832" r:id="rId16"/>
    <p:sldId id="728" r:id="rId17"/>
    <p:sldId id="730" r:id="rId18"/>
    <p:sldId id="646" r:id="rId19"/>
    <p:sldId id="833" r:id="rId20"/>
    <p:sldId id="812" r:id="rId21"/>
    <p:sldId id="648" r:id="rId22"/>
    <p:sldId id="663" r:id="rId23"/>
    <p:sldId id="664" r:id="rId24"/>
    <p:sldId id="821" r:id="rId25"/>
    <p:sldId id="667" r:id="rId26"/>
    <p:sldId id="672" r:id="rId27"/>
    <p:sldId id="834" r:id="rId28"/>
    <p:sldId id="650" r:id="rId29"/>
    <p:sldId id="836" r:id="rId30"/>
    <p:sldId id="831" r:id="rId31"/>
    <p:sldId id="708" r:id="rId32"/>
    <p:sldId id="709" r:id="rId33"/>
    <p:sldId id="689" r:id="rId34"/>
    <p:sldId id="753" r:id="rId35"/>
    <p:sldId id="655" r:id="rId36"/>
    <p:sldId id="823" r:id="rId37"/>
    <p:sldId id="810" r:id="rId38"/>
    <p:sldId id="807" r:id="rId39"/>
    <p:sldId id="808" r:id="rId40"/>
    <p:sldId id="806" r:id="rId41"/>
    <p:sldId id="657" r:id="rId42"/>
    <p:sldId id="690" r:id="rId43"/>
    <p:sldId id="837" r:id="rId44"/>
    <p:sldId id="751" r:id="rId45"/>
    <p:sldId id="752" r:id="rId46"/>
  </p:sldIdLst>
  <p:sldSz cx="9144000" cy="6858000" type="screen4x3"/>
  <p:notesSz cx="6797675" cy="9872663"/>
  <p:defaultTextStyle>
    <a:defPPr>
      <a:defRPr lang="ru-RU"/>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CC0000"/>
    <a:srgbClr val="C5C5C5"/>
    <a:srgbClr val="FFFFFF"/>
    <a:srgbClr val="008000"/>
    <a:srgbClr val="87893B"/>
    <a:srgbClr val="006600"/>
    <a:srgbClr val="0066CC"/>
    <a:srgbClr val="6699FF"/>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84039" autoAdjust="0"/>
  </p:normalViewPr>
  <p:slideViewPr>
    <p:cSldViewPr>
      <p:cViewPr varScale="1">
        <p:scale>
          <a:sx n="89" d="100"/>
          <a:sy n="89" d="100"/>
        </p:scale>
        <p:origin x="40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135" cy="493555"/>
          </a:xfrm>
          <a:prstGeom prst="rect">
            <a:avLst/>
          </a:prstGeom>
        </p:spPr>
        <p:txBody>
          <a:bodyPr vert="horz" lIns="91029" tIns="45514" rIns="91029" bIns="45514"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49955" y="0"/>
            <a:ext cx="2946135" cy="493555"/>
          </a:xfrm>
          <a:prstGeom prst="rect">
            <a:avLst/>
          </a:prstGeom>
        </p:spPr>
        <p:txBody>
          <a:bodyPr vert="horz" lIns="91029" tIns="45514" rIns="91029" bIns="45514" rtlCol="0"/>
          <a:lstStyle>
            <a:lvl1pPr algn="r" fontAlgn="auto">
              <a:spcBef>
                <a:spcPts val="0"/>
              </a:spcBef>
              <a:spcAft>
                <a:spcPts val="0"/>
              </a:spcAft>
              <a:defRPr sz="1200" smtClean="0">
                <a:latin typeface="+mn-lt"/>
              </a:defRPr>
            </a:lvl1pPr>
          </a:lstStyle>
          <a:p>
            <a:pPr>
              <a:defRPr/>
            </a:pPr>
            <a:fld id="{8C7B923E-1ECE-4B45-8F20-A1F3DD232AFE}" type="datetimeFigureOut">
              <a:rPr lang="ru-RU"/>
              <a:pPr>
                <a:defRPr/>
              </a:pPr>
              <a:t>13.12.2023</a:t>
            </a:fld>
            <a:endParaRPr lang="ru-RU"/>
          </a:p>
        </p:txBody>
      </p:sp>
      <p:sp>
        <p:nvSpPr>
          <p:cNvPr id="4" name="Образ слайда 3"/>
          <p:cNvSpPr>
            <a:spLocks noGrp="1" noRot="1" noChangeAspect="1"/>
          </p:cNvSpPr>
          <p:nvPr>
            <p:ph type="sldImg" idx="2"/>
          </p:nvPr>
        </p:nvSpPr>
        <p:spPr>
          <a:xfrm>
            <a:off x="931863" y="741363"/>
            <a:ext cx="4935537" cy="3700462"/>
          </a:xfrm>
          <a:prstGeom prst="rect">
            <a:avLst/>
          </a:prstGeom>
          <a:noFill/>
          <a:ln w="12700">
            <a:solidFill>
              <a:prstClr val="black"/>
            </a:solidFill>
          </a:ln>
        </p:spPr>
        <p:txBody>
          <a:bodyPr vert="horz" lIns="91029" tIns="45514" rIns="91029" bIns="45514" rtlCol="0" anchor="ctr"/>
          <a:lstStyle/>
          <a:p>
            <a:pPr lvl="0"/>
            <a:endParaRPr lang="ru-RU" noProof="0"/>
          </a:p>
        </p:txBody>
      </p:sp>
      <p:sp>
        <p:nvSpPr>
          <p:cNvPr id="5" name="Заметки 4"/>
          <p:cNvSpPr>
            <a:spLocks noGrp="1"/>
          </p:cNvSpPr>
          <p:nvPr>
            <p:ph type="body" sz="quarter" idx="3"/>
          </p:nvPr>
        </p:nvSpPr>
        <p:spPr>
          <a:xfrm>
            <a:off x="680244" y="4689554"/>
            <a:ext cx="5437188" cy="4441989"/>
          </a:xfrm>
          <a:prstGeom prst="rect">
            <a:avLst/>
          </a:prstGeom>
        </p:spPr>
        <p:txBody>
          <a:bodyPr vert="horz" lIns="91029" tIns="45514" rIns="91029" bIns="45514"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377532"/>
            <a:ext cx="2946135" cy="493554"/>
          </a:xfrm>
          <a:prstGeom prst="rect">
            <a:avLst/>
          </a:prstGeom>
        </p:spPr>
        <p:txBody>
          <a:bodyPr vert="horz" lIns="91029" tIns="45514" rIns="91029" bIns="45514"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49955" y="9377532"/>
            <a:ext cx="2946135" cy="493554"/>
          </a:xfrm>
          <a:prstGeom prst="rect">
            <a:avLst/>
          </a:prstGeom>
        </p:spPr>
        <p:txBody>
          <a:bodyPr vert="horz" lIns="91029" tIns="45514" rIns="91029" bIns="45514" rtlCol="0" anchor="b"/>
          <a:lstStyle>
            <a:lvl1pPr algn="r" fontAlgn="auto">
              <a:spcBef>
                <a:spcPts val="0"/>
              </a:spcBef>
              <a:spcAft>
                <a:spcPts val="0"/>
              </a:spcAft>
              <a:defRPr sz="1200" smtClean="0">
                <a:latin typeface="+mn-lt"/>
              </a:defRPr>
            </a:lvl1pPr>
          </a:lstStyle>
          <a:p>
            <a:pPr>
              <a:defRPr/>
            </a:pPr>
            <a:fld id="{07B7AAE2-DA4D-4466-8803-B93ABD149CC0}" type="slidenum">
              <a:rPr lang="ru-RU"/>
              <a:pPr>
                <a:defRPr/>
              </a:pPr>
              <a:t>‹#›</a:t>
            </a:fld>
            <a:endParaRPr lang="ru-RU"/>
          </a:p>
        </p:txBody>
      </p:sp>
    </p:spTree>
    <p:extLst>
      <p:ext uri="{BB962C8B-B14F-4D97-AF65-F5344CB8AC3E}">
        <p14:creationId xmlns:p14="http://schemas.microsoft.com/office/powerpoint/2010/main" val="158064816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2</a:t>
            </a:fld>
            <a:endParaRPr lang="ru-RU"/>
          </a:p>
        </p:txBody>
      </p:sp>
    </p:spTree>
    <p:extLst>
      <p:ext uri="{BB962C8B-B14F-4D97-AF65-F5344CB8AC3E}">
        <p14:creationId xmlns:p14="http://schemas.microsoft.com/office/powerpoint/2010/main" val="2515098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Исключили 4 графу</a:t>
            </a:r>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35</a:t>
            </a:fld>
            <a:endParaRPr lang="ru-RU"/>
          </a:p>
        </p:txBody>
      </p:sp>
    </p:spTree>
    <p:extLst>
      <p:ext uri="{BB962C8B-B14F-4D97-AF65-F5344CB8AC3E}">
        <p14:creationId xmlns:p14="http://schemas.microsoft.com/office/powerpoint/2010/main" val="302218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15</a:t>
            </a:fld>
            <a:endParaRPr lang="ru-RU"/>
          </a:p>
        </p:txBody>
      </p:sp>
    </p:spTree>
    <p:extLst>
      <p:ext uri="{BB962C8B-B14F-4D97-AF65-F5344CB8AC3E}">
        <p14:creationId xmlns:p14="http://schemas.microsoft.com/office/powerpoint/2010/main" val="3872593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a:t>Таблица 1000.</a:t>
            </a:r>
            <a:r>
              <a:rPr lang="ru-RU" dirty="0"/>
              <a:t> В таблице указывается вид подчиненности медицинской организации (юридическое лицо), на конец отчетного года. </a:t>
            </a:r>
          </a:p>
          <a:p>
            <a:r>
              <a:rPr lang="ru-RU" b="1" dirty="0"/>
              <a:t>Сумма строк 1, 2, 3  ровна Всего медицинских организаций в субъекте</a:t>
            </a:r>
          </a:p>
          <a:p>
            <a:r>
              <a:rPr lang="ru-RU" dirty="0"/>
              <a:t>В 4 строку включаются сведения о числе медицинских организаций, расположенных в сельских поселениях сельских муниципальных образований, </a:t>
            </a:r>
            <a:endParaRPr lang="ru-RU" b="1" dirty="0"/>
          </a:p>
          <a:p>
            <a:r>
              <a:rPr lang="ru-RU" dirty="0"/>
              <a:t>а также в сельских населенных пунктах, входящих в состав городских поселений или городских округов</a:t>
            </a:r>
            <a:endParaRPr lang="ru-RU" b="1" dirty="0"/>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21</a:t>
            </a:fld>
            <a:endParaRPr lang="ru-RU" altLang="ru-RU"/>
          </a:p>
        </p:txBody>
      </p:sp>
    </p:spTree>
    <p:extLst>
      <p:ext uri="{BB962C8B-B14F-4D97-AF65-F5344CB8AC3E}">
        <p14:creationId xmlns:p14="http://schemas.microsoft.com/office/powerpoint/2010/main" val="2929901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22</a:t>
            </a:fld>
            <a:endParaRPr lang="ru-RU" altLang="ru-RU" smtClean="0">
              <a:latin typeface="Calibri" pitchFamily="34" charset="0"/>
            </a:endParaRPr>
          </a:p>
        </p:txBody>
      </p:sp>
    </p:spTree>
    <p:extLst>
      <p:ext uri="{BB962C8B-B14F-4D97-AF65-F5344CB8AC3E}">
        <p14:creationId xmlns:p14="http://schemas.microsoft.com/office/powerpoint/2010/main" val="4120853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23</a:t>
            </a:fld>
            <a:endParaRPr lang="ru-RU" altLang="ru-RU" smtClean="0">
              <a:latin typeface="Calibri" pitchFamily="34" charset="0"/>
            </a:endParaRPr>
          </a:p>
        </p:txBody>
      </p:sp>
    </p:spTree>
    <p:extLst>
      <p:ext uri="{BB962C8B-B14F-4D97-AF65-F5344CB8AC3E}">
        <p14:creationId xmlns:p14="http://schemas.microsoft.com/office/powerpoint/2010/main" val="3770875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24</a:t>
            </a:fld>
            <a:endParaRPr lang="ru-RU" altLang="ru-RU" smtClean="0">
              <a:latin typeface="Calibri" pitchFamily="34" charset="0"/>
            </a:endParaRPr>
          </a:p>
        </p:txBody>
      </p:sp>
    </p:spTree>
    <p:extLst>
      <p:ext uri="{BB962C8B-B14F-4D97-AF65-F5344CB8AC3E}">
        <p14:creationId xmlns:p14="http://schemas.microsoft.com/office/powerpoint/2010/main" val="413204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25</a:t>
            </a:fld>
            <a:endParaRPr lang="ru-RU" altLang="ru-RU" smtClean="0">
              <a:latin typeface="Calibri" pitchFamily="34" charset="0"/>
            </a:endParaRPr>
          </a:p>
        </p:txBody>
      </p:sp>
    </p:spTree>
    <p:extLst>
      <p:ext uri="{BB962C8B-B14F-4D97-AF65-F5344CB8AC3E}">
        <p14:creationId xmlns:p14="http://schemas.microsoft.com/office/powerpoint/2010/main" val="1247628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26</a:t>
            </a:fld>
            <a:endParaRPr lang="ru-RU" altLang="ru-RU" smtClean="0">
              <a:latin typeface="Calibri" pitchFamily="34" charset="0"/>
            </a:endParaRPr>
          </a:p>
        </p:txBody>
      </p:sp>
    </p:spTree>
    <p:extLst>
      <p:ext uri="{BB962C8B-B14F-4D97-AF65-F5344CB8AC3E}">
        <p14:creationId xmlns:p14="http://schemas.microsoft.com/office/powerpoint/2010/main" val="463560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defTabSz="910285" eaLnBrk="0" hangingPunct="0">
              <a:defRPr/>
            </a:pPr>
            <a:r>
              <a:rPr lang="ru-RU" b="1" dirty="0">
                <a:cs typeface="Arial" charset="0"/>
              </a:rPr>
              <a:t>Строка 1 равна  сумме строк со 2 по 8</a:t>
            </a:r>
          </a:p>
          <a:p>
            <a:pPr defTabSz="910285" eaLnBrk="0" hangingPunct="0">
              <a:defRPr/>
            </a:pPr>
            <a:r>
              <a:rPr lang="ru-RU" b="1" dirty="0">
                <a:cs typeface="Arial" charset="0"/>
              </a:rPr>
              <a:t>Строка 8 указывается как для центров здоровья – юридических лиц, так и для центров здоровья, являющихся структурными подразделениями других медицинских организаций</a:t>
            </a:r>
          </a:p>
          <a:p>
            <a:pPr>
              <a:buClr>
                <a:schemeClr val="bg2"/>
              </a:buClr>
              <a:buSzPct val="75000"/>
              <a:buFont typeface="Wingdings" panose="05000000000000000000" pitchFamily="2" charset="2"/>
              <a:buNone/>
            </a:pPr>
            <a:r>
              <a:rPr lang="ru-RU" altLang="ru-RU" b="1" dirty="0">
                <a:latin typeface="Times New Roman" panose="02020603050405020304" pitchFamily="18" charset="0"/>
              </a:rPr>
              <a:t>Плановая мощность </a:t>
            </a:r>
            <a:r>
              <a:rPr lang="ru-RU" altLang="ru-RU" b="1" dirty="0">
                <a:solidFill>
                  <a:srgbClr val="FF0000"/>
                </a:solidFill>
                <a:latin typeface="Times New Roman" panose="02020603050405020304" pitchFamily="18" charset="0"/>
              </a:rPr>
              <a:t>не указывается </a:t>
            </a:r>
            <a:r>
              <a:rPr lang="ru-RU" altLang="ru-RU" b="1" dirty="0">
                <a:latin typeface="Times New Roman" panose="02020603050405020304" pitchFamily="18" charset="0"/>
              </a:rPr>
              <a:t>для:</a:t>
            </a:r>
          </a:p>
          <a:p>
            <a:pPr>
              <a:buClr>
                <a:schemeClr val="bg2"/>
              </a:buClr>
              <a:buSzPct val="75000"/>
              <a:buFontTx/>
              <a:buNone/>
            </a:pPr>
            <a:r>
              <a:rPr lang="ru-RU" altLang="ru-RU" dirty="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dirty="0">
                <a:latin typeface="Times New Roman" panose="02020603050405020304" pitchFamily="18" charset="0"/>
              </a:rPr>
              <a:t>- травмпунктов, если они организованы в приемном покое </a:t>
            </a:r>
          </a:p>
          <a:p>
            <a:pPr>
              <a:buClr>
                <a:schemeClr val="bg2"/>
              </a:buClr>
              <a:buSzPct val="75000"/>
              <a:buFontTx/>
              <a:buNone/>
            </a:pPr>
            <a:r>
              <a:rPr lang="ru-RU" altLang="ru-RU" dirty="0">
                <a:latin typeface="Times New Roman" panose="02020603050405020304" pitchFamily="18" charset="0"/>
              </a:rPr>
              <a:t>- санаторно-курортных организаций (для нужд отдыхающих)</a:t>
            </a:r>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28</a:t>
            </a:fld>
            <a:endParaRPr lang="ru-RU" altLang="ru-RU"/>
          </a:p>
        </p:txBody>
      </p:sp>
    </p:spTree>
    <p:extLst>
      <p:ext uri="{BB962C8B-B14F-4D97-AF65-F5344CB8AC3E}">
        <p14:creationId xmlns:p14="http://schemas.microsoft.com/office/powerpoint/2010/main" val="495957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921EB39-7FFD-4F2F-82E2-75654EF4B179}" type="datetimeFigureOut">
              <a:rPr lang="ru-RU"/>
              <a:pPr>
                <a:defRPr/>
              </a:pPr>
              <a:t>13.12.2023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286F6AC-DC0B-48CF-90BA-35F14087B7A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29B1F4F-3469-4E1F-AF0B-2221F98BB0CC}" type="datetimeFigureOut">
              <a:rPr lang="ru-RU"/>
              <a:pPr>
                <a:defRPr/>
              </a:pPr>
              <a:t>13.12.2023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8568535-E6A8-4E75-BF11-0C67F354C11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19BFD7-2F54-4BD4-951E-6D6BE604255B}" type="datetimeFigureOut">
              <a:rPr lang="ru-RU"/>
              <a:pPr>
                <a:defRPr/>
              </a:pPr>
              <a:t>13.12.2023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C94E81B-D667-4708-98E0-3256EFE0B57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eaLnBrk="0" hangingPunct="0">
              <a:defRPr/>
            </a:lvl1pPr>
          </a:lstStyle>
          <a:p>
            <a:pPr>
              <a:defRPr/>
            </a:pPr>
            <a:fld id="{F9C042D4-8C3B-407B-8FCB-718821AF03DD}" type="datetime1">
              <a:rPr lang="ru-RU"/>
              <a:pPr>
                <a:defRPr/>
              </a:pPr>
              <a:t>13.12.2023</a:t>
            </a:fld>
            <a:endParaRPr lang="ru-RU"/>
          </a:p>
        </p:txBody>
      </p:sp>
      <p:sp>
        <p:nvSpPr>
          <p:cNvPr id="5" name="Нижний колонтитул 4"/>
          <p:cNvSpPr>
            <a:spLocks noGrp="1"/>
          </p:cNvSpPr>
          <p:nvPr>
            <p:ph type="ftr" sz="quarter" idx="11"/>
          </p:nvPr>
        </p:nvSpPr>
        <p:spPr/>
        <p:txBody>
          <a:bodyPr/>
          <a:lstStyle>
            <a:lvl1pPr eaLnBrk="0" hangingPunct="0">
              <a:defRPr/>
            </a:lvl1pPr>
          </a:lstStyle>
          <a:p>
            <a:pPr>
              <a:defRPr/>
            </a:pPr>
            <a:endParaRPr lang="ru-RU" altLang="ru-RU"/>
          </a:p>
        </p:txBody>
      </p:sp>
      <p:sp>
        <p:nvSpPr>
          <p:cNvPr id="6" name="Номер слайда 5"/>
          <p:cNvSpPr>
            <a:spLocks noGrp="1"/>
          </p:cNvSpPr>
          <p:nvPr>
            <p:ph type="sldNum" sz="quarter" idx="12"/>
          </p:nvPr>
        </p:nvSpPr>
        <p:spPr/>
        <p:txBody>
          <a:bodyPr/>
          <a:lstStyle>
            <a:lvl1pPr eaLnBrk="0" hangingPunct="0">
              <a:defRPr/>
            </a:lvl1pPr>
          </a:lstStyle>
          <a:p>
            <a:pPr>
              <a:defRPr/>
            </a:pPr>
            <a:fld id="{2FC7FFE8-1FC9-4CBB-B873-D4AE23C07CE3}" type="slidenum">
              <a:rPr lang="ru-RU" altLang="ru-RU"/>
              <a:pPr>
                <a:defRPr/>
              </a:pPr>
              <a:t>‹#›</a:t>
            </a:fld>
            <a:endParaRPr lang="ru-RU" altLang="ru-RU"/>
          </a:p>
        </p:txBody>
      </p:sp>
    </p:spTree>
    <p:extLst>
      <p:ext uri="{BB962C8B-B14F-4D97-AF65-F5344CB8AC3E}">
        <p14:creationId xmlns:p14="http://schemas.microsoft.com/office/powerpoint/2010/main" val="818610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12/13/2023</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Trebuchet MS"/>
                <a:cs typeface="Trebuchet MS"/>
              </a:defRPr>
            </a:lvl1pPr>
          </a:lstStyle>
          <a:p>
            <a:pPr marL="25400">
              <a:lnSpc>
                <a:spcPts val="1240"/>
              </a:lnSpc>
            </a:pPr>
            <a:fld id="{81D60167-4931-47E6-BA6A-407CBD079E47}" type="slidenum">
              <a:rPr spc="-25" dirty="0"/>
              <a:pPr marL="25400">
                <a:lnSpc>
                  <a:spcPts val="1240"/>
                </a:lnSpc>
              </a:pPr>
              <a:t>‹#›</a:t>
            </a:fld>
            <a:endParaRPr spc="-25" dirty="0"/>
          </a:p>
        </p:txBody>
      </p:sp>
    </p:spTree>
    <p:extLst>
      <p:ext uri="{BB962C8B-B14F-4D97-AF65-F5344CB8AC3E}">
        <p14:creationId xmlns:p14="http://schemas.microsoft.com/office/powerpoint/2010/main" val="335470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A4B170-AB42-43A2-8474-5C1D161E4BB3}" type="datetimeFigureOut">
              <a:rPr lang="ru-RU"/>
              <a:pPr>
                <a:defRPr/>
              </a:pPr>
              <a:t>13.12.2023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47AFD8-FD70-4650-9F03-3DFE362F19B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A4FD9B7-5B59-4A7A-8E0B-D4353BCF77CC}" type="datetimeFigureOut">
              <a:rPr lang="ru-RU"/>
              <a:pPr>
                <a:defRPr/>
              </a:pPr>
              <a:t>13.12.2023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C22C0AA-9FD0-44F2-A261-45052046AD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68B159F-8511-43CA-9A05-D5D71B6DEB29}" type="datetimeFigureOut">
              <a:rPr lang="ru-RU"/>
              <a:pPr>
                <a:defRPr/>
              </a:pPr>
              <a:t>13.12.2023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CFCE99A-E8BD-4CA6-AB52-0F433C6A760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E82509C-4723-4085-BFBE-C81F8F04DBE3}" type="datetimeFigureOut">
              <a:rPr lang="ru-RU"/>
              <a:pPr>
                <a:defRPr/>
              </a:pPr>
              <a:t>13.12.2023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98BA65C-8C7B-456B-8581-D8F2E8046CB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9CA4F76-CCB3-49EB-B395-6FA7B6AE3EB0}" type="datetimeFigureOut">
              <a:rPr lang="ru-RU"/>
              <a:pPr>
                <a:defRPr/>
              </a:pPr>
              <a:t>13.12.2023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F6903BC-78C4-4E9A-B3DA-2499CE8FA5B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2EE1ACC-49C6-440D-9D82-C86B5BB99750}" type="datetimeFigureOut">
              <a:rPr lang="ru-RU"/>
              <a:pPr>
                <a:defRPr/>
              </a:pPr>
              <a:t>13.12.2023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CE52A94-7AAF-4030-BE8E-204AD512FF6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3030F7C-408F-48EF-988D-5302AB96EF96}" type="datetimeFigureOut">
              <a:rPr lang="ru-RU"/>
              <a:pPr>
                <a:defRPr/>
              </a:pPr>
              <a:t>13.12.2023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BC67FE7-E152-4075-91D4-C3BA0A7B63E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FBEE6F6-B1B0-4599-B194-BEC193B8D082}" type="datetimeFigureOut">
              <a:rPr lang="ru-RU"/>
              <a:pPr>
                <a:defRPr/>
              </a:pPr>
              <a:t>13.12.2023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70E42B0-EB04-4ADA-9C64-120D6685A78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0084304-703E-4BDC-9061-D3A74DA93508}" type="datetimeFigureOut">
              <a:rPr lang="ru-RU"/>
              <a:pPr>
                <a:defRPr/>
              </a:pPr>
              <a:t>13.12.2023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D07E25D-23CF-4D59-8DF5-8536C839B95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 id="2147483720" r:id="rId12"/>
    <p:sldLayoutId id="2147483722"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P529"/><Relationship Id="rId2" Type="http://schemas.openxmlformats.org/officeDocument/2006/relationships/hyperlink" Target="#P442"/><Relationship Id="rId1" Type="http://schemas.openxmlformats.org/officeDocument/2006/relationships/slideLayout" Target="../slideLayouts/slideLayout7.xml"/><Relationship Id="rId4" Type="http://schemas.openxmlformats.org/officeDocument/2006/relationships/hyperlink" Target="#P635"/></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mailto:rla@kuzdrav.ru"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mailto:medstat@kuzdrav.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mailto:lan@kuzdrav.ru"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628800"/>
            <a:ext cx="8748464" cy="2016224"/>
          </a:xfrm>
        </p:spPr>
        <p:txBody>
          <a:bodyPr/>
          <a:lstStyle/>
          <a:p>
            <a:r>
              <a:rPr lang="ru-RU" b="1" dirty="0" smtClean="0">
                <a:latin typeface="Times New Roman" panose="02020603050405020304" pitchFamily="18" charset="0"/>
                <a:cs typeface="Times New Roman" panose="02020603050405020304" pitchFamily="18" charset="0"/>
              </a:rPr>
              <a:t>ГОДОВОЙ ОТЧЕТ за 202</a:t>
            </a:r>
            <a:r>
              <a:rPr lang="ru-RU" b="1" dirty="0">
                <a:latin typeface="Times New Roman" panose="02020603050405020304" pitchFamily="18" charset="0"/>
                <a:cs typeface="Times New Roman" panose="02020603050405020304" pitchFamily="18" charset="0"/>
              </a:rPr>
              <a:t>3</a:t>
            </a:r>
            <a:r>
              <a:rPr lang="ru-RU" b="1" dirty="0" smtClean="0">
                <a:latin typeface="Times New Roman" panose="02020603050405020304" pitchFamily="18" charset="0"/>
                <a:cs typeface="Times New Roman" panose="02020603050405020304" pitchFamily="18" charset="0"/>
              </a:rPr>
              <a:t>год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96629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07504" y="620688"/>
            <a:ext cx="8784976" cy="5505475"/>
          </a:xfrm>
        </p:spPr>
        <p:txBody>
          <a:bodyPr/>
          <a:lstStyle/>
          <a:p>
            <a:pPr lvl="0" algn="just"/>
            <a:r>
              <a:rPr lang="ru-RU" dirty="0">
                <a:latin typeface="Times New Roman" panose="02020603050405020304" pitchFamily="18" charset="0"/>
                <a:cs typeface="Times New Roman" panose="02020603050405020304" pitchFamily="18" charset="0"/>
              </a:rPr>
              <a:t>Медицинские организации, имеющие в своем составе филиалы, обособленные структурные подразделения, </a:t>
            </a:r>
            <a:r>
              <a:rPr lang="ru-RU" b="1" dirty="0">
                <a:latin typeface="Times New Roman" panose="02020603050405020304" pitchFamily="18" charset="0"/>
                <a:cs typeface="Times New Roman" panose="02020603050405020304" pitchFamily="18" charset="0"/>
              </a:rPr>
              <a:t>находящиеся на </a:t>
            </a:r>
            <a:r>
              <a:rPr lang="ru-RU" b="1" dirty="0" smtClean="0">
                <a:latin typeface="Times New Roman" panose="02020603050405020304" pitchFamily="18" charset="0"/>
                <a:cs typeface="Times New Roman" panose="02020603050405020304" pitchFamily="18" charset="0"/>
              </a:rPr>
              <a:t>других  </a:t>
            </a:r>
            <a:r>
              <a:rPr lang="ru-RU" b="1" dirty="0">
                <a:latin typeface="Times New Roman" panose="02020603050405020304" pitchFamily="18" charset="0"/>
                <a:cs typeface="Times New Roman" panose="02020603050405020304" pitchFamily="18" charset="0"/>
              </a:rPr>
              <a:t>территориях</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пред</a:t>
            </a:r>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ставляют </a:t>
            </a:r>
            <a:r>
              <a:rPr lang="ru-RU" dirty="0">
                <a:latin typeface="Times New Roman" panose="02020603050405020304" pitchFamily="18" charset="0"/>
                <a:cs typeface="Times New Roman" panose="02020603050405020304" pitchFamily="18" charset="0"/>
              </a:rPr>
              <a:t>отчетные </a:t>
            </a:r>
            <a:r>
              <a:rPr lang="ru-RU" dirty="0" smtClean="0">
                <a:latin typeface="Times New Roman" panose="02020603050405020304" pitchFamily="18" charset="0"/>
                <a:cs typeface="Times New Roman" panose="02020603050405020304" pitchFamily="18" charset="0"/>
              </a:rPr>
              <a:t>формы  </a:t>
            </a:r>
            <a:r>
              <a:rPr lang="ru-RU" dirty="0">
                <a:latin typeface="Times New Roman" panose="02020603050405020304" pitchFamily="18" charset="0"/>
                <a:cs typeface="Times New Roman" panose="02020603050405020304" pitchFamily="18" charset="0"/>
              </a:rPr>
              <a:t>отдельно по каждому филиалу, обособленному структурному подразделению в программе «</a:t>
            </a:r>
            <a:r>
              <a:rPr lang="ru-RU" dirty="0" err="1">
                <a:latin typeface="Times New Roman" panose="02020603050405020304" pitchFamily="18" charset="0"/>
                <a:cs typeface="Times New Roman" panose="02020603050405020304" pitchFamily="18" charset="0"/>
              </a:rPr>
              <a:t>Медстат</a:t>
            </a:r>
            <a:r>
              <a:rPr lang="ru-RU" dirty="0">
                <a:latin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cs typeface="Times New Roman" panose="02020603050405020304" pitchFamily="18" charset="0"/>
            </a:endParaRPr>
          </a:p>
          <a:p>
            <a:pPr lvl="0" algn="just"/>
            <a:r>
              <a:rPr lang="ru-RU" b="1" dirty="0" smtClean="0">
                <a:latin typeface="Times New Roman" panose="02020603050405020304" pitchFamily="18" charset="0"/>
                <a:cs typeface="Times New Roman" panose="02020603050405020304" pitchFamily="18" charset="0"/>
              </a:rPr>
              <a:t>На </a:t>
            </a:r>
            <a:r>
              <a:rPr lang="ru-RU" b="1" dirty="0">
                <a:latin typeface="Times New Roman" panose="02020603050405020304" pitchFamily="18" charset="0"/>
                <a:cs typeface="Times New Roman" panose="02020603050405020304" pitchFamily="18" charset="0"/>
              </a:rPr>
              <a:t>бумажном носителе только </a:t>
            </a:r>
            <a:r>
              <a:rPr lang="ru-RU" b="1" dirty="0" smtClean="0">
                <a:latin typeface="Times New Roman" panose="02020603050405020304" pitchFamily="18" charset="0"/>
                <a:cs typeface="Times New Roman" panose="02020603050405020304" pitchFamily="18" charset="0"/>
              </a:rPr>
              <a:t>свод по </a:t>
            </a:r>
            <a:r>
              <a:rPr lang="ru-RU" b="1" dirty="0">
                <a:latin typeface="Times New Roman" panose="02020603050405020304" pitchFamily="18" charset="0"/>
                <a:cs typeface="Times New Roman" panose="02020603050405020304" pitchFamily="18" charset="0"/>
              </a:rPr>
              <a:t>юридическому лицу.</a:t>
            </a:r>
          </a:p>
          <a:p>
            <a:endParaRPr lang="ru-RU" dirty="0"/>
          </a:p>
        </p:txBody>
      </p:sp>
    </p:spTree>
    <p:extLst>
      <p:ext uri="{BB962C8B-B14F-4D97-AF65-F5344CB8AC3E}">
        <p14:creationId xmlns:p14="http://schemas.microsoft.com/office/powerpoint/2010/main" val="1114541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602634"/>
          </a:xfrm>
        </p:spPr>
        <p:txBody>
          <a:bodyPr/>
          <a:lstStyle/>
          <a:p>
            <a:r>
              <a:rPr lang="ru-RU" dirty="0" smtClean="0">
                <a:latin typeface="Times New Roman" panose="02020603050405020304" pitchFamily="18" charset="0"/>
                <a:cs typeface="Times New Roman" panose="02020603050405020304" pitchFamily="18" charset="0"/>
              </a:rPr>
              <a:t>Список сотрудников , принимающих отчетные формы  </a:t>
            </a:r>
            <a:r>
              <a:rPr lang="ru-RU" dirty="0" smtClean="0">
                <a:latin typeface="Times New Roman" panose="02020603050405020304" pitchFamily="18" charset="0"/>
                <a:cs typeface="Times New Roman" panose="02020603050405020304" pitchFamily="18" charset="0"/>
              </a:rPr>
              <a:t>размещен</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 сайте </a:t>
            </a:r>
            <a:r>
              <a:rPr lang="ru-RU" dirty="0">
                <a:latin typeface="Times New Roman" panose="02020603050405020304" pitchFamily="18" charset="0"/>
                <a:cs typeface="Times New Roman" panose="02020603050405020304" pitchFamily="18" charset="0"/>
              </a:rPr>
              <a:t>ГАУЗ «КОМИАЦ им. Р. М. </a:t>
            </a:r>
            <a:r>
              <a:rPr lang="ru-RU" dirty="0" err="1" smtClean="0">
                <a:latin typeface="Times New Roman" panose="02020603050405020304" pitchFamily="18" charset="0"/>
                <a:cs typeface="Times New Roman" panose="02020603050405020304" pitchFamily="18" charset="0"/>
              </a:rPr>
              <a:t>Зельковича</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в </a:t>
            </a:r>
            <a:r>
              <a:rPr lang="ru-RU" dirty="0" smtClean="0">
                <a:latin typeface="Times New Roman" panose="02020603050405020304" pitchFamily="18" charset="0"/>
                <a:cs typeface="Times New Roman" panose="02020603050405020304" pitchFamily="18" charset="0"/>
              </a:rPr>
              <a:t>разделе «Годовой отчет 2023» (ФИО, должность, телефон, электронная почта)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8928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424936" cy="4738538"/>
          </a:xfrm>
        </p:spPr>
        <p:txBody>
          <a:bodyPr/>
          <a:lstStyle/>
          <a:p>
            <a:pPr indent="450000" algn="just"/>
            <a:r>
              <a:rPr lang="ru-RU" sz="2800" b="1" dirty="0" smtClean="0">
                <a:latin typeface="Times New Roman" panose="02020603050405020304" pitchFamily="18" charset="0"/>
                <a:cs typeface="Times New Roman" panose="02020603050405020304" pitchFamily="18" charset="0"/>
              </a:rPr>
              <a:t>Проект приказа по сдаче годового отчета за 2023 год, вместе с приложениями,</a:t>
            </a:r>
            <a:r>
              <a:rPr lang="ru-RU" sz="2800" b="1" dirty="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размещен на сайте</a:t>
            </a:r>
            <a:r>
              <a:rPr lang="ru-RU" sz="2800" b="1" dirty="0">
                <a:solidFill>
                  <a:prstClr val="black"/>
                </a:solidFill>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ГАУЗ «КОМИАЦ </a:t>
            </a:r>
            <a:r>
              <a:rPr lang="ru-RU" sz="2800" b="1" dirty="0" smtClean="0">
                <a:latin typeface="Times New Roman" panose="02020603050405020304" pitchFamily="18" charset="0"/>
                <a:cs typeface="Times New Roman" panose="02020603050405020304" pitchFamily="18" charset="0"/>
              </a:rPr>
              <a:t>им. Р</a:t>
            </a:r>
            <a:r>
              <a:rPr lang="ru-RU" sz="2800" b="1" dirty="0">
                <a:latin typeface="Times New Roman" panose="02020603050405020304" pitchFamily="18" charset="0"/>
                <a:cs typeface="Times New Roman" panose="02020603050405020304" pitchFamily="18" charset="0"/>
              </a:rPr>
              <a:t>. М. </a:t>
            </a:r>
            <a:r>
              <a:rPr lang="ru-RU" sz="2800" b="1" dirty="0" err="1">
                <a:latin typeface="Times New Roman" panose="02020603050405020304" pitchFamily="18" charset="0"/>
                <a:cs typeface="Times New Roman" panose="02020603050405020304" pitchFamily="18" charset="0"/>
              </a:rPr>
              <a:t>Зельковича</a:t>
            </a:r>
            <a:r>
              <a:rPr lang="ru-RU" sz="2800" b="1" dirty="0" smtClean="0">
                <a:latin typeface="Times New Roman" panose="02020603050405020304" pitchFamily="18" charset="0"/>
                <a:cs typeface="Times New Roman" panose="02020603050405020304" pitchFamily="18" charset="0"/>
              </a:rPr>
              <a:t>»</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Презентации </a:t>
            </a:r>
            <a:r>
              <a:rPr lang="ru-RU" sz="2800" b="1" dirty="0" smtClean="0">
                <a:latin typeface="Times New Roman" panose="02020603050405020304" pitchFamily="18" charset="0"/>
                <a:cs typeface="Times New Roman" panose="02020603050405020304" pitchFamily="18" charset="0"/>
              </a:rPr>
              <a:t>сотрудников ОМСА и дополнительная информация будет размещена на сайте ГАУЗ КОМИАЦ им.</a:t>
            </a:r>
            <a:r>
              <a:rPr lang="en-US" sz="2800" b="1"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Р</a:t>
            </a:r>
            <a:r>
              <a:rPr lang="ru-RU" sz="2800" b="1" dirty="0" smtClean="0">
                <a:latin typeface="Times New Roman" panose="02020603050405020304" pitchFamily="18" charset="0"/>
                <a:cs typeface="Times New Roman" panose="02020603050405020304" pitchFamily="18" charset="0"/>
              </a:rPr>
              <a:t>. М. </a:t>
            </a:r>
            <a:r>
              <a:rPr lang="ru-RU" sz="2800" b="1" dirty="0" err="1" smtClean="0">
                <a:latin typeface="Times New Roman" panose="02020603050405020304" pitchFamily="18" charset="0"/>
                <a:cs typeface="Times New Roman" panose="02020603050405020304" pitchFamily="18" charset="0"/>
              </a:rPr>
              <a:t>Зельковича</a:t>
            </a:r>
            <a:r>
              <a:rPr lang="ru-RU" sz="2800" b="1"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до 15 числа текущего месяца</a:t>
            </a:r>
            <a:r>
              <a:rPr lang="ru-RU" sz="2800"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3610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lstStyle/>
          <a:p>
            <a:r>
              <a:rPr lang="ru-RU" dirty="0" smtClean="0">
                <a:latin typeface="Times New Roman" panose="02020603050405020304" pitchFamily="18" charset="0"/>
                <a:cs typeface="Times New Roman" panose="02020603050405020304" pitchFamily="18" charset="0"/>
              </a:rPr>
              <a:t>Изменения </a:t>
            </a:r>
            <a:r>
              <a:rPr lang="ru-RU" dirty="0" smtClean="0">
                <a:latin typeface="Times New Roman" panose="02020603050405020304" pitchFamily="18" charset="0"/>
                <a:cs typeface="Times New Roman" panose="02020603050405020304" pitchFamily="18" charset="0"/>
              </a:rPr>
              <a:t>в отчетных формах за 2023 год</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50642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404665"/>
            <a:ext cx="7920880" cy="5262979"/>
          </a:xfrm>
          <a:prstGeom prst="rect">
            <a:avLst/>
          </a:prstGeom>
        </p:spPr>
        <p:txBody>
          <a:bodyPr wrap="square">
            <a:spAutoFit/>
          </a:bodyPr>
          <a:lstStyle/>
          <a:p>
            <a:pPr algn="just"/>
            <a:endParaRPr lang="ru-RU" sz="2400" dirty="0" smtClean="0">
              <a:solidFill>
                <a:srgbClr val="CC0000"/>
              </a:solidFill>
            </a:endParaRPr>
          </a:p>
          <a:p>
            <a:pPr algn="just"/>
            <a:endParaRPr lang="ru-RU" sz="2400" dirty="0" smtClean="0">
              <a:solidFill>
                <a:srgbClr val="CC0000"/>
              </a:solidFill>
            </a:endParaRPr>
          </a:p>
          <a:p>
            <a:pPr algn="just"/>
            <a:r>
              <a:rPr lang="ru-RU" sz="2400" b="1" dirty="0" smtClean="0">
                <a:solidFill>
                  <a:srgbClr val="CC0000"/>
                </a:solidFill>
                <a:latin typeface="Times New Roman" panose="02020603050405020304" pitchFamily="18" charset="0"/>
                <a:cs typeface="Times New Roman" panose="02020603050405020304" pitchFamily="18" charset="0"/>
              </a:rPr>
              <a:t>№12 </a:t>
            </a:r>
            <a:r>
              <a:rPr lang="ru-RU" sz="2400" dirty="0" smtClean="0">
                <a:latin typeface="Times New Roman" panose="02020603050405020304" pitchFamily="18" charset="0"/>
                <a:cs typeface="Times New Roman" panose="02020603050405020304" pitchFamily="18" charset="0"/>
              </a:rPr>
              <a:t>«Сведения </a:t>
            </a:r>
            <a:r>
              <a:rPr lang="ru-RU" sz="2400" dirty="0">
                <a:latin typeface="Times New Roman" panose="02020603050405020304" pitchFamily="18" charset="0"/>
                <a:cs typeface="Times New Roman" panose="02020603050405020304" pitchFamily="18" charset="0"/>
              </a:rPr>
              <a:t>о числе заболеваний, зарегистрированных у пациентов, проживающих в районе обслуживания медицинской организации» </a:t>
            </a:r>
            <a:endParaRPr lang="ru-RU" sz="2400" dirty="0" smtClean="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ru-RU" sz="2400" b="1" dirty="0" smtClean="0">
                <a:solidFill>
                  <a:srgbClr val="CC0000"/>
                </a:solidFill>
                <a:latin typeface="Times New Roman" panose="02020603050405020304" pitchFamily="18" charset="0"/>
                <a:cs typeface="Times New Roman" panose="02020603050405020304" pitchFamily="18" charset="0"/>
              </a:rPr>
              <a:t>№14 </a:t>
            </a:r>
            <a:r>
              <a:rPr lang="ru-RU" sz="2400" dirty="0">
                <a:latin typeface="Times New Roman" panose="02020603050405020304" pitchFamily="18" charset="0"/>
                <a:cs typeface="Times New Roman" panose="02020603050405020304" pitchFamily="18" charset="0"/>
              </a:rPr>
              <a:t>«Сведения о деятельности подразделений медицинской организации, оказывающих медицинскую помощь в стационарных условиях» </a:t>
            </a:r>
            <a:endParaRPr lang="ru-RU" sz="2400" dirty="0" smtClean="0">
              <a:latin typeface="Times New Roman" panose="02020603050405020304" pitchFamily="18" charset="0"/>
              <a:cs typeface="Times New Roman" panose="02020603050405020304" pitchFamily="18" charset="0"/>
            </a:endParaRPr>
          </a:p>
          <a:p>
            <a:pPr algn="just"/>
            <a:endParaRPr lang="en-US" sz="2400" dirty="0" smtClean="0">
              <a:solidFill>
                <a:srgbClr val="CC0000"/>
              </a:solidFill>
              <a:latin typeface="Times New Roman" panose="02020603050405020304" pitchFamily="18" charset="0"/>
              <a:cs typeface="Times New Roman" panose="02020603050405020304" pitchFamily="18" charset="0"/>
            </a:endParaRPr>
          </a:p>
          <a:p>
            <a:pPr algn="just"/>
            <a:r>
              <a:rPr lang="ru-RU" sz="2400" b="1" dirty="0" smtClean="0">
                <a:solidFill>
                  <a:srgbClr val="CC0000"/>
                </a:solidFill>
                <a:latin typeface="Times New Roman" panose="02020603050405020304" pitchFamily="18" charset="0"/>
                <a:cs typeface="Times New Roman" panose="02020603050405020304" pitchFamily="18" charset="0"/>
              </a:rPr>
              <a:t>№30 </a:t>
            </a:r>
            <a:r>
              <a:rPr lang="ru-RU" sz="2400" dirty="0">
                <a:latin typeface="Times New Roman" panose="02020603050405020304" pitchFamily="18" charset="0"/>
                <a:cs typeface="Times New Roman" panose="02020603050405020304" pitchFamily="18" charset="0"/>
              </a:rPr>
              <a:t>«Сведения о медицинской организации» </a:t>
            </a:r>
            <a:endParaRPr lang="ru-RU" sz="2400" dirty="0" smtClean="0">
              <a:latin typeface="Times New Roman" panose="02020603050405020304" pitchFamily="18" charset="0"/>
              <a:cs typeface="Times New Roman" panose="02020603050405020304" pitchFamily="18" charset="0"/>
            </a:endParaRPr>
          </a:p>
          <a:p>
            <a:pPr algn="just"/>
            <a:endParaRPr lang="ru-RU" sz="2400" dirty="0" smtClean="0">
              <a:latin typeface="Times New Roman" panose="02020603050405020304" pitchFamily="18" charset="0"/>
              <a:cs typeface="Times New Roman" panose="02020603050405020304" pitchFamily="18" charset="0"/>
            </a:endParaRPr>
          </a:p>
          <a:p>
            <a:pPr algn="just"/>
            <a:r>
              <a:rPr lang="ru-RU" sz="2400" b="1" dirty="0" smtClean="0">
                <a:solidFill>
                  <a:srgbClr val="CC0000"/>
                </a:solidFill>
                <a:latin typeface="Times New Roman" panose="02020603050405020304" pitchFamily="18" charset="0"/>
                <a:cs typeface="Times New Roman" panose="02020603050405020304" pitchFamily="18" charset="0"/>
              </a:rPr>
              <a:t>№36 </a:t>
            </a:r>
            <a:r>
              <a:rPr lang="ru-RU" sz="2400" dirty="0">
                <a:latin typeface="Times New Roman" panose="02020603050405020304" pitchFamily="18" charset="0"/>
                <a:cs typeface="Times New Roman" panose="02020603050405020304" pitchFamily="18" charset="0"/>
              </a:rPr>
              <a:t>«Сведения </a:t>
            </a:r>
            <a:r>
              <a:rPr lang="ru-RU" sz="2400" dirty="0" smtClean="0">
                <a:latin typeface="Times New Roman" panose="02020603050405020304" pitchFamily="18" charset="0"/>
                <a:cs typeface="Times New Roman" panose="02020603050405020304" pitchFamily="18" charset="0"/>
              </a:rPr>
              <a:t>о контингентах психически больных»</a:t>
            </a:r>
          </a:p>
          <a:p>
            <a:pPr algn="just"/>
            <a:endParaRPr lang="ru-RU" sz="2400" dirty="0"/>
          </a:p>
        </p:txBody>
      </p:sp>
    </p:spTree>
    <p:extLst>
      <p:ext uri="{BB962C8B-B14F-4D97-AF65-F5344CB8AC3E}">
        <p14:creationId xmlns:p14="http://schemas.microsoft.com/office/powerpoint/2010/main" val="546989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5"/>
            <a:ext cx="8496944" cy="8309967"/>
          </a:xfrm>
          <a:prstGeom prst="rect">
            <a:avLst/>
          </a:prstGeom>
        </p:spPr>
        <p:txBody>
          <a:bodyPr wrap="square">
            <a:spAutoFit/>
          </a:bodyPr>
          <a:lstStyle/>
          <a:p>
            <a:pPr lvl="0"/>
            <a:r>
              <a:rPr lang="ru-RU" b="1" dirty="0">
                <a:solidFill>
                  <a:prstClr val="black"/>
                </a:solidFill>
                <a:latin typeface="Times New Roman" pitchFamily="18" charset="0"/>
                <a:ea typeface="Calibri" pitchFamily="34" charset="0"/>
                <a:cs typeface="Times New Roman" pitchFamily="18" charset="0"/>
              </a:rPr>
              <a:t>В соответствии с пунктом 7 Плана  мероприятий  по  борьбе с хроническим </a:t>
            </a:r>
          </a:p>
          <a:p>
            <a:pPr lvl="0"/>
            <a:r>
              <a:rPr lang="ru-RU" b="1" dirty="0">
                <a:solidFill>
                  <a:prstClr val="black"/>
                </a:solidFill>
                <a:latin typeface="Times New Roman" pitchFamily="18" charset="0"/>
                <a:ea typeface="Calibri" pitchFamily="34" charset="0"/>
                <a:cs typeface="Times New Roman" pitchFamily="18" charset="0"/>
              </a:rPr>
              <a:t>вирусным гепатитом С на территории Российской Федерации в период </a:t>
            </a:r>
          </a:p>
          <a:p>
            <a:pPr lvl="0"/>
            <a:r>
              <a:rPr lang="ru-RU" b="1" dirty="0">
                <a:solidFill>
                  <a:prstClr val="black"/>
                </a:solidFill>
                <a:latin typeface="Times New Roman" pitchFamily="18" charset="0"/>
                <a:ea typeface="Calibri" pitchFamily="34" charset="0"/>
                <a:cs typeface="Times New Roman" pitchFamily="18" charset="0"/>
              </a:rPr>
              <a:t>до 2030 года, утвержденным распоряжением Правительства </a:t>
            </a:r>
          </a:p>
          <a:p>
            <a:pPr lvl="0"/>
            <a:r>
              <a:rPr lang="ru-RU" b="1" dirty="0">
                <a:solidFill>
                  <a:prstClr val="black"/>
                </a:solidFill>
                <a:latin typeface="Times New Roman" pitchFamily="18" charset="0"/>
                <a:ea typeface="Calibri" pitchFamily="34" charset="0"/>
                <a:cs typeface="Times New Roman" pitchFamily="18" charset="0"/>
              </a:rPr>
              <a:t>Российской Федерации от 2 ноября 2022 г. № 3006-р</a:t>
            </a:r>
            <a:endParaRPr lang="ru-RU" b="1" dirty="0">
              <a:solidFill>
                <a:prstClr val="black"/>
              </a:solidFill>
              <a:latin typeface="Times New Roman" pitchFamily="18" charset="0"/>
              <a:cs typeface="Times New Roman" pitchFamily="18" charset="0"/>
            </a:endParaRPr>
          </a:p>
          <a:p>
            <a:pPr lvl="0"/>
            <a:r>
              <a:rPr lang="ru-RU" b="1" dirty="0">
                <a:solidFill>
                  <a:prstClr val="black"/>
                </a:solidFill>
                <a:latin typeface="Times New Roman" pitchFamily="18" charset="0"/>
                <a:cs typeface="Times New Roman" pitchFamily="18" charset="0"/>
              </a:rPr>
              <a:t>с отчета за 2023 год вводится новая форма федерального </a:t>
            </a:r>
          </a:p>
          <a:p>
            <a:pPr lvl="0"/>
            <a:r>
              <a:rPr lang="ru-RU" b="1" dirty="0">
                <a:solidFill>
                  <a:prstClr val="black"/>
                </a:solidFill>
                <a:latin typeface="Times New Roman" pitchFamily="18" charset="0"/>
                <a:cs typeface="Times New Roman" pitchFamily="18" charset="0"/>
              </a:rPr>
              <a:t>статистического наблюдения</a:t>
            </a:r>
            <a:r>
              <a:rPr lang="ru-RU" b="1" dirty="0" smtClean="0">
                <a:solidFill>
                  <a:prstClr val="black"/>
                </a:solidFill>
                <a:latin typeface="Times New Roman" pitchFamily="18" charset="0"/>
                <a:cs typeface="Times New Roman" pitchFamily="18" charset="0"/>
              </a:rPr>
              <a:t>:</a:t>
            </a:r>
          </a:p>
          <a:p>
            <a:pPr lvl="0"/>
            <a:endParaRPr lang="ru-RU" b="1" dirty="0">
              <a:solidFill>
                <a:prstClr val="black"/>
              </a:solidFill>
              <a:latin typeface="Times New Roman" pitchFamily="18" charset="0"/>
              <a:cs typeface="Times New Roman" pitchFamily="18" charset="0"/>
            </a:endParaRPr>
          </a:p>
          <a:p>
            <a:pPr lvl="0" algn="r"/>
            <a:r>
              <a:rPr lang="ru-RU" sz="2400" dirty="0" smtClean="0">
                <a:solidFill>
                  <a:srgbClr val="CC0000"/>
                </a:solidFill>
                <a:latin typeface="Times New Roman" panose="02020603050405020304" pitchFamily="18" charset="0"/>
                <a:cs typeface="Times New Roman" panose="02020603050405020304" pitchFamily="18" charset="0"/>
              </a:rPr>
              <a:t>  № 65 </a:t>
            </a:r>
            <a:r>
              <a:rPr lang="ru-RU" sz="2400" dirty="0" smtClean="0">
                <a:latin typeface="Times New Roman" panose="02020603050405020304" pitchFamily="18" charset="0"/>
                <a:cs typeface="Times New Roman" panose="02020603050405020304" pitchFamily="18" charset="0"/>
              </a:rPr>
              <a:t>«Сведения о хронических вирусных гепатитах»</a:t>
            </a:r>
            <a:r>
              <a:rPr lang="ru-RU" sz="2400" dirty="0" smtClean="0">
                <a:solidFill>
                  <a:srgbClr val="CC0000"/>
                </a:solidFill>
                <a:latin typeface="Times New Roman" panose="02020603050405020304" pitchFamily="18" charset="0"/>
                <a:cs typeface="Times New Roman" panose="02020603050405020304" pitchFamily="18" charset="0"/>
              </a:rPr>
              <a:t> </a:t>
            </a:r>
            <a:r>
              <a:rPr lang="ru-RU" sz="2000" b="1" dirty="0" smtClean="0">
                <a:solidFill>
                  <a:srgbClr val="FFFFFF"/>
                </a:solidFill>
                <a:latin typeface="Times New Roman" panose="02020603050405020304" pitchFamily="18" charset="0"/>
                <a:cs typeface="Times New Roman" panose="02020603050405020304" pitchFamily="18" charset="0"/>
              </a:rPr>
              <a:t>№ </a:t>
            </a:r>
            <a:r>
              <a:rPr lang="ru-RU" sz="2000" b="1" dirty="0">
                <a:solidFill>
                  <a:srgbClr val="FFFFFF"/>
                </a:solidFill>
                <a:latin typeface="Times New Roman" panose="02020603050405020304" pitchFamily="18" charset="0"/>
                <a:cs typeface="Times New Roman" panose="02020603050405020304" pitchFamily="18" charset="0"/>
              </a:rPr>
              <a:t>65 «Сведения </a:t>
            </a:r>
            <a:r>
              <a:rPr lang="ru-RU" sz="2000" b="1" dirty="0">
                <a:solidFill>
                  <a:prstClr val="white"/>
                </a:solidFill>
                <a:latin typeface="Times New Roman" panose="02020603050405020304" pitchFamily="18" charset="0"/>
                <a:cs typeface="Times New Roman" panose="02020603050405020304" pitchFamily="18" charset="0"/>
              </a:rPr>
              <a:t>о вирусных гепатитах»</a:t>
            </a:r>
          </a:p>
          <a:p>
            <a:pPr lvl="0" algn="just"/>
            <a:r>
              <a:rPr lang="ru-RU" sz="2000" b="1" dirty="0" smtClean="0">
                <a:solidFill>
                  <a:prstClr val="black"/>
                </a:solidFill>
                <a:latin typeface="Times New Roman" pitchFamily="18" charset="0"/>
                <a:cs typeface="Times New Roman" pitchFamily="18" charset="0"/>
              </a:rPr>
              <a:t>В форму включают данные о заболеваниях – хронических вирусных гепатитах, и  пациентах с этими заболеваниями, их обследовании, лечении и диспансерном наблюдении.</a:t>
            </a:r>
          </a:p>
          <a:p>
            <a:pPr lvl="0" algn="just"/>
            <a:endParaRPr lang="ru-RU" sz="2000" b="1" dirty="0" smtClean="0">
              <a:solidFill>
                <a:prstClr val="black"/>
              </a:solidFill>
              <a:latin typeface="Times New Roman" pitchFamily="18" charset="0"/>
              <a:cs typeface="Times New Roman" pitchFamily="18" charset="0"/>
            </a:endParaRPr>
          </a:p>
          <a:p>
            <a:pPr lvl="0" algn="just"/>
            <a:r>
              <a:rPr lang="ru-RU" sz="2000" b="1" dirty="0" smtClean="0">
                <a:solidFill>
                  <a:prstClr val="black"/>
                </a:solidFill>
                <a:latin typeface="Times New Roman" pitchFamily="18" charset="0"/>
                <a:cs typeface="Times New Roman" pitchFamily="18" charset="0"/>
              </a:rPr>
              <a:t>Видео по форме можно просмотреть, зайдя по ссылке (которая ранее направлялась Вам), ТРАНСЛЯЦИИ 6-8 декабря 2023 года </a:t>
            </a:r>
            <a:r>
              <a:rPr lang="en-US" sz="2000" b="1" dirty="0" smtClean="0">
                <a:solidFill>
                  <a:prstClr val="black"/>
                </a:solidFill>
                <a:latin typeface="Times New Roman" pitchFamily="18" charset="0"/>
                <a:cs typeface="Times New Roman" pitchFamily="18" charset="0"/>
              </a:rPr>
              <a:t>WEB</a:t>
            </a:r>
            <a:r>
              <a:rPr lang="ru-RU" sz="2000" b="1" dirty="0" smtClean="0">
                <a:solidFill>
                  <a:prstClr val="black"/>
                </a:solidFill>
                <a:latin typeface="Times New Roman" pitchFamily="18" charset="0"/>
                <a:cs typeface="Times New Roman" pitchFamily="18" charset="0"/>
              </a:rPr>
              <a:t> – семинар по вопросам подготовки и сдачи годовых статистических отчетов за 2023 год (3 день)   </a:t>
            </a:r>
            <a:endParaRPr lang="ru-RU" sz="2000" b="1" dirty="0">
              <a:solidFill>
                <a:prstClr val="black"/>
              </a:solidFill>
              <a:latin typeface="Times New Roman" pitchFamily="18" charset="0"/>
              <a:cs typeface="Times New Roman" pitchFamily="18" charset="0"/>
            </a:endParaRPr>
          </a:p>
          <a:p>
            <a:pPr lvl="0"/>
            <a:endParaRPr lang="ru-RU" b="1" dirty="0" smtClean="0">
              <a:solidFill>
                <a:prstClr val="black"/>
              </a:solidFill>
              <a:latin typeface="Times New Roman" pitchFamily="18" charset="0"/>
              <a:cs typeface="Times New Roman" pitchFamily="18" charset="0"/>
            </a:endParaRPr>
          </a:p>
          <a:p>
            <a:pPr lvl="0"/>
            <a:endParaRPr lang="ru-RU" b="1" dirty="0">
              <a:solidFill>
                <a:prstClr val="black"/>
              </a:solidFill>
              <a:latin typeface="Times New Roman" pitchFamily="18" charset="0"/>
              <a:cs typeface="Times New Roman" pitchFamily="18" charset="0"/>
            </a:endParaRPr>
          </a:p>
          <a:p>
            <a:pPr lvl="0"/>
            <a:endParaRPr lang="ru-RU" b="1" dirty="0" smtClean="0">
              <a:solidFill>
                <a:prstClr val="black"/>
              </a:solidFill>
              <a:latin typeface="Times New Roman" pitchFamily="18" charset="0"/>
              <a:cs typeface="Times New Roman" pitchFamily="18" charset="0"/>
            </a:endParaRPr>
          </a:p>
          <a:p>
            <a:pPr lvl="0"/>
            <a:endParaRPr lang="ru-RU" b="1" dirty="0">
              <a:solidFill>
                <a:prstClr val="black"/>
              </a:solidFill>
              <a:latin typeface="Times New Roman" pitchFamily="18" charset="0"/>
              <a:cs typeface="Times New Roman" pitchFamily="18" charset="0"/>
            </a:endParaRPr>
          </a:p>
          <a:p>
            <a:pPr lvl="0" defTabSz="957263" fontAlgn="auto">
              <a:spcBef>
                <a:spcPts val="0"/>
              </a:spcBef>
              <a:spcAft>
                <a:spcPts val="0"/>
              </a:spcAft>
              <a:defRPr/>
            </a:pPr>
            <a:r>
              <a:rPr lang="ru-RU" sz="2000" b="1" dirty="0">
                <a:solidFill>
                  <a:prstClr val="white"/>
                </a:solidFill>
              </a:rPr>
              <a:t>В форму включают данные о заболеваниях – хронических </a:t>
            </a:r>
          </a:p>
          <a:p>
            <a:pPr lvl="0" defTabSz="957263" fontAlgn="auto">
              <a:spcBef>
                <a:spcPts val="0"/>
              </a:spcBef>
              <a:spcAft>
                <a:spcPts val="0"/>
              </a:spcAft>
              <a:defRPr/>
            </a:pPr>
            <a:r>
              <a:rPr lang="ru-RU" sz="2000" b="1" dirty="0">
                <a:solidFill>
                  <a:prstClr val="white"/>
                </a:solidFill>
              </a:rPr>
              <a:t>вирусных гепатитах, и о пациентах с этими заболеваниями, </a:t>
            </a:r>
            <a:br>
              <a:rPr lang="ru-RU" sz="2000" b="1" dirty="0">
                <a:solidFill>
                  <a:prstClr val="white"/>
                </a:solidFill>
              </a:rPr>
            </a:br>
            <a:r>
              <a:rPr lang="ru-RU" sz="2000" b="1" dirty="0">
                <a:solidFill>
                  <a:prstClr val="white"/>
                </a:solidFill>
              </a:rPr>
              <a:t>их обследовании, лечении и диспансерном </a:t>
            </a:r>
            <a:r>
              <a:rPr lang="ru-RU" sz="2000" b="1" dirty="0" smtClean="0">
                <a:solidFill>
                  <a:prstClr val="white"/>
                </a:solidFill>
              </a:rPr>
              <a:t>набл</a:t>
            </a:r>
            <a:endParaRPr lang="ru-RU" b="1" dirty="0" smtClean="0">
              <a:solidFill>
                <a:prstClr val="black"/>
              </a:solidFill>
              <a:latin typeface="Times New Roman" pitchFamily="18" charset="0"/>
              <a:cs typeface="Times New Roman" pitchFamily="18" charset="0"/>
            </a:endParaRPr>
          </a:p>
          <a:p>
            <a:pPr lvl="0"/>
            <a:endParaRPr lang="ru-RU" b="1" dirty="0">
              <a:solidFill>
                <a:prstClr val="black"/>
              </a:solidFill>
              <a:latin typeface="Times New Roman" pitchFamily="18" charset="0"/>
              <a:cs typeface="Times New Roman" pitchFamily="18" charset="0"/>
            </a:endParaRPr>
          </a:p>
          <a:p>
            <a:pPr lvl="0"/>
            <a:endParaRPr lang="ru-RU" b="1" dirty="0" smtClean="0">
              <a:solidFill>
                <a:prstClr val="black"/>
              </a:solidFill>
              <a:latin typeface="Times New Roman" pitchFamily="18" charset="0"/>
              <a:cs typeface="Times New Roman" pitchFamily="18" charset="0"/>
            </a:endParaRPr>
          </a:p>
          <a:p>
            <a:pPr lvl="0"/>
            <a:endParaRPr lang="ru-RU" b="1" dirty="0">
              <a:solidFill>
                <a:prstClr val="black"/>
              </a:solidFill>
              <a:latin typeface="Times New Roman" pitchFamily="18" charset="0"/>
              <a:cs typeface="Times New Roman" pitchFamily="18" charset="0"/>
            </a:endParaRPr>
          </a:p>
          <a:p>
            <a:pPr lvl="0"/>
            <a:endParaRPr lang="en-US"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918826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19256" cy="7893496"/>
          </a:xfrm>
        </p:spPr>
        <p:txBody>
          <a:bodyPr/>
          <a:lstStyle/>
          <a:p>
            <a:r>
              <a:rPr lang="ru-RU" sz="4000" dirty="0" smtClean="0"/>
              <a:t/>
            </a:r>
            <a:br>
              <a:rPr lang="ru-RU" sz="4000" dirty="0" smtClean="0"/>
            </a:br>
            <a:r>
              <a:rPr lang="ru-RU" sz="4000" dirty="0" smtClean="0">
                <a:latin typeface="Times New Roman" panose="02020603050405020304" pitchFamily="18" charset="0"/>
                <a:cs typeface="Times New Roman" panose="02020603050405020304" pitchFamily="18" charset="0"/>
              </a:rPr>
              <a:t>Форма 64, раздел 6, т. 6000 заполняется всеми медицинскими организациями, которые занимаются заготовкой, хранением</a:t>
            </a:r>
            <a:r>
              <a:rPr lang="en-US" sz="4000" dirty="0" smtClean="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и использованием донорской крови и ее компонентами</a:t>
            </a:r>
            <a:r>
              <a:rPr lang="ru-RU" sz="4000" dirty="0">
                <a:latin typeface="Times New Roman" panose="02020603050405020304" pitchFamily="18" charset="0"/>
                <a:cs typeface="Times New Roman" panose="02020603050405020304" pitchFamily="18" charset="0"/>
              </a:rPr>
              <a:t>.</a:t>
            </a:r>
            <a:r>
              <a:rPr lang="ru-RU" sz="4000" dirty="0" smtClean="0">
                <a:latin typeface="Times New Roman" panose="02020603050405020304" pitchFamily="18" charset="0"/>
                <a:cs typeface="Times New Roman" panose="02020603050405020304" pitchFamily="18" charset="0"/>
              </a:rPr>
              <a:t> </a:t>
            </a:r>
            <a:br>
              <a:rPr lang="ru-RU" sz="4000"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Данные по </a:t>
            </a:r>
            <a:r>
              <a:rPr lang="ru-RU" sz="4000" b="1" dirty="0" smtClean="0">
                <a:latin typeface="Times New Roman" panose="02020603050405020304" pitchFamily="18" charset="0"/>
                <a:cs typeface="Times New Roman" panose="02020603050405020304" pitchFamily="18" charset="0"/>
              </a:rPr>
              <a:t>т. 6000 формы 64 </a:t>
            </a:r>
            <a:r>
              <a:rPr lang="ru-RU" sz="4000" dirty="0" smtClean="0">
                <a:latin typeface="Times New Roman" panose="02020603050405020304" pitchFamily="18" charset="0"/>
                <a:cs typeface="Times New Roman" panose="02020603050405020304" pitchFamily="18" charset="0"/>
              </a:rPr>
              <a:t>должны быть равны данным по т.</a:t>
            </a:r>
            <a:br>
              <a:rPr lang="ru-RU" sz="4000"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 </a:t>
            </a:r>
            <a:r>
              <a:rPr lang="ru-RU" sz="4000" b="1" dirty="0" smtClean="0">
                <a:latin typeface="Times New Roman" panose="02020603050405020304" pitchFamily="18" charset="0"/>
                <a:cs typeface="Times New Roman" panose="02020603050405020304" pitchFamily="18" charset="0"/>
              </a:rPr>
              <a:t>3200 формы 30 </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t/>
            </a:r>
            <a:br>
              <a:rPr lang="ru-RU" dirty="0" smtClean="0"/>
            </a:br>
            <a:r>
              <a:rPr lang="ru-RU" dirty="0"/>
              <a:t/>
            </a:r>
            <a:br>
              <a:rPr lang="ru-RU" dirty="0"/>
            </a:br>
            <a:endParaRPr lang="ru-RU" dirty="0"/>
          </a:p>
        </p:txBody>
      </p:sp>
    </p:spTree>
    <p:extLst>
      <p:ext uri="{BB962C8B-B14F-4D97-AF65-F5344CB8AC3E}">
        <p14:creationId xmlns:p14="http://schemas.microsoft.com/office/powerpoint/2010/main" val="3373965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lstStyle/>
          <a:p>
            <a:r>
              <a:rPr lang="ru-RU" sz="3600" dirty="0" smtClean="0"/>
              <a:t>!!! </a:t>
            </a:r>
            <a:r>
              <a:rPr lang="ru-RU" sz="3600" u="sng" dirty="0" smtClean="0">
                <a:solidFill>
                  <a:srgbClr val="FF0000"/>
                </a:solidFill>
              </a:rPr>
              <a:t>По гр. 9 т. 5000, 6000 предоставить пояснительную записку с указанием причины утилизации</a:t>
            </a:r>
            <a:endParaRPr lang="ru-RU" sz="3600" u="sng" dirty="0">
              <a:solidFill>
                <a:srgbClr val="FF0000"/>
              </a:solidFill>
            </a:endParaRPr>
          </a:p>
        </p:txBody>
      </p:sp>
    </p:spTree>
    <p:extLst>
      <p:ext uri="{BB962C8B-B14F-4D97-AF65-F5344CB8AC3E}">
        <p14:creationId xmlns:p14="http://schemas.microsoft.com/office/powerpoint/2010/main" val="1019634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683568" y="404663"/>
            <a:ext cx="7848872" cy="4801314"/>
          </a:xfrm>
          <a:prstGeom prst="rect">
            <a:avLst/>
          </a:prstGeom>
        </p:spPr>
        <p:txBody>
          <a:bodyPr wrap="square">
            <a:spAutoFit/>
          </a:bodyPr>
          <a:lstStyle/>
          <a:p>
            <a:endParaRPr lang="ru-RU" dirty="0"/>
          </a:p>
          <a:p>
            <a:endParaRPr lang="ru-RU" dirty="0"/>
          </a:p>
          <a:p>
            <a:pPr algn="just"/>
            <a:r>
              <a:rPr lang="ru-RU" sz="2800" dirty="0">
                <a:latin typeface="Times New Roman" panose="02020603050405020304" pitchFamily="18" charset="0"/>
                <a:cs typeface="Times New Roman" panose="02020603050405020304" pitchFamily="18" charset="0"/>
              </a:rPr>
              <a:t>Ф</a:t>
            </a:r>
            <a:r>
              <a:rPr lang="ru-RU" sz="2800" dirty="0" smtClean="0">
                <a:latin typeface="Times New Roman" panose="02020603050405020304" pitchFamily="18" charset="0"/>
                <a:cs typeface="Times New Roman" panose="02020603050405020304" pitchFamily="18" charset="0"/>
              </a:rPr>
              <a:t>орма </a:t>
            </a:r>
            <a:r>
              <a:rPr lang="ru-RU" sz="2800" dirty="0">
                <a:latin typeface="Times New Roman" panose="02020603050405020304" pitchFamily="18" charset="0"/>
                <a:cs typeface="Times New Roman" panose="02020603050405020304" pitchFamily="18" charset="0"/>
              </a:rPr>
              <a:t>федерального статистического наблюдения № 30 составляется всеми медицинскими организациями, входящими в </a:t>
            </a:r>
            <a:r>
              <a:rPr lang="ru-RU" sz="2800" b="1" dirty="0">
                <a:latin typeface="Times New Roman" panose="02020603050405020304" pitchFamily="18" charset="0"/>
                <a:cs typeface="Times New Roman" panose="02020603050405020304" pitchFamily="18" charset="0"/>
              </a:rPr>
              <a:t>номенклатуру медицинских организаций </a:t>
            </a:r>
            <a:r>
              <a:rPr lang="ru-RU" sz="2800" dirty="0">
                <a:latin typeface="Times New Roman" panose="02020603050405020304" pitchFamily="18" charset="0"/>
                <a:cs typeface="Times New Roman" panose="02020603050405020304" pitchFamily="18" charset="0"/>
              </a:rPr>
              <a:t>(приказ Минздрава России от 06.08.2013 № 529н, зарегистрирован в Министерстве юстиции Российской Федерации 13.09.2013 № 29950) </a:t>
            </a:r>
          </a:p>
          <a:p>
            <a:r>
              <a:rPr lang="ru-RU" sz="2800" dirty="0" smtClean="0">
                <a:solidFill>
                  <a:srgbClr val="FF0000"/>
                </a:solidFill>
                <a:latin typeface="Times New Roman" panose="02020603050405020304" pitchFamily="18" charset="0"/>
                <a:cs typeface="Times New Roman" panose="02020603050405020304" pitchFamily="18" charset="0"/>
              </a:rPr>
              <a:t>!</a:t>
            </a:r>
            <a:r>
              <a:rPr lang="ru-RU" sz="2800" dirty="0" smtClean="0">
                <a:latin typeface="Times New Roman" panose="02020603050405020304" pitchFamily="18" charset="0"/>
                <a:cs typeface="Times New Roman" panose="02020603050405020304" pitchFamily="18" charset="0"/>
              </a:rPr>
              <a:t> Клиники </a:t>
            </a:r>
            <a:r>
              <a:rPr lang="ru-RU" sz="2800" dirty="0">
                <a:latin typeface="Times New Roman" panose="02020603050405020304" pitchFamily="18" charset="0"/>
                <a:cs typeface="Times New Roman" panose="02020603050405020304" pitchFamily="18" charset="0"/>
              </a:rPr>
              <a:t>ВУЗов и НИИ </a:t>
            </a:r>
            <a:r>
              <a:rPr lang="ru-RU" sz="2800" dirty="0" smtClean="0">
                <a:latin typeface="Times New Roman" panose="02020603050405020304" pitchFamily="18" charset="0"/>
                <a:cs typeface="Times New Roman" panose="02020603050405020304" pitchFamily="18" charset="0"/>
              </a:rPr>
              <a:t>(подчинения МЗРФ и академии наук) также заполняют  форму  </a:t>
            </a:r>
            <a:endParaRPr lang="ru-RU" sz="28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211915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2"/>
            <a:ext cx="7992888" cy="5940088"/>
          </a:xfrm>
          <a:prstGeom prst="rect">
            <a:avLst/>
          </a:prstGeom>
        </p:spPr>
        <p:txBody>
          <a:bodyPr wrap="square">
            <a:spAutoFit/>
          </a:bodyPr>
          <a:lstStyle/>
          <a:p>
            <a:pPr algn="just"/>
            <a:endParaRPr lang="ru-RU" sz="2000" dirty="0" smtClean="0">
              <a:solidFill>
                <a:srgbClr val="000000"/>
              </a:solidFill>
              <a:latin typeface="Times New Roman"/>
            </a:endParaRPr>
          </a:p>
          <a:p>
            <a:pPr algn="just"/>
            <a:r>
              <a:rPr lang="ru-RU" sz="2400" dirty="0" smtClean="0">
                <a:solidFill>
                  <a:srgbClr val="000000"/>
                </a:solidFill>
                <a:latin typeface="Times New Roman"/>
              </a:rPr>
              <a:t>В </a:t>
            </a:r>
            <a:r>
              <a:rPr lang="ru-RU" sz="2400" dirty="0">
                <a:solidFill>
                  <a:srgbClr val="000000"/>
                </a:solidFill>
                <a:latin typeface="Times New Roman"/>
              </a:rPr>
              <a:t>адресной части Формы указывается полное и краткое наименование отчитывающейся медицинской организации в соответствии с учредительными документами, зарегистрированными в установленном порядке. </a:t>
            </a:r>
            <a:endParaRPr lang="ru-RU" sz="2400" dirty="0" smtClean="0">
              <a:solidFill>
                <a:srgbClr val="000000"/>
              </a:solidFill>
              <a:latin typeface="Times New Roman"/>
            </a:endParaRPr>
          </a:p>
          <a:p>
            <a:pPr algn="just"/>
            <a:r>
              <a:rPr lang="ru-RU" sz="2400" dirty="0" smtClean="0">
                <a:solidFill>
                  <a:srgbClr val="000000"/>
                </a:solidFill>
                <a:latin typeface="Times New Roman"/>
              </a:rPr>
              <a:t>По </a:t>
            </a:r>
            <a:r>
              <a:rPr lang="ru-RU" sz="2400" dirty="0">
                <a:solidFill>
                  <a:srgbClr val="000000"/>
                </a:solidFill>
                <a:latin typeface="Times New Roman"/>
              </a:rPr>
              <a:t>строке «Почтовый адрес» указывается наименование субъекта Российской Федерации, юридический адрес с почтовым </a:t>
            </a:r>
            <a:r>
              <a:rPr lang="ru-RU" sz="2400" dirty="0" smtClean="0">
                <a:solidFill>
                  <a:srgbClr val="000000"/>
                </a:solidFill>
                <a:latin typeface="Times New Roman"/>
              </a:rPr>
              <a:t>индексом.</a:t>
            </a:r>
          </a:p>
          <a:p>
            <a:pPr algn="just"/>
            <a:r>
              <a:rPr lang="ru-RU" sz="2400" dirty="0">
                <a:solidFill>
                  <a:srgbClr val="000000"/>
                </a:solidFill>
                <a:latin typeface="Times New Roman"/>
              </a:rPr>
              <a:t>Медицинские организации заполняют разделы (таблицы), информация в которых содержит фактическую деятельность медицинской организации. </a:t>
            </a:r>
          </a:p>
          <a:p>
            <a:pPr algn="just"/>
            <a:r>
              <a:rPr lang="ru-RU" sz="2400" dirty="0">
                <a:solidFill>
                  <a:srgbClr val="000000"/>
                </a:solidFill>
                <a:latin typeface="Times New Roman"/>
              </a:rPr>
              <a:t>Все медицинские организации обязательно заполняют таблицы: 1000, 1001, 1100, 7000, 8000. </a:t>
            </a:r>
          </a:p>
          <a:p>
            <a:pPr algn="just"/>
            <a:r>
              <a:rPr lang="ru-RU" sz="2400" dirty="0">
                <a:solidFill>
                  <a:srgbClr val="000000"/>
                </a:solidFill>
                <a:latin typeface="Times New Roman"/>
              </a:rPr>
              <a:t>При составлении формы представляется весь объем деятельности – вне </a:t>
            </a:r>
            <a:r>
              <a:rPr lang="ru-RU" sz="2400" dirty="0" smtClean="0">
                <a:solidFill>
                  <a:srgbClr val="000000"/>
                </a:solidFill>
                <a:latin typeface="Times New Roman"/>
              </a:rPr>
              <a:t>зависимости от источников финансирования</a:t>
            </a:r>
            <a:endParaRPr lang="ru-RU" sz="2400" dirty="0"/>
          </a:p>
        </p:txBody>
      </p:sp>
    </p:spTree>
    <p:extLst>
      <p:ext uri="{BB962C8B-B14F-4D97-AF65-F5344CB8AC3E}">
        <p14:creationId xmlns:p14="http://schemas.microsoft.com/office/powerpoint/2010/main" val="1677519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07504" y="620688"/>
            <a:ext cx="8784976" cy="5505475"/>
          </a:xfrm>
          <a:solidFill>
            <a:schemeClr val="accent1">
              <a:lumMod val="20000"/>
              <a:lumOff val="80000"/>
            </a:schemeClr>
          </a:solidFill>
        </p:spPr>
        <p:txBody>
          <a:bodyPr/>
          <a:lstStyle/>
          <a:p>
            <a:pPr marL="0" indent="0">
              <a:buNone/>
            </a:pPr>
            <a:r>
              <a:rPr lang="ru-RU" dirty="0">
                <a:latin typeface="Times New Roman" panose="02020603050405020304" pitchFamily="18" charset="0"/>
                <a:cs typeface="Times New Roman" panose="02020603050405020304" pitchFamily="18" charset="0"/>
              </a:rPr>
              <a:t>Из </a:t>
            </a:r>
            <a:r>
              <a:rPr lang="ru-RU" dirty="0" smtClean="0">
                <a:latin typeface="Times New Roman" panose="02020603050405020304" pitchFamily="18" charset="0"/>
                <a:cs typeface="Times New Roman" panose="02020603050405020304" pitchFamily="18" charset="0"/>
              </a:rPr>
              <a:t>проекта приказа</a:t>
            </a:r>
            <a:endParaRPr lang="ru-RU" dirty="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Отчет за 2023 год  приниматься будет дистанционно, по графику в соответствии с Приказом Минздрава Кузбасса</a:t>
            </a:r>
          </a:p>
          <a:p>
            <a:pPr algn="just"/>
            <a:r>
              <a:rPr lang="ru-RU" dirty="0" smtClean="0">
                <a:latin typeface="Times New Roman" panose="02020603050405020304" pitchFamily="18" charset="0"/>
                <a:cs typeface="Times New Roman" panose="02020603050405020304" pitchFamily="18" charset="0"/>
              </a:rPr>
              <a:t> Программа «</a:t>
            </a:r>
            <a:r>
              <a:rPr lang="ru-RU" dirty="0" err="1" smtClean="0">
                <a:latin typeface="Times New Roman" panose="02020603050405020304" pitchFamily="18" charset="0"/>
                <a:cs typeface="Times New Roman" panose="02020603050405020304" pitchFamily="18" charset="0"/>
              </a:rPr>
              <a:t>Медстат</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 всем вопросам  программы «</a:t>
            </a:r>
            <a:r>
              <a:rPr lang="ru-RU" dirty="0" err="1" smtClean="0">
                <a:latin typeface="Times New Roman" panose="02020603050405020304" pitchFamily="18" charset="0"/>
                <a:cs typeface="Times New Roman" panose="02020603050405020304" pitchFamily="18" charset="0"/>
              </a:rPr>
              <a:t>Медстат</a:t>
            </a:r>
            <a:r>
              <a:rPr lang="ru-RU" dirty="0" smtClean="0">
                <a:latin typeface="Times New Roman" panose="02020603050405020304" pitchFamily="18" charset="0"/>
                <a:cs typeface="Times New Roman" panose="02020603050405020304" pitchFamily="18" charset="0"/>
              </a:rPr>
              <a:t>» обращаться к главному специалисту ОМСА </a:t>
            </a:r>
            <a:r>
              <a:rPr lang="ru-RU" dirty="0" smtClean="0">
                <a:solidFill>
                  <a:srgbClr val="0070C0"/>
                </a:solidFill>
                <a:latin typeface="Times New Roman" panose="02020603050405020304" pitchFamily="18" charset="0"/>
                <a:cs typeface="Times New Roman" panose="02020603050405020304" pitchFamily="18" charset="0"/>
              </a:rPr>
              <a:t>(Казакова Анастасия Александровна, т.8 (3842)68-05-02. д.4051 </a:t>
            </a:r>
          </a:p>
          <a:p>
            <a:pPr algn="just"/>
            <a:r>
              <a:rPr lang="ru-RU" dirty="0" smtClean="0">
                <a:latin typeface="Times New Roman" panose="02020603050405020304" pitchFamily="18" charset="0"/>
                <a:cs typeface="Times New Roman" panose="02020603050405020304" pitchFamily="18" charset="0"/>
              </a:rPr>
              <a:t>В проекте Приказа </a:t>
            </a:r>
            <a:r>
              <a:rPr lang="ru-RU" dirty="0" smtClean="0">
                <a:latin typeface="Times New Roman" panose="02020603050405020304" pitchFamily="18" charset="0"/>
                <a:cs typeface="Times New Roman" panose="02020603050405020304" pitchFamily="18" charset="0"/>
              </a:rPr>
              <a:t>прописан </a:t>
            </a:r>
            <a:r>
              <a:rPr lang="ru-RU" dirty="0" smtClean="0">
                <a:latin typeface="Times New Roman" panose="02020603050405020304" pitchFamily="18" charset="0"/>
                <a:cs typeface="Times New Roman" panose="02020603050405020304" pitchFamily="18" charset="0"/>
              </a:rPr>
              <a:t>график  предоставления отчета и согласования отчета</a:t>
            </a:r>
          </a:p>
          <a:p>
            <a:endParaRPr lang="ru-RU" sz="2800" dirty="0"/>
          </a:p>
        </p:txBody>
      </p:sp>
    </p:spTree>
    <p:extLst>
      <p:ext uri="{BB962C8B-B14F-4D97-AF65-F5344CB8AC3E}">
        <p14:creationId xmlns:p14="http://schemas.microsoft.com/office/powerpoint/2010/main" val="2574760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3"/>
            <a:ext cx="7848872" cy="5816977"/>
          </a:xfrm>
          <a:prstGeom prst="rect">
            <a:avLst/>
          </a:prstGeom>
        </p:spPr>
        <p:txBody>
          <a:bodyPr wrap="square">
            <a:spAutoFit/>
          </a:bodyPr>
          <a:lstStyle/>
          <a:p>
            <a:endParaRPr lang="ru-RU" dirty="0"/>
          </a:p>
          <a:p>
            <a:pPr algn="just"/>
            <a:r>
              <a:rPr lang="ru-RU" sz="2800" b="1" dirty="0" smtClean="0">
                <a:latin typeface="Times New Roman" panose="02020603050405020304" pitchFamily="18" charset="0"/>
                <a:cs typeface="Times New Roman" panose="02020603050405020304" pitchFamily="18" charset="0"/>
              </a:rPr>
              <a:t>При  заполнении ФСН 30 необходимо использовать следующие документы:</a:t>
            </a:r>
          </a:p>
          <a:p>
            <a:pPr algn="just"/>
            <a:endParaRPr lang="ru-RU" sz="28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Устав медицинской организации</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Положение об организации структурного подразделения</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Штатное расписание</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Стандарты оснащения</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Должностные инструкции</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Правила внутреннего распорядка</a:t>
            </a: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Документ, утвержденный руководителем нагрузки персонала</a:t>
            </a:r>
          </a:p>
          <a:p>
            <a:endParaRPr lang="ru-RU" dirty="0"/>
          </a:p>
        </p:txBody>
      </p:sp>
    </p:spTree>
    <p:extLst>
      <p:ext uri="{BB962C8B-B14F-4D97-AF65-F5344CB8AC3E}">
        <p14:creationId xmlns:p14="http://schemas.microsoft.com/office/powerpoint/2010/main" val="741975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ph type="tbl" idx="1"/>
            <p:extLst/>
          </p:nvPr>
        </p:nvGraphicFramePr>
        <p:xfrm>
          <a:off x="632777" y="1295401"/>
          <a:ext cx="8096315" cy="2349622"/>
        </p:xfrm>
        <a:graphic>
          <a:graphicData uri="http://schemas.openxmlformats.org/drawingml/2006/table">
            <a:tbl>
              <a:tblPr firstRow="1" firstCol="1" bandRow="1">
                <a:tableStyleId>{5C22544A-7EE6-4342-B048-85BDC9FD1C3A}</a:tableStyleId>
              </a:tblPr>
              <a:tblGrid>
                <a:gridCol w="4320601">
                  <a:extLst>
                    <a:ext uri="{9D8B030D-6E8A-4147-A177-3AD203B41FA5}">
                      <a16:colId xmlns="" xmlns:a16="http://schemas.microsoft.com/office/drawing/2014/main" val="1085761373"/>
                    </a:ext>
                  </a:extLst>
                </a:gridCol>
                <a:gridCol w="704765">
                  <a:extLst>
                    <a:ext uri="{9D8B030D-6E8A-4147-A177-3AD203B41FA5}">
                      <a16:colId xmlns="" xmlns:a16="http://schemas.microsoft.com/office/drawing/2014/main" val="2962686166"/>
                    </a:ext>
                  </a:extLst>
                </a:gridCol>
                <a:gridCol w="1128277">
                  <a:extLst>
                    <a:ext uri="{9D8B030D-6E8A-4147-A177-3AD203B41FA5}">
                      <a16:colId xmlns="" xmlns:a16="http://schemas.microsoft.com/office/drawing/2014/main" val="655358359"/>
                    </a:ext>
                  </a:extLst>
                </a:gridCol>
                <a:gridCol w="1942672">
                  <a:extLst>
                    <a:ext uri="{9D8B030D-6E8A-4147-A177-3AD203B41FA5}">
                      <a16:colId xmlns="" xmlns:a16="http://schemas.microsoft.com/office/drawing/2014/main" val="1255260262"/>
                    </a:ext>
                  </a:extLst>
                </a:gridCol>
              </a:tblGrid>
              <a:tr h="1174812">
                <a:tc>
                  <a:txBody>
                    <a:bodyPr/>
                    <a:lstStyle/>
                    <a:p>
                      <a:pPr algn="ctr">
                        <a:spcAft>
                          <a:spcPts val="0"/>
                        </a:spcAft>
                      </a:pPr>
                      <a:r>
                        <a:rPr lang="ru-RU" sz="1000" dirty="0">
                          <a:solidFill>
                            <a:schemeClr val="tx1"/>
                          </a:solidFill>
                          <a:effectLst/>
                        </a:rPr>
                        <a:t>Наименование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br>
                        <a:rPr lang="ru-RU" sz="1000" dirty="0">
                          <a:solidFill>
                            <a:schemeClr val="tx1"/>
                          </a:solidFill>
                          <a:effectLst/>
                        </a:rPr>
                      </a:br>
                      <a:r>
                        <a:rPr lang="ru-RU" sz="1000" dirty="0">
                          <a:solidFill>
                            <a:schemeClr val="tx1"/>
                          </a:solidFill>
                          <a:effectLst/>
                        </a:rPr>
                        <a:t>строки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Отметка </a:t>
                      </a:r>
                      <a:br>
                        <a:rPr lang="ru-RU" sz="1000" dirty="0">
                          <a:solidFill>
                            <a:schemeClr val="tx1"/>
                          </a:solidFill>
                          <a:effectLst/>
                        </a:rPr>
                      </a:br>
                      <a:r>
                        <a:rPr lang="ru-RU" sz="1000" dirty="0">
                          <a:solidFill>
                            <a:schemeClr val="tx1"/>
                          </a:solidFill>
                          <a:effectLst/>
                        </a:rPr>
                        <a:t>(нет – 0,</a:t>
                      </a:r>
                      <a:br>
                        <a:rPr lang="ru-RU" sz="1000" dirty="0">
                          <a:solidFill>
                            <a:schemeClr val="tx1"/>
                          </a:solidFill>
                          <a:effectLst/>
                        </a:rPr>
                      </a:br>
                      <a:r>
                        <a:rPr lang="ru-RU" sz="1000" dirty="0">
                          <a:solidFill>
                            <a:schemeClr val="tx1"/>
                          </a:solidFill>
                          <a:effectLst/>
                        </a:rPr>
                        <a:t>да –1)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highlight>
                            <a:srgbClr val="FFFF00"/>
                          </a:highlight>
                        </a:rPr>
                        <a:t>Участвующая в создании и тиражировании «Новой модели медицинской организации»</a:t>
                      </a:r>
                      <a:endParaRPr lang="ru-RU" sz="1200" dirty="0">
                        <a:solidFill>
                          <a:schemeClr val="tx1"/>
                        </a:solidFill>
                        <a:effectLst/>
                      </a:endParaRPr>
                    </a:p>
                    <a:p>
                      <a:pPr>
                        <a:spcAft>
                          <a:spcPts val="0"/>
                        </a:spcAft>
                      </a:pPr>
                      <a:r>
                        <a:rPr lang="ru-RU" sz="1000" dirty="0">
                          <a:solidFill>
                            <a:schemeClr val="tx1"/>
                          </a:solidFill>
                          <a:effectLst/>
                          <a:highlight>
                            <a:srgbClr val="FFFF00"/>
                          </a:highlight>
                        </a:rPr>
                        <a:t>            (нет – 0, да –1)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30554839"/>
                  </a:ext>
                </a:extLst>
              </a:tr>
              <a:tr h="234962">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highlight>
                            <a:srgbClr val="FFFF00"/>
                          </a:highlight>
                        </a:rPr>
                        <a:t>4</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42172712"/>
                  </a:ext>
                </a:extLst>
              </a:tr>
              <a:tr h="234962">
                <a:tc>
                  <a:txBody>
                    <a:bodyPr/>
                    <a:lstStyle/>
                    <a:p>
                      <a:pPr>
                        <a:spcAft>
                          <a:spcPts val="0"/>
                        </a:spcAft>
                      </a:pPr>
                      <a:r>
                        <a:rPr lang="ru-RU" sz="1000" dirty="0">
                          <a:solidFill>
                            <a:schemeClr val="tx1"/>
                          </a:solidFill>
                          <a:effectLst/>
                        </a:rPr>
                        <a:t>Подчиненность:  муниципальная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298951183"/>
                  </a:ext>
                </a:extLst>
              </a:tr>
              <a:tr h="234962">
                <a:tc>
                  <a:txBody>
                    <a:bodyPr/>
                    <a:lstStyle/>
                    <a:p>
                      <a:pPr>
                        <a:spcAft>
                          <a:spcPts val="0"/>
                        </a:spcAft>
                      </a:pPr>
                      <a:r>
                        <a:rPr lang="ru-RU" sz="1000" dirty="0">
                          <a:solidFill>
                            <a:schemeClr val="tx1"/>
                          </a:solidFill>
                          <a:effectLst/>
                        </a:rPr>
                        <a:t>                             субъекту Российской Федерации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772706964"/>
                  </a:ext>
                </a:extLst>
              </a:tr>
              <a:tr h="234962">
                <a:tc>
                  <a:txBody>
                    <a:bodyPr/>
                    <a:lstStyle/>
                    <a:p>
                      <a:pPr>
                        <a:spcAft>
                          <a:spcPts val="0"/>
                        </a:spcAft>
                      </a:pPr>
                      <a:r>
                        <a:rPr lang="ru-RU" sz="1000" dirty="0">
                          <a:solidFill>
                            <a:schemeClr val="tx1"/>
                          </a:solidFill>
                          <a:effectLst/>
                        </a:rPr>
                        <a:t>                             федеральная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204328682"/>
                  </a:ext>
                </a:extLst>
              </a:tr>
              <a:tr h="234962">
                <a:tc>
                  <a:txBody>
                    <a:bodyPr/>
                    <a:lstStyle/>
                    <a:p>
                      <a:pPr>
                        <a:spcAft>
                          <a:spcPts val="0"/>
                        </a:spcAft>
                      </a:pPr>
                      <a:r>
                        <a:rPr lang="ru-RU" sz="1000">
                          <a:solidFill>
                            <a:schemeClr val="tx1"/>
                          </a:solidFill>
                          <a:effectLst/>
                        </a:rPr>
                        <a:t>Медицинская организация расположена в сельской местности</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4</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159369402"/>
                  </a:ext>
                </a:extLst>
              </a:tr>
            </a:tbl>
          </a:graphicData>
        </a:graphic>
      </p:graphicFrame>
      <p:sp>
        <p:nvSpPr>
          <p:cNvPr id="15362" name="Rectangle 2"/>
          <p:cNvSpPr>
            <a:spLocks noGrp="1" noChangeArrowheads="1"/>
          </p:cNvSpPr>
          <p:nvPr>
            <p:ph type="title"/>
          </p:nvPr>
        </p:nvSpPr>
        <p:spPr>
          <a:xfrm>
            <a:off x="2590800" y="457200"/>
            <a:ext cx="3810000" cy="381000"/>
          </a:xfrm>
        </p:spPr>
        <p:txBody>
          <a:bodyPr rtlCol="0">
            <a:normAutofit fontScale="90000"/>
          </a:bodyPr>
          <a:lstStyle/>
          <a:p>
            <a:pPr eaLnBrk="1" fontAlgn="auto" hangingPunct="1">
              <a:spcAft>
                <a:spcPts val="0"/>
              </a:spcAft>
              <a:defRPr/>
            </a:pPr>
            <a:r>
              <a:rPr lang="ru-RU" sz="2000" b="1" dirty="0" smtClean="0">
                <a:latin typeface="Times New Roman" pitchFamily="18" charset="0"/>
              </a:rPr>
              <a:t>1. Общие сведения</a:t>
            </a:r>
          </a:p>
        </p:txBody>
      </p:sp>
      <p:sp>
        <p:nvSpPr>
          <p:cNvPr id="7201" name="Rectangle 3"/>
          <p:cNvSpPr>
            <a:spLocks noChangeArrowheads="1"/>
          </p:cNvSpPr>
          <p:nvPr/>
        </p:nvSpPr>
        <p:spPr bwMode="auto">
          <a:xfrm>
            <a:off x="2027238" y="2192338"/>
            <a:ext cx="3403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ru-RU" altLang="ru-RU" sz="2000">
              <a:latin typeface="Times New Roman" panose="02020603050405020304" pitchFamily="18" charset="0"/>
            </a:endParaRPr>
          </a:p>
        </p:txBody>
      </p:sp>
      <p:sp>
        <p:nvSpPr>
          <p:cNvPr id="7202" name="Rectangle 4"/>
          <p:cNvSpPr>
            <a:spLocks noChangeArrowheads="1"/>
          </p:cNvSpPr>
          <p:nvPr/>
        </p:nvSpPr>
        <p:spPr bwMode="auto">
          <a:xfrm>
            <a:off x="457200" y="914400"/>
            <a:ext cx="205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2000" b="1">
                <a:latin typeface="Times New Roman" panose="02020603050405020304" pitchFamily="18" charset="0"/>
              </a:rPr>
              <a:t>Таблица 1000</a:t>
            </a:r>
          </a:p>
        </p:txBody>
      </p:sp>
      <p:sp>
        <p:nvSpPr>
          <p:cNvPr id="7206" name="Rectangle 214"/>
          <p:cNvSpPr>
            <a:spLocks noChangeArrowheads="1"/>
          </p:cNvSpPr>
          <p:nvPr/>
        </p:nvSpPr>
        <p:spPr bwMode="auto">
          <a:xfrm>
            <a:off x="899592" y="4149080"/>
            <a:ext cx="7416824" cy="1440159"/>
          </a:xfrm>
          <a:prstGeom prst="rect">
            <a:avLst/>
          </a:prstGeom>
          <a:ln/>
          <a:extLst/>
        </p:spPr>
        <p:style>
          <a:lnRef idx="2">
            <a:schemeClr val="dk1"/>
          </a:lnRef>
          <a:fillRef idx="1">
            <a:schemeClr val="lt1"/>
          </a:fillRef>
          <a:effectRef idx="0">
            <a:schemeClr val="dk1"/>
          </a:effectRef>
          <a:fontRef idx="minor">
            <a:schemeClr val="dk1"/>
          </a:fontRef>
        </p:style>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ru-RU" altLang="ru-RU" sz="1600" b="1" dirty="0" smtClean="0">
                <a:latin typeface="Times New Roman" panose="02020603050405020304" pitchFamily="18" charset="0"/>
              </a:rPr>
              <a:t>Таблица заполняется только юридическим лицом (головное учреждение), структурные подразделения, находящиеся на разных территориях, таблицу </a:t>
            </a:r>
            <a:r>
              <a:rPr lang="ru-RU" altLang="ru-RU" sz="1600" b="1" dirty="0" smtClean="0">
                <a:solidFill>
                  <a:srgbClr val="FF0000"/>
                </a:solidFill>
                <a:latin typeface="Times New Roman" panose="02020603050405020304" pitchFamily="18" charset="0"/>
              </a:rPr>
              <a:t>НЕ </a:t>
            </a:r>
            <a:r>
              <a:rPr lang="ru-RU" altLang="ru-RU" sz="1600" b="1" dirty="0" smtClean="0">
                <a:latin typeface="Times New Roman" panose="02020603050405020304" pitchFamily="18" charset="0"/>
              </a:rPr>
              <a:t>заполняют</a:t>
            </a:r>
            <a:endParaRPr lang="ru-RU" altLang="ru-RU" sz="1600" b="1" dirty="0">
              <a:latin typeface="Times New Roman" panose="02020603050405020304" pitchFamily="18" charset="0"/>
            </a:endParaRPr>
          </a:p>
        </p:txBody>
      </p:sp>
      <p:sp>
        <p:nvSpPr>
          <p:cNvPr id="3" name="AutoShape 2" descr="blob:https://web.whatsapp.com/de9c4734-9510-4421-9157-6441d1f6300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blob:https://web.whatsapp.com/de9c4734-9510-4421-9157-6441d1f6300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blob:https://web.whatsapp.com/de9c4734-9510-4421-9157-6441d1f63002"/>
          <p:cNvSpPr>
            <a:spLocks noChangeAspect="1" noChangeArrowheads="1"/>
          </p:cNvSpPr>
          <p:nvPr/>
        </p:nvSpPr>
        <p:spPr bwMode="auto">
          <a:xfrm>
            <a:off x="-1260648" y="160337"/>
            <a:ext cx="2025823"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8863034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22</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11" name="Rectangle 167"/>
          <p:cNvSpPr>
            <a:spLocks noGrp="1" noChangeArrowheads="1"/>
          </p:cNvSpPr>
          <p:nvPr>
            <p:ph type="title"/>
          </p:nvPr>
        </p:nvSpPr>
        <p:spPr>
          <a:xfrm>
            <a:off x="263813" y="35356"/>
            <a:ext cx="4953000" cy="457200"/>
          </a:xfrm>
        </p:spPr>
        <p:txBody>
          <a:bodyPr/>
          <a:lstStyle/>
          <a:p>
            <a:pPr eaLnBrk="1" hangingPunct="1"/>
            <a:r>
              <a:rPr lang="en-US" altLang="ru-RU" sz="2000" b="1" dirty="0" smtClean="0">
                <a:solidFill>
                  <a:schemeClr val="bg1"/>
                </a:solidFill>
                <a:latin typeface="Times New Roman" pitchFamily="18" charset="0"/>
              </a:rPr>
              <a:t>2</a:t>
            </a:r>
            <a:r>
              <a:rPr lang="ru-RU" altLang="ru-RU" sz="2000" b="1" dirty="0" smtClean="0">
                <a:solidFill>
                  <a:schemeClr val="bg1"/>
                </a:solidFill>
                <a:latin typeface="Times New Roman" pitchFamily="18" charset="0"/>
              </a:rPr>
              <a:t>. Кабинеты, отделения, подразделения</a:t>
            </a:r>
          </a:p>
        </p:txBody>
      </p:sp>
      <p:sp>
        <p:nvSpPr>
          <p:cNvPr id="12" name="Rectangle 171"/>
          <p:cNvSpPr>
            <a:spLocks noChangeArrowheads="1"/>
          </p:cNvSpPr>
          <p:nvPr/>
        </p:nvSpPr>
        <p:spPr bwMode="auto">
          <a:xfrm>
            <a:off x="242890" y="459401"/>
            <a:ext cx="182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1001</a:t>
            </a:r>
          </a:p>
        </p:txBody>
      </p:sp>
      <p:graphicFrame>
        <p:nvGraphicFramePr>
          <p:cNvPr id="13" name="Group 193"/>
          <p:cNvGraphicFramePr>
            <a:graphicFrameLocks/>
          </p:cNvGraphicFramePr>
          <p:nvPr>
            <p:extLst/>
          </p:nvPr>
        </p:nvGraphicFramePr>
        <p:xfrm>
          <a:off x="325895" y="893765"/>
          <a:ext cx="8382000" cy="1255628"/>
        </p:xfrm>
        <a:graphic>
          <a:graphicData uri="http://schemas.openxmlformats.org/drawingml/2006/table">
            <a:tbl>
              <a:tblPr/>
              <a:tblGrid>
                <a:gridCol w="2301889"/>
                <a:gridCol w="792088"/>
                <a:gridCol w="2232248"/>
                <a:gridCol w="1974688"/>
                <a:gridCol w="1081087"/>
              </a:tblGrid>
              <a:tr h="749734">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a:t>
                      </a:r>
                      <a:br>
                        <a:rPr kumimoji="0" lang="ru-RU" sz="1400" b="0" i="0" u="none" strike="noStrike" cap="none" normalizeH="0" baseline="0" smtClean="0">
                          <a:ln>
                            <a:noFill/>
                          </a:ln>
                          <a:solidFill>
                            <a:schemeClr val="tx1"/>
                          </a:solidFill>
                          <a:effectLst/>
                          <a:latin typeface="Times New Roman" pitchFamily="18" charset="0"/>
                          <a:cs typeface="Times New Roman" pitchFamily="18" charset="0"/>
                        </a:rPr>
                      </a:b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Наличие 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 кабинетов </a:t>
                      </a:r>
                      <a:b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(нет </a:t>
                      </a:r>
                      <a:r>
                        <a:rPr kumimoji="0" lang="ru-RU" sz="1400" b="1" i="0" u="none" strike="noStrike" cap="none" normalizeH="0" baseline="0" dirty="0" smtClean="0">
                          <a:ln>
                            <a:noFill/>
                          </a:ln>
                          <a:solidFill>
                            <a:srgbClr val="FF0000"/>
                          </a:solidFill>
                          <a:effectLst/>
                          <a:latin typeface="Arial"/>
                          <a:cs typeface="Times New Roman" pitchFamily="18" charset="0"/>
                        </a:rPr>
                        <a:t>–</a:t>
                      </a: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 0, есть - 1)</a:t>
                      </a:r>
                      <a:endParaRPr kumimoji="0" lang="ru-RU" sz="1400" b="1" i="0" u="none" strike="noStrike" cap="none" normalizeH="0" baseline="0" dirty="0" smtClean="0">
                        <a:ln>
                          <a:noFill/>
                        </a:ln>
                        <a:solidFill>
                          <a:srgbClr val="FF0000"/>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a:t>
                      </a: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2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 name="AutoShape 182"/>
          <p:cNvSpPr>
            <a:spLocks noChangeArrowheads="1"/>
          </p:cNvSpPr>
          <p:nvPr/>
        </p:nvSpPr>
        <p:spPr bwMode="auto">
          <a:xfrm>
            <a:off x="66429" y="2046447"/>
            <a:ext cx="2979440" cy="3110744"/>
          </a:xfrm>
          <a:prstGeom prst="wedgeRoundRectCallout">
            <a:avLst>
              <a:gd name="adj1" fmla="val 97039"/>
              <a:gd name="adj2" fmla="val -69483"/>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Медицинская организация, являющаяся юридическим лицом, </a:t>
            </a:r>
            <a:r>
              <a:rPr lang="ru-RU" sz="1400" b="1" dirty="0" smtClean="0"/>
              <a:t> </a:t>
            </a:r>
            <a:r>
              <a:rPr lang="ru-RU" sz="1400" b="1" dirty="0"/>
              <a:t>проставляет в соответствующей ему </a:t>
            </a:r>
            <a:r>
              <a:rPr lang="ru-RU" sz="1400" b="1" dirty="0">
                <a:solidFill>
                  <a:srgbClr val="FF0000"/>
                </a:solidFill>
              </a:rPr>
              <a:t>строке цифру 1.</a:t>
            </a:r>
            <a:r>
              <a:rPr lang="ru-RU" sz="1400" b="1" dirty="0"/>
              <a:t> </a:t>
            </a:r>
          </a:p>
          <a:p>
            <a:pPr algn="ctr">
              <a:defRPr/>
            </a:pPr>
            <a:endParaRPr lang="ru-RU" sz="400" b="1" dirty="0"/>
          </a:p>
          <a:p>
            <a:pPr algn="ctr">
              <a:defRPr/>
            </a:pPr>
            <a:r>
              <a:rPr lang="ru-RU" sz="1400" b="1" dirty="0"/>
              <a:t>Структурные подразделения (филиалы) данную графу </a:t>
            </a:r>
            <a:r>
              <a:rPr lang="ru-RU" sz="1400" b="1" dirty="0">
                <a:solidFill>
                  <a:srgbClr val="FF0000"/>
                </a:solidFill>
              </a:rPr>
              <a:t>не заполняют</a:t>
            </a:r>
          </a:p>
        </p:txBody>
      </p:sp>
      <p:sp>
        <p:nvSpPr>
          <p:cNvPr id="17" name="AutoShape 190"/>
          <p:cNvSpPr>
            <a:spLocks noChangeArrowheads="1"/>
          </p:cNvSpPr>
          <p:nvPr/>
        </p:nvSpPr>
        <p:spPr bwMode="auto">
          <a:xfrm>
            <a:off x="3602990" y="2046448"/>
            <a:ext cx="3489289" cy="3110744"/>
          </a:xfrm>
          <a:prstGeom prst="wedgeRoundRectCallout">
            <a:avLst>
              <a:gd name="adj1" fmla="val 33559"/>
              <a:gd name="adj2" fmla="val -62324"/>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количество подразделений (</a:t>
            </a:r>
            <a:r>
              <a:rPr lang="ru-RU" sz="1400" b="1" dirty="0" smtClean="0"/>
              <a:t>отделов, отделений)</a:t>
            </a:r>
          </a:p>
          <a:p>
            <a:pPr algn="ctr">
              <a:defRPr/>
            </a:pPr>
            <a:r>
              <a:rPr lang="ru-RU" sz="1400" b="1" dirty="0" smtClean="0"/>
              <a:t>в </a:t>
            </a:r>
            <a:r>
              <a:rPr lang="ru-RU" sz="1400" b="1" dirty="0"/>
              <a:t>случае, когда имеется:</a:t>
            </a:r>
          </a:p>
          <a:p>
            <a:pPr algn="ctr">
              <a:defRPr/>
            </a:pPr>
            <a:endParaRPr lang="ru-RU" sz="700" b="1" dirty="0"/>
          </a:p>
          <a:p>
            <a:pPr algn="ctr">
              <a:buFontTx/>
              <a:buChar char="-"/>
              <a:defRPr/>
            </a:pPr>
            <a:r>
              <a:rPr lang="ru-RU" sz="1400" b="1" dirty="0"/>
              <a:t>выделенное для них помещение, </a:t>
            </a:r>
          </a:p>
          <a:p>
            <a:pPr algn="ctr">
              <a:defRPr/>
            </a:pPr>
            <a:r>
              <a:rPr lang="ru-RU" sz="1400" b="1" dirty="0"/>
              <a:t>-аппаратура и оборудование, </a:t>
            </a:r>
          </a:p>
          <a:p>
            <a:pPr algn="ctr">
              <a:defRPr/>
            </a:pPr>
            <a:r>
              <a:rPr lang="ru-RU" sz="1400" b="1" dirty="0"/>
              <a:t>-должности, соответствующих</a:t>
            </a:r>
          </a:p>
          <a:p>
            <a:pPr algn="ctr">
              <a:defRPr/>
            </a:pPr>
            <a:r>
              <a:rPr lang="ru-RU" sz="1400" b="1" dirty="0"/>
              <a:t>  медицинских работников</a:t>
            </a:r>
          </a:p>
          <a:p>
            <a:pPr algn="ctr">
              <a:defRPr/>
            </a:pPr>
            <a:endParaRPr lang="ru-RU" sz="600" b="1" dirty="0"/>
          </a:p>
          <a:p>
            <a:pPr algn="ctr">
              <a:defRPr/>
            </a:pPr>
            <a:r>
              <a:rPr lang="ru-RU" sz="1400" b="1" dirty="0"/>
              <a:t>в соответствии с положением и приказами об организации     </a:t>
            </a:r>
          </a:p>
        </p:txBody>
      </p:sp>
      <p:sp>
        <p:nvSpPr>
          <p:cNvPr id="18" name="AutoShape 191"/>
          <p:cNvSpPr>
            <a:spLocks noChangeArrowheads="1"/>
          </p:cNvSpPr>
          <p:nvPr/>
        </p:nvSpPr>
        <p:spPr bwMode="auto">
          <a:xfrm>
            <a:off x="7245982" y="2176060"/>
            <a:ext cx="1898019" cy="2981130"/>
          </a:xfrm>
          <a:prstGeom prst="wedgeRoundRectCallout">
            <a:avLst>
              <a:gd name="adj1" fmla="val 4100"/>
              <a:gd name="adj2" fmla="val -68356"/>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число структурных единиц –</a:t>
            </a:r>
          </a:p>
          <a:p>
            <a:pPr algn="ctr">
              <a:defRPr/>
            </a:pPr>
            <a:r>
              <a:rPr lang="ru-RU" sz="1400" b="1" dirty="0" smtClean="0"/>
              <a:t>Кабинетов (не количество площадей) и</a:t>
            </a:r>
            <a:endParaRPr lang="ru-RU" sz="1400" b="1" dirty="0"/>
          </a:p>
          <a:p>
            <a:pPr algn="ctr">
              <a:defRPr/>
            </a:pPr>
            <a:r>
              <a:rPr lang="ru-RU" sz="1400" b="1" dirty="0">
                <a:solidFill>
                  <a:srgbClr val="FF0000"/>
                </a:solidFill>
              </a:rPr>
              <a:t>НЕ</a:t>
            </a:r>
            <a:r>
              <a:rPr lang="ru-RU" sz="1400" b="1" dirty="0"/>
              <a:t> объединенных в подразделения, отделы или отделения</a:t>
            </a:r>
          </a:p>
        </p:txBody>
      </p:sp>
      <p:sp>
        <p:nvSpPr>
          <p:cNvPr id="20" name="Rectangle 192"/>
          <p:cNvSpPr>
            <a:spLocks noChangeArrowheads="1"/>
          </p:cNvSpPr>
          <p:nvPr/>
        </p:nvSpPr>
        <p:spPr bwMode="auto">
          <a:xfrm>
            <a:off x="152400" y="5486400"/>
            <a:ext cx="883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r>
              <a:rPr lang="ru-RU" altLang="ru-RU" sz="1800" b="1" dirty="0">
                <a:solidFill>
                  <a:srgbClr val="FF0000"/>
                </a:solidFill>
                <a:latin typeface="Times New Roman" pitchFamily="18" charset="0"/>
              </a:rPr>
              <a:t>Если имеются подразделения, отделы или отделения, то сведения о них показываются в графе 4, при этом графа 5 не заполняется </a:t>
            </a:r>
          </a:p>
          <a:p>
            <a:pPr algn="r" eaLnBrk="1" hangingPunct="1">
              <a:spcBef>
                <a:spcPct val="0"/>
              </a:spcBef>
              <a:buFontTx/>
              <a:buNone/>
            </a:pPr>
            <a:r>
              <a:rPr lang="ru-RU" altLang="ru-RU" sz="1800" b="1" dirty="0">
                <a:solidFill>
                  <a:srgbClr val="0070C0"/>
                </a:solidFill>
                <a:latin typeface="Times New Roman" pitchFamily="18" charset="0"/>
              </a:rPr>
              <a:t>Если имеются только кабинеты, </a:t>
            </a:r>
            <a:endParaRPr lang="en-US" altLang="ru-RU" sz="1800" b="1" dirty="0" smtClean="0">
              <a:solidFill>
                <a:srgbClr val="0070C0"/>
              </a:solidFill>
              <a:latin typeface="Times New Roman" pitchFamily="18" charset="0"/>
            </a:endParaRPr>
          </a:p>
          <a:p>
            <a:pPr algn="r" eaLnBrk="1" hangingPunct="1">
              <a:spcBef>
                <a:spcPct val="0"/>
              </a:spcBef>
              <a:buFontTx/>
              <a:buNone/>
            </a:pPr>
            <a:r>
              <a:rPr lang="ru-RU" altLang="ru-RU" sz="1800" b="1" dirty="0" smtClean="0">
                <a:solidFill>
                  <a:srgbClr val="0070C0"/>
                </a:solidFill>
                <a:latin typeface="Times New Roman" pitchFamily="18" charset="0"/>
              </a:rPr>
              <a:t>то </a:t>
            </a:r>
            <a:r>
              <a:rPr lang="ru-RU" altLang="ru-RU" sz="1800" b="1" dirty="0">
                <a:solidFill>
                  <a:srgbClr val="0070C0"/>
                </a:solidFill>
                <a:latin typeface="Times New Roman" pitchFamily="18" charset="0"/>
              </a:rPr>
              <a:t>сведения о них показывают в графе 5 (графа 4 не заполняется)</a:t>
            </a:r>
          </a:p>
        </p:txBody>
      </p:sp>
      <p:sp>
        <p:nvSpPr>
          <p:cNvPr id="21" name="Text Box 5"/>
          <p:cNvSpPr txBox="1">
            <a:spLocks noChangeArrowheads="1"/>
          </p:cNvSpPr>
          <p:nvPr/>
        </p:nvSpPr>
        <p:spPr bwMode="auto">
          <a:xfrm>
            <a:off x="5004048" y="143989"/>
            <a:ext cx="4061899" cy="1123712"/>
          </a:xfrm>
          <a:prstGeom prst="wedgeRoundRectCallout">
            <a:avLst/>
          </a:prstGeom>
          <a:solidFill>
            <a:srgbClr val="5BFF2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000" b="1" dirty="0" smtClean="0">
                <a:solidFill>
                  <a:srgbClr val="FF0000"/>
                </a:solidFill>
                <a:latin typeface="Times New Roman" pitchFamily="18" charset="0"/>
              </a:rPr>
              <a:t>В форме  графа 3 может быть равна 0 при наличии значений в графах 4 и 5</a:t>
            </a:r>
            <a:endParaRPr lang="ru-RU" altLang="ru-RU" sz="2000" b="1" dirty="0">
              <a:solidFill>
                <a:srgbClr val="FF0000"/>
              </a:solidFill>
              <a:latin typeface="Times New Roman" pitchFamily="18" charset="0"/>
            </a:endParaRPr>
          </a:p>
        </p:txBody>
      </p:sp>
    </p:spTree>
    <p:extLst>
      <p:ext uri="{BB962C8B-B14F-4D97-AF65-F5344CB8AC3E}">
        <p14:creationId xmlns:p14="http://schemas.microsoft.com/office/powerpoint/2010/main" val="119926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9" name="Rectangle 2"/>
          <p:cNvSpPr>
            <a:spLocks noChangeArrowheads="1"/>
          </p:cNvSpPr>
          <p:nvPr/>
        </p:nvSpPr>
        <p:spPr bwMode="auto">
          <a:xfrm>
            <a:off x="3059832" y="4379506"/>
            <a:ext cx="6112718" cy="2478494"/>
          </a:xfrm>
          <a:prstGeom prst="rect">
            <a:avLst/>
          </a:prstGeom>
          <a:solidFill>
            <a:srgbClr val="FFFF00">
              <a:alpha val="51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r">
              <a:lnSpc>
                <a:spcPct val="90000"/>
              </a:lnSpc>
              <a:buClr>
                <a:schemeClr val="bg2"/>
              </a:buClr>
              <a:buSzPct val="75000"/>
              <a:buFont typeface="Wingdings" pitchFamily="2" charset="2"/>
              <a:buNone/>
            </a:pPr>
            <a:r>
              <a:rPr lang="ru-RU" altLang="ru-RU" sz="1400" dirty="0">
                <a:latin typeface="Times New Roman" pitchFamily="18" charset="0"/>
              </a:rPr>
              <a:t>Если в организации на конец отчетного года в кабинете</a:t>
            </a:r>
          </a:p>
          <a:p>
            <a:pPr algn="r">
              <a:lnSpc>
                <a:spcPct val="90000"/>
              </a:lnSpc>
              <a:buClr>
                <a:schemeClr val="bg2"/>
              </a:buClr>
              <a:buSzPct val="75000"/>
              <a:buFont typeface="Wingdings" pitchFamily="2" charset="2"/>
              <a:buNone/>
            </a:pPr>
            <a:r>
              <a:rPr lang="ru-RU" altLang="ru-RU" sz="1400" b="1" dirty="0">
                <a:solidFill>
                  <a:srgbClr val="FF0000"/>
                </a:solidFill>
                <a:latin typeface="Times New Roman" pitchFamily="18" charset="0"/>
              </a:rPr>
              <a:t>нет</a:t>
            </a:r>
            <a:r>
              <a:rPr lang="ru-RU" altLang="ru-RU" sz="1400" dirty="0">
                <a:solidFill>
                  <a:srgbClr val="FF0000"/>
                </a:solidFill>
                <a:latin typeface="Times New Roman" pitchFamily="18" charset="0"/>
              </a:rPr>
              <a:t> </a:t>
            </a:r>
            <a:r>
              <a:rPr lang="ru-RU" altLang="ru-RU" sz="1400" b="1" dirty="0">
                <a:solidFill>
                  <a:srgbClr val="FF0000"/>
                </a:solidFill>
                <a:latin typeface="Times New Roman" pitchFamily="18" charset="0"/>
              </a:rPr>
              <a:t>занятых врачебных должностей (врач уволен</a:t>
            </a:r>
            <a:r>
              <a:rPr lang="ru-RU" altLang="ru-RU" sz="1400" b="1" dirty="0" smtClean="0">
                <a:solidFill>
                  <a:srgbClr val="FF0000"/>
                </a:solidFill>
                <a:latin typeface="Times New Roman" pitchFamily="18" charset="0"/>
              </a:rPr>
              <a:t>), средний </a:t>
            </a:r>
            <a:r>
              <a:rPr lang="ru-RU" altLang="ru-RU" sz="1400" b="1" dirty="0">
                <a:solidFill>
                  <a:srgbClr val="FF0000"/>
                </a:solidFill>
                <a:latin typeface="Times New Roman" pitchFamily="18" charset="0"/>
              </a:rPr>
              <a:t>медперсонал есть, оборудование есть, </a:t>
            </a:r>
            <a:r>
              <a:rPr lang="ru-RU" altLang="ru-RU" sz="1400" b="1" dirty="0">
                <a:latin typeface="Times New Roman" pitchFamily="18" charset="0"/>
              </a:rPr>
              <a:t>то:</a:t>
            </a:r>
          </a:p>
          <a:p>
            <a:pPr algn="r">
              <a:lnSpc>
                <a:spcPct val="90000"/>
              </a:lnSpc>
              <a:buClr>
                <a:schemeClr val="bg2"/>
              </a:buClr>
              <a:buSzPct val="75000"/>
              <a:buFont typeface="Wingdings" pitchFamily="2" charset="2"/>
              <a:buNone/>
            </a:pPr>
            <a:r>
              <a:rPr lang="ru-RU" altLang="ru-RU" sz="1400" b="1" dirty="0">
                <a:latin typeface="Times New Roman" pitchFamily="18" charset="0"/>
              </a:rPr>
              <a:t>в таблице 1001 в  </a:t>
            </a:r>
            <a:r>
              <a:rPr lang="ru-RU" altLang="ru-RU" sz="1400" b="1" dirty="0" smtClean="0">
                <a:latin typeface="Times New Roman" pitchFamily="18" charset="0"/>
              </a:rPr>
              <a:t>строке ставим </a:t>
            </a:r>
            <a:r>
              <a:rPr lang="ru-RU" altLang="ru-RU" sz="1400" b="1" dirty="0">
                <a:solidFill>
                  <a:srgbClr val="FF0000"/>
                </a:solidFill>
                <a:latin typeface="Times New Roman" pitchFamily="18" charset="0"/>
              </a:rPr>
              <a:t>1</a:t>
            </a:r>
            <a:r>
              <a:rPr lang="ru-RU" altLang="ru-RU" sz="1400" b="1" dirty="0">
                <a:latin typeface="Times New Roman" pitchFamily="18" charset="0"/>
              </a:rPr>
              <a:t>.</a:t>
            </a:r>
          </a:p>
          <a:p>
            <a:pPr algn="r">
              <a:lnSpc>
                <a:spcPct val="90000"/>
              </a:lnSpc>
              <a:buClr>
                <a:schemeClr val="bg2"/>
              </a:buClr>
              <a:buSzPct val="75000"/>
              <a:buFont typeface="Wingdings" pitchFamily="2" charset="2"/>
              <a:buNone/>
            </a:pPr>
            <a:r>
              <a:rPr lang="ru-RU" altLang="ru-RU" sz="1400" b="1" dirty="0">
                <a:latin typeface="Times New Roman" pitchFamily="18" charset="0"/>
              </a:rPr>
              <a:t>При этом сведения в таблице 1100 будут </a:t>
            </a:r>
            <a:r>
              <a:rPr lang="ru-RU" altLang="ru-RU" sz="1400" b="1" dirty="0" smtClean="0">
                <a:latin typeface="Times New Roman" pitchFamily="18" charset="0"/>
              </a:rPr>
              <a:t>заполнены  только</a:t>
            </a:r>
            <a:endParaRPr lang="ru-RU" altLang="ru-RU" sz="1400" b="1" dirty="0">
              <a:latin typeface="Times New Roman" pitchFamily="18" charset="0"/>
            </a:endParaRPr>
          </a:p>
          <a:p>
            <a:pPr algn="r">
              <a:lnSpc>
                <a:spcPct val="90000"/>
              </a:lnSpc>
              <a:buClr>
                <a:schemeClr val="bg2"/>
              </a:buClr>
              <a:buSzPct val="75000"/>
              <a:buFont typeface="Wingdings" pitchFamily="2" charset="2"/>
              <a:buNone/>
            </a:pPr>
            <a:r>
              <a:rPr lang="ru-RU" altLang="ru-RU" sz="1400" b="1" dirty="0">
                <a:latin typeface="Times New Roman" pitchFamily="18" charset="0"/>
              </a:rPr>
              <a:t>в графах 3 и 5 (штатные </a:t>
            </a:r>
            <a:r>
              <a:rPr lang="ru-RU" altLang="ru-RU" sz="1400" b="1" dirty="0" smtClean="0">
                <a:latin typeface="Times New Roman" pitchFamily="18" charset="0"/>
              </a:rPr>
              <a:t>должности- врачи), </a:t>
            </a:r>
          </a:p>
          <a:p>
            <a:pPr algn="r">
              <a:lnSpc>
                <a:spcPct val="90000"/>
              </a:lnSpc>
              <a:buClr>
                <a:schemeClr val="bg2"/>
              </a:buClr>
              <a:buSzPct val="75000"/>
              <a:buFont typeface="Wingdings" pitchFamily="2" charset="2"/>
              <a:buNone/>
            </a:pPr>
            <a:r>
              <a:rPr lang="ru-RU" altLang="ru-RU" sz="1400" b="1" dirty="0" smtClean="0">
                <a:latin typeface="Times New Roman" pitchFamily="18" charset="0"/>
              </a:rPr>
              <a:t>по </a:t>
            </a:r>
            <a:r>
              <a:rPr lang="ru-RU" altLang="ru-RU" sz="1400" b="1" dirty="0">
                <a:latin typeface="Times New Roman" pitchFamily="18" charset="0"/>
              </a:rPr>
              <a:t>стр. </a:t>
            </a:r>
            <a:r>
              <a:rPr lang="ru-RU" altLang="ru-RU" sz="1400" b="1" dirty="0" err="1" smtClean="0">
                <a:latin typeface="Times New Roman" pitchFamily="18" charset="0"/>
              </a:rPr>
              <a:t>средн.медперсонала</a:t>
            </a:r>
            <a:r>
              <a:rPr lang="ru-RU" altLang="ru-RU" sz="1400" b="1" dirty="0" smtClean="0">
                <a:latin typeface="Times New Roman" pitchFamily="18" charset="0"/>
              </a:rPr>
              <a:t> </a:t>
            </a:r>
            <a:r>
              <a:rPr lang="ru-RU" altLang="ru-RU" sz="1400" b="1" dirty="0">
                <a:latin typeface="Times New Roman" pitchFamily="18" charset="0"/>
              </a:rPr>
              <a:t>по гр. 3, 4, 5, 6, 9 и 10; </a:t>
            </a:r>
          </a:p>
          <a:p>
            <a:pPr algn="r">
              <a:lnSpc>
                <a:spcPct val="90000"/>
              </a:lnSpc>
              <a:buClr>
                <a:schemeClr val="bg2"/>
              </a:buClr>
              <a:buSzPct val="75000"/>
              <a:buFont typeface="Wingdings" pitchFamily="2" charset="2"/>
              <a:buNone/>
            </a:pPr>
            <a:r>
              <a:rPr lang="ru-RU" altLang="ru-RU" sz="1400" b="1" dirty="0">
                <a:latin typeface="Times New Roman" pitchFamily="18" charset="0"/>
              </a:rPr>
              <a:t>а в таблице 4601 будут указаны сведения о числе лиц и</a:t>
            </a:r>
          </a:p>
          <a:p>
            <a:pPr algn="r">
              <a:lnSpc>
                <a:spcPct val="90000"/>
              </a:lnSpc>
              <a:buClr>
                <a:schemeClr val="bg2"/>
              </a:buClr>
              <a:buSzPct val="75000"/>
              <a:buFont typeface="Wingdings" pitchFamily="2" charset="2"/>
              <a:buNone/>
            </a:pPr>
            <a:r>
              <a:rPr lang="ru-RU" altLang="ru-RU" sz="1400" b="1" dirty="0">
                <a:latin typeface="Times New Roman" pitchFamily="18" charset="0"/>
              </a:rPr>
              <a:t> выполненных им процедурах с начала года</a:t>
            </a:r>
          </a:p>
        </p:txBody>
      </p:sp>
      <p:sp>
        <p:nvSpPr>
          <p:cNvPr id="12" name="AutoShape 182"/>
          <p:cNvSpPr>
            <a:spLocks noChangeArrowheads="1"/>
          </p:cNvSpPr>
          <p:nvPr/>
        </p:nvSpPr>
        <p:spPr bwMode="auto">
          <a:xfrm>
            <a:off x="25400" y="4465915"/>
            <a:ext cx="2387600" cy="2307948"/>
          </a:xfrm>
          <a:prstGeom prst="wedgeRoundRectCallout">
            <a:avLst>
              <a:gd name="adj1" fmla="val 80180"/>
              <a:gd name="adj2" fmla="val -24205"/>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endParaRPr lang="ru-RU" sz="1400" b="1" dirty="0">
              <a:solidFill>
                <a:srgbClr val="FF0000"/>
              </a:solidFill>
            </a:endParaRPr>
          </a:p>
        </p:txBody>
      </p:sp>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23</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3"/>
          <p:cNvSpPr>
            <a:spLocks noChangeArrowheads="1"/>
          </p:cNvSpPr>
          <p:nvPr/>
        </p:nvSpPr>
        <p:spPr bwMode="auto">
          <a:xfrm>
            <a:off x="381000" y="0"/>
            <a:ext cx="815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При заполнении таблицы 1001 следует иметь в виду:</a:t>
            </a:r>
          </a:p>
        </p:txBody>
      </p:sp>
      <p:sp>
        <p:nvSpPr>
          <p:cNvPr id="6" name="Rectangle 2"/>
          <p:cNvSpPr txBox="1">
            <a:spLocks noChangeArrowheads="1"/>
          </p:cNvSpPr>
          <p:nvPr/>
        </p:nvSpPr>
        <p:spPr bwMode="auto">
          <a:xfrm>
            <a:off x="76200" y="325483"/>
            <a:ext cx="8991600" cy="13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lnSpc>
                <a:spcPct val="90000"/>
              </a:lnSpc>
              <a:tabLst>
                <a:tab pos="266700" algn="l"/>
              </a:tabLst>
            </a:pPr>
            <a:r>
              <a:rPr lang="ru-RU" altLang="ru-RU" sz="1800" dirty="0" smtClean="0">
                <a:latin typeface="Times New Roman" pitchFamily="18" charset="0"/>
              </a:rPr>
              <a:t>  </a:t>
            </a:r>
            <a:r>
              <a:rPr lang="ru-RU" altLang="ru-RU" sz="1600" dirty="0" smtClean="0">
                <a:solidFill>
                  <a:schemeClr val="bg1"/>
                </a:solidFill>
                <a:latin typeface="Times New Roman" pitchFamily="18" charset="0"/>
              </a:rPr>
              <a:t>наличие подразделения, отдела, отделения, кабинета следует показывать только  тогда, когда </a:t>
            </a:r>
            <a:r>
              <a:rPr lang="ru-RU" altLang="ru-RU" sz="1600" b="1" dirty="0" smtClean="0">
                <a:solidFill>
                  <a:schemeClr val="bg1"/>
                </a:solidFill>
                <a:latin typeface="Times New Roman" pitchFamily="18" charset="0"/>
              </a:rPr>
              <a:t>штатным расписанием</a:t>
            </a:r>
            <a:r>
              <a:rPr lang="ru-RU" altLang="ru-RU" sz="1600" dirty="0" smtClean="0">
                <a:solidFill>
                  <a:schemeClr val="bg1"/>
                </a:solidFill>
                <a:latin typeface="Times New Roman" pitchFamily="18" charset="0"/>
              </a:rPr>
              <a:t> предусмотрены соответствующие</a:t>
            </a:r>
            <a:r>
              <a:rPr lang="ru-RU" altLang="ru-RU" sz="1600" b="1" dirty="0" smtClean="0">
                <a:solidFill>
                  <a:schemeClr val="bg1"/>
                </a:solidFill>
                <a:latin typeface="Times New Roman" pitchFamily="18" charset="0"/>
              </a:rPr>
              <a:t> </a:t>
            </a:r>
            <a:r>
              <a:rPr lang="ru-RU" altLang="ru-RU" sz="1600" dirty="0" smtClean="0">
                <a:solidFill>
                  <a:schemeClr val="bg1"/>
                </a:solidFill>
                <a:latin typeface="Times New Roman" pitchFamily="18" charset="0"/>
              </a:rPr>
              <a:t>должности врачей и (или) среднего </a:t>
            </a:r>
            <a:r>
              <a:rPr lang="ru-RU" altLang="ru-RU" sz="1600" dirty="0" smtClean="0">
                <a:latin typeface="Times New Roman" pitchFamily="18" charset="0"/>
              </a:rPr>
              <a:t>медицинского персонала, соответствующее оборудование, аппаратура, ведется установленный учет, отчетность и показана работа данного подразделения, отдела, отделения, кабинета в соответствующих таблицах формы</a:t>
            </a:r>
          </a:p>
          <a:p>
            <a:pPr marL="0" indent="0" eaLnBrk="1" hangingPunct="1">
              <a:lnSpc>
                <a:spcPct val="90000"/>
              </a:lnSpc>
              <a:buFont typeface="Wingdings" pitchFamily="2" charset="2"/>
              <a:buNone/>
              <a:tabLst>
                <a:tab pos="266700" algn="l"/>
              </a:tabLst>
            </a:pPr>
            <a:r>
              <a:rPr lang="ru-RU" altLang="ru-RU" sz="1800" b="1" dirty="0" smtClean="0">
                <a:latin typeface="Times New Roman" pitchFamily="18" charset="0"/>
              </a:rPr>
              <a:t>Например, </a:t>
            </a:r>
            <a:r>
              <a:rPr lang="ru-RU" altLang="ru-RU" sz="1800" dirty="0" smtClean="0">
                <a:latin typeface="Times New Roman" pitchFamily="18" charset="0"/>
              </a:rPr>
              <a:t>организация, оказывающая медицинскую помощь в </a:t>
            </a:r>
            <a:r>
              <a:rPr lang="ru-RU" altLang="ru-RU" sz="1800" b="1" i="1" dirty="0" smtClean="0">
                <a:latin typeface="Times New Roman" pitchFamily="18" charset="0"/>
              </a:rPr>
              <a:t>амбулаторных</a:t>
            </a:r>
            <a:r>
              <a:rPr lang="ru-RU" altLang="ru-RU" sz="1800" dirty="0" smtClean="0">
                <a:latin typeface="Times New Roman" pitchFamily="18" charset="0"/>
              </a:rPr>
              <a:t> условиях, </a:t>
            </a:r>
            <a:r>
              <a:rPr lang="ru-RU" altLang="ru-RU" sz="1800" b="1" dirty="0" smtClean="0">
                <a:latin typeface="Times New Roman" pitchFamily="18" charset="0"/>
              </a:rPr>
              <a:t>физиотерапевтический кабинет:</a:t>
            </a:r>
          </a:p>
        </p:txBody>
      </p:sp>
      <p:sp>
        <p:nvSpPr>
          <p:cNvPr id="8" name="Rectangle 2"/>
          <p:cNvSpPr>
            <a:spLocks noChangeArrowheads="1"/>
          </p:cNvSpPr>
          <p:nvPr/>
        </p:nvSpPr>
        <p:spPr bwMode="auto">
          <a:xfrm>
            <a:off x="242891" y="2071812"/>
            <a:ext cx="8929659" cy="1861244"/>
          </a:xfrm>
          <a:prstGeom prst="rect">
            <a:avLst/>
          </a:prstGeom>
          <a:solidFill>
            <a:srgbClr val="FF0000">
              <a:alpha val="49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l">
              <a:lnSpc>
                <a:spcPct val="90000"/>
              </a:lnSpc>
              <a:buClr>
                <a:schemeClr val="bg2"/>
              </a:buClr>
              <a:buSzPct val="75000"/>
              <a:buFont typeface="Wingdings" pitchFamily="2" charset="2"/>
              <a:buNone/>
            </a:pPr>
            <a:r>
              <a:rPr lang="ru-RU" altLang="ru-RU" sz="1600" dirty="0">
                <a:latin typeface="Times New Roman" pitchFamily="18" charset="0"/>
              </a:rPr>
              <a:t>Если в организации на конец отчетного </a:t>
            </a:r>
            <a:r>
              <a:rPr lang="ru-RU" altLang="ru-RU" sz="1600" dirty="0" smtClean="0">
                <a:latin typeface="Times New Roman" pitchFamily="18" charset="0"/>
              </a:rPr>
              <a:t>года</a:t>
            </a:r>
          </a:p>
          <a:p>
            <a:pPr algn="l">
              <a:lnSpc>
                <a:spcPct val="90000"/>
              </a:lnSpc>
              <a:buClr>
                <a:schemeClr val="bg2"/>
              </a:buClr>
              <a:buSzPct val="75000"/>
              <a:buFont typeface="Wingdings" pitchFamily="2" charset="2"/>
              <a:buNone/>
            </a:pPr>
            <a:r>
              <a:rPr lang="ru-RU" altLang="ru-RU" sz="1600" dirty="0" smtClean="0">
                <a:latin typeface="Times New Roman" pitchFamily="18" charset="0"/>
              </a:rPr>
              <a:t> </a:t>
            </a:r>
            <a:r>
              <a:rPr lang="ru-RU" altLang="ru-RU" sz="1600" dirty="0">
                <a:latin typeface="Times New Roman" pitchFamily="18" charset="0"/>
              </a:rPr>
              <a:t>кабинет </a:t>
            </a:r>
            <a:r>
              <a:rPr lang="ru-RU" altLang="ru-RU" sz="1600" b="1" dirty="0">
                <a:solidFill>
                  <a:schemeClr val="bg1"/>
                </a:solidFill>
                <a:latin typeface="Times New Roman" pitchFamily="18" charset="0"/>
              </a:rPr>
              <a:t>закрыт</a:t>
            </a:r>
            <a:r>
              <a:rPr lang="ru-RU" altLang="ru-RU" sz="1600" b="1" dirty="0">
                <a:latin typeface="Times New Roman" pitchFamily="18" charset="0"/>
              </a:rPr>
              <a:t>, </a:t>
            </a:r>
            <a:r>
              <a:rPr lang="ru-RU" altLang="ru-RU" sz="1600" b="1" dirty="0" smtClean="0">
                <a:latin typeface="Times New Roman" pitchFamily="18" charset="0"/>
              </a:rPr>
              <a:t>то </a:t>
            </a:r>
            <a:r>
              <a:rPr lang="ru-RU" altLang="ru-RU" sz="1600" b="1" dirty="0" smtClean="0">
                <a:latin typeface="Times New Roman" pitchFamily="18" charset="0"/>
              </a:rPr>
              <a:t>в </a:t>
            </a:r>
            <a:r>
              <a:rPr lang="ru-RU" altLang="ru-RU" sz="1600" b="1" dirty="0" smtClean="0">
                <a:latin typeface="Times New Roman" pitchFamily="18" charset="0"/>
              </a:rPr>
              <a:t>строке </a:t>
            </a:r>
            <a:r>
              <a:rPr lang="ru-RU" altLang="ru-RU" sz="1600" b="1" dirty="0" smtClean="0">
                <a:solidFill>
                  <a:schemeClr val="bg1"/>
                </a:solidFill>
                <a:latin typeface="Times New Roman" pitchFamily="18" charset="0"/>
              </a:rPr>
              <a:t>будет</a:t>
            </a:r>
            <a:r>
              <a:rPr lang="ru-RU" altLang="ru-RU" sz="1600" b="1" dirty="0" smtClean="0">
                <a:solidFill>
                  <a:schemeClr val="bg1"/>
                </a:solidFill>
                <a:latin typeface="Times New Roman" pitchFamily="18" charset="0"/>
              </a:rPr>
              <a:t> </a:t>
            </a:r>
            <a:r>
              <a:rPr lang="ru-RU" altLang="ru-RU" sz="1600" b="1" dirty="0" smtClean="0">
                <a:solidFill>
                  <a:schemeClr val="bg1"/>
                </a:solidFill>
                <a:latin typeface="Times New Roman" pitchFamily="18" charset="0"/>
              </a:rPr>
              <a:t>0</a:t>
            </a:r>
            <a:endParaRPr lang="ru-RU" altLang="ru-RU" sz="1600" b="1" dirty="0">
              <a:solidFill>
                <a:srgbClr val="FF0000"/>
              </a:solidFill>
              <a:latin typeface="Times New Roman" pitchFamily="18" charset="0"/>
            </a:endParaRPr>
          </a:p>
          <a:p>
            <a:pPr algn="l">
              <a:lnSpc>
                <a:spcPct val="90000"/>
              </a:lnSpc>
              <a:buClr>
                <a:schemeClr val="bg2"/>
              </a:buClr>
              <a:buSzPct val="75000"/>
              <a:buFont typeface="Wingdings" pitchFamily="2" charset="2"/>
              <a:buNone/>
            </a:pPr>
            <a:r>
              <a:rPr lang="ru-RU" altLang="ru-RU" sz="1600" b="1" dirty="0">
                <a:latin typeface="Times New Roman" pitchFamily="18" charset="0"/>
              </a:rPr>
              <a:t>При </a:t>
            </a:r>
            <a:r>
              <a:rPr lang="ru-RU" altLang="ru-RU" sz="1600" b="1" dirty="0" smtClean="0">
                <a:latin typeface="Times New Roman" pitchFamily="18" charset="0"/>
              </a:rPr>
              <a:t>этом</a:t>
            </a:r>
            <a:r>
              <a:rPr lang="ru-RU" altLang="ru-RU" sz="1600" b="1" dirty="0" smtClean="0">
                <a:solidFill>
                  <a:schemeClr val="bg1"/>
                </a:solidFill>
                <a:latin typeface="Times New Roman" pitchFamily="18" charset="0"/>
              </a:rPr>
              <a:t> </a:t>
            </a:r>
            <a:r>
              <a:rPr lang="ru-RU" altLang="ru-RU" sz="1600" b="1" dirty="0" smtClean="0">
                <a:latin typeface="Times New Roman" pitchFamily="18" charset="0"/>
              </a:rPr>
              <a:t>в </a:t>
            </a:r>
            <a:r>
              <a:rPr lang="ru-RU" altLang="ru-RU" sz="1600" b="1" dirty="0">
                <a:latin typeface="Times New Roman" pitchFamily="18" charset="0"/>
              </a:rPr>
              <a:t>таблице 4601 могут быть указаны сведения о числе лиц и</a:t>
            </a:r>
          </a:p>
          <a:p>
            <a:pPr algn="l">
              <a:lnSpc>
                <a:spcPct val="90000"/>
              </a:lnSpc>
              <a:buClr>
                <a:schemeClr val="bg2"/>
              </a:buClr>
              <a:buSzPct val="75000"/>
              <a:buFont typeface="Wingdings" pitchFamily="2" charset="2"/>
              <a:buNone/>
            </a:pPr>
            <a:r>
              <a:rPr lang="ru-RU" altLang="ru-RU" sz="1600" b="1" dirty="0">
                <a:latin typeface="Times New Roman" pitchFamily="18" charset="0"/>
              </a:rPr>
              <a:t>выполненных им </a:t>
            </a:r>
            <a:r>
              <a:rPr lang="ru-RU" altLang="ru-RU" sz="1600" b="1" dirty="0" smtClean="0">
                <a:latin typeface="Times New Roman" pitchFamily="18" charset="0"/>
              </a:rPr>
              <a:t>процедурах</a:t>
            </a:r>
          </a:p>
          <a:p>
            <a:pPr algn="l">
              <a:lnSpc>
                <a:spcPct val="90000"/>
              </a:lnSpc>
              <a:buClr>
                <a:schemeClr val="bg2"/>
              </a:buClr>
              <a:buSzPct val="75000"/>
              <a:buFont typeface="Wingdings" pitchFamily="2" charset="2"/>
              <a:buNone/>
            </a:pPr>
            <a:r>
              <a:rPr lang="ru-RU" altLang="ru-RU" sz="1600" b="1" dirty="0" smtClean="0">
                <a:latin typeface="Times New Roman" pitchFamily="18" charset="0"/>
              </a:rPr>
              <a:t>с </a:t>
            </a:r>
            <a:r>
              <a:rPr lang="ru-RU" altLang="ru-RU" sz="1600" b="1" dirty="0">
                <a:latin typeface="Times New Roman" pitchFamily="18" charset="0"/>
              </a:rPr>
              <a:t>начала года до даты закрытия</a:t>
            </a:r>
          </a:p>
        </p:txBody>
      </p:sp>
      <p:sp>
        <p:nvSpPr>
          <p:cNvPr id="11" name="AutoShape 182"/>
          <p:cNvSpPr>
            <a:spLocks noChangeArrowheads="1"/>
          </p:cNvSpPr>
          <p:nvPr/>
        </p:nvSpPr>
        <p:spPr bwMode="auto">
          <a:xfrm>
            <a:off x="20640" y="4465915"/>
            <a:ext cx="2387600" cy="2307948"/>
          </a:xfrm>
          <a:prstGeom prst="wedgeRoundRectCallout">
            <a:avLst>
              <a:gd name="adj1" fmla="val 19232"/>
              <a:gd name="adj2" fmla="val -71607"/>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В графе 3 медицинская организация, являющаяся юридическим лицом проставляет в соответствующей</a:t>
            </a:r>
          </a:p>
          <a:p>
            <a:pPr algn="ctr">
              <a:defRPr/>
            </a:pPr>
            <a:r>
              <a:rPr lang="ru-RU" sz="1400" b="1" dirty="0"/>
              <a:t> </a:t>
            </a:r>
            <a:r>
              <a:rPr lang="ru-RU" sz="1400" b="1" dirty="0">
                <a:solidFill>
                  <a:srgbClr val="FF0000"/>
                </a:solidFill>
              </a:rPr>
              <a:t>строке цифру 1.</a:t>
            </a:r>
            <a:r>
              <a:rPr lang="ru-RU" sz="1400" b="1" dirty="0"/>
              <a:t> </a:t>
            </a:r>
          </a:p>
        </p:txBody>
      </p:sp>
    </p:spTree>
    <p:extLst>
      <p:ext uri="{BB962C8B-B14F-4D97-AF65-F5344CB8AC3E}">
        <p14:creationId xmlns:p14="http://schemas.microsoft.com/office/powerpoint/2010/main" val="80208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6" grpId="0" build="p"/>
      <p:bldP spid="8"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24</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txBox="1">
            <a:spLocks noChangeArrowheads="1"/>
          </p:cNvSpPr>
          <p:nvPr/>
        </p:nvSpPr>
        <p:spPr bwMode="auto">
          <a:xfrm>
            <a:off x="315888" y="117475"/>
            <a:ext cx="8610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Font typeface="Wingdings 2" pitchFamily="18" charset="2"/>
              <a:buChar char=""/>
              <a:tabLst>
                <a:tab pos="266700" algn="l"/>
              </a:tabLst>
            </a:pPr>
            <a:r>
              <a:rPr lang="ru-RU" altLang="ru-RU" sz="1800" dirty="0" smtClean="0">
                <a:latin typeface="Times New Roman" pitchFamily="18" charset="0"/>
              </a:rPr>
              <a:t> </a:t>
            </a:r>
            <a:r>
              <a:rPr lang="ru-RU" altLang="ru-RU" sz="1800" dirty="0" smtClean="0">
                <a:solidFill>
                  <a:schemeClr val="bg1"/>
                </a:solidFill>
                <a:latin typeface="Times New Roman" pitchFamily="18" charset="0"/>
              </a:rPr>
              <a:t>при заполнении таблицы необходимо учесть, </a:t>
            </a:r>
            <a:r>
              <a:rPr lang="ru-RU" altLang="ru-RU" sz="1800" b="1" dirty="0" smtClean="0">
                <a:solidFill>
                  <a:schemeClr val="bg1"/>
                </a:solidFill>
                <a:latin typeface="Times New Roman" pitchFamily="18" charset="0"/>
              </a:rPr>
              <a:t>что отделения, которые оказывают медицинскую помощь в стационарных условиях, в таблицу </a:t>
            </a:r>
            <a:r>
              <a:rPr lang="ru-RU" altLang="ru-RU" sz="1800" b="1" dirty="0" smtClean="0">
                <a:solidFill>
                  <a:srgbClr val="FF0000"/>
                </a:solidFill>
                <a:latin typeface="Times New Roman" pitchFamily="18" charset="0"/>
              </a:rPr>
              <a:t>не включают</a:t>
            </a:r>
            <a:r>
              <a:rPr lang="ru-RU" altLang="ru-RU" sz="1800" b="1" dirty="0" smtClean="0">
                <a:latin typeface="Times New Roman" pitchFamily="18" charset="0"/>
              </a:rPr>
              <a:t>.</a:t>
            </a:r>
          </a:p>
        </p:txBody>
      </p:sp>
      <p:sp>
        <p:nvSpPr>
          <p:cNvPr id="6" name="Rectangle 2"/>
          <p:cNvSpPr>
            <a:spLocks noChangeArrowheads="1"/>
          </p:cNvSpPr>
          <p:nvPr/>
        </p:nvSpPr>
        <p:spPr bwMode="auto">
          <a:xfrm>
            <a:off x="228600" y="1700808"/>
            <a:ext cx="8763000" cy="401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не отмечают профильные кабинеты специализированные медицинской</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организации (кожно-венерологические диспансеры –дерматовенерологические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кабинеты, наркологические диспансеры – наркологические кабинеты, детские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поликлиники – детские отделения и кабинеты и т.д.)</a:t>
            </a:r>
          </a:p>
          <a:p>
            <a:pPr>
              <a:lnSpc>
                <a:spcPct val="80000"/>
              </a:lnSpc>
              <a:buClr>
                <a:schemeClr val="bg2"/>
              </a:buClr>
              <a:buSzPct val="75000"/>
              <a:buFont typeface="Wingdings" pitchFamily="2" charset="2"/>
              <a:buNone/>
            </a:pPr>
            <a:endParaRPr lang="ru-RU" altLang="ru-RU" sz="1800" b="1" dirty="0">
              <a:solidFill>
                <a:srgbClr val="990033"/>
              </a:solidFill>
              <a:latin typeface="Times New Roman" pitchFamily="18" charset="0"/>
            </a:endParaRPr>
          </a:p>
          <a:p>
            <a:pPr>
              <a:lnSpc>
                <a:spcPct val="80000"/>
              </a:lnSpc>
              <a:buClr>
                <a:schemeClr val="bg2"/>
              </a:buClr>
              <a:buSzPct val="75000"/>
              <a:buFont typeface="Wingdings" pitchFamily="2" charset="2"/>
              <a:buNone/>
            </a:pPr>
            <a:r>
              <a:rPr lang="ru-RU" altLang="ru-RU" sz="1800" b="1" dirty="0">
                <a:latin typeface="Times New Roman" pitchFamily="18" charset="0"/>
              </a:rPr>
              <a:t>медицинские организации, оказывающие медицинскую помощь только в амбулаторных условиях, и </a:t>
            </a:r>
            <a:r>
              <a:rPr lang="ru-RU" altLang="ru-RU" sz="1800" b="1" u="sng" dirty="0">
                <a:latin typeface="Times New Roman" pitchFamily="18" charset="0"/>
              </a:rPr>
              <a:t>не имеющие обособленных структурных подразделений</a:t>
            </a:r>
            <a:r>
              <a:rPr lang="ru-RU" altLang="ru-RU" sz="1800" b="1" dirty="0">
                <a:latin typeface="Times New Roman" pitchFamily="18" charset="0"/>
              </a:rPr>
              <a:t>, </a:t>
            </a:r>
            <a:r>
              <a:rPr lang="ru-RU" altLang="ru-RU" sz="2400" b="1" dirty="0">
                <a:solidFill>
                  <a:srgbClr val="FF0000"/>
                </a:solidFill>
                <a:latin typeface="Times New Roman" pitchFamily="18" charset="0"/>
              </a:rPr>
              <a:t>не отмечают соответствующие подразделения (поликлиника - поликлиники, амбулатория – амбулатории и т.д.) </a:t>
            </a:r>
          </a:p>
          <a:p>
            <a:pPr>
              <a:lnSpc>
                <a:spcPct val="80000"/>
              </a:lnSpc>
              <a:buClr>
                <a:schemeClr val="bg2"/>
              </a:buClr>
              <a:buSzPct val="75000"/>
              <a:buFont typeface="Wingdings" pitchFamily="2" charset="2"/>
              <a:buChar char="n"/>
            </a:pPr>
            <a:r>
              <a:rPr lang="ru-RU" altLang="ru-RU" sz="1800" dirty="0">
                <a:latin typeface="Times New Roman" pitchFamily="18" charset="0"/>
              </a:rPr>
              <a:t>  </a:t>
            </a:r>
          </a:p>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в обособленных структурных подразделениях наличие кабинета, отделения,</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отдела указывается в соответствии со штатным расписанием (положении о</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работе)</a:t>
            </a:r>
          </a:p>
        </p:txBody>
      </p:sp>
      <p:sp>
        <p:nvSpPr>
          <p:cNvPr id="7" name="Rectangle 2"/>
          <p:cNvSpPr>
            <a:spLocks noChangeArrowheads="1"/>
          </p:cNvSpPr>
          <p:nvPr/>
        </p:nvSpPr>
        <p:spPr bwMode="auto">
          <a:xfrm>
            <a:off x="214315" y="955675"/>
            <a:ext cx="8534149" cy="641350"/>
          </a:xfrm>
          <a:prstGeom prst="rect">
            <a:avLst/>
          </a:prstGeom>
          <a:solidFill>
            <a:srgbClr val="5BFF21">
              <a:alpha val="49000"/>
            </a:srgbClr>
          </a:solidFill>
          <a:ln>
            <a:noFill/>
          </a:ln>
        </p:spPr>
        <p:txBody>
          <a:bodyPr/>
          <a:lstStyle>
            <a:lvl1pPr eaLnBrk="0" hangingPunct="0">
              <a:spcBef>
                <a:spcPct val="20000"/>
              </a:spcBef>
              <a:buFont typeface="Arial" charset="0"/>
              <a:buChar char="•"/>
              <a:tabLst>
                <a:tab pos="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9pPr>
          </a:lstStyle>
          <a:p>
            <a:pPr algn="ctr">
              <a:lnSpc>
                <a:spcPct val="90000"/>
              </a:lnSpc>
              <a:buClr>
                <a:schemeClr val="bg2"/>
              </a:buClr>
              <a:buSzPct val="75000"/>
              <a:buFontTx/>
              <a:buNone/>
            </a:pPr>
            <a:r>
              <a:rPr lang="ru-RU" altLang="ru-RU" sz="2000" b="1" dirty="0" smtClean="0">
                <a:latin typeface="Times New Roman" pitchFamily="18" charset="0"/>
              </a:rPr>
              <a:t>Исключение: в строке Отделение скорой медицинской помощи(стационарные)</a:t>
            </a:r>
            <a:endParaRPr lang="ru-RU" altLang="ru-RU" sz="2000" b="1" dirty="0">
              <a:latin typeface="Times New Roman" pitchFamily="18" charset="0"/>
            </a:endParaRPr>
          </a:p>
        </p:txBody>
      </p:sp>
    </p:spTree>
    <p:extLst>
      <p:ext uri="{BB962C8B-B14F-4D97-AF65-F5344CB8AC3E}">
        <p14:creationId xmlns:p14="http://schemas.microsoft.com/office/powerpoint/2010/main" val="301154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25</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a:spLocks noChangeArrowheads="1"/>
          </p:cNvSpPr>
          <p:nvPr/>
        </p:nvSpPr>
        <p:spPr bwMode="auto">
          <a:xfrm>
            <a:off x="168796" y="1447800"/>
            <a:ext cx="8839200" cy="396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2000" dirty="0">
                <a:latin typeface="Times New Roman" pitchFamily="18" charset="0"/>
              </a:rPr>
              <a:t>  к клинико-диагностическим лабораториям нужно относить лаборатории, производящие разные виды исследований (общеклинические, гематологические, цитологические, биохимические, </a:t>
            </a:r>
            <a:r>
              <a:rPr lang="ru-RU" altLang="ru-RU" sz="2000" dirty="0" err="1" smtClean="0">
                <a:latin typeface="Times New Roman" pitchFamily="18" charset="0"/>
              </a:rPr>
              <a:t>коагулогические</a:t>
            </a:r>
            <a:r>
              <a:rPr lang="ru-RU" altLang="ru-RU" sz="2000" dirty="0">
                <a:latin typeface="Times New Roman" pitchFamily="18" charset="0"/>
              </a:rPr>
              <a:t>, иммунологические, микробиологические) или только некоторые из этих видов</a:t>
            </a:r>
            <a:r>
              <a:rPr lang="ru-RU" altLang="ru-RU" sz="2000" dirty="0" smtClean="0">
                <a:latin typeface="Times New Roman" pitchFamily="18" charset="0"/>
              </a:rPr>
              <a:t>.</a:t>
            </a:r>
          </a:p>
          <a:p>
            <a:pPr>
              <a:lnSpc>
                <a:spcPct val="80000"/>
              </a:lnSpc>
              <a:buClr>
                <a:schemeClr val="bg2"/>
              </a:buClr>
              <a:buSzPct val="75000"/>
              <a:buFont typeface="Wingdings" pitchFamily="2" charset="2"/>
              <a:buChar char="n"/>
            </a:pPr>
            <a:endParaRPr lang="en-US" altLang="ru-RU" sz="2000" dirty="0" smtClean="0">
              <a:latin typeface="Times New Roman" pitchFamily="18" charset="0"/>
            </a:endParaRPr>
          </a:p>
          <a:p>
            <a:pPr algn="ctr">
              <a:lnSpc>
                <a:spcPct val="80000"/>
              </a:lnSpc>
              <a:buClr>
                <a:schemeClr val="bg2"/>
              </a:buClr>
              <a:buSzPct val="75000"/>
              <a:buFont typeface="Wingdings" pitchFamily="2" charset="2"/>
              <a:buChar char="n"/>
            </a:pPr>
            <a:endParaRPr lang="ru-RU" altLang="ru-RU" sz="2000" b="1" dirty="0">
              <a:latin typeface="Times New Roman" pitchFamily="18" charset="0"/>
            </a:endParaRPr>
          </a:p>
          <a:p>
            <a:pPr>
              <a:lnSpc>
                <a:spcPct val="80000"/>
              </a:lnSpc>
              <a:buSzPct val="75000"/>
              <a:buNone/>
            </a:pPr>
            <a:r>
              <a:rPr lang="ru-RU" altLang="ru-RU" sz="2000" b="1" dirty="0" smtClean="0">
                <a:solidFill>
                  <a:srgbClr val="FF0000"/>
                </a:solidFill>
                <a:latin typeface="Times New Roman" pitchFamily="18" charset="0"/>
              </a:rPr>
              <a:t>централизованные</a:t>
            </a:r>
            <a:r>
              <a:rPr lang="ru-RU" altLang="ru-RU" sz="2000" dirty="0" smtClean="0">
                <a:solidFill>
                  <a:srgbClr val="FF0000"/>
                </a:solidFill>
                <a:latin typeface="Times New Roman" pitchFamily="18" charset="0"/>
              </a:rPr>
              <a:t> </a:t>
            </a:r>
            <a:r>
              <a:rPr lang="ru-RU" altLang="ru-RU" sz="2000" dirty="0">
                <a:latin typeface="Times New Roman" pitchFamily="18" charset="0"/>
              </a:rPr>
              <a:t>лаборатории указывают в том случае, если они созданы </a:t>
            </a:r>
            <a:r>
              <a:rPr lang="ru-RU" altLang="ru-RU" sz="2000" b="1" u="sng" dirty="0">
                <a:latin typeface="Times New Roman" pitchFamily="18" charset="0"/>
              </a:rPr>
              <a:t>приказом</a:t>
            </a:r>
            <a:r>
              <a:rPr lang="ru-RU" altLang="ru-RU" sz="2000" dirty="0">
                <a:latin typeface="Times New Roman" pitchFamily="18" charset="0"/>
              </a:rPr>
              <a:t> вышестоящего органа исполнительной власти в сфере  здравоохранения в качестве централизованных для выполнения определенных видов исследований для нескольких организаций.</a:t>
            </a:r>
          </a:p>
        </p:txBody>
      </p:sp>
      <p:sp>
        <p:nvSpPr>
          <p:cNvPr id="2" name="Прямоугольник 1"/>
          <p:cNvSpPr/>
          <p:nvPr/>
        </p:nvSpPr>
        <p:spPr>
          <a:xfrm>
            <a:off x="395536" y="1556792"/>
            <a:ext cx="216024"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flipH="1">
            <a:off x="242891" y="3212976"/>
            <a:ext cx="152645"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673625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26</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24"/>
          <p:cNvGraphicFramePr>
            <a:graphicFrameLocks/>
          </p:cNvGraphicFramePr>
          <p:nvPr>
            <p:extLst>
              <p:ext uri="{D42A27DB-BD31-4B8C-83A1-F6EECF244321}">
                <p14:modId xmlns:p14="http://schemas.microsoft.com/office/powerpoint/2010/main" val="191366574"/>
              </p:ext>
            </p:extLst>
          </p:nvPr>
        </p:nvGraphicFramePr>
        <p:xfrm>
          <a:off x="152400" y="838200"/>
          <a:ext cx="8839200" cy="5294376"/>
        </p:xfrm>
        <a:graphic>
          <a:graphicData uri="http://schemas.openxmlformats.org/drawingml/2006/table">
            <a:tbl>
              <a:tblPr/>
              <a:tblGrid>
                <a:gridCol w="3581400"/>
                <a:gridCol w="685800"/>
                <a:gridCol w="1524000"/>
                <a:gridCol w="1524000"/>
                <a:gridCol w="1524000"/>
              </a:tblGrid>
              <a:tr h="1371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smtClean="0">
                          <a:ln>
                            <a:noFill/>
                          </a:ln>
                          <a:solidFill>
                            <a:schemeClr val="tx1"/>
                          </a:solidFill>
                          <a:effectLst/>
                          <a:latin typeface="Arial" charset="0"/>
                          <a:cs typeface="Times New Roman" pitchFamily="18" charset="0"/>
                        </a:rPr>
                        <a:t>–</a:t>
                      </a: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064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rgbClr val="FF0000"/>
                          </a:solidFill>
                          <a:effectLst/>
                          <a:latin typeface="Times New Roman" pitchFamily="18" charset="0"/>
                          <a:cs typeface="Times New Roman" pitchFamily="18" charset="0"/>
                        </a:rPr>
                        <a:t>Не включаются </a:t>
                      </a: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кабинеты, развернутые при высших, специальных средних учебных заведениях,  ПТУ, общеобразовательных школах и промышленных предприятиях</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Телефон доверия</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Участковые больницы в составе медицинской организации</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Фельдшерско-акушерские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6" name="Rectangle 214"/>
          <p:cNvSpPr>
            <a:spLocks noChangeArrowheads="1"/>
          </p:cNvSpPr>
          <p:nvPr/>
        </p:nvSpPr>
        <p:spPr bwMode="auto">
          <a:xfrm>
            <a:off x="395536" y="904150"/>
            <a:ext cx="3419872" cy="2164810"/>
          </a:xfrm>
          <a:prstGeom prst="rect">
            <a:avLst/>
          </a:prstGeom>
          <a:solidFill>
            <a:srgbClr val="5BFF21"/>
          </a:solidFill>
          <a:ln w="9525">
            <a:noFill/>
            <a:miter lim="800000"/>
            <a:headEnd/>
            <a:tailEnd/>
          </a:ln>
        </p:spPr>
        <p:txBody>
          <a:bodyPr/>
          <a:lstStyle/>
          <a:p>
            <a:pPr marL="342900" indent="-342900" algn="ctr">
              <a:defRPr/>
            </a:pPr>
            <a:r>
              <a:rPr lang="ru-RU" sz="1400" b="1" dirty="0" smtClean="0"/>
              <a:t>Стоматологические поликлиники строки «стоматологические» не заполняют</a:t>
            </a:r>
          </a:p>
          <a:p>
            <a:pPr marL="342900" indent="-342900" algn="ctr">
              <a:defRPr/>
            </a:pPr>
            <a:r>
              <a:rPr lang="ru-RU" sz="1400" b="1" dirty="0" smtClean="0"/>
              <a:t>При наличии </a:t>
            </a:r>
          </a:p>
          <a:p>
            <a:pPr marL="342900" indent="-342900" algn="ctr">
              <a:defRPr/>
            </a:pPr>
            <a:r>
              <a:rPr lang="ru-RU" sz="1400" b="1" dirty="0" smtClean="0"/>
              <a:t>в стоматологической поликлинике отделения/кабинета</a:t>
            </a:r>
          </a:p>
          <a:p>
            <a:pPr marL="342900" indent="-342900" algn="ctr">
              <a:defRPr/>
            </a:pPr>
            <a:r>
              <a:rPr lang="ru-RU" sz="1400" b="1" dirty="0" smtClean="0"/>
              <a:t> ортопедической стоматологии заполняется строка «ортопедической стоматологии»</a:t>
            </a:r>
            <a:endParaRPr lang="ru-RU" sz="1400" b="1" dirty="0"/>
          </a:p>
        </p:txBody>
      </p:sp>
    </p:spTree>
    <p:extLst>
      <p:ext uri="{BB962C8B-B14F-4D97-AF65-F5344CB8AC3E}">
        <p14:creationId xmlns:p14="http://schemas.microsoft.com/office/powerpoint/2010/main" val="34117511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7772400" cy="1362075"/>
          </a:xfrm>
        </p:spPr>
        <p:txBody>
          <a:bodyPr/>
          <a:lstStyle/>
          <a:p>
            <a:pPr lvl="0" algn="ctr">
              <a:spcBef>
                <a:spcPct val="20000"/>
              </a:spcBef>
            </a:pPr>
            <a:r>
              <a:rPr lang="ru-RU" sz="2000" cap="none" dirty="0">
                <a:solidFill>
                  <a:prstClr val="black">
                    <a:tint val="75000"/>
                  </a:prstClr>
                </a:solidFill>
                <a:latin typeface="Times New Roman"/>
                <a:ea typeface="Times New Roman"/>
                <a:cs typeface="+mn-cs"/>
              </a:rPr>
              <a:t>Передвижные подразделения и формы работы</a:t>
            </a:r>
            <a:r>
              <a:rPr lang="ru-RU" sz="2000" b="0" cap="none" dirty="0">
                <a:solidFill>
                  <a:prstClr val="black">
                    <a:tint val="75000"/>
                  </a:prstClr>
                </a:solidFill>
                <a:ea typeface="+mn-ea"/>
                <a:cs typeface="+mn-cs"/>
              </a:rPr>
              <a:t/>
            </a:r>
            <a:br>
              <a:rPr lang="ru-RU" sz="2000" b="0" cap="none" dirty="0">
                <a:solidFill>
                  <a:prstClr val="black">
                    <a:tint val="75000"/>
                  </a:prstClr>
                </a:solidFill>
                <a:ea typeface="+mn-ea"/>
                <a:cs typeface="+mn-cs"/>
              </a:rPr>
            </a:br>
            <a:endParaRPr lang="ru-RU" dirty="0"/>
          </a:p>
        </p:txBody>
      </p:sp>
      <p:sp>
        <p:nvSpPr>
          <p:cNvPr id="3" name="Текст 2"/>
          <p:cNvSpPr>
            <a:spLocks noGrp="1"/>
          </p:cNvSpPr>
          <p:nvPr>
            <p:ph type="body" idx="1"/>
          </p:nvPr>
        </p:nvSpPr>
        <p:spPr>
          <a:xfrm>
            <a:off x="899592" y="2492895"/>
            <a:ext cx="7595120" cy="1914005"/>
          </a:xfrm>
        </p:spPr>
        <p:txBody>
          <a:bodyPr/>
          <a:lstStyle/>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2483049299"/>
              </p:ext>
            </p:extLst>
          </p:nvPr>
        </p:nvGraphicFramePr>
        <p:xfrm>
          <a:off x="827584" y="1124744"/>
          <a:ext cx="7344866" cy="4342826"/>
        </p:xfrm>
        <a:graphic>
          <a:graphicData uri="http://schemas.openxmlformats.org/drawingml/2006/table">
            <a:tbl>
              <a:tblPr firstRow="1" firstCol="1" bandRow="1"/>
              <a:tblGrid>
                <a:gridCol w="2937947"/>
                <a:gridCol w="551189"/>
                <a:gridCol w="1119376"/>
                <a:gridCol w="992111"/>
                <a:gridCol w="826459"/>
                <a:gridCol w="917784"/>
              </a:tblGrid>
              <a:tr h="1381809">
                <a:tc>
                  <a:txBody>
                    <a:bodyPr/>
                    <a:lstStyle/>
                    <a:p>
                      <a:pPr algn="ctr">
                        <a:spcAft>
                          <a:spcPts val="0"/>
                        </a:spcAft>
                      </a:pPr>
                      <a:r>
                        <a:rPr lang="ru-RU" sz="1000" dirty="0">
                          <a:effectLst/>
                          <a:latin typeface="Times New Roman"/>
                          <a:ea typeface="Times New Roman"/>
                        </a:rPr>
                        <a:t>Наименование</a:t>
                      </a:r>
                      <a:endParaRPr lang="ru-RU" sz="12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 </a:t>
                      </a:r>
                      <a:br>
                        <a:rPr lang="ru-RU" sz="1000">
                          <a:effectLst/>
                          <a:latin typeface="Times New Roman"/>
                          <a:ea typeface="Times New Roman"/>
                        </a:rPr>
                      </a:br>
                      <a:r>
                        <a:rPr lang="ru-RU" sz="1000">
                          <a:effectLst/>
                          <a:latin typeface="Times New Roman"/>
                          <a:ea typeface="Times New Roman"/>
                        </a:rPr>
                        <a:t>строки</a:t>
                      </a:r>
                      <a:endParaRPr lang="ru-RU"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Наличие подразделений </a:t>
                      </a:r>
                      <a:endParaRPr lang="ru-RU" sz="1200">
                        <a:effectLst/>
                        <a:latin typeface="Times New Roman"/>
                        <a:ea typeface="Times New Roman"/>
                      </a:endParaRPr>
                    </a:p>
                    <a:p>
                      <a:pPr algn="ctr">
                        <a:spcAft>
                          <a:spcPts val="0"/>
                        </a:spcAft>
                      </a:pPr>
                      <a:r>
                        <a:rPr lang="ru-RU" sz="1000">
                          <a:effectLst/>
                          <a:latin typeface="Times New Roman"/>
                          <a:ea typeface="Times New Roman"/>
                        </a:rPr>
                        <a:t>и форм работы </a:t>
                      </a:r>
                      <a:endParaRPr lang="ru-RU" sz="1200">
                        <a:effectLst/>
                        <a:latin typeface="Times New Roman"/>
                        <a:ea typeface="Times New Roman"/>
                      </a:endParaRPr>
                    </a:p>
                    <a:p>
                      <a:pPr algn="ctr">
                        <a:spcAft>
                          <a:spcPts val="0"/>
                        </a:spcAft>
                      </a:pPr>
                      <a:r>
                        <a:rPr lang="ru-RU" sz="1000">
                          <a:effectLst/>
                          <a:latin typeface="Times New Roman"/>
                          <a:ea typeface="Times New Roman"/>
                        </a:rPr>
                        <a:t>(нет – 0, есть – 1)</a:t>
                      </a:r>
                      <a:endParaRPr lang="ru-RU"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Число</a:t>
                      </a:r>
                      <a:br>
                        <a:rPr lang="ru-RU" sz="1000">
                          <a:effectLst/>
                          <a:latin typeface="Times New Roman"/>
                          <a:ea typeface="Times New Roman"/>
                        </a:rPr>
                      </a:br>
                      <a:r>
                        <a:rPr lang="ru-RU" sz="1000">
                          <a:effectLst/>
                          <a:latin typeface="Times New Roman"/>
                          <a:ea typeface="Times New Roman"/>
                        </a:rPr>
                        <a:t>подразделений, установок, бригад, ед</a:t>
                      </a:r>
                      <a:endParaRPr lang="ru-RU"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Число выездов, ед</a:t>
                      </a:r>
                      <a:endParaRPr lang="ru-RU"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Число пациентов, принятых </a:t>
                      </a:r>
                      <a:br>
                        <a:rPr lang="ru-RU" sz="1000">
                          <a:effectLst/>
                          <a:latin typeface="Times New Roman"/>
                          <a:ea typeface="Times New Roman"/>
                        </a:rPr>
                      </a:br>
                      <a:r>
                        <a:rPr lang="ru-RU" sz="1000">
                          <a:effectLst/>
                          <a:latin typeface="Times New Roman"/>
                          <a:ea typeface="Times New Roman"/>
                        </a:rPr>
                        <a:t>при выездах, чел</a:t>
                      </a:r>
                      <a:endParaRPr lang="ru-RU" sz="12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lgn="ctr">
                        <a:spcAft>
                          <a:spcPts val="0"/>
                        </a:spcAft>
                      </a:pPr>
                      <a:r>
                        <a:rPr lang="ru-RU" sz="1000">
                          <a:effectLst/>
                          <a:latin typeface="Times New Roman"/>
                          <a:ea typeface="Times New Roman"/>
                        </a:rPr>
                        <a:t>1</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2</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3</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4</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5</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6</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Врачебные амбулатории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1</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b="1" dirty="0">
                          <a:solidFill>
                            <a:srgbClr val="FF0000"/>
                          </a:solidFill>
                          <a:effectLst/>
                          <a:latin typeface="Times New Roman"/>
                          <a:ea typeface="Times New Roman"/>
                        </a:rPr>
                        <a:t>Мобильные</a:t>
                      </a:r>
                      <a:r>
                        <a:rPr lang="ru-RU" sz="1000" b="1" dirty="0">
                          <a:effectLst/>
                          <a:latin typeface="Times New Roman"/>
                          <a:ea typeface="Times New Roman"/>
                        </a:rPr>
                        <a:t> стоматологические кабинеты  </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2</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Флюорографические установки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3</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Лаборатории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4</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Врачебные бригады</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5</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803">
                <a:tc>
                  <a:txBody>
                    <a:bodyPr/>
                    <a:lstStyle/>
                    <a:p>
                      <a:r>
                        <a:rPr lang="ru-RU" sz="1000" dirty="0">
                          <a:effectLst/>
                          <a:latin typeface="Times New Roman"/>
                        </a:rPr>
                        <a:t>Отделения  выездной патронажной паллиативной медицинской помощи </a:t>
                      </a:r>
                      <a:r>
                        <a:rPr lang="ru-RU" sz="1000" b="1" dirty="0">
                          <a:solidFill>
                            <a:srgbClr val="FF0000"/>
                          </a:solidFill>
                          <a:effectLst/>
                          <a:latin typeface="Times New Roman"/>
                        </a:rPr>
                        <a:t>взрослым</a:t>
                      </a:r>
                      <a:endParaRPr lang="ru-RU" sz="1000" b="1" dirty="0">
                        <a:effectLst/>
                        <a:latin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effectLst/>
                          <a:latin typeface="Times New Roman"/>
                          <a:ea typeface="Times New Roman"/>
                        </a:rPr>
                        <a:t>6</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803">
                <a:tc>
                  <a:txBody>
                    <a:bodyPr/>
                    <a:lstStyle/>
                    <a:p>
                      <a:r>
                        <a:rPr lang="ru-RU" sz="1000" b="0" dirty="0">
                          <a:solidFill>
                            <a:srgbClr val="FF0000"/>
                          </a:solidFill>
                          <a:effectLst/>
                          <a:latin typeface="Times New Roman"/>
                        </a:rPr>
                        <a:t>Отделения  выездной патронажной паллиативной медицинской помощи детям</a:t>
                      </a:r>
                      <a:endParaRPr lang="ru-RU" sz="1000" b="0" dirty="0">
                        <a:effectLst/>
                        <a:latin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7</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Фельдшерско-акушерские пункты</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8</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Фельдшерские пункты</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9</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Маммографические установки</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10</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Мобильные медицинские бригады</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11</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401">
                <a:tc>
                  <a:txBody>
                    <a:bodyPr/>
                    <a:lstStyle/>
                    <a:p>
                      <a:pPr>
                        <a:spcAft>
                          <a:spcPts val="0"/>
                        </a:spcAft>
                      </a:pPr>
                      <a:r>
                        <a:rPr lang="ru-RU" sz="1000">
                          <a:effectLst/>
                          <a:latin typeface="Times New Roman"/>
                          <a:ea typeface="Times New Roman"/>
                        </a:rPr>
                        <a:t>Мобильные медицинские комплексы</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rgbClr val="FF0000"/>
                          </a:solidFill>
                          <a:effectLst/>
                          <a:latin typeface="Times New Roman"/>
                          <a:ea typeface="Times New Roman"/>
                        </a:rPr>
                        <a:t>12</a:t>
                      </a:r>
                      <a:endParaRPr lang="ru-RU" sz="1200" b="1"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b="1">
                          <a:effectLst/>
                          <a:latin typeface="Times New Roman"/>
                          <a:ea typeface="Times New Roman"/>
                        </a:rPr>
                        <a:t> </a:t>
                      </a:r>
                      <a:endParaRPr lang="ru-RU"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effectLst/>
                          <a:latin typeface="Times New Roman"/>
                          <a:ea typeface="Times New Roman"/>
                        </a:rPr>
                        <a:t> </a:t>
                      </a:r>
                      <a:endParaRPr lang="ru-RU"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effectLst/>
                          <a:latin typeface="Times New Roman"/>
                          <a:ea typeface="Times New Roman"/>
                        </a:rPr>
                        <a:t> </a:t>
                      </a:r>
                      <a:endParaRPr lang="ru-RU"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06582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28600" y="457200"/>
            <a:ext cx="876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800" dirty="0">
                <a:latin typeface="Times New Roman" panose="02020603050405020304" pitchFamily="18" charset="0"/>
              </a:rPr>
              <a:t> </a:t>
            </a:r>
            <a:r>
              <a:rPr lang="ru-RU" altLang="ru-RU" sz="1800" b="1" dirty="0">
                <a:latin typeface="Times New Roman" panose="02020603050405020304" pitchFamily="18" charset="0"/>
              </a:rPr>
              <a:t>7. Мощность (плановое число посещений в смену)</a:t>
            </a:r>
            <a:r>
              <a:rPr lang="ru-RU" altLang="ru-RU" sz="1800" b="1" dirty="0">
                <a:solidFill>
                  <a:srgbClr val="FF0000"/>
                </a:solidFill>
                <a:latin typeface="Times New Roman" panose="02020603050405020304" pitchFamily="18" charset="0"/>
              </a:rPr>
              <a:t> подразделений, </a:t>
            </a:r>
            <a:r>
              <a:rPr lang="ru-RU" altLang="ru-RU" sz="1800" b="1" dirty="0">
                <a:latin typeface="Times New Roman" panose="02020603050405020304" pitchFamily="18" charset="0"/>
              </a:rPr>
              <a:t>оказывающих медицинскую помощь в амбулаторных условиях</a:t>
            </a:r>
          </a:p>
        </p:txBody>
      </p:sp>
      <p:sp>
        <p:nvSpPr>
          <p:cNvPr id="11267" name="Rectangle 3"/>
          <p:cNvSpPr>
            <a:spLocks noChangeArrowheads="1"/>
          </p:cNvSpPr>
          <p:nvPr/>
        </p:nvSpPr>
        <p:spPr bwMode="auto">
          <a:xfrm>
            <a:off x="228600" y="1066800"/>
            <a:ext cx="2057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1800" b="1">
                <a:latin typeface="Times New Roman" panose="02020603050405020304" pitchFamily="18" charset="0"/>
              </a:rPr>
              <a:t>Таблица 1010</a:t>
            </a:r>
          </a:p>
        </p:txBody>
      </p:sp>
      <p:graphicFrame>
        <p:nvGraphicFramePr>
          <p:cNvPr id="189676" name="Group 236"/>
          <p:cNvGraphicFramePr>
            <a:graphicFrameLocks noGrp="1"/>
          </p:cNvGraphicFramePr>
          <p:nvPr>
            <p:ph idx="4294967295"/>
            <p:extLst>
              <p:ext uri="{D42A27DB-BD31-4B8C-83A1-F6EECF244321}">
                <p14:modId xmlns:p14="http://schemas.microsoft.com/office/powerpoint/2010/main" val="2570373245"/>
              </p:ext>
            </p:extLst>
          </p:nvPr>
        </p:nvGraphicFramePr>
        <p:xfrm>
          <a:off x="152400" y="1371600"/>
          <a:ext cx="8534400" cy="3491548"/>
        </p:xfrm>
        <a:graphic>
          <a:graphicData uri="http://schemas.openxmlformats.org/drawingml/2006/table">
            <a:tbl>
              <a:tblPr/>
              <a:tblGrid>
                <a:gridCol w="4037932">
                  <a:extLst>
                    <a:ext uri="{9D8B030D-6E8A-4147-A177-3AD203B41FA5}">
                      <a16:colId xmlns="" xmlns:a16="http://schemas.microsoft.com/office/drawing/2014/main" val="20000"/>
                    </a:ext>
                  </a:extLst>
                </a:gridCol>
                <a:gridCol w="753310">
                  <a:extLst>
                    <a:ext uri="{9D8B030D-6E8A-4147-A177-3AD203B41FA5}">
                      <a16:colId xmlns="" xmlns:a16="http://schemas.microsoft.com/office/drawing/2014/main" val="20001"/>
                    </a:ext>
                  </a:extLst>
                </a:gridCol>
                <a:gridCol w="3743158">
                  <a:extLst>
                    <a:ext uri="{9D8B030D-6E8A-4147-A177-3AD203B41FA5}">
                      <a16:colId xmlns="" xmlns:a16="http://schemas.microsoft.com/office/drawing/2014/main" val="20002"/>
                    </a:ext>
                  </a:extLst>
                </a:gridCol>
              </a:tblGrid>
              <a:tr h="534988">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Наименование подразделений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Число посещений в смену</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048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Мощность</a:t>
                      </a: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всего</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в том числе: поликлиники для взрослых</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детской поликлиники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женской консультации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диспансерного отделения (больницы, диспансера)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амбулатории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консультативно-диагностического центра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центра здоровья</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8</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bl>
          </a:graphicData>
        </a:graphic>
      </p:graphicFrame>
      <p:sp>
        <p:nvSpPr>
          <p:cNvPr id="27698" name="Rectangle 229"/>
          <p:cNvSpPr>
            <a:spLocks noChangeArrowheads="1"/>
          </p:cNvSpPr>
          <p:nvPr/>
        </p:nvSpPr>
        <p:spPr bwMode="auto">
          <a:xfrm>
            <a:off x="4953000" y="3788296"/>
            <a:ext cx="3962400" cy="1166292"/>
          </a:xfrm>
          <a:prstGeom prst="rect">
            <a:avLst/>
          </a:prstGeom>
          <a:solidFill>
            <a:srgbClr val="B9E1FD"/>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400" b="1" dirty="0">
                <a:cs typeface="Arial" charset="0"/>
              </a:rPr>
              <a:t>При наличии нескольких отдельно стоящих зданий медицинской организации мощности подразделений </a:t>
            </a:r>
            <a:r>
              <a:rPr lang="ru-RU" sz="1400" b="1" dirty="0">
                <a:solidFill>
                  <a:srgbClr val="FF0000"/>
                </a:solidFill>
                <a:cs typeface="Arial" charset="0"/>
              </a:rPr>
              <a:t>суммируют</a:t>
            </a:r>
            <a:r>
              <a:rPr lang="ru-RU" sz="1400" b="1" dirty="0">
                <a:cs typeface="Arial" charset="0"/>
              </a:rPr>
              <a:t> и показывают одним числом </a:t>
            </a:r>
          </a:p>
        </p:txBody>
      </p:sp>
      <p:sp>
        <p:nvSpPr>
          <p:cNvPr id="27699" name="Rectangle 233"/>
          <p:cNvSpPr>
            <a:spLocks noChangeArrowheads="1"/>
          </p:cNvSpPr>
          <p:nvPr/>
        </p:nvSpPr>
        <p:spPr bwMode="auto">
          <a:xfrm>
            <a:off x="4953000" y="2074590"/>
            <a:ext cx="3651448" cy="496094"/>
          </a:xfrm>
          <a:prstGeom prst="rect">
            <a:avLst/>
          </a:prstGeom>
          <a:solidFill>
            <a:srgbClr val="00B0F0"/>
          </a:solidFill>
          <a:ln w="9525">
            <a:noFill/>
            <a:miter lim="800000"/>
            <a:headEnd/>
            <a:tailEnd/>
          </a:ln>
        </p:spPr>
        <p:txBody>
          <a:bodyPr/>
          <a:lstStyle/>
          <a:p>
            <a:pPr marL="342900" indent="-342900" eaLnBrk="1" hangingPunct="1">
              <a:defRPr/>
            </a:pPr>
            <a:r>
              <a:rPr lang="ru-RU" sz="1400" b="1" dirty="0">
                <a:cs typeface="Arial" charset="0"/>
              </a:rPr>
              <a:t>Строка 1 равна  сумме строк со 2 по 8</a:t>
            </a:r>
          </a:p>
        </p:txBody>
      </p:sp>
      <p:sp>
        <p:nvSpPr>
          <p:cNvPr id="11317" name="Rectangle 229"/>
          <p:cNvSpPr>
            <a:spLocks noChangeArrowheads="1"/>
          </p:cNvSpPr>
          <p:nvPr/>
        </p:nvSpPr>
        <p:spPr bwMode="auto">
          <a:xfrm>
            <a:off x="152400" y="4876800"/>
            <a:ext cx="8839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Clr>
                <a:schemeClr val="bg2"/>
              </a:buClr>
              <a:buSzPct val="75000"/>
              <a:buFont typeface="Wingdings" panose="05000000000000000000" pitchFamily="2" charset="2"/>
              <a:buNone/>
            </a:pPr>
            <a:r>
              <a:rPr lang="ru-RU" altLang="ru-RU" sz="1400" b="1" dirty="0">
                <a:latin typeface="Times New Roman" panose="02020603050405020304" pitchFamily="18" charset="0"/>
              </a:rPr>
              <a:t>Плановая мощность </a:t>
            </a:r>
            <a:r>
              <a:rPr lang="ru-RU" altLang="ru-RU" sz="1400" b="1" dirty="0" smtClean="0">
                <a:solidFill>
                  <a:srgbClr val="FF0000"/>
                </a:solidFill>
                <a:latin typeface="Times New Roman" panose="02020603050405020304" pitchFamily="18" charset="0"/>
              </a:rPr>
              <a:t>не рассчитывается и не </a:t>
            </a:r>
            <a:r>
              <a:rPr lang="ru-RU" altLang="ru-RU" sz="1400" b="1" dirty="0">
                <a:solidFill>
                  <a:srgbClr val="FF0000"/>
                </a:solidFill>
                <a:latin typeface="Times New Roman" panose="02020603050405020304" pitchFamily="18" charset="0"/>
              </a:rPr>
              <a:t>указывается </a:t>
            </a:r>
            <a:r>
              <a:rPr lang="ru-RU" altLang="ru-RU" sz="1400" b="1" dirty="0">
                <a:latin typeface="Times New Roman" panose="02020603050405020304" pitchFamily="18" charset="0"/>
              </a:rPr>
              <a:t>для:</a:t>
            </a:r>
          </a:p>
          <a:p>
            <a:pPr>
              <a:buClr>
                <a:schemeClr val="bg2"/>
              </a:buClr>
              <a:buSzPct val="75000"/>
              <a:buFontTx/>
              <a:buNone/>
            </a:pPr>
            <a:r>
              <a:rPr lang="ru-RU" altLang="ru-RU" sz="1400" b="1" dirty="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sz="1400" b="1" dirty="0">
                <a:latin typeface="Times New Roman" panose="02020603050405020304" pitchFamily="18" charset="0"/>
              </a:rPr>
              <a:t>- травмпунктов, </a:t>
            </a:r>
            <a:r>
              <a:rPr lang="ru-RU" altLang="ru-RU" sz="1400" b="1" dirty="0">
                <a:solidFill>
                  <a:srgbClr val="FF0000"/>
                </a:solidFill>
                <a:latin typeface="Times New Roman" panose="02020603050405020304" pitchFamily="18" charset="0"/>
              </a:rPr>
              <a:t>если они организованы в приемном покое </a:t>
            </a:r>
          </a:p>
          <a:p>
            <a:pPr>
              <a:buClr>
                <a:schemeClr val="bg2"/>
              </a:buClr>
              <a:buSzPct val="75000"/>
              <a:buFontTx/>
              <a:buNone/>
            </a:pPr>
            <a:r>
              <a:rPr lang="ru-RU" altLang="ru-RU" sz="1400" b="1" dirty="0">
                <a:latin typeface="Times New Roman" panose="02020603050405020304" pitchFamily="18" charset="0"/>
              </a:rPr>
              <a:t>- санаторно-курортных организаций (для нужд отдыхающих)</a:t>
            </a:r>
          </a:p>
        </p:txBody>
      </p:sp>
      <p:sp>
        <p:nvSpPr>
          <p:cNvPr id="11318" name="TextBox 8"/>
          <p:cNvSpPr txBox="1">
            <a:spLocks noChangeArrowheads="1"/>
          </p:cNvSpPr>
          <p:nvPr/>
        </p:nvSpPr>
        <p:spPr bwMode="auto">
          <a:xfrm>
            <a:off x="7020272" y="5257800"/>
            <a:ext cx="1666528"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ru-RU" dirty="0">
                <a:solidFill>
                  <a:srgbClr val="FF0000"/>
                </a:solidFill>
                <a:latin typeface="Times New Roman" panose="02020603050405020304" pitchFamily="18" charset="0"/>
              </a:rPr>
              <a:t>!</a:t>
            </a:r>
            <a:r>
              <a:rPr lang="ru-RU" altLang="ru-RU" sz="2000" dirty="0">
                <a:latin typeface="Times New Roman" panose="02020603050405020304" pitchFamily="18" charset="0"/>
              </a:rPr>
              <a:t> </a:t>
            </a:r>
            <a:r>
              <a:rPr lang="ru-RU" altLang="ru-RU" sz="2000" b="1" dirty="0">
                <a:latin typeface="Times New Roman" panose="02020603050405020304" pitchFamily="18" charset="0"/>
              </a:rPr>
              <a:t>Показываем в целых      </a:t>
            </a:r>
          </a:p>
          <a:p>
            <a:pPr eaLnBrk="1" hangingPunct="1">
              <a:spcBef>
                <a:spcPct val="0"/>
              </a:spcBef>
              <a:buFontTx/>
              <a:buNone/>
            </a:pPr>
            <a:r>
              <a:rPr lang="ru-RU" altLang="ru-RU" sz="2000" b="1" dirty="0" smtClean="0">
                <a:latin typeface="Times New Roman" panose="02020603050405020304" pitchFamily="18" charset="0"/>
              </a:rPr>
              <a:t>  </a:t>
            </a:r>
            <a:r>
              <a:rPr lang="ru-RU" altLang="ru-RU" sz="2000" b="1" dirty="0">
                <a:latin typeface="Times New Roman" panose="02020603050405020304" pitchFamily="18" charset="0"/>
              </a:rPr>
              <a:t>числах</a:t>
            </a:r>
          </a:p>
        </p:txBody>
      </p:sp>
    </p:spTree>
    <p:extLst>
      <p:ext uri="{BB962C8B-B14F-4D97-AF65-F5344CB8AC3E}">
        <p14:creationId xmlns:p14="http://schemas.microsoft.com/office/powerpoint/2010/main" val="22681648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98"/>
                                        </p:tgtEl>
                                        <p:attrNameLst>
                                          <p:attrName>style.visibility</p:attrName>
                                        </p:attrNameLst>
                                      </p:cBhvr>
                                      <p:to>
                                        <p:strVal val="visible"/>
                                      </p:to>
                                    </p:set>
                                    <p:anim calcmode="lin" valueType="num">
                                      <p:cBhvr additive="base">
                                        <p:cTn id="7" dur="500" fill="hold"/>
                                        <p:tgtEl>
                                          <p:spTgt spid="27698"/>
                                        </p:tgtEl>
                                        <p:attrNameLst>
                                          <p:attrName>ppt_x</p:attrName>
                                        </p:attrNameLst>
                                      </p:cBhvr>
                                      <p:tavLst>
                                        <p:tav tm="0">
                                          <p:val>
                                            <p:strVal val="#ppt_x"/>
                                          </p:val>
                                        </p:tav>
                                        <p:tav tm="100000">
                                          <p:val>
                                            <p:strVal val="#ppt_x"/>
                                          </p:val>
                                        </p:tav>
                                      </p:tavLst>
                                    </p:anim>
                                    <p:anim calcmode="lin" valueType="num">
                                      <p:cBhvr additive="base">
                                        <p:cTn id="8" dur="500" fill="hold"/>
                                        <p:tgtEl>
                                          <p:spTgt spid="27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9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922114"/>
          </a:xfrm>
        </p:spPr>
        <p:txBody>
          <a:bodyPr/>
          <a:lstStyle/>
          <a:p>
            <a:r>
              <a:rPr lang="ru-RU" sz="2400" b="1" dirty="0" smtClean="0">
                <a:latin typeface="Times New Roman" panose="02020603050405020304" pitchFamily="18" charset="0"/>
                <a:cs typeface="Times New Roman" panose="02020603050405020304" pitchFamily="18" charset="0"/>
              </a:rPr>
              <a:t>Оценка деятельности поликлиники</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sz="2400" b="1" dirty="0" smtClean="0">
                <a:latin typeface="Times New Roman" panose="02020603050405020304" pitchFamily="18" charset="0"/>
                <a:cs typeface="Times New Roman" panose="02020603050405020304" pitchFamily="18" charset="0"/>
              </a:rPr>
              <a:t>Фактическая мощность поликлиники (М) определяется по формуле</a:t>
            </a:r>
            <a:r>
              <a:rPr lang="ru-RU" sz="2400" dirty="0" smtClean="0">
                <a:latin typeface="Times New Roman" panose="02020603050405020304" pitchFamily="18" charset="0"/>
                <a:cs typeface="Times New Roman" panose="02020603050405020304" pitchFamily="18" charset="0"/>
              </a:rPr>
              <a:t>:</a:t>
            </a:r>
          </a:p>
          <a:p>
            <a:pPr marL="0" indent="0">
              <a:buNone/>
            </a:pPr>
            <a:r>
              <a:rPr lang="ru-RU" sz="2400" dirty="0" smtClean="0">
                <a:latin typeface="Times New Roman" panose="02020603050405020304" pitchFamily="18" charset="0"/>
                <a:cs typeface="Times New Roman" panose="02020603050405020304" pitchFamily="18" charset="0"/>
              </a:rPr>
              <a:t>М = Всего врачебных посещений/512, коэффициент 512 – количество рабочий дней при 1,66 смены (среднее)</a:t>
            </a:r>
          </a:p>
          <a:p>
            <a:pPr lvl="0"/>
            <a:r>
              <a:rPr lang="ru-RU" sz="2400" b="1" dirty="0" smtClean="0">
                <a:solidFill>
                  <a:prstClr val="black"/>
                </a:solidFill>
                <a:latin typeface="Times New Roman" panose="02020603050405020304" pitchFamily="18" charset="0"/>
                <a:cs typeface="Times New Roman" panose="02020603050405020304" pitchFamily="18" charset="0"/>
              </a:rPr>
              <a:t>Плановая (проектная) </a:t>
            </a:r>
            <a:r>
              <a:rPr lang="ru-RU" sz="2400" b="1" dirty="0">
                <a:solidFill>
                  <a:prstClr val="black"/>
                </a:solidFill>
                <a:latin typeface="Times New Roman" panose="02020603050405020304" pitchFamily="18" charset="0"/>
                <a:cs typeface="Times New Roman" panose="02020603050405020304" pitchFamily="18" charset="0"/>
              </a:rPr>
              <a:t>мощность поликлиники (М) определяется по формуле</a:t>
            </a:r>
            <a:r>
              <a:rPr lang="ru-RU" sz="2400" dirty="0" smtClean="0">
                <a:solidFill>
                  <a:prstClr val="black"/>
                </a:solidFill>
                <a:latin typeface="Times New Roman" panose="02020603050405020304" pitchFamily="18" charset="0"/>
                <a:cs typeface="Times New Roman" panose="02020603050405020304" pitchFamily="18" charset="0"/>
              </a:rPr>
              <a:t>:</a:t>
            </a:r>
          </a:p>
          <a:p>
            <a:pPr marL="0" lvl="0" indent="0">
              <a:buNone/>
            </a:pPr>
            <a:r>
              <a:rPr lang="ru-RU" sz="2400" dirty="0" smtClean="0">
                <a:solidFill>
                  <a:prstClr val="black"/>
                </a:solidFill>
                <a:latin typeface="Times New Roman" panose="02020603050405020304" pitchFamily="18" charset="0"/>
                <a:cs typeface="Times New Roman" panose="02020603050405020304" pitchFamily="18" charset="0"/>
              </a:rPr>
              <a:t>М = Плановое число врачебных посещений/512</a:t>
            </a:r>
          </a:p>
          <a:p>
            <a:pPr marL="0" lvl="0" indent="0">
              <a:buNone/>
            </a:pPr>
            <a:r>
              <a:rPr lang="ru-RU" sz="2400" dirty="0" smtClean="0">
                <a:solidFill>
                  <a:prstClr val="black"/>
                </a:solidFill>
                <a:latin typeface="Times New Roman" panose="02020603050405020304" pitchFamily="18" charset="0"/>
                <a:cs typeface="Times New Roman" panose="02020603050405020304" pitchFamily="18" charset="0"/>
              </a:rPr>
              <a:t>При сопоставлении фактической мощности/плановой- </a:t>
            </a:r>
            <a:r>
              <a:rPr lang="ru-RU" sz="2400" b="1" dirty="0" smtClean="0">
                <a:solidFill>
                  <a:prstClr val="black"/>
                </a:solidFill>
                <a:latin typeface="Times New Roman" panose="02020603050405020304" pitchFamily="18" charset="0"/>
                <a:cs typeface="Times New Roman" panose="02020603050405020304" pitchFamily="18" charset="0"/>
              </a:rPr>
              <a:t>меньше 100% </a:t>
            </a:r>
            <a:r>
              <a:rPr lang="ru-RU" sz="2400" dirty="0" smtClean="0">
                <a:solidFill>
                  <a:prstClr val="black"/>
                </a:solidFill>
                <a:latin typeface="Times New Roman" panose="02020603050405020304" pitchFamily="18" charset="0"/>
                <a:cs typeface="Times New Roman" panose="02020603050405020304" pitchFamily="18" charset="0"/>
              </a:rPr>
              <a:t>имеются резервы площадей для амбулаторного приема; </a:t>
            </a:r>
            <a:r>
              <a:rPr lang="ru-RU" sz="2400" b="1" dirty="0" smtClean="0">
                <a:solidFill>
                  <a:prstClr val="black"/>
                </a:solidFill>
                <a:latin typeface="Times New Roman" panose="02020603050405020304" pitchFamily="18" charset="0"/>
                <a:cs typeface="Times New Roman" panose="02020603050405020304" pitchFamily="18" charset="0"/>
              </a:rPr>
              <a:t>больше 100% </a:t>
            </a:r>
            <a:r>
              <a:rPr lang="ru-RU" sz="2400" dirty="0" smtClean="0">
                <a:solidFill>
                  <a:prstClr val="black"/>
                </a:solidFill>
                <a:latin typeface="Times New Roman" panose="02020603050405020304" pitchFamily="18" charset="0"/>
                <a:cs typeface="Times New Roman" panose="02020603050405020304" pitchFamily="18" charset="0"/>
              </a:rPr>
              <a:t>- нехватка площадей</a:t>
            </a:r>
            <a:endParaRPr lang="ru-RU" sz="2400" dirty="0">
              <a:solidFill>
                <a:prstClr val="black"/>
              </a:solidFill>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6729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и</a:t>
            </a:r>
            <a:r>
              <a:rPr lang="ru-RU" dirty="0" smtClean="0">
                <a:latin typeface="Times New Roman" panose="02020603050405020304" pitchFamily="18" charset="0"/>
                <a:cs typeface="Times New Roman" panose="02020603050405020304" pitchFamily="18" charset="0"/>
              </a:rPr>
              <a:t>з </a:t>
            </a:r>
            <a:r>
              <a:rPr lang="ru-RU" dirty="0">
                <a:latin typeface="Times New Roman" panose="02020603050405020304" pitchFamily="18" charset="0"/>
                <a:cs typeface="Times New Roman" panose="02020603050405020304" pitchFamily="18" charset="0"/>
              </a:rPr>
              <a:t>п</a:t>
            </a:r>
            <a:r>
              <a:rPr lang="ru-RU" dirty="0" smtClean="0">
                <a:latin typeface="Times New Roman" panose="02020603050405020304" pitchFamily="18" charset="0"/>
                <a:cs typeface="Times New Roman" panose="02020603050405020304" pitchFamily="18" charset="0"/>
              </a:rPr>
              <a:t>роекта </a:t>
            </a:r>
            <a:r>
              <a:rPr lang="ru-RU" dirty="0">
                <a:latin typeface="Times New Roman" panose="02020603050405020304" pitchFamily="18" charset="0"/>
                <a:cs typeface="Times New Roman" panose="02020603050405020304" pitchFamily="18" charset="0"/>
              </a:rPr>
              <a:t>п</a:t>
            </a:r>
            <a:r>
              <a:rPr lang="ru-RU" dirty="0" smtClean="0">
                <a:latin typeface="Times New Roman" panose="02020603050405020304" pitchFamily="18" charset="0"/>
                <a:cs typeface="Times New Roman" panose="02020603050405020304" pitchFamily="18" charset="0"/>
              </a:rPr>
              <a:t>риказа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342900" lvl="1" indent="-342900" algn="just">
              <a:buFont typeface="Arial" pitchFamily="34" charset="0"/>
              <a:buChar char="•"/>
            </a:pPr>
            <a:r>
              <a:rPr lang="ru-RU" dirty="0">
                <a:latin typeface="Times New Roman" panose="02020603050405020304" pitchFamily="18" charset="0"/>
                <a:cs typeface="Times New Roman" panose="02020603050405020304" pitchFamily="18" charset="0"/>
              </a:rPr>
              <a:t>Предоставить список ответственных за сдачу статистических отчетов по формам до </a:t>
            </a:r>
            <a:r>
              <a:rPr lang="en-US" dirty="0" smtClean="0">
                <a:latin typeface="Times New Roman" panose="02020603050405020304" pitchFamily="18" charset="0"/>
                <a:cs typeface="Times New Roman" panose="02020603050405020304" pitchFamily="18" charset="0"/>
              </a:rPr>
              <a:t>20</a:t>
            </a:r>
            <a:r>
              <a:rPr lang="ru-RU" dirty="0" smtClean="0">
                <a:latin typeface="Times New Roman" panose="02020603050405020304" pitchFamily="18" charset="0"/>
                <a:cs typeface="Times New Roman" panose="02020603050405020304" pitchFamily="18" charset="0"/>
              </a:rPr>
              <a:t>.12.2023 </a:t>
            </a:r>
            <a:r>
              <a:rPr lang="ru-RU" dirty="0">
                <a:latin typeface="Times New Roman" panose="02020603050405020304" pitchFamily="18" charset="0"/>
                <a:cs typeface="Times New Roman" panose="02020603050405020304" pitchFamily="18" charset="0"/>
              </a:rPr>
              <a:t>г. по электронному адресу </a:t>
            </a:r>
            <a:r>
              <a:rPr lang="en-US" dirty="0" err="1" smtClean="0">
                <a:solidFill>
                  <a:srgbClr val="0066FF"/>
                </a:solidFill>
                <a:latin typeface="Times New Roman" panose="02020603050405020304" pitchFamily="18" charset="0"/>
                <a:cs typeface="Times New Roman" panose="02020603050405020304" pitchFamily="18" charset="0"/>
              </a:rPr>
              <a:t>zyv</a:t>
            </a:r>
            <a:r>
              <a:rPr lang="ru-RU" dirty="0" smtClean="0">
                <a:solidFill>
                  <a:srgbClr val="0066FF"/>
                </a:solidFill>
                <a:latin typeface="Times New Roman" panose="02020603050405020304" pitchFamily="18" charset="0"/>
                <a:cs typeface="Times New Roman" panose="02020603050405020304" pitchFamily="18" charset="0"/>
              </a:rPr>
              <a:t>@</a:t>
            </a:r>
            <a:r>
              <a:rPr lang="en-US" dirty="0" err="1">
                <a:solidFill>
                  <a:srgbClr val="0066FF"/>
                </a:solidFill>
                <a:latin typeface="Times New Roman" panose="02020603050405020304" pitchFamily="18" charset="0"/>
                <a:cs typeface="Times New Roman" panose="02020603050405020304" pitchFamily="18" charset="0"/>
              </a:rPr>
              <a:t>kuzdrav</a:t>
            </a:r>
            <a:r>
              <a:rPr lang="ru-RU" dirty="0">
                <a:solidFill>
                  <a:srgbClr val="0066FF"/>
                </a:solidFill>
                <a:latin typeface="Times New Roman" panose="02020603050405020304" pitchFamily="18" charset="0"/>
                <a:cs typeface="Times New Roman" panose="02020603050405020304" pitchFamily="18" charset="0"/>
              </a:rPr>
              <a:t>.</a:t>
            </a:r>
            <a:r>
              <a:rPr lang="en-US" dirty="0" err="1" smtClean="0">
                <a:solidFill>
                  <a:srgbClr val="0066FF"/>
                </a:solidFill>
                <a:latin typeface="Times New Roman" panose="02020603050405020304" pitchFamily="18" charset="0"/>
                <a:cs typeface="Times New Roman" panose="02020603050405020304" pitchFamily="18" charset="0"/>
              </a:rPr>
              <a:t>ru</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соответствии с </a:t>
            </a:r>
            <a:r>
              <a:rPr lang="ru-RU" b="1" dirty="0">
                <a:latin typeface="Times New Roman" panose="02020603050405020304" pitchFamily="18" charset="0"/>
                <a:cs typeface="Times New Roman" panose="02020603050405020304" pitchFamily="18" charset="0"/>
              </a:rPr>
              <a:t>приложением 4.</a:t>
            </a:r>
            <a:r>
              <a:rPr lang="ru-RU" u="sng" dirty="0">
                <a:latin typeface="Times New Roman" panose="02020603050405020304" pitchFamily="18" charset="0"/>
                <a:cs typeface="Times New Roman" panose="02020603050405020304" pitchFamily="18" charset="0"/>
              </a:rPr>
              <a:t> </a:t>
            </a:r>
            <a:endParaRPr lang="ru-RU" u="sng" dirty="0" smtClean="0">
              <a:latin typeface="Times New Roman" panose="02020603050405020304" pitchFamily="18" charset="0"/>
              <a:cs typeface="Times New Roman" panose="02020603050405020304" pitchFamily="18" charset="0"/>
            </a:endParaRPr>
          </a:p>
          <a:p>
            <a:pPr marL="342900" lvl="1" indent="-342900" algn="just">
              <a:buFont typeface="Arial" pitchFamily="34" charset="0"/>
              <a:buChar char="•"/>
            </a:pPr>
            <a:r>
              <a:rPr lang="ru-RU" dirty="0">
                <a:latin typeface="Times New Roman" panose="02020603050405020304" pitchFamily="18" charset="0"/>
                <a:cs typeface="Times New Roman" panose="02020603050405020304" pitchFamily="18" charset="0"/>
              </a:rPr>
              <a:t>Обеспечить получение программного продукта по обработке форм статистической отчетности, размещенного на сайте </a:t>
            </a:r>
            <a:r>
              <a:rPr lang="ru-RU" dirty="0" smtClean="0">
                <a:latin typeface="Times New Roman" panose="02020603050405020304" pitchFamily="18" charset="0"/>
                <a:cs typeface="Times New Roman" panose="02020603050405020304" pitchFamily="18" charset="0"/>
              </a:rPr>
              <a:t> КОМИАЦ </a:t>
            </a:r>
            <a:r>
              <a:rPr lang="en-US" dirty="0">
                <a:latin typeface="Times New Roman" panose="02020603050405020304" pitchFamily="18" charset="0"/>
                <a:cs typeface="Times New Roman" panose="02020603050405020304" pitchFamily="18" charset="0"/>
              </a:rPr>
              <a:t>http</a:t>
            </a:r>
            <a:r>
              <a:rPr lang="ru-RU"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komiac</a:t>
            </a:r>
            <a:r>
              <a:rPr lang="ru-RU"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ru</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раздел</a:t>
            </a:r>
            <a:r>
              <a:rPr lang="en-US"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Специалистам, </a:t>
            </a:r>
            <a:r>
              <a:rPr lang="ru-RU" dirty="0">
                <a:latin typeface="Times New Roman" panose="02020603050405020304" pitchFamily="18" charset="0"/>
                <a:cs typeface="Times New Roman" panose="02020603050405020304" pitchFamily="18" charset="0"/>
              </a:rPr>
              <a:t>вкладка «Медицинская статистика</a:t>
            </a:r>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«Годовой </a:t>
            </a:r>
            <a:r>
              <a:rPr lang="ru-RU" dirty="0" smtClean="0">
                <a:latin typeface="Times New Roman" panose="02020603050405020304" pitchFamily="18" charset="0"/>
                <a:cs typeface="Times New Roman" panose="02020603050405020304" pitchFamily="18" charset="0"/>
              </a:rPr>
              <a:t>отчет 202</a:t>
            </a:r>
            <a:r>
              <a:rPr lang="en-US" dirty="0" smtClean="0">
                <a:latin typeface="Times New Roman" panose="02020603050405020304" pitchFamily="18" charset="0"/>
                <a:cs typeface="Times New Roman" panose="02020603050405020304" pitchFamily="18" charset="0"/>
              </a:rPr>
              <a:t>3</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342900" lvl="1" indent="-342900">
              <a:buFont typeface="Arial" pitchFamily="34" charset="0"/>
              <a:buChar char="•"/>
            </a:pPr>
            <a:endParaRPr lang="ru-RU" dirty="0"/>
          </a:p>
        </p:txBody>
      </p:sp>
    </p:spTree>
    <p:extLst>
      <p:ext uri="{BB962C8B-B14F-4D97-AF65-F5344CB8AC3E}">
        <p14:creationId xmlns:p14="http://schemas.microsoft.com/office/powerpoint/2010/main" val="25633007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563105"/>
            <a:ext cx="7920880" cy="4932119"/>
          </a:xfrm>
          <a:prstGeom prst="rect">
            <a:avLst/>
          </a:prstGeom>
        </p:spPr>
        <p:txBody>
          <a:bodyPr wrap="square">
            <a:spAutoFit/>
          </a:bodyPr>
          <a:lstStyle/>
          <a:p>
            <a:pPr marL="342900" lvl="0" indent="-342900">
              <a:spcBef>
                <a:spcPts val="300"/>
              </a:spcBef>
              <a:spcAft>
                <a:spcPts val="300"/>
              </a:spcAft>
              <a:buFont typeface="+mj-lt"/>
              <a:buAutoNum type="arabicParenBoth" startAt="1090"/>
              <a:tabLst>
                <a:tab pos="2637155" algn="ctr"/>
                <a:tab pos="2743200" algn="l"/>
                <a:tab pos="5274310" algn="r"/>
              </a:tabLst>
            </a:pPr>
            <a:r>
              <a:rPr lang="en-US" sz="2400" dirty="0">
                <a:latin typeface="Times New Roman" panose="02020603050405020304" pitchFamily="18" charset="0"/>
                <a:ea typeface="Times New Roman" panose="02020603050405020304" pitchFamily="18" charset="0"/>
              </a:rPr>
              <a:t> </a:t>
            </a:r>
            <a:r>
              <a:rPr lang="ru-RU" sz="2400" dirty="0">
                <a:latin typeface="Times New Roman" panose="02020603050405020304" pitchFamily="18" charset="0"/>
                <a:ea typeface="Times New Roman" panose="02020603050405020304" pitchFamily="18" charset="0"/>
              </a:rPr>
              <a:t>Код по ОКЕИ: человек – 792</a:t>
            </a:r>
          </a:p>
          <a:p>
            <a:pPr marL="590550">
              <a:spcAft>
                <a:spcPts val="0"/>
              </a:spcAft>
            </a:pPr>
            <a:r>
              <a:rPr lang="ru-RU" sz="2400" dirty="0">
                <a:latin typeface="Times New Roman" panose="02020603050405020304" pitchFamily="18" charset="0"/>
                <a:ea typeface="Times New Roman" panose="02020603050405020304" pitchFamily="18" charset="0"/>
              </a:rPr>
              <a:t>Санаторно-курортное лечение по всем профилям: направлено на санаторно-курортное лечение, всего 1 _____________, из них</a:t>
            </a:r>
          </a:p>
          <a:p>
            <a:pPr marL="590550">
              <a:spcAft>
                <a:spcPts val="0"/>
              </a:spcAft>
            </a:pPr>
            <a:r>
              <a:rPr lang="ru-RU" sz="2400" dirty="0">
                <a:latin typeface="Times New Roman" panose="02020603050405020304" pitchFamily="18" charset="0"/>
                <a:ea typeface="Times New Roman" panose="02020603050405020304" pitchFamily="18" charset="0"/>
              </a:rPr>
              <a:t>детей 0–17 лет  2 _____________ , получили санаторно-курортное лечение, всего  3 _____________, из них дети 0–17 лет  4 __________ , </a:t>
            </a:r>
          </a:p>
          <a:p>
            <a:pPr marL="590550">
              <a:spcAft>
                <a:spcPts val="0"/>
              </a:spcAft>
            </a:pPr>
            <a:r>
              <a:rPr lang="ru-RU" sz="2400" dirty="0">
                <a:latin typeface="Times New Roman" panose="02020603050405020304" pitchFamily="18" charset="0"/>
                <a:ea typeface="Times New Roman" panose="02020603050405020304" pitchFamily="18" charset="0"/>
              </a:rPr>
              <a:t>из общего числа получивших санаторно-курортное лечение – иностранные граждане, 5 ________, из них дети 6 </a:t>
            </a:r>
            <a:r>
              <a:rPr lang="ru-RU" sz="2400" dirty="0" smtClean="0">
                <a:latin typeface="Times New Roman" panose="02020603050405020304" pitchFamily="18" charset="0"/>
                <a:ea typeface="Times New Roman" panose="02020603050405020304" pitchFamily="18" charset="0"/>
              </a:rPr>
              <a:t>__________.  </a:t>
            </a:r>
          </a:p>
          <a:p>
            <a:pPr marL="590550">
              <a:spcAft>
                <a:spcPts val="0"/>
              </a:spcAft>
            </a:pPr>
            <a:r>
              <a:rPr lang="ru-RU" sz="2400" dirty="0" smtClean="0">
                <a:solidFill>
                  <a:srgbClr val="FF0000"/>
                </a:solidFill>
                <a:latin typeface="Times New Roman" panose="02020603050405020304" pitchFamily="18" charset="0"/>
                <a:ea typeface="Times New Roman" panose="02020603050405020304" pitchFamily="18" charset="0"/>
              </a:rPr>
              <a:t>Таблица заполняется  медицинскими организациями, направляющих пациентов на санаторно-курортное </a:t>
            </a:r>
            <a:r>
              <a:rPr lang="ru-RU" sz="2400" dirty="0">
                <a:solidFill>
                  <a:srgbClr val="FF0000"/>
                </a:solidFill>
                <a:latin typeface="Times New Roman" panose="02020603050405020304" pitchFamily="18" charset="0"/>
                <a:ea typeface="Times New Roman" panose="02020603050405020304" pitchFamily="18" charset="0"/>
              </a:rPr>
              <a:t>л</a:t>
            </a:r>
            <a:r>
              <a:rPr lang="ru-RU" sz="2400" dirty="0" smtClean="0">
                <a:solidFill>
                  <a:srgbClr val="FF0000"/>
                </a:solidFill>
                <a:latin typeface="Times New Roman" panose="02020603050405020304" pitchFamily="18" charset="0"/>
                <a:ea typeface="Times New Roman" panose="02020603050405020304" pitchFamily="18" charset="0"/>
              </a:rPr>
              <a:t>ечение </a:t>
            </a:r>
            <a:endParaRPr lang="ru-RU" sz="2400" dirty="0">
              <a:solidFill>
                <a:srgbClr val="FF0000"/>
              </a:solidFill>
            </a:endParaRPr>
          </a:p>
        </p:txBody>
      </p:sp>
    </p:spTree>
    <p:extLst>
      <p:ext uri="{BB962C8B-B14F-4D97-AF65-F5344CB8AC3E}">
        <p14:creationId xmlns:p14="http://schemas.microsoft.com/office/powerpoint/2010/main" val="1377617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381000"/>
            <a:ext cx="838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2000" b="1">
                <a:latin typeface="Times New Roman" panose="02020603050405020304" pitchFamily="18" charset="0"/>
              </a:rPr>
              <a:t>Таблица 1107</a:t>
            </a:r>
            <a:endParaRPr lang="ru-RU" altLang="ru-RU" sz="2000">
              <a:latin typeface="Times New Roman" panose="02020603050405020304" pitchFamily="18" charset="0"/>
            </a:endParaRPr>
          </a:p>
        </p:txBody>
      </p:sp>
      <p:graphicFrame>
        <p:nvGraphicFramePr>
          <p:cNvPr id="197859" name="Group 227"/>
          <p:cNvGraphicFramePr>
            <a:graphicFrameLocks noGrp="1"/>
          </p:cNvGraphicFramePr>
          <p:nvPr>
            <p:ph type="tbl" idx="4294967295"/>
            <p:extLst>
              <p:ext uri="{D42A27DB-BD31-4B8C-83A1-F6EECF244321}">
                <p14:modId xmlns:p14="http://schemas.microsoft.com/office/powerpoint/2010/main" val="515811243"/>
              </p:ext>
            </p:extLst>
          </p:nvPr>
        </p:nvGraphicFramePr>
        <p:xfrm>
          <a:off x="152400" y="762000"/>
          <a:ext cx="8763000" cy="3475302"/>
        </p:xfrm>
        <a:graphic>
          <a:graphicData uri="http://schemas.openxmlformats.org/drawingml/2006/table">
            <a:tbl>
              <a:tblPr/>
              <a:tblGrid>
                <a:gridCol w="5715000"/>
                <a:gridCol w="990600"/>
                <a:gridCol w="2057400"/>
              </a:tblGrid>
              <a:tr h="335351">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Участки медицинских организаций, оказывающих медицинскую помощь в амбулаторных условиях</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Число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vMerge="1">
                  <a:txBody>
                    <a:bodyPr/>
                    <a:lstStyle/>
                    <a:p>
                      <a:endParaRPr lang="ru-RU"/>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30486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Врачебных терапевтических участков, всего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a:t>
                      </a: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комплексные участки</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малокомплектные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Участки врача общей практики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Педиатрические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малокомплектные участки</a:t>
                      </a:r>
                      <a:endParaRPr kumimoji="0" lang="ru-RU" sz="1600" b="0" i="0" u="none" strike="noStrike" cap="none" normalizeH="0" baseline="0" dirty="0" smtClean="0">
                        <a:ln>
                          <a:noFill/>
                        </a:ln>
                        <a:solidFill>
                          <a:srgbClr val="CC0000"/>
                        </a:solidFill>
                        <a:effectLst/>
                        <a:latin typeface="Arial" pitchFamily="34" charset="0"/>
                        <a:cs typeface="Arial" pitchFamily="34" charset="0"/>
                      </a:endParaRPr>
                    </a:p>
                    <a:p>
                      <a:pPr marL="0" marR="0" lvl="0" indent="0" algn="ctr" defTabSz="914400" rtl="0" eaLnBrk="0" fontAlgn="t"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CC0000"/>
                        </a:solidFill>
                        <a:effectLst/>
                        <a:latin typeface="Arial" pitchFamily="34" charset="0"/>
                        <a:cs typeface="Arial" pitchFamily="34" charset="0"/>
                      </a:endParaRPr>
                    </a:p>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CC0000"/>
                          </a:solidFill>
                          <a:effectLst/>
                          <a:latin typeface="Times New Roman" pitchFamily="18" charset="0"/>
                          <a:cs typeface="Times New Roman" pitchFamily="18" charset="0"/>
                        </a:rPr>
                        <a:t>Фельдшерские    участки</a:t>
                      </a: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306" name="Rectangle 228"/>
          <p:cNvSpPr>
            <a:spLocks noChangeArrowheads="1"/>
          </p:cNvSpPr>
          <p:nvPr/>
        </p:nvSpPr>
        <p:spPr bwMode="auto">
          <a:xfrm>
            <a:off x="5004048" y="2420888"/>
            <a:ext cx="3888432" cy="1800200"/>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1600" b="1" dirty="0">
                <a:latin typeface="Times New Roman" panose="02020603050405020304" pitchFamily="18" charset="0"/>
              </a:rPr>
              <a:t>Проверка доступности первичной медико-санитарной помощи:</a:t>
            </a:r>
          </a:p>
          <a:p>
            <a:pPr eaLnBrk="1" hangingPunct="1">
              <a:spcBef>
                <a:spcPct val="0"/>
              </a:spcBef>
              <a:buClrTx/>
              <a:buSzTx/>
              <a:buFontTx/>
              <a:buNone/>
            </a:pPr>
            <a:r>
              <a:rPr lang="ru-RU" altLang="ru-RU" sz="1600" b="1" dirty="0">
                <a:latin typeface="Times New Roman" panose="02020603050405020304" pitchFamily="18" charset="0"/>
              </a:rPr>
              <a:t>(численность населения) : (норматив </a:t>
            </a:r>
          </a:p>
          <a:p>
            <a:pPr eaLnBrk="1" hangingPunct="1">
              <a:spcBef>
                <a:spcPct val="0"/>
              </a:spcBef>
              <a:buClrTx/>
              <a:buSzTx/>
              <a:buFontTx/>
              <a:buNone/>
            </a:pPr>
            <a:r>
              <a:rPr lang="ru-RU" altLang="ru-RU" sz="1600" b="1" dirty="0">
                <a:latin typeface="Times New Roman" panose="02020603050405020304" pitchFamily="18" charset="0"/>
              </a:rPr>
              <a:t>численности населения на участке) = </a:t>
            </a:r>
          </a:p>
          <a:p>
            <a:pPr algn="ctr" eaLnBrk="1" hangingPunct="1">
              <a:spcBef>
                <a:spcPct val="0"/>
              </a:spcBef>
              <a:buClrTx/>
              <a:buSzTx/>
              <a:buFontTx/>
              <a:buNone/>
            </a:pPr>
            <a:r>
              <a:rPr lang="ru-RU" altLang="ru-RU" sz="1600" b="1" dirty="0">
                <a:latin typeface="Times New Roman" panose="02020603050405020304" pitchFamily="18" charset="0"/>
              </a:rPr>
              <a:t>численность штатных должностей участковых врачей</a:t>
            </a:r>
          </a:p>
          <a:p>
            <a:pPr algn="ctr" eaLnBrk="1" hangingPunct="1">
              <a:spcBef>
                <a:spcPct val="0"/>
              </a:spcBef>
              <a:buClrTx/>
              <a:buSzTx/>
              <a:buFontTx/>
              <a:buNone/>
            </a:pPr>
            <a:r>
              <a:rPr lang="ru-RU" altLang="ru-RU" sz="1600" b="1" dirty="0">
                <a:latin typeface="Times New Roman" panose="02020603050405020304" pitchFamily="18" charset="0"/>
              </a:rPr>
              <a:t>При этом могут быть отклонения</a:t>
            </a:r>
          </a:p>
        </p:txBody>
      </p:sp>
      <p:sp>
        <p:nvSpPr>
          <p:cNvPr id="11307" name="AutoShape 229"/>
          <p:cNvSpPr>
            <a:spLocks noChangeArrowheads="1"/>
          </p:cNvSpPr>
          <p:nvPr/>
        </p:nvSpPr>
        <p:spPr bwMode="auto">
          <a:xfrm>
            <a:off x="4114800" y="6172200"/>
            <a:ext cx="9906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1308" name="Rectangle 228"/>
          <p:cNvSpPr>
            <a:spLocks noChangeArrowheads="1"/>
          </p:cNvSpPr>
          <p:nvPr/>
        </p:nvSpPr>
        <p:spPr bwMode="auto">
          <a:xfrm>
            <a:off x="381000" y="4437112"/>
            <a:ext cx="8229600" cy="1872208"/>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just" eaLnBrk="1" hangingPunct="1">
              <a:spcBef>
                <a:spcPct val="0"/>
              </a:spcBef>
              <a:buClrTx/>
              <a:buSzTx/>
              <a:buFontTx/>
              <a:buNone/>
            </a:pPr>
            <a:r>
              <a:rPr lang="ru-RU" sz="1600" dirty="0">
                <a:solidFill>
                  <a:srgbClr val="000000"/>
                </a:solidFill>
                <a:latin typeface="Times New Roman"/>
              </a:rPr>
              <a:t>В строке 7 указывать участки по состоянию на конец отчетного года и созданные по причине </a:t>
            </a:r>
            <a:r>
              <a:rPr lang="ru-RU" sz="1600" dirty="0" err="1">
                <a:solidFill>
                  <a:srgbClr val="000000"/>
                </a:solidFill>
                <a:latin typeface="Times New Roman"/>
              </a:rPr>
              <a:t>неукомплектованности</a:t>
            </a:r>
            <a:r>
              <a:rPr lang="ru-RU" sz="1600" dirty="0">
                <a:solidFill>
                  <a:srgbClr val="000000"/>
                </a:solidFill>
                <a:latin typeface="Times New Roman"/>
              </a:rPr>
              <a:t> либо недостаточной укомплектованности медицинской организации, оказывающей первичную врачебную медико-санитарную помощь, или </a:t>
            </a:r>
            <a:r>
              <a:rPr lang="ru-RU" sz="1600" dirty="0" smtClean="0">
                <a:solidFill>
                  <a:srgbClr val="000000"/>
                </a:solidFill>
                <a:latin typeface="Times New Roman"/>
              </a:rPr>
              <a:t>ее подразделений </a:t>
            </a:r>
            <a:r>
              <a:rPr lang="ru-RU" sz="1600" dirty="0">
                <a:solidFill>
                  <a:srgbClr val="000000"/>
                </a:solidFill>
                <a:latin typeface="Times New Roman"/>
              </a:rPr>
              <a:t>медицинскими работниками из числа врачей-терапевтов, врачей терапевтов-участковых, врачей-педиатров, врачей-педиатров участковых, врачей общей практики (семейных врачей), а также в случае их временного отсутствия и возложении на фельдшера отдельных врачебных функций </a:t>
            </a:r>
            <a:endParaRPr lang="ru-RU" altLang="ru-RU" sz="1600" b="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0011301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290" name="Rectangle 10"/>
          <p:cNvSpPr>
            <a:spLocks noChangeArrowheads="1"/>
          </p:cNvSpPr>
          <p:nvPr/>
        </p:nvSpPr>
        <p:spPr bwMode="auto">
          <a:xfrm>
            <a:off x="0" y="2895600"/>
            <a:ext cx="8915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15.05.2012 </a:t>
            </a:r>
            <a:r>
              <a:rPr lang="ru-RU" altLang="ru-RU" sz="1600" b="1">
                <a:solidFill>
                  <a:srgbClr val="990033"/>
                </a:solidFill>
                <a:latin typeface="Times New Roman" panose="02020603050405020304" pitchFamily="18" charset="0"/>
              </a:rPr>
              <a:t>№ 543н </a:t>
            </a:r>
            <a:r>
              <a:rPr lang="ru-RU" altLang="ru-RU" sz="1600" b="1">
                <a:latin typeface="Times New Roman" panose="02020603050405020304" pitchFamily="18" charset="0"/>
              </a:rPr>
              <a:t>“Об утверждении Положения об организации оказания первичной медико-санитарной помощи взрослому населению” могут быть организованы следующие участки: </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терапевтический, с численностью прикрепленного взрослого населения (18 лет и старше) в количестве 1700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врача общей практики, с численностью прикрепленного взрослого на- селения (18 лет и старше) в количестве 1200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семейного врача, с численностью прикрепленного взрослого и детского населения в количестве 1500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комплексный терапевтический, с численностью прикрепленного населения (взрослого и детского) в количестве 2000 чел.</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16.04.2012 №</a:t>
            </a:r>
            <a:r>
              <a:rPr lang="ru-RU" altLang="ru-RU" sz="1600" b="1">
                <a:solidFill>
                  <a:srgbClr val="990033"/>
                </a:solidFill>
                <a:latin typeface="Times New Roman" panose="02020603050405020304" pitchFamily="18" charset="0"/>
              </a:rPr>
              <a:t>366н "</a:t>
            </a:r>
            <a:r>
              <a:rPr lang="ru-RU" altLang="ru-RU" sz="1600" b="1">
                <a:latin typeface="Times New Roman" panose="02020603050405020304" pitchFamily="18" charset="0"/>
              </a:rPr>
              <a:t>Об утверждении Порядка оказания педиатрической помощи" рекомендовано на 1 врача-педиатра участкового 800 прикрепленного детского населения</a:t>
            </a:r>
          </a:p>
        </p:txBody>
      </p:sp>
      <p:sp>
        <p:nvSpPr>
          <p:cNvPr id="12291" name="AutoShape 11"/>
          <p:cNvSpPr>
            <a:spLocks noChangeArrowheads="1"/>
          </p:cNvSpPr>
          <p:nvPr/>
        </p:nvSpPr>
        <p:spPr bwMode="auto">
          <a:xfrm>
            <a:off x="3962400" y="0"/>
            <a:ext cx="8382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2292" name="Rectangle 3"/>
          <p:cNvSpPr>
            <a:spLocks noChangeArrowheads="1"/>
          </p:cNvSpPr>
          <p:nvPr/>
        </p:nvSpPr>
        <p:spPr bwMode="auto">
          <a:xfrm>
            <a:off x="0" y="533400"/>
            <a:ext cx="9144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solidFill>
                  <a:srgbClr val="990033"/>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 обслуживается врачом терапевтом участковым, медсестрой и фельдшером (акушеркой), ФАП, ФП</a:t>
            </a:r>
          </a:p>
          <a:p>
            <a:pPr>
              <a:buClr>
                <a:schemeClr val="bg2"/>
              </a:buClr>
              <a:buSzPct val="75000"/>
              <a:buFont typeface="Wingdings" panose="05000000000000000000" pitchFamily="2" charset="2"/>
              <a:buChar char="n"/>
            </a:pPr>
            <a:r>
              <a:rPr lang="ru-RU" altLang="ru-RU" sz="1600" b="1">
                <a:solidFill>
                  <a:srgbClr val="C00000"/>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формируется из населения врачебного участка с недостаточной численностью прикрепленного населения (малокомплектный участок) или населения, обслуживаемого врачом-терапевтом амбулатории и населения, обслуживаемого фельдшерско-акушерскими пунктами (фельдшерскими пунктами)</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К малокомплектным участкам относят участки,  численность прикрепленного населения на которых на 200 человек ниже установленных нормативов</a:t>
            </a:r>
          </a:p>
        </p:txBody>
      </p:sp>
    </p:spTree>
    <p:extLst>
      <p:ext uri="{BB962C8B-B14F-4D97-AF65-F5344CB8AC3E}">
        <p14:creationId xmlns:p14="http://schemas.microsoft.com/office/powerpoint/2010/main" val="27050697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57379"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7382" name="Rectangle 6"/>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57383"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dirty="0" smtClean="0">
                <a:solidFill>
                  <a:srgbClr val="CC0000"/>
                </a:solidFill>
              </a:rPr>
              <a:t>               </a:t>
            </a:r>
            <a:endParaRPr lang="ru-RU" sz="1200" b="1" dirty="0">
              <a:solidFill>
                <a:srgbClr val="CC0000"/>
              </a:solidFill>
            </a:endParaRPr>
          </a:p>
        </p:txBody>
      </p:sp>
      <p:sp>
        <p:nvSpPr>
          <p:cNvPr id="69" name="Rectangle 9"/>
          <p:cNvSpPr>
            <a:spLocks noChangeArrowheads="1"/>
          </p:cNvSpPr>
          <p:nvPr/>
        </p:nvSpPr>
        <p:spPr bwMode="auto">
          <a:xfrm>
            <a:off x="467544" y="836712"/>
            <a:ext cx="8568952" cy="288925"/>
          </a:xfrm>
          <a:prstGeom prst="rect">
            <a:avLst/>
          </a:prstGeom>
          <a:noFill/>
          <a:ln w="9525">
            <a:noFill/>
            <a:miter lim="800000"/>
            <a:headEnd/>
            <a:tailEnd/>
          </a:ln>
          <a:effectLst/>
        </p:spPr>
        <p:txBody>
          <a:bodyPr wrap="none" anchor="ctr"/>
          <a:lstStyle/>
          <a:p>
            <a:endParaRPr lang="ru-RU" b="1" dirty="0"/>
          </a:p>
          <a:p>
            <a:r>
              <a:rPr lang="ru-RU" sz="1600" b="1" dirty="0">
                <a:latin typeface="Times New Roman" pitchFamily="18" charset="0"/>
                <a:cs typeface="Times New Roman" pitchFamily="18" charset="0"/>
              </a:rPr>
              <a:t>Внесены изменения в таблицу  </a:t>
            </a:r>
            <a:r>
              <a:rPr lang="ru-RU" sz="1600" b="1" dirty="0" smtClean="0">
                <a:latin typeface="Times New Roman" pitchFamily="18" charset="0"/>
                <a:cs typeface="Times New Roman" pitchFamily="18" charset="0"/>
              </a:rPr>
              <a:t>2850 «Результаты проведения медицинской реабилитации»</a:t>
            </a:r>
            <a:endParaRPr lang="ru-RU" sz="1600" b="1" dirty="0">
              <a:latin typeface="Times New Roman" pitchFamily="18" charset="0"/>
              <a:cs typeface="Times New Roman" pitchFamily="18" charset="0"/>
            </a:endParaRPr>
          </a:p>
          <a:p>
            <a:endParaRPr lang="ru-RU" sz="1600" b="1" dirty="0"/>
          </a:p>
        </p:txBody>
      </p:sp>
      <p:graphicFrame>
        <p:nvGraphicFramePr>
          <p:cNvPr id="15" name="Таблица 14"/>
          <p:cNvGraphicFramePr>
            <a:graphicFrameLocks noGrp="1"/>
          </p:cNvGraphicFramePr>
          <p:nvPr>
            <p:extLst>
              <p:ext uri="{D42A27DB-BD31-4B8C-83A1-F6EECF244321}">
                <p14:modId xmlns:p14="http://schemas.microsoft.com/office/powerpoint/2010/main" val="44213319"/>
              </p:ext>
            </p:extLst>
          </p:nvPr>
        </p:nvGraphicFramePr>
        <p:xfrm>
          <a:off x="467544" y="1268760"/>
          <a:ext cx="8568952" cy="4366240"/>
        </p:xfrm>
        <a:graphic>
          <a:graphicData uri="http://schemas.openxmlformats.org/drawingml/2006/table">
            <a:tbl>
              <a:tblPr/>
              <a:tblGrid>
                <a:gridCol w="1296143"/>
                <a:gridCol w="360040"/>
                <a:gridCol w="828393"/>
                <a:gridCol w="645976"/>
                <a:gridCol w="893963"/>
                <a:gridCol w="693882"/>
                <a:gridCol w="763270"/>
                <a:gridCol w="624493"/>
                <a:gridCol w="1040823"/>
                <a:gridCol w="1421969"/>
              </a:tblGrid>
              <a:tr h="1440160">
                <a:tc>
                  <a:txBody>
                    <a:bodyPr/>
                    <a:lstStyle/>
                    <a:p>
                      <a:pPr algn="ctr">
                        <a:spcAft>
                          <a:spcPts val="0"/>
                        </a:spcAft>
                      </a:pPr>
                      <a:r>
                        <a:rPr lang="ru-RU" sz="1200" dirty="0">
                          <a:latin typeface="Times New Roman"/>
                          <a:ea typeface="Times New Roman"/>
                          <a:cs typeface="Times New Roman"/>
                        </a:rPr>
                        <a:t>Наименование</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 </a:t>
                      </a:r>
                    </a:p>
                    <a:p>
                      <a:pPr algn="ctr">
                        <a:spcAft>
                          <a:spcPts val="0"/>
                        </a:spcAft>
                      </a:pPr>
                      <a:r>
                        <a:rPr lang="ru-RU" sz="1200">
                          <a:latin typeface="Times New Roman"/>
                          <a:ea typeface="Times New Roman"/>
                          <a:cs typeface="Times New Roman"/>
                        </a:rPr>
                        <a:t>п/п</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p>
                    <a:p>
                      <a:pPr algn="ctr">
                        <a:spcAft>
                          <a:spcPts val="0"/>
                        </a:spcAft>
                      </a:pPr>
                      <a:r>
                        <a:rPr lang="ru-RU" sz="1200" dirty="0">
                          <a:latin typeface="Times New Roman"/>
                          <a:ea typeface="Times New Roman"/>
                          <a:cs typeface="Times New Roman"/>
                        </a:rPr>
                        <a:t>нуждающихся</a:t>
                      </a:r>
                    </a:p>
                    <a:p>
                      <a:pPr algn="ctr">
                        <a:spcAft>
                          <a:spcPts val="0"/>
                        </a:spcAft>
                      </a:pPr>
                      <a:r>
                        <a:rPr lang="ru-RU" sz="1200" dirty="0">
                          <a:latin typeface="Times New Roman"/>
                          <a:ea typeface="Times New Roman"/>
                          <a:cs typeface="Times New Roman"/>
                        </a:rPr>
                        <a:t>в медицинской</a:t>
                      </a:r>
                    </a:p>
                    <a:p>
                      <a:pPr algn="ctr">
                        <a:spcAft>
                          <a:spcPts val="0"/>
                        </a:spcAft>
                      </a:pPr>
                      <a:r>
                        <a:rPr lang="ru-RU" sz="1200" dirty="0">
                          <a:latin typeface="Times New Roman"/>
                          <a:ea typeface="Times New Roman"/>
                          <a:cs typeface="Times New Roman"/>
                        </a:rPr>
                        <a:t>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a:t>
                      </a:r>
                      <a:br>
                        <a:rPr lang="ru-RU" sz="1200" dirty="0">
                          <a:latin typeface="Times New Roman"/>
                          <a:ea typeface="Times New Roman"/>
                          <a:cs typeface="Times New Roman"/>
                        </a:rPr>
                      </a:br>
                      <a:r>
                        <a:rPr lang="ru-RU" sz="1200" dirty="0" smtClean="0">
                          <a:latin typeface="Times New Roman"/>
                          <a:ea typeface="Times New Roman"/>
                          <a:cs typeface="Times New Roman"/>
                        </a:rPr>
                        <a:t>на медицинскую </a:t>
                      </a: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закончивших</a:t>
                      </a:r>
                    </a:p>
                    <a:p>
                      <a:pPr algn="ctr">
                        <a:spcAft>
                          <a:spcPts val="0"/>
                        </a:spcAft>
                      </a:pPr>
                      <a:r>
                        <a:rPr lang="ru-RU" sz="1200" dirty="0">
                          <a:latin typeface="Times New Roman"/>
                          <a:ea typeface="Times New Roman"/>
                          <a:cs typeface="Times New Roman"/>
                        </a:rPr>
                        <a:t>медицинскую</a:t>
                      </a:r>
                      <a:br>
                        <a:rPr lang="ru-RU" sz="1200" dirty="0">
                          <a:latin typeface="Times New Roman"/>
                          <a:ea typeface="Times New Roman"/>
                          <a:cs typeface="Times New Roman"/>
                        </a:rPr>
                      </a:b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прошедших</a:t>
                      </a:r>
                    </a:p>
                    <a:p>
                      <a:pPr algn="ctr">
                        <a:spcAft>
                          <a:spcPts val="0"/>
                        </a:spcAft>
                      </a:pPr>
                      <a:r>
                        <a:rPr lang="ru-RU" sz="1200" dirty="0">
                          <a:latin typeface="Times New Roman"/>
                          <a:ea typeface="Times New Roman"/>
                          <a:cs typeface="Times New Roman"/>
                        </a:rPr>
                        <a:t>медицинскую реабилитацию</a:t>
                      </a:r>
                    </a:p>
                    <a:p>
                      <a:pPr algn="ctr">
                        <a:spcAft>
                          <a:spcPts val="0"/>
                        </a:spcAft>
                      </a:pPr>
                      <a:r>
                        <a:rPr lang="ru-RU" sz="1200" dirty="0">
                          <a:latin typeface="Times New Roman"/>
                          <a:ea typeface="Times New Roman"/>
                          <a:cs typeface="Times New Roman"/>
                        </a:rPr>
                        <a:t>повторно</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на МСЭ после</a:t>
                      </a:r>
                    </a:p>
                    <a:p>
                      <a:pPr algn="ctr">
                        <a:spcAft>
                          <a:spcPts val="0"/>
                        </a:spcAft>
                      </a:pPr>
                      <a:r>
                        <a:rPr lang="ru-RU" sz="1200" dirty="0">
                          <a:latin typeface="Times New Roman"/>
                          <a:ea typeface="Times New Roman"/>
                          <a:cs typeface="Times New Roman"/>
                        </a:rPr>
                        <a:t>проведения</a:t>
                      </a:r>
                    </a:p>
                    <a:p>
                      <a:pPr algn="ctr">
                        <a:spcAft>
                          <a:spcPts val="0"/>
                        </a:spcAft>
                      </a:pPr>
                      <a:r>
                        <a:rPr lang="ru-RU" sz="1200" dirty="0">
                          <a:latin typeface="Times New Roman"/>
                          <a:ea typeface="Times New Roman"/>
                          <a:cs typeface="Times New Roman"/>
                        </a:rPr>
                        <a:t>медицинской 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lgn="ctr">
                        <a:spcAft>
                          <a:spcPts val="0"/>
                        </a:spcAft>
                      </a:pPr>
                      <a:r>
                        <a:rPr lang="ru-RU" sz="1200">
                          <a:latin typeface="Times New Roman"/>
                          <a:ea typeface="Times New Roman"/>
                          <a:cs typeface="Times New Roman"/>
                        </a:rPr>
                        <a:t>1</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2</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3</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4</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5</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6</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7</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8</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9</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10</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dirty="0">
                          <a:solidFill>
                            <a:schemeClr val="tx1"/>
                          </a:solidFill>
                          <a:latin typeface="Times New Roman"/>
                          <a:ea typeface="Times New Roman"/>
                          <a:cs typeface="Times New Roman"/>
                        </a:rPr>
                        <a:t>Число лиц, всего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chemeClr val="tx1"/>
                          </a:solidFill>
                          <a:latin typeface="Times New Roman"/>
                          <a:ea typeface="Times New Roman"/>
                          <a:cs typeface="Times New Roman"/>
                        </a:rPr>
                        <a:t>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dirty="0">
                          <a:solidFill>
                            <a:schemeClr val="tx1"/>
                          </a:solidFill>
                          <a:latin typeface="Times New Roman"/>
                          <a:ea typeface="Times New Roman"/>
                          <a:cs typeface="Times New Roman"/>
                        </a:rPr>
                        <a:t>в том числе: </a:t>
                      </a:r>
                    </a:p>
                    <a:p>
                      <a:pPr>
                        <a:spcAft>
                          <a:spcPts val="0"/>
                        </a:spcAft>
                      </a:pPr>
                      <a:r>
                        <a:rPr lang="ru-RU" sz="1200" dirty="0">
                          <a:solidFill>
                            <a:schemeClr val="tx1"/>
                          </a:solidFill>
                          <a:latin typeface="Times New Roman"/>
                          <a:ea typeface="Times New Roman"/>
                          <a:cs typeface="Times New Roman"/>
                        </a:rPr>
                        <a:t>     взрослых</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chemeClr val="tx1"/>
                          </a:solidFill>
                          <a:latin typeface="Times New Roman"/>
                          <a:ea typeface="Times New Roman"/>
                          <a:cs typeface="Times New Roman"/>
                        </a:rPr>
                        <a:t>     детей</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chemeClr val="tx1"/>
                          </a:solidFill>
                          <a:latin typeface="Times New Roman"/>
                          <a:ea typeface="Times New Roman"/>
                          <a:cs typeface="Times New Roman"/>
                        </a:rPr>
                        <a:t>    из стр. 1.2:</a:t>
                      </a:r>
                    </a:p>
                    <a:p>
                      <a:pPr>
                        <a:spcAft>
                          <a:spcPts val="0"/>
                        </a:spcAft>
                      </a:pPr>
                      <a:r>
                        <a:rPr lang="ru-RU" sz="1200">
                          <a:solidFill>
                            <a:schemeClr val="tx1"/>
                          </a:solidFill>
                          <a:latin typeface="Times New Roman"/>
                          <a:ea typeface="Times New Roman"/>
                          <a:cs typeface="Times New Roman"/>
                        </a:rPr>
                        <a:t>    детей 0-2 лет</a:t>
                      </a:r>
                    </a:p>
                    <a:p>
                      <a:pPr>
                        <a:spcAft>
                          <a:spcPts val="0"/>
                        </a:spcAft>
                      </a:pPr>
                      <a:r>
                        <a:rPr lang="ru-RU" sz="1200">
                          <a:solidFill>
                            <a:schemeClr val="tx1"/>
                          </a:solidFill>
                          <a:latin typeface="Times New Roman"/>
                          <a:ea typeface="Times New Roman"/>
                          <a:cs typeface="Times New Roman"/>
                        </a:rPr>
                        <a:t>   включительно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chemeClr val="tx1"/>
                          </a:solidFill>
                          <a:latin typeface="Times New Roman"/>
                          <a:ea typeface="Times New Roman"/>
                          <a:cs typeface="Times New Roman"/>
                        </a:rPr>
                        <a:t>Из стр. 1:</a:t>
                      </a:r>
                    </a:p>
                    <a:p>
                      <a:pPr>
                        <a:spcAft>
                          <a:spcPts val="0"/>
                        </a:spcAft>
                      </a:pPr>
                      <a:r>
                        <a:rPr lang="ru-RU" sz="1200">
                          <a:solidFill>
                            <a:schemeClr val="tx1"/>
                          </a:solidFill>
                          <a:latin typeface="Times New Roman"/>
                          <a:ea typeface="Times New Roman"/>
                          <a:cs typeface="Times New Roman"/>
                        </a:rPr>
                        <a:t>     инвалидов</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chemeClr val="tx1"/>
                          </a:solidFill>
                          <a:latin typeface="Times New Roman"/>
                          <a:ea typeface="Times New Roman"/>
                          <a:cs typeface="Times New Roman"/>
                        </a:rPr>
                        <a:t>в том числе: </a:t>
                      </a:r>
                    </a:p>
                    <a:p>
                      <a:pPr>
                        <a:spcAft>
                          <a:spcPts val="0"/>
                        </a:spcAft>
                      </a:pPr>
                      <a:r>
                        <a:rPr lang="ru-RU" sz="1200">
                          <a:solidFill>
                            <a:schemeClr val="tx1"/>
                          </a:solidFill>
                          <a:latin typeface="Times New Roman"/>
                          <a:ea typeface="Times New Roman"/>
                          <a:cs typeface="Times New Roman"/>
                        </a:rPr>
                        <a:t>     взрослых</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chemeClr val="tx1"/>
                          </a:solidFill>
                          <a:latin typeface="Times New Roman"/>
                          <a:ea typeface="Times New Roman"/>
                          <a:cs typeface="Times New Roman"/>
                        </a:rPr>
                        <a:t>     детей</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chemeClr val="tx1"/>
                          </a:solidFill>
                          <a:latin typeface="Times New Roman"/>
                          <a:ea typeface="Times New Roman"/>
                          <a:cs typeface="Times New Roman"/>
                        </a:rPr>
                        <a:t>    из стр. 2.2:</a:t>
                      </a:r>
                    </a:p>
                    <a:p>
                      <a:pPr>
                        <a:spcAft>
                          <a:spcPts val="0"/>
                        </a:spcAft>
                      </a:pPr>
                      <a:r>
                        <a:rPr lang="ru-RU" sz="1200">
                          <a:solidFill>
                            <a:schemeClr val="tx1"/>
                          </a:solidFill>
                          <a:latin typeface="Times New Roman"/>
                          <a:ea typeface="Times New Roman"/>
                          <a:cs typeface="Times New Roman"/>
                        </a:rPr>
                        <a:t>    детей 0-2 лет</a:t>
                      </a:r>
                    </a:p>
                    <a:p>
                      <a:pPr>
                        <a:spcAft>
                          <a:spcPts val="0"/>
                        </a:spcAft>
                      </a:pPr>
                      <a:r>
                        <a:rPr lang="ru-RU" sz="1200">
                          <a:solidFill>
                            <a:schemeClr val="tx1"/>
                          </a:solidFill>
                          <a:latin typeface="Times New Roman"/>
                          <a:ea typeface="Times New Roman"/>
                          <a:cs typeface="Times New Roman"/>
                        </a:rPr>
                        <a:t>   включительно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01470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395536" y="908720"/>
            <a:ext cx="8208912" cy="5078313"/>
          </a:xfrm>
          <a:prstGeom prst="rect">
            <a:avLst/>
          </a:prstGeom>
        </p:spPr>
        <p:txBody>
          <a:bodyPr wrap="square">
            <a:spAutoFit/>
          </a:bodyPr>
          <a:lstStyle/>
          <a:p>
            <a:pPr algn="just"/>
            <a:r>
              <a:rPr lang="ru-RU" dirty="0">
                <a:latin typeface="Times New Roman" panose="02020603050405020304" pitchFamily="18" charset="0"/>
                <a:cs typeface="Times New Roman" panose="02020603050405020304" pitchFamily="18" charset="0"/>
              </a:rPr>
              <a:t>В </a:t>
            </a:r>
            <a:r>
              <a:rPr lang="ru-RU" dirty="0" smtClean="0">
                <a:latin typeface="Times New Roman" panose="02020603050405020304" pitchFamily="18" charset="0"/>
                <a:cs typeface="Times New Roman" panose="02020603050405020304" pitchFamily="18" charset="0"/>
              </a:rPr>
              <a:t>таблицу</a:t>
            </a:r>
            <a:r>
              <a:rPr lang="en-US" dirty="0" smtClean="0">
                <a:latin typeface="Times New Roman" panose="02020603050405020304" pitchFamily="18" charset="0"/>
                <a:cs typeface="Times New Roman" panose="02020603050405020304" pitchFamily="18" charset="0"/>
              </a:rPr>
              <a:t> (2850)</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включаются сведения о результатах медицинской реабилитации. </a:t>
            </a:r>
            <a:r>
              <a:rPr lang="ru-RU" dirty="0">
                <a:solidFill>
                  <a:srgbClr val="000000"/>
                </a:solidFill>
                <a:latin typeface="Times New Roman" panose="02020603050405020304" pitchFamily="18" charset="0"/>
                <a:cs typeface="Times New Roman" panose="02020603050405020304" pitchFamily="18" charset="0"/>
              </a:rPr>
              <a:t>Таблица заполняется медицинскими организациями, осуществляющими обслуживание населения по территориальному принципу (оказывающими первичную медико-санитарную помощь). </a:t>
            </a:r>
            <a:endParaRPr lang="ru-RU" dirty="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Специализированные </a:t>
            </a:r>
            <a:r>
              <a:rPr lang="ru-RU" dirty="0">
                <a:latin typeface="Times New Roman" panose="02020603050405020304" pitchFamily="18" charset="0"/>
                <a:cs typeface="Times New Roman" panose="02020603050405020304" pitchFamily="18" charset="0"/>
              </a:rPr>
              <a:t>медицинские организации (стационары, диспансеры и т.д.), в которых специалисты назначают (рекомендуют) проведение реабилитационных мероприятий пациенту, в рамках </a:t>
            </a:r>
            <a:r>
              <a:rPr lang="ru-RU" dirty="0" smtClean="0">
                <a:latin typeface="Times New Roman" panose="02020603050405020304" pitchFamily="18" charset="0"/>
                <a:cs typeface="Times New Roman" panose="02020603050405020304" pitchFamily="18" charset="0"/>
              </a:rPr>
              <a:t>осуществления — </a:t>
            </a:r>
            <a:r>
              <a:rPr lang="ru-RU" dirty="0">
                <a:latin typeface="Times New Roman" panose="02020603050405020304" pitchFamily="18" charset="0"/>
                <a:cs typeface="Times New Roman" panose="02020603050405020304" pitchFamily="18" charset="0"/>
              </a:rPr>
              <a:t>преемственности с первичным звеном осуществляют процесс передачи сведений по пациенту. Пациент показывается в таблице один раз, вне зависимости от количества проведенных курсов реабилитации в течении года. Таблица формируется за отчетный период. Если этот же пациент будет нуждаться в медицинской реабилитации на следующий год, то он еще раз покажется в отчетном периоде следующего года. Если пациенту назначены реабилитационные мероприятия в предыдущем отчетном году, а проведен курс реабилитации в отчетном году, то следует показывать его, как нуждающегося в отчетном периоде. В графу 3 включаются пациенты, нуждающиеся в медицинской реабилитации, в том числе после перенесенной новой </a:t>
            </a:r>
            <a:r>
              <a:rPr lang="ru-RU" dirty="0" err="1" smtClean="0">
                <a:latin typeface="Times New Roman" panose="02020603050405020304" pitchFamily="18" charset="0"/>
                <a:cs typeface="Times New Roman" panose="02020603050405020304" pitchFamily="18" charset="0"/>
              </a:rPr>
              <a:t>корон</a:t>
            </a:r>
            <a:r>
              <a:rPr lang="ru-RU" dirty="0" err="1">
                <a:latin typeface="Times New Roman" panose="02020603050405020304" pitchFamily="18" charset="0"/>
                <a:cs typeface="Times New Roman" panose="02020603050405020304" pitchFamily="18" charset="0"/>
              </a:rPr>
              <a:t>а</a:t>
            </a:r>
            <a:r>
              <a:rPr lang="ru-RU" dirty="0" err="1" smtClean="0">
                <a:latin typeface="Times New Roman" panose="02020603050405020304" pitchFamily="18" charset="0"/>
                <a:cs typeface="Times New Roman" panose="02020603050405020304" pitchFamily="18" charset="0"/>
              </a:rPr>
              <a:t>вирусной</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инфекции COVID-19, а также пациентов с соматическими заболеваниями. </a:t>
            </a:r>
          </a:p>
        </p:txBody>
      </p:sp>
    </p:spTree>
    <p:extLst>
      <p:ext uri="{BB962C8B-B14F-4D97-AF65-F5344CB8AC3E}">
        <p14:creationId xmlns:p14="http://schemas.microsoft.com/office/powerpoint/2010/main" val="18433367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3861048"/>
            <a:ext cx="5486400" cy="2880320"/>
          </a:xfrm>
        </p:spPr>
        <p:txBody>
          <a:bodyPr/>
          <a:lstStyle/>
          <a:p>
            <a:pPr algn="ctr"/>
            <a:r>
              <a:rPr lang="ru-RU" altLang="ru-RU" sz="1400" b="1" dirty="0" smtClean="0">
                <a:solidFill>
                  <a:srgbClr val="CC0000"/>
                </a:solidFill>
                <a:latin typeface="Times New Roman" pitchFamily="18" charset="0"/>
              </a:rPr>
              <a:t/>
            </a:r>
            <a:br>
              <a:rPr lang="ru-RU" altLang="ru-RU" sz="1400" b="1" dirty="0" smtClean="0">
                <a:solidFill>
                  <a:srgbClr val="CC0000"/>
                </a:solidFill>
                <a:latin typeface="Times New Roman" pitchFamily="18" charset="0"/>
              </a:rPr>
            </a:br>
            <a:r>
              <a:rPr lang="ru-RU" altLang="ru-RU" sz="1400" dirty="0">
                <a:solidFill>
                  <a:srgbClr val="CC0000"/>
                </a:solidFill>
                <a:latin typeface="Times New Roman" pitchFamily="18" charset="0"/>
              </a:rPr>
              <a:t/>
            </a:r>
            <a:br>
              <a:rPr lang="ru-RU" altLang="ru-RU" sz="1400" dirty="0">
                <a:solidFill>
                  <a:srgbClr val="CC0000"/>
                </a:solidFill>
                <a:latin typeface="Times New Roman" pitchFamily="18" charset="0"/>
              </a:rPr>
            </a:br>
            <a:r>
              <a:rPr lang="ru-RU" altLang="ru-RU" sz="1400" b="1" dirty="0" smtClean="0">
                <a:solidFill>
                  <a:srgbClr val="CC0000"/>
                </a:solidFill>
                <a:latin typeface="Times New Roman" pitchFamily="18" charset="0"/>
              </a:rPr>
              <a:t>ВАЖНО</a:t>
            </a:r>
            <a:r>
              <a:rPr lang="ru-RU" altLang="ru-RU" sz="1400" b="1" dirty="0" smtClean="0">
                <a:solidFill>
                  <a:srgbClr val="CC0000"/>
                </a:solidFill>
                <a:latin typeface="Times New Roman" pitchFamily="18" charset="0"/>
              </a:rPr>
              <a:t>!</a:t>
            </a:r>
            <a:br>
              <a:rPr lang="ru-RU" altLang="ru-RU" sz="1400" b="1" dirty="0" smtClean="0">
                <a:solidFill>
                  <a:srgbClr val="CC0000"/>
                </a:solidFill>
                <a:latin typeface="Times New Roman" pitchFamily="18" charset="0"/>
              </a:rPr>
            </a:br>
            <a:r>
              <a:rPr lang="ru-RU" altLang="ru-RU" sz="1400" dirty="0">
                <a:solidFill>
                  <a:srgbClr val="CC0000"/>
                </a:solidFill>
                <a:latin typeface="Times New Roman" pitchFamily="18" charset="0"/>
              </a:rPr>
              <a:t/>
            </a:r>
            <a:br>
              <a:rPr lang="ru-RU" altLang="ru-RU" sz="1400" dirty="0">
                <a:solidFill>
                  <a:srgbClr val="CC0000"/>
                </a:solidFill>
                <a:latin typeface="Times New Roman" pitchFamily="18" charset="0"/>
              </a:rPr>
            </a:br>
            <a:r>
              <a:rPr lang="ru-RU" altLang="ru-RU" sz="1400" b="1" dirty="0" smtClean="0">
                <a:latin typeface="Times New Roman" pitchFamily="18" charset="0"/>
              </a:rPr>
              <a:t>ОБЪЕМ ТРАНСФУЗИОННЫХ СРЕДСТВ УКАЗЫВАЕТСЯ В </a:t>
            </a:r>
            <a:r>
              <a:rPr lang="ru-RU" altLang="ru-RU" sz="1400" b="1" dirty="0" smtClean="0">
                <a:solidFill>
                  <a:srgbClr val="FF0000"/>
                </a:solidFill>
                <a:latin typeface="Times New Roman" pitchFamily="18" charset="0"/>
              </a:rPr>
              <a:t>ЛИТРАХ</a:t>
            </a:r>
            <a:br>
              <a:rPr lang="ru-RU" altLang="ru-RU" sz="1400" b="1" dirty="0" smtClean="0">
                <a:solidFill>
                  <a:srgbClr val="FF0000"/>
                </a:solidFill>
                <a:latin typeface="Times New Roman" pitchFamily="18" charset="0"/>
              </a:rPr>
            </a:br>
            <a:r>
              <a:rPr lang="ru-RU" altLang="ru-RU" sz="1400" b="1" dirty="0" smtClean="0">
                <a:solidFill>
                  <a:srgbClr val="FF0000"/>
                </a:solidFill>
                <a:latin typeface="Times New Roman" pitchFamily="18" charset="0"/>
              </a:rPr>
              <a:t>НЕ ПУТАТЬ С ДОЗАМИ</a:t>
            </a:r>
            <a:br>
              <a:rPr lang="ru-RU" altLang="ru-RU" sz="1400" b="1" dirty="0" smtClean="0">
                <a:solidFill>
                  <a:srgbClr val="FF0000"/>
                </a:solidFill>
                <a:latin typeface="Times New Roman" pitchFamily="18" charset="0"/>
              </a:rPr>
            </a:br>
            <a:r>
              <a:rPr lang="ru-RU" altLang="ru-RU" sz="1400" b="1" dirty="0" smtClean="0">
                <a:latin typeface="Times New Roman" pitchFamily="18" charset="0"/>
              </a:rPr>
              <a:t>Обратить внимание на показатели  -  </a:t>
            </a:r>
            <a:br>
              <a:rPr lang="ru-RU" altLang="ru-RU" sz="1400" b="1" dirty="0" smtClean="0">
                <a:latin typeface="Times New Roman" pitchFamily="18" charset="0"/>
              </a:rPr>
            </a:br>
            <a:r>
              <a:rPr lang="ru-RU" altLang="ru-RU" sz="1400" b="1" dirty="0" smtClean="0">
                <a:latin typeface="Times New Roman" pitchFamily="18" charset="0"/>
              </a:rPr>
              <a:t>объем на одно переливание и на одного пациента,</a:t>
            </a:r>
            <a:br>
              <a:rPr lang="ru-RU" altLang="ru-RU" sz="1400" b="1" dirty="0" smtClean="0">
                <a:latin typeface="Times New Roman" pitchFamily="18" charset="0"/>
              </a:rPr>
            </a:br>
            <a:r>
              <a:rPr lang="ru-RU" altLang="ru-RU" sz="1400" b="1" dirty="0" smtClean="0">
                <a:latin typeface="Times New Roman" pitchFamily="18" charset="0"/>
              </a:rPr>
              <a:t> а также число переливаний на одного пациента</a:t>
            </a:r>
            <a:br>
              <a:rPr lang="ru-RU" altLang="ru-RU" sz="1400" b="1" dirty="0" smtClean="0">
                <a:latin typeface="Times New Roman" pitchFamily="18" charset="0"/>
              </a:rPr>
            </a:br>
            <a:r>
              <a:rPr lang="ru-RU" altLang="ru-RU" sz="1400" dirty="0">
                <a:latin typeface="Times New Roman" pitchFamily="18" charset="0"/>
              </a:rPr>
              <a:t/>
            </a:r>
            <a:br>
              <a:rPr lang="ru-RU" altLang="ru-RU" sz="1400" dirty="0">
                <a:latin typeface="Times New Roman" pitchFamily="18" charset="0"/>
              </a:rPr>
            </a:br>
            <a:r>
              <a:rPr lang="ru-RU" altLang="ru-RU" u="sng" dirty="0" smtClean="0">
                <a:solidFill>
                  <a:srgbClr val="CC0000"/>
                </a:solidFill>
                <a:latin typeface="Times New Roman" pitchFamily="18" charset="0"/>
              </a:rPr>
              <a:t>т. 3200 ф. 30 должна сверяться с т. 6.1, раздел 6 ф. 64</a:t>
            </a:r>
            <a:r>
              <a:rPr lang="ru-RU" altLang="ru-RU" b="1" u="sng" dirty="0" smtClean="0">
                <a:solidFill>
                  <a:srgbClr val="CC0000"/>
                </a:solidFill>
                <a:latin typeface="Times New Roman" pitchFamily="18" charset="0"/>
              </a:rPr>
              <a:t/>
            </a:r>
            <a:br>
              <a:rPr lang="ru-RU" altLang="ru-RU" b="1" u="sng" dirty="0" smtClean="0">
                <a:solidFill>
                  <a:srgbClr val="CC0000"/>
                </a:solidFill>
                <a:latin typeface="Times New Roman" pitchFamily="18" charset="0"/>
              </a:rPr>
            </a:br>
            <a:endParaRPr lang="ru-RU" b="1" u="sng" dirty="0">
              <a:solidFill>
                <a:srgbClr val="CC0000"/>
              </a:solidFill>
            </a:endParaRPr>
          </a:p>
        </p:txBody>
      </p:sp>
      <p:graphicFrame>
        <p:nvGraphicFramePr>
          <p:cNvPr id="4" name="Рисунок 3"/>
          <p:cNvGraphicFramePr>
            <a:graphicFrameLocks noGrp="1"/>
          </p:cNvGraphicFramePr>
          <p:nvPr>
            <p:ph type="pic" idx="1"/>
            <p:extLst>
              <p:ext uri="{D42A27DB-BD31-4B8C-83A1-F6EECF244321}">
                <p14:modId xmlns:p14="http://schemas.microsoft.com/office/powerpoint/2010/main" val="1961603152"/>
              </p:ext>
            </p:extLst>
          </p:nvPr>
        </p:nvGraphicFramePr>
        <p:xfrm>
          <a:off x="467545" y="620688"/>
          <a:ext cx="8136903" cy="3051510"/>
        </p:xfrm>
        <a:graphic>
          <a:graphicData uri="http://schemas.openxmlformats.org/drawingml/2006/table">
            <a:tbl>
              <a:tblPr firstRow="1" firstCol="1" lastRow="1" lastCol="1" bandRow="1" bandCol="1">
                <a:tableStyleId>{5C22544A-7EE6-4342-B048-85BDC9FD1C3A}</a:tableStyleId>
              </a:tblPr>
              <a:tblGrid>
                <a:gridCol w="2192636"/>
                <a:gridCol w="759692"/>
                <a:gridCol w="1088459"/>
                <a:gridCol w="1287804"/>
                <a:gridCol w="1509316"/>
                <a:gridCol w="1298996"/>
              </a:tblGrid>
              <a:tr h="778768">
                <a:tc>
                  <a:txBody>
                    <a:bodyPr/>
                    <a:lstStyle/>
                    <a:p>
                      <a:pPr algn="ctr">
                        <a:spcAft>
                          <a:spcPts val="0"/>
                        </a:spcAft>
                      </a:pPr>
                      <a:r>
                        <a:rPr lang="ru-RU" sz="1400" dirty="0" err="1">
                          <a:solidFill>
                            <a:schemeClr val="tx1"/>
                          </a:solidFill>
                          <a:effectLst/>
                          <a:latin typeface="Times New Roman" panose="02020603050405020304" pitchFamily="18" charset="0"/>
                          <a:cs typeface="Times New Roman" panose="02020603050405020304" pitchFamily="18" charset="0"/>
                        </a:rPr>
                        <a:t>Транфузионные</a:t>
                      </a:r>
                      <a:r>
                        <a:rPr lang="ru-RU" sz="1400" dirty="0">
                          <a:solidFill>
                            <a:schemeClr val="tx1"/>
                          </a:solidFill>
                          <a:effectLst/>
                          <a:latin typeface="Times New Roman" panose="02020603050405020304" pitchFamily="18" charset="0"/>
                          <a:cs typeface="Times New Roman" panose="02020603050405020304" pitchFamily="18" charset="0"/>
                        </a:rPr>
                        <a:t> средства</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r>
                        <a:rPr lang="ru-RU" sz="1400" dirty="0" err="1">
                          <a:solidFill>
                            <a:schemeClr val="tx1"/>
                          </a:solidFill>
                          <a:effectLst/>
                          <a:latin typeface="Times New Roman" panose="02020603050405020304" pitchFamily="18" charset="0"/>
                          <a:cs typeface="Times New Roman" panose="02020603050405020304" pitchFamily="18" charset="0"/>
                        </a:rPr>
                        <a:t>стро-ки</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Число пациентов, чел</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Число переливаний, </a:t>
                      </a:r>
                      <a:r>
                        <a:rPr lang="ru-RU" sz="1400" dirty="0" err="1">
                          <a:solidFill>
                            <a:schemeClr val="tx1"/>
                          </a:solidFill>
                          <a:effectLst/>
                          <a:latin typeface="Times New Roman" panose="02020603050405020304" pitchFamily="18" charset="0"/>
                          <a:cs typeface="Times New Roman" panose="02020603050405020304" pitchFamily="18" charset="0"/>
                        </a:rPr>
                        <a:t>ед</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Перелито </a:t>
                      </a:r>
                      <a:r>
                        <a:rPr lang="ru-RU" sz="1400" dirty="0" err="1">
                          <a:solidFill>
                            <a:schemeClr val="tx1"/>
                          </a:solidFill>
                          <a:effectLst/>
                          <a:latin typeface="Times New Roman" panose="02020603050405020304" pitchFamily="18" charset="0"/>
                          <a:cs typeface="Times New Roman" panose="02020603050405020304" pitchFamily="18" charset="0"/>
                        </a:rPr>
                        <a:t>трансфузионных</a:t>
                      </a:r>
                      <a:r>
                        <a:rPr lang="ru-RU" sz="1400" dirty="0">
                          <a:solidFill>
                            <a:schemeClr val="tx1"/>
                          </a:solidFill>
                          <a:effectLst/>
                          <a:latin typeface="Times New Roman" panose="02020603050405020304" pitchFamily="18" charset="0"/>
                          <a:cs typeface="Times New Roman" panose="02020603050405020304" pitchFamily="18" charset="0"/>
                        </a:rPr>
                        <a:t> </a:t>
                      </a:r>
                    </a:p>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средств, л.</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Число</a:t>
                      </a:r>
                    </a:p>
                    <a:p>
                      <a:pPr algn="ctr">
                        <a:spcAft>
                          <a:spcPts val="0"/>
                        </a:spcAft>
                      </a:pPr>
                      <a:r>
                        <a:rPr lang="ru-RU" sz="1400" dirty="0" err="1">
                          <a:solidFill>
                            <a:schemeClr val="tx1"/>
                          </a:solidFill>
                          <a:effectLst/>
                          <a:latin typeface="Times New Roman" panose="02020603050405020304" pitchFamily="18" charset="0"/>
                          <a:cs typeface="Times New Roman" panose="02020603050405020304" pitchFamily="18" charset="0"/>
                        </a:rPr>
                        <a:t>посттранс</a:t>
                      </a:r>
                      <a:r>
                        <a:rPr lang="ru-RU" sz="1400" dirty="0">
                          <a:solidFill>
                            <a:schemeClr val="tx1"/>
                          </a:solidFill>
                          <a:effectLst/>
                          <a:latin typeface="Times New Roman" panose="02020603050405020304" pitchFamily="18" charset="0"/>
                          <a:cs typeface="Times New Roman" panose="02020603050405020304" pitchFamily="18" charset="0"/>
                        </a:rPr>
                        <a:t>-</a:t>
                      </a:r>
                    </a:p>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фузионных осложнений, </a:t>
                      </a:r>
                      <a:r>
                        <a:rPr lang="ru-RU" sz="1400" dirty="0" err="1">
                          <a:solidFill>
                            <a:schemeClr val="tx1"/>
                          </a:solidFill>
                          <a:effectLst/>
                          <a:latin typeface="Times New Roman" panose="02020603050405020304" pitchFamily="18" charset="0"/>
                          <a:cs typeface="Times New Roman" panose="02020603050405020304" pitchFamily="18" charset="0"/>
                        </a:rPr>
                        <a:t>ед</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14097">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1</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a:solidFill>
                            <a:schemeClr val="tx1"/>
                          </a:solidFill>
                          <a:effectLst/>
                          <a:latin typeface="Times New Roman" panose="02020603050405020304" pitchFamily="18" charset="0"/>
                          <a:cs typeface="Times New Roman" panose="02020603050405020304" pitchFamily="18" charset="0"/>
                        </a:rPr>
                        <a:t>2</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3</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4</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5</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6</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400">
                          <a:solidFill>
                            <a:schemeClr val="tx1"/>
                          </a:solidFill>
                          <a:effectLst/>
                          <a:latin typeface="Times New Roman" panose="02020603050405020304" pitchFamily="18" charset="0"/>
                          <a:cs typeface="Times New Roman" panose="02020603050405020304" pitchFamily="18" charset="0"/>
                        </a:rPr>
                        <a:t>Консервированная кровь</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1</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400">
                          <a:solidFill>
                            <a:schemeClr val="tx1"/>
                          </a:solidFill>
                          <a:effectLst/>
                          <a:latin typeface="Times New Roman" panose="02020603050405020304" pitchFamily="18" charset="0"/>
                          <a:cs typeface="Times New Roman" panose="02020603050405020304" pitchFamily="18" charset="0"/>
                        </a:rPr>
                        <a:t>Эритроцитсодержащие среды</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2</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396">
                <a:tc>
                  <a:txBody>
                    <a:bodyPr/>
                    <a:lstStyle/>
                    <a:p>
                      <a:pPr>
                        <a:spcAft>
                          <a:spcPts val="0"/>
                        </a:spcAft>
                      </a:pPr>
                      <a:r>
                        <a:rPr lang="ru-RU" sz="1400">
                          <a:solidFill>
                            <a:schemeClr val="tx1"/>
                          </a:solidFill>
                          <a:effectLst/>
                          <a:latin typeface="Times New Roman" panose="02020603050405020304" pitchFamily="18" charset="0"/>
                          <a:cs typeface="Times New Roman" panose="02020603050405020304" pitchFamily="18" charset="0"/>
                        </a:rPr>
                        <a:t>Плазма всех видов</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3</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400">
                          <a:solidFill>
                            <a:schemeClr val="tx1"/>
                          </a:solidFill>
                          <a:effectLst/>
                          <a:latin typeface="Times New Roman" panose="02020603050405020304" pitchFamily="18" charset="0"/>
                          <a:cs typeface="Times New Roman" panose="02020603050405020304" pitchFamily="18" charset="0"/>
                        </a:rPr>
                        <a:t>Концентрат тромбоцитов</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4</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3487">
                <a:tc>
                  <a:txBody>
                    <a:bodyPr/>
                    <a:lstStyle/>
                    <a:p>
                      <a:pPr>
                        <a:spcAft>
                          <a:spcPts val="0"/>
                        </a:spcAft>
                      </a:pPr>
                      <a:r>
                        <a:rPr lang="ru-RU" sz="1400" dirty="0" err="1">
                          <a:solidFill>
                            <a:schemeClr val="tx1"/>
                          </a:solidFill>
                          <a:effectLst/>
                          <a:latin typeface="Times New Roman" panose="02020603050405020304" pitchFamily="18" charset="0"/>
                          <a:cs typeface="Times New Roman" panose="02020603050405020304" pitchFamily="18" charset="0"/>
                        </a:rPr>
                        <a:t>Аутогемотрансфузии</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5</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a:solidFill>
                            <a:schemeClr val="tx1"/>
                          </a:solidFill>
                          <a:effectLst/>
                          <a:latin typeface="Times New Roman" panose="02020603050405020304" pitchFamily="18" charset="0"/>
                          <a:cs typeface="Times New Roman" panose="02020603050405020304" pitchFamily="18" charset="0"/>
                        </a:rPr>
                        <a:t> </a:t>
                      </a:r>
                      <a:endParaRPr lang="ru-RU"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 </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Текст 4"/>
          <p:cNvSpPr>
            <a:spLocks noGrp="1"/>
          </p:cNvSpPr>
          <p:nvPr>
            <p:ph type="body" sz="half" idx="2"/>
          </p:nvPr>
        </p:nvSpPr>
        <p:spPr>
          <a:xfrm>
            <a:off x="1792288" y="116632"/>
            <a:ext cx="5486400" cy="432048"/>
          </a:xfrm>
        </p:spPr>
        <p:txBody>
          <a:bodyPr/>
          <a:lstStyle/>
          <a:p>
            <a:r>
              <a:rPr lang="ru-RU" b="1" dirty="0" smtClean="0"/>
              <a:t>Т. 3200</a:t>
            </a:r>
            <a:endParaRPr lang="ru-RU" b="1" dirty="0"/>
          </a:p>
        </p:txBody>
      </p:sp>
    </p:spTree>
    <p:extLst>
      <p:ext uri="{BB962C8B-B14F-4D97-AF65-F5344CB8AC3E}">
        <p14:creationId xmlns:p14="http://schemas.microsoft.com/office/powerpoint/2010/main" val="1112873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7"/>
            <a:ext cx="8208912" cy="4770537"/>
          </a:xfrm>
          <a:prstGeom prst="rect">
            <a:avLst/>
          </a:prstGeom>
        </p:spPr>
        <p:txBody>
          <a:bodyPr wrap="square">
            <a:spAutoFit/>
          </a:bodyPr>
          <a:lstStyle/>
          <a:p>
            <a:pPr>
              <a:spcAft>
                <a:spcPts val="0"/>
              </a:spcAft>
            </a:pPr>
            <a:r>
              <a:rPr lang="ru-RU" sz="2800" b="1" dirty="0" smtClean="0">
                <a:ea typeface="Times New Roman" panose="02020603050405020304" pitchFamily="18" charset="0"/>
              </a:rPr>
              <a:t>Деятельность лаборатории (т. 5300, т.</a:t>
            </a:r>
            <a:r>
              <a:rPr lang="en-US" sz="2800" b="1" dirty="0" smtClean="0">
                <a:ea typeface="Times New Roman" panose="02020603050405020304" pitchFamily="18" charset="0"/>
              </a:rPr>
              <a:t> 5301</a:t>
            </a:r>
            <a:r>
              <a:rPr lang="ru-RU" sz="2800" b="1" dirty="0" smtClean="0">
                <a:ea typeface="Times New Roman" panose="02020603050405020304" pitchFamily="18" charset="0"/>
              </a:rPr>
              <a:t>  т. 5302)</a:t>
            </a:r>
          </a:p>
          <a:p>
            <a:pPr>
              <a:spcAft>
                <a:spcPts val="0"/>
              </a:spcAft>
            </a:pPr>
            <a:endParaRPr lang="ru-RU" sz="2800" b="1" dirty="0">
              <a:ea typeface="Times New Roman" panose="02020603050405020304" pitchFamily="18" charset="0"/>
            </a:endParaRPr>
          </a:p>
          <a:p>
            <a:pPr>
              <a:spcAft>
                <a:spcPts val="0"/>
              </a:spcAft>
            </a:pPr>
            <a:r>
              <a:rPr lang="ru-RU" sz="2800" b="1" dirty="0" smtClean="0">
                <a:ea typeface="Times New Roman" panose="02020603050405020304" pitchFamily="18" charset="0"/>
              </a:rPr>
              <a:t>Таблицы заполняются полностью в соответствии</a:t>
            </a:r>
          </a:p>
          <a:p>
            <a:pPr>
              <a:spcAft>
                <a:spcPts val="0"/>
              </a:spcAft>
            </a:pPr>
            <a:r>
              <a:rPr lang="ru-RU" sz="2800" b="1" dirty="0">
                <a:ea typeface="Times New Roman" panose="02020603050405020304" pitchFamily="18" charset="0"/>
              </a:rPr>
              <a:t>с</a:t>
            </a:r>
            <a:r>
              <a:rPr lang="ru-RU" sz="2800" b="1" dirty="0" smtClean="0">
                <a:ea typeface="Times New Roman" panose="02020603050405020304" pitchFamily="18" charset="0"/>
              </a:rPr>
              <a:t> методическими указаниями</a:t>
            </a:r>
          </a:p>
          <a:p>
            <a:pPr>
              <a:spcAft>
                <a:spcPts val="0"/>
              </a:spcAft>
            </a:pPr>
            <a:endParaRPr lang="ru-RU" sz="2800" b="1" dirty="0" smtClean="0">
              <a:ea typeface="Times New Roman" panose="02020603050405020304" pitchFamily="18" charset="0"/>
            </a:endParaRPr>
          </a:p>
          <a:p>
            <a:pPr>
              <a:spcAft>
                <a:spcPts val="0"/>
              </a:spcAft>
            </a:pPr>
            <a:endParaRPr lang="ru-RU" sz="2400" b="1" dirty="0">
              <a:ea typeface="Times New Roman" panose="02020603050405020304" pitchFamily="18" charset="0"/>
            </a:endParaRPr>
          </a:p>
          <a:p>
            <a:pPr lvl="0" fontAlgn="auto">
              <a:spcBef>
                <a:spcPts val="0"/>
              </a:spcBef>
              <a:spcAft>
                <a:spcPts val="0"/>
              </a:spcAft>
            </a:pPr>
            <a:r>
              <a:rPr lang="ru-RU" sz="2000" b="1" dirty="0">
                <a:solidFill>
                  <a:srgbClr val="FF0000"/>
                </a:solidFill>
                <a:latin typeface="Times New Roman" panose="02020603050405020304" pitchFamily="18" charset="0"/>
                <a:ea typeface="Times New Roman"/>
                <a:cs typeface="Times New Roman" panose="02020603050405020304" pitchFamily="18" charset="0"/>
              </a:rPr>
              <a:t>Изменены наименования </a:t>
            </a:r>
            <a:r>
              <a:rPr lang="ru-RU" sz="2000" b="1" dirty="0" smtClean="0">
                <a:solidFill>
                  <a:srgbClr val="FF0000"/>
                </a:solidFill>
                <a:latin typeface="Times New Roman" panose="02020603050405020304" pitchFamily="18" charset="0"/>
                <a:ea typeface="Times New Roman"/>
                <a:cs typeface="Times New Roman" panose="02020603050405020304" pitchFamily="18" charset="0"/>
              </a:rPr>
              <a:t>строк</a:t>
            </a:r>
            <a:endParaRPr lang="ru-RU" sz="2000" b="1" dirty="0">
              <a:solidFill>
                <a:srgbClr val="FF0000"/>
              </a:solidFill>
              <a:latin typeface="Times New Roman" panose="02020603050405020304" pitchFamily="18" charset="0"/>
              <a:ea typeface="Times New Roman"/>
              <a:cs typeface="Times New Roman" panose="02020603050405020304" pitchFamily="18" charset="0"/>
            </a:endParaRPr>
          </a:p>
          <a:p>
            <a:pPr>
              <a:spcAft>
                <a:spcPts val="0"/>
              </a:spcAft>
            </a:pPr>
            <a:endParaRPr lang="ru-RU"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561340" lvl="0" fontAlgn="auto">
              <a:spcBef>
                <a:spcPts val="0"/>
              </a:spcBef>
              <a:spcAft>
                <a:spcPts val="0"/>
              </a:spcAft>
            </a:pPr>
            <a:r>
              <a:rPr lang="ru-RU" sz="2000" b="1" dirty="0">
                <a:solidFill>
                  <a:srgbClr val="FF0000"/>
                </a:solidFill>
                <a:latin typeface="Times New Roman" panose="02020603050405020304" pitchFamily="18" charset="0"/>
                <a:ea typeface="Times New Roman"/>
                <a:cs typeface="Times New Roman" panose="02020603050405020304" pitchFamily="18" charset="0"/>
              </a:rPr>
              <a:t>Добавлены новые </a:t>
            </a:r>
            <a:r>
              <a:rPr lang="ru-RU" sz="2000" b="1" dirty="0" smtClean="0">
                <a:solidFill>
                  <a:srgbClr val="FF0000"/>
                </a:solidFill>
                <a:latin typeface="Times New Roman" panose="02020603050405020304" pitchFamily="18" charset="0"/>
                <a:ea typeface="Times New Roman"/>
                <a:cs typeface="Times New Roman" panose="02020603050405020304" pitchFamily="18" charset="0"/>
              </a:rPr>
              <a:t>строки</a:t>
            </a:r>
            <a:endParaRPr lang="ru-RU" sz="2000" b="1" dirty="0">
              <a:solidFill>
                <a:srgbClr val="FF0000"/>
              </a:solidFill>
              <a:latin typeface="Times New Roman" panose="02020603050405020304" pitchFamily="18" charset="0"/>
              <a:ea typeface="Times New Roman"/>
              <a:cs typeface="Times New Roman" panose="02020603050405020304" pitchFamily="18" charset="0"/>
            </a:endParaRPr>
          </a:p>
          <a:p>
            <a:pPr>
              <a:spcAft>
                <a:spcPts val="0"/>
              </a:spcAft>
            </a:pPr>
            <a:endParaRPr lang="ru-RU" sz="2400" b="1" dirty="0">
              <a:solidFill>
                <a:srgbClr val="FF0000"/>
              </a:solidFill>
              <a:ea typeface="Times New Roman" panose="02020603050405020304" pitchFamily="18" charset="0"/>
            </a:endParaRPr>
          </a:p>
        </p:txBody>
      </p:sp>
    </p:spTree>
    <p:extLst>
      <p:ext uri="{BB962C8B-B14F-4D97-AF65-F5344CB8AC3E}">
        <p14:creationId xmlns:p14="http://schemas.microsoft.com/office/powerpoint/2010/main" val="9496395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7"/>
            <a:ext cx="8208912" cy="5816977"/>
          </a:xfrm>
          <a:prstGeom prst="rect">
            <a:avLst/>
          </a:prstGeom>
        </p:spPr>
        <p:txBody>
          <a:bodyPr wrap="square">
            <a:spAutoFit/>
          </a:bodyPr>
          <a:lstStyle/>
          <a:p>
            <a:pPr>
              <a:spcAft>
                <a:spcPts val="0"/>
              </a:spcAft>
            </a:pPr>
            <a:r>
              <a:rPr lang="ru-RU" sz="2400" b="1" dirty="0" smtClean="0">
                <a:ea typeface="Times New Roman" panose="02020603050405020304" pitchFamily="18" charset="0"/>
              </a:rPr>
              <a:t>Патологоанатомическая служба заполняет разделы по таблицам </a:t>
            </a:r>
          </a:p>
          <a:p>
            <a:pPr>
              <a:spcAft>
                <a:spcPts val="0"/>
              </a:spcAft>
            </a:pPr>
            <a:r>
              <a:rPr lang="ru-RU" b="1" dirty="0" smtClean="0">
                <a:ea typeface="Times New Roman" panose="02020603050405020304" pitchFamily="18" charset="0"/>
              </a:rPr>
              <a:t>5460,  5461, 5500, 5502, 5503, 5505</a:t>
            </a:r>
          </a:p>
          <a:p>
            <a:pPr>
              <a:spcAft>
                <a:spcPts val="0"/>
              </a:spcAft>
            </a:pPr>
            <a:endParaRPr lang="ru-RU" b="1" dirty="0">
              <a:ea typeface="Times New Roman" panose="02020603050405020304" pitchFamily="18" charset="0"/>
            </a:endParaRPr>
          </a:p>
          <a:p>
            <a:pPr algn="just">
              <a:spcAft>
                <a:spcPts val="0"/>
              </a:spcAft>
            </a:pPr>
            <a:r>
              <a:rPr lang="ru-RU" b="1" dirty="0" smtClean="0">
                <a:ea typeface="Times New Roman" panose="02020603050405020304" pitchFamily="18" charset="0"/>
              </a:rPr>
              <a:t>Таблица 5460 – </a:t>
            </a:r>
            <a:r>
              <a:rPr lang="ru-RU" dirty="0" smtClean="0">
                <a:ea typeface="Times New Roman" panose="02020603050405020304" pitchFamily="18" charset="0"/>
              </a:rPr>
              <a:t>учитывается основное оборудование, состоящее на балансе патолого-анатомического бюро (отделения)</a:t>
            </a:r>
          </a:p>
          <a:p>
            <a:pPr algn="just">
              <a:spcAft>
                <a:spcPts val="0"/>
              </a:spcAft>
            </a:pPr>
            <a:endParaRPr lang="ru-RU" dirty="0" smtClean="0">
              <a:ea typeface="Times New Roman" panose="02020603050405020304" pitchFamily="18" charset="0"/>
            </a:endParaRPr>
          </a:p>
          <a:p>
            <a:pPr algn="just">
              <a:spcAft>
                <a:spcPts val="0"/>
              </a:spcAft>
            </a:pPr>
            <a:r>
              <a:rPr lang="ru-RU" b="1" dirty="0" smtClean="0">
                <a:ea typeface="Times New Roman" panose="02020603050405020304" pitchFamily="18" charset="0"/>
              </a:rPr>
              <a:t>Таблица 5461 – </a:t>
            </a:r>
            <a:r>
              <a:rPr lang="ru-RU" dirty="0" smtClean="0">
                <a:ea typeface="Times New Roman" panose="02020603050405020304" pitchFamily="18" charset="0"/>
              </a:rPr>
              <a:t>указывается наличие лабораторной информационной системы (ЛИС – это компьютерные системы, созданные специально для медицинских лабораторий и обеспечивающие накопление, обработку и хранение информации, автоматизацию технологических процессов управления и коммуникации)</a:t>
            </a:r>
          </a:p>
          <a:p>
            <a:pPr algn="just">
              <a:spcAft>
                <a:spcPts val="0"/>
              </a:spcAft>
            </a:pPr>
            <a:endParaRPr lang="ru-RU" dirty="0">
              <a:ea typeface="Times New Roman" panose="02020603050405020304" pitchFamily="18" charset="0"/>
            </a:endParaRPr>
          </a:p>
          <a:p>
            <a:pPr algn="just">
              <a:spcAft>
                <a:spcPts val="0"/>
              </a:spcAft>
            </a:pPr>
            <a:r>
              <a:rPr lang="ru-RU" b="1" dirty="0" smtClean="0">
                <a:ea typeface="Times New Roman" panose="02020603050405020304" pitchFamily="18" charset="0"/>
              </a:rPr>
              <a:t>Таблица 5500 </a:t>
            </a:r>
            <a:r>
              <a:rPr lang="ru-RU" dirty="0" smtClean="0">
                <a:ea typeface="Times New Roman" panose="02020603050405020304" pitchFamily="18" charset="0"/>
              </a:rPr>
              <a:t>– сведения о числе пациентов, которым </a:t>
            </a:r>
            <a:r>
              <a:rPr lang="ru-RU" dirty="0" err="1" smtClean="0">
                <a:ea typeface="Times New Roman" panose="02020603050405020304" pitchFamily="18" charset="0"/>
              </a:rPr>
              <a:t>выпиолнены</a:t>
            </a:r>
            <a:r>
              <a:rPr lang="ru-RU" dirty="0" smtClean="0">
                <a:ea typeface="Times New Roman" panose="02020603050405020304" pitchFamily="18" charset="0"/>
              </a:rPr>
              <a:t> прижизненные патолого-анатомические исследования и цитологические исследования.</a:t>
            </a:r>
          </a:p>
          <a:p>
            <a:pPr algn="just">
              <a:spcAft>
                <a:spcPts val="0"/>
              </a:spcAft>
            </a:pPr>
            <a:endParaRPr lang="ru-RU" dirty="0">
              <a:ea typeface="Times New Roman" panose="02020603050405020304" pitchFamily="18" charset="0"/>
            </a:endParaRPr>
          </a:p>
          <a:p>
            <a:pPr algn="just">
              <a:spcAft>
                <a:spcPts val="0"/>
              </a:spcAft>
            </a:pPr>
            <a:r>
              <a:rPr lang="ru-RU" b="1" dirty="0" smtClean="0">
                <a:ea typeface="Times New Roman" panose="02020603050405020304" pitchFamily="18" charset="0"/>
              </a:rPr>
              <a:t>Таблица 5502 </a:t>
            </a:r>
            <a:r>
              <a:rPr lang="ru-RU" dirty="0" smtClean="0">
                <a:ea typeface="Times New Roman" panose="02020603050405020304" pitchFamily="18" charset="0"/>
              </a:rPr>
              <a:t>–учитываются обслуживаемые медицинские организации, являющиеся самостоятельными юридическими лицами</a:t>
            </a:r>
          </a:p>
          <a:p>
            <a:pPr>
              <a:spcAft>
                <a:spcPts val="0"/>
              </a:spcAft>
            </a:pPr>
            <a:endParaRPr lang="ru-RU" b="1" dirty="0">
              <a:ea typeface="Times New Roman" panose="02020603050405020304" pitchFamily="18" charset="0"/>
            </a:endParaRPr>
          </a:p>
        </p:txBody>
      </p:sp>
    </p:spTree>
    <p:extLst>
      <p:ext uri="{BB962C8B-B14F-4D97-AF65-F5344CB8AC3E}">
        <p14:creationId xmlns:p14="http://schemas.microsoft.com/office/powerpoint/2010/main" val="3931662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8208912" cy="5078313"/>
          </a:xfrm>
          <a:prstGeom prst="rect">
            <a:avLst/>
          </a:prstGeom>
        </p:spPr>
        <p:txBody>
          <a:bodyPr wrap="square">
            <a:spAutoFit/>
          </a:bodyPr>
          <a:lstStyle/>
          <a:p>
            <a:pPr>
              <a:spcAft>
                <a:spcPts val="0"/>
              </a:spcAft>
            </a:pPr>
            <a:r>
              <a:rPr lang="ru-RU" b="1" dirty="0">
                <a:ea typeface="Times New Roman" panose="02020603050405020304" pitchFamily="18" charset="0"/>
              </a:rPr>
              <a:t>МИНИСТЕРСТВО ЗДРАВООХРАНЕНИЯ РОССИЙСКОЙ ФЕДЕРАЦИИ</a:t>
            </a:r>
          </a:p>
          <a:p>
            <a:pPr>
              <a:spcAft>
                <a:spcPts val="0"/>
              </a:spcAft>
            </a:pPr>
            <a:r>
              <a:rPr lang="ru-RU" b="1" dirty="0">
                <a:ea typeface="Times New Roman" panose="02020603050405020304" pitchFamily="18" charset="0"/>
              </a:rPr>
              <a:t> </a:t>
            </a:r>
          </a:p>
          <a:p>
            <a:pPr>
              <a:spcAft>
                <a:spcPts val="0"/>
              </a:spcAft>
            </a:pPr>
            <a:r>
              <a:rPr lang="ru-RU" b="1" dirty="0">
                <a:solidFill>
                  <a:srgbClr val="FF0000"/>
                </a:solidFill>
                <a:ea typeface="Times New Roman" panose="02020603050405020304" pitchFamily="18" charset="0"/>
              </a:rPr>
              <a:t>ПРИКАЗ</a:t>
            </a:r>
          </a:p>
          <a:p>
            <a:pPr>
              <a:spcAft>
                <a:spcPts val="0"/>
              </a:spcAft>
            </a:pPr>
            <a:r>
              <a:rPr lang="ru-RU" b="1" dirty="0">
                <a:solidFill>
                  <a:srgbClr val="FF0000"/>
                </a:solidFill>
                <a:ea typeface="Times New Roman" panose="02020603050405020304" pitchFamily="18" charset="0"/>
              </a:rPr>
              <a:t>от 24 марта 2016 г. N 179н</a:t>
            </a:r>
          </a:p>
          <a:p>
            <a:pPr>
              <a:spcAft>
                <a:spcPts val="0"/>
              </a:spcAft>
            </a:pPr>
            <a:r>
              <a:rPr lang="ru-RU" b="1" dirty="0">
                <a:solidFill>
                  <a:srgbClr val="FF0000"/>
                </a:solidFill>
                <a:ea typeface="Times New Roman" panose="02020603050405020304" pitchFamily="18" charset="0"/>
              </a:rPr>
              <a:t> </a:t>
            </a:r>
          </a:p>
          <a:p>
            <a:pPr>
              <a:spcAft>
                <a:spcPts val="0"/>
              </a:spcAft>
            </a:pPr>
            <a:r>
              <a:rPr lang="ru-RU" b="1" dirty="0">
                <a:ea typeface="Times New Roman" panose="02020603050405020304" pitchFamily="18" charset="0"/>
              </a:rPr>
              <a:t>О ПРАВИЛАХ ПРОВЕДЕНИЯ ПАТОЛОГО-АНАТОМИЧЕСКИХ </a:t>
            </a:r>
            <a:r>
              <a:rPr lang="ru-RU" b="1" dirty="0" smtClean="0">
                <a:ea typeface="Times New Roman" panose="02020603050405020304" pitchFamily="18" charset="0"/>
              </a:rPr>
              <a:t>ИССЛЕДОВАНИЙ</a:t>
            </a:r>
          </a:p>
          <a:p>
            <a:pPr>
              <a:spcAft>
                <a:spcPts val="0"/>
              </a:spcAft>
            </a:pPr>
            <a:endParaRPr lang="ru-RU" b="1" dirty="0">
              <a:ea typeface="Times New Roman" panose="02020603050405020304" pitchFamily="18" charset="0"/>
            </a:endParaRPr>
          </a:p>
          <a:p>
            <a:r>
              <a:rPr lang="ru-RU" dirty="0" smtClean="0">
                <a:hlinkClick r:id="rId2" action="ppaction://hlinkfile"/>
              </a:rPr>
              <a:t>форма </a:t>
            </a:r>
            <a:r>
              <a:rPr lang="ru-RU" dirty="0">
                <a:hlinkClick r:id="rId2" action="ppaction://hlinkfile"/>
              </a:rPr>
              <a:t>N 014/у</a:t>
            </a:r>
            <a:r>
              <a:rPr lang="ru-RU" dirty="0"/>
              <a:t> "Направление на прижизненное патолого-анатомическое исследование </a:t>
            </a:r>
            <a:r>
              <a:rPr lang="ru-RU" dirty="0" err="1"/>
              <a:t>биопсийного</a:t>
            </a:r>
            <a:r>
              <a:rPr lang="ru-RU" dirty="0"/>
              <a:t> (операционного) материала" </a:t>
            </a:r>
          </a:p>
          <a:p>
            <a:endParaRPr lang="ru-RU" dirty="0"/>
          </a:p>
          <a:p>
            <a:r>
              <a:rPr lang="ru-RU" dirty="0" smtClean="0">
                <a:hlinkClick r:id="rId3" action="ppaction://hlinkfile"/>
              </a:rPr>
              <a:t>форма </a:t>
            </a:r>
            <a:r>
              <a:rPr lang="ru-RU" dirty="0">
                <a:hlinkClick r:id="rId3" action="ppaction://hlinkfile"/>
              </a:rPr>
              <a:t>N 014-1/у</a:t>
            </a:r>
            <a:r>
              <a:rPr lang="ru-RU" dirty="0"/>
              <a:t> "Протокол прижизненного патолого-анатомического исследования </a:t>
            </a:r>
            <a:r>
              <a:rPr lang="ru-RU" dirty="0" err="1"/>
              <a:t>биопсийного</a:t>
            </a:r>
            <a:r>
              <a:rPr lang="ru-RU" dirty="0"/>
              <a:t> (операционного) </a:t>
            </a:r>
            <a:r>
              <a:rPr lang="ru-RU" dirty="0" smtClean="0"/>
              <a:t>материала" </a:t>
            </a:r>
          </a:p>
          <a:p>
            <a:endParaRPr lang="ru-RU" dirty="0"/>
          </a:p>
          <a:p>
            <a:r>
              <a:rPr lang="ru-RU" dirty="0" smtClean="0">
                <a:hlinkClick r:id="rId4" action="ppaction://hlinkfile"/>
              </a:rPr>
              <a:t>форма </a:t>
            </a:r>
            <a:r>
              <a:rPr lang="ru-RU" dirty="0">
                <a:hlinkClick r:id="rId4" action="ppaction://hlinkfile"/>
              </a:rPr>
              <a:t>N 014-2/у</a:t>
            </a:r>
            <a:r>
              <a:rPr lang="ru-RU" dirty="0"/>
              <a:t> "Журнал регистрации поступления </a:t>
            </a:r>
            <a:r>
              <a:rPr lang="ru-RU" dirty="0" err="1"/>
              <a:t>биопсийного</a:t>
            </a:r>
            <a:r>
              <a:rPr lang="ru-RU" dirty="0"/>
              <a:t> (операционного) материала и выдачи результатов прижизненных патолого-анатомических исследований</a:t>
            </a:r>
            <a:r>
              <a:rPr lang="ru-RU" dirty="0" smtClean="0"/>
              <a:t>"</a:t>
            </a:r>
            <a:endParaRPr lang="ru-RU" dirty="0"/>
          </a:p>
          <a:p>
            <a:pPr>
              <a:spcAft>
                <a:spcPts val="0"/>
              </a:spcAft>
            </a:pPr>
            <a:endParaRPr lang="ru-RU" b="1" dirty="0">
              <a:ea typeface="Times New Roman" panose="02020603050405020304" pitchFamily="18" charset="0"/>
            </a:endParaRPr>
          </a:p>
        </p:txBody>
      </p:sp>
    </p:spTree>
    <p:extLst>
      <p:ext uri="{BB962C8B-B14F-4D97-AF65-F5344CB8AC3E}">
        <p14:creationId xmlns:p14="http://schemas.microsoft.com/office/powerpoint/2010/main" val="28474830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7"/>
            <a:ext cx="8208912" cy="5165517"/>
          </a:xfrm>
          <a:prstGeom prst="rect">
            <a:avLst/>
          </a:prstGeom>
        </p:spPr>
        <p:txBody>
          <a:bodyPr wrap="square">
            <a:spAutoFit/>
          </a:bodyPr>
          <a:lstStyle/>
          <a:p>
            <a:pPr>
              <a:spcAft>
                <a:spcPts val="0"/>
              </a:spcAft>
            </a:pPr>
            <a:r>
              <a:rPr lang="ru-RU" b="1" dirty="0">
                <a:ea typeface="Times New Roman" panose="02020603050405020304" pitchFamily="18" charset="0"/>
              </a:rPr>
              <a:t>МИНИСТЕРСТВО ЗДРАВООХРАНЕНИЯ РОССИЙСКОЙ ФЕДЕРАЦИИ</a:t>
            </a:r>
          </a:p>
          <a:p>
            <a:pPr>
              <a:spcAft>
                <a:spcPts val="0"/>
              </a:spcAft>
            </a:pPr>
            <a:r>
              <a:rPr lang="ru-RU" b="1" dirty="0">
                <a:ea typeface="Times New Roman" panose="02020603050405020304" pitchFamily="18" charset="0"/>
              </a:rPr>
              <a:t> </a:t>
            </a:r>
          </a:p>
          <a:p>
            <a:pPr>
              <a:spcAft>
                <a:spcPts val="0"/>
              </a:spcAft>
            </a:pPr>
            <a:r>
              <a:rPr lang="ru-RU" b="1" dirty="0">
                <a:solidFill>
                  <a:srgbClr val="FF0000"/>
                </a:solidFill>
                <a:ea typeface="Times New Roman" panose="02020603050405020304" pitchFamily="18" charset="0"/>
              </a:rPr>
              <a:t>ПРИКАЗ</a:t>
            </a:r>
          </a:p>
          <a:p>
            <a:pPr>
              <a:spcAft>
                <a:spcPts val="0"/>
              </a:spcAft>
            </a:pPr>
            <a:r>
              <a:rPr lang="ru-RU" b="1" dirty="0">
                <a:solidFill>
                  <a:srgbClr val="FF0000"/>
                </a:solidFill>
                <a:ea typeface="Times New Roman" panose="02020603050405020304" pitchFamily="18" charset="0"/>
              </a:rPr>
              <a:t>от 6 июня 2013 г. N 354н</a:t>
            </a:r>
          </a:p>
          <a:p>
            <a:pPr>
              <a:spcAft>
                <a:spcPts val="0"/>
              </a:spcAft>
            </a:pPr>
            <a:r>
              <a:rPr lang="ru-RU" b="1" dirty="0">
                <a:ea typeface="Times New Roman" panose="02020603050405020304" pitchFamily="18" charset="0"/>
              </a:rPr>
              <a:t> </a:t>
            </a:r>
          </a:p>
          <a:p>
            <a:pPr>
              <a:spcAft>
                <a:spcPts val="0"/>
              </a:spcAft>
            </a:pPr>
            <a:r>
              <a:rPr lang="ru-RU" b="1" dirty="0">
                <a:ea typeface="Times New Roman" panose="02020603050405020304" pitchFamily="18" charset="0"/>
              </a:rPr>
              <a:t>О ПОРЯДКЕ ПРОВЕДЕНИЯ ПАТОЛОГО-АНАТОМИЧЕСКИХ ВСКРЫТИЙ</a:t>
            </a:r>
          </a:p>
          <a:p>
            <a:pPr>
              <a:spcAft>
                <a:spcPts val="0"/>
              </a:spcAft>
            </a:pPr>
            <a:r>
              <a:rPr lang="ru-RU" dirty="0">
                <a:ea typeface="Times New Roman" panose="02020603050405020304" pitchFamily="18" charset="0"/>
              </a:rPr>
              <a:t> </a:t>
            </a:r>
          </a:p>
          <a:p>
            <a:pPr marL="285750" indent="-285750" algn="just">
              <a:spcBef>
                <a:spcPts val="1000"/>
              </a:spcBef>
              <a:spcAft>
                <a:spcPts val="0"/>
              </a:spcAft>
              <a:buFont typeface="Arial" panose="020B0604020202020204" pitchFamily="34" charset="0"/>
              <a:buChar char="•"/>
            </a:pPr>
            <a:r>
              <a:rPr lang="ru-RU" dirty="0" smtClean="0">
                <a:ea typeface="Times New Roman" panose="02020603050405020304" pitchFamily="18" charset="0"/>
              </a:rPr>
              <a:t>форма </a:t>
            </a:r>
            <a:r>
              <a:rPr lang="ru-RU" dirty="0">
                <a:ea typeface="Times New Roman" panose="02020603050405020304" pitchFamily="18" charset="0"/>
              </a:rPr>
              <a:t>учетной медицинской документации </a:t>
            </a:r>
            <a:r>
              <a:rPr lang="ru-RU" dirty="0">
                <a:solidFill>
                  <a:srgbClr val="0066FF"/>
                </a:solidFill>
                <a:ea typeface="Times New Roman" panose="02020603050405020304" pitchFamily="18" charset="0"/>
              </a:rPr>
              <a:t>N 013/у </a:t>
            </a:r>
            <a:r>
              <a:rPr lang="ru-RU" dirty="0">
                <a:ea typeface="Times New Roman" panose="02020603050405020304" pitchFamily="18" charset="0"/>
              </a:rPr>
              <a:t>"Протокол патолого-анатомического вскрытия" </a:t>
            </a:r>
            <a:endParaRPr lang="ru-RU" dirty="0" smtClean="0">
              <a:ea typeface="Times New Roman" panose="02020603050405020304" pitchFamily="18" charset="0"/>
            </a:endParaRPr>
          </a:p>
          <a:p>
            <a:pPr marL="285750" indent="-285750" algn="just">
              <a:spcBef>
                <a:spcPts val="1000"/>
              </a:spcBef>
              <a:spcAft>
                <a:spcPts val="0"/>
              </a:spcAft>
              <a:buFont typeface="Arial" panose="020B0604020202020204" pitchFamily="34" charset="0"/>
              <a:buChar char="•"/>
            </a:pPr>
            <a:endParaRPr lang="ru-RU" dirty="0" smtClean="0">
              <a:ea typeface="Times New Roman" panose="02020603050405020304" pitchFamily="18" charset="0"/>
            </a:endParaRPr>
          </a:p>
          <a:p>
            <a:pPr marL="285750" indent="-285750" algn="just">
              <a:spcBef>
                <a:spcPts val="1000"/>
              </a:spcBef>
              <a:spcAft>
                <a:spcPts val="0"/>
              </a:spcAft>
              <a:buFont typeface="Arial" panose="020B0604020202020204" pitchFamily="34" charset="0"/>
              <a:buChar char="•"/>
            </a:pPr>
            <a:r>
              <a:rPr lang="ru-RU" dirty="0" smtClean="0">
                <a:ea typeface="Times New Roman" panose="02020603050405020304" pitchFamily="18" charset="0"/>
              </a:rPr>
              <a:t>форма </a:t>
            </a:r>
            <a:r>
              <a:rPr lang="ru-RU" dirty="0">
                <a:ea typeface="Times New Roman" panose="02020603050405020304" pitchFamily="18" charset="0"/>
              </a:rPr>
              <a:t>учетной медицинской документации N </a:t>
            </a:r>
            <a:r>
              <a:rPr lang="ru-RU" dirty="0">
                <a:solidFill>
                  <a:srgbClr val="0066FF"/>
                </a:solidFill>
                <a:ea typeface="Times New Roman" panose="02020603050405020304" pitchFamily="18" charset="0"/>
              </a:rPr>
              <a:t>013-1/у</a:t>
            </a:r>
            <a:r>
              <a:rPr lang="ru-RU" dirty="0">
                <a:ea typeface="Times New Roman" panose="02020603050405020304" pitchFamily="18" charset="0"/>
              </a:rPr>
              <a:t> "Протокол патолого-анатомического вскрытия плода, мертворожденного или новорожденного" </a:t>
            </a:r>
            <a:endParaRPr lang="ru-RU" dirty="0" smtClean="0">
              <a:ea typeface="Times New Roman" panose="02020603050405020304" pitchFamily="18" charset="0"/>
            </a:endParaRPr>
          </a:p>
          <a:p>
            <a:pPr marL="285750" indent="-285750" algn="just">
              <a:spcBef>
                <a:spcPts val="1000"/>
              </a:spcBef>
              <a:spcAft>
                <a:spcPts val="0"/>
              </a:spcAft>
              <a:buFont typeface="Arial" panose="020B0604020202020204" pitchFamily="34" charset="0"/>
              <a:buChar char="•"/>
            </a:pPr>
            <a:endParaRPr lang="ru-RU" dirty="0">
              <a:ea typeface="Times New Roman" panose="02020603050405020304" pitchFamily="18" charset="0"/>
            </a:endParaRPr>
          </a:p>
          <a:p>
            <a:pPr marL="285750" indent="-285750" algn="just">
              <a:spcBef>
                <a:spcPts val="1000"/>
              </a:spcBef>
              <a:spcAft>
                <a:spcPts val="0"/>
              </a:spcAft>
              <a:buFont typeface="Arial" panose="020B0604020202020204" pitchFamily="34" charset="0"/>
              <a:buChar char="•"/>
            </a:pPr>
            <a:r>
              <a:rPr lang="ru-RU" dirty="0" smtClean="0">
                <a:ea typeface="Times New Roman" panose="02020603050405020304" pitchFamily="18" charset="0"/>
              </a:rPr>
              <a:t>форма </a:t>
            </a:r>
            <a:r>
              <a:rPr lang="ru-RU" dirty="0">
                <a:ea typeface="Times New Roman" panose="02020603050405020304" pitchFamily="18" charset="0"/>
              </a:rPr>
              <a:t>учетной медицинской документации N </a:t>
            </a:r>
            <a:r>
              <a:rPr lang="ru-RU" dirty="0">
                <a:solidFill>
                  <a:srgbClr val="0066FF"/>
                </a:solidFill>
                <a:ea typeface="Times New Roman" panose="02020603050405020304" pitchFamily="18" charset="0"/>
              </a:rPr>
              <a:t>015/у</a:t>
            </a:r>
            <a:r>
              <a:rPr lang="ru-RU" dirty="0">
                <a:ea typeface="Times New Roman" panose="02020603050405020304" pitchFamily="18" charset="0"/>
              </a:rPr>
              <a:t> "Журнал регистрации поступления и выдачи тел умерших" </a:t>
            </a:r>
          </a:p>
        </p:txBody>
      </p:sp>
    </p:spTree>
    <p:extLst>
      <p:ext uri="{BB962C8B-B14F-4D97-AF65-F5344CB8AC3E}">
        <p14:creationId xmlns:p14="http://schemas.microsoft.com/office/powerpoint/2010/main" val="2124653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35496" y="44624"/>
            <a:ext cx="8194104" cy="6081539"/>
          </a:xfrm>
        </p:spPr>
        <p:txBody>
          <a:bodyPr/>
          <a:lstStyle/>
          <a:p>
            <a:pPr marL="342900" lvl="1" indent="-342900" algn="just">
              <a:buFont typeface="Arial" pitchFamily="34" charset="0"/>
              <a:buChar char="•"/>
            </a:pPr>
            <a:r>
              <a:rPr lang="ru-RU" dirty="0">
                <a:latin typeface="Times New Roman" panose="02020603050405020304" pitchFamily="18" charset="0"/>
                <a:cs typeface="Times New Roman" panose="02020603050405020304" pitchFamily="18" charset="0"/>
              </a:rPr>
              <a:t>Предоставить копии актов обследования зданий на необходимость капитального ремонта, реконструкции зданий, актов об аварийном состоянии зданий (документы, составляемые организацией, уполномоченной на проведение экспертизы технического состояния зданий, выполнявшей обследования по заказу медицинской организации или органа исполнительной власти субъекта) в отдел медицинской статистики и анализа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КОМИАЦ</a:t>
            </a:r>
            <a:r>
              <a:rPr lang="ru-RU" dirty="0">
                <a:latin typeface="Times New Roman" panose="02020603050405020304" pitchFamily="18" charset="0"/>
                <a:cs typeface="Times New Roman" panose="02020603050405020304" pitchFamily="18" charset="0"/>
              </a:rPr>
              <a:t>» по электронному </a:t>
            </a:r>
            <a:r>
              <a:rPr lang="ru-RU" dirty="0" smtClean="0">
                <a:latin typeface="Times New Roman" panose="02020603050405020304" pitchFamily="18" charset="0"/>
                <a:cs typeface="Times New Roman" panose="02020603050405020304" pitchFamily="18" charset="0"/>
              </a:rPr>
              <a:t>адресу</a:t>
            </a:r>
            <a:r>
              <a:rPr lang="en-US" dirty="0" smtClean="0">
                <a:latin typeface="Times New Roman" panose="02020603050405020304" pitchFamily="18" charset="0"/>
                <a:cs typeface="Times New Roman" panose="02020603050405020304" pitchFamily="18" charset="0"/>
              </a:rPr>
              <a:t> </a:t>
            </a:r>
            <a:r>
              <a:rPr lang="en-US" dirty="0" err="1" smtClean="0">
                <a:solidFill>
                  <a:srgbClr val="0000FF"/>
                </a:solidFill>
                <a:latin typeface="Times New Roman" panose="02020603050405020304" pitchFamily="18" charset="0"/>
                <a:ea typeface="Times New Roman"/>
                <a:cs typeface="Times New Roman" panose="02020603050405020304" pitchFamily="18" charset="0"/>
                <a:hlinkClick r:id="rId2"/>
              </a:rPr>
              <a:t>rla</a:t>
            </a:r>
            <a:r>
              <a:rPr lang="ru-RU" dirty="0">
                <a:solidFill>
                  <a:srgbClr val="0000FF"/>
                </a:solidFill>
                <a:latin typeface="Times New Roman" panose="02020603050405020304" pitchFamily="18" charset="0"/>
                <a:ea typeface="Times New Roman"/>
                <a:cs typeface="Times New Roman" panose="02020603050405020304" pitchFamily="18" charset="0"/>
                <a:hlinkClick r:id="rId2"/>
              </a:rPr>
              <a:t>@</a:t>
            </a:r>
            <a:r>
              <a:rPr lang="en-US" dirty="0" err="1">
                <a:solidFill>
                  <a:srgbClr val="0000FF"/>
                </a:solidFill>
                <a:latin typeface="Times New Roman" panose="02020603050405020304" pitchFamily="18" charset="0"/>
                <a:ea typeface="Times New Roman"/>
                <a:cs typeface="Times New Roman" panose="02020603050405020304" pitchFamily="18" charset="0"/>
                <a:hlinkClick r:id="rId2"/>
              </a:rPr>
              <a:t>kuzdrav</a:t>
            </a:r>
            <a:r>
              <a:rPr lang="ru-RU" dirty="0">
                <a:solidFill>
                  <a:srgbClr val="0000FF"/>
                </a:solidFill>
                <a:latin typeface="Times New Roman" panose="02020603050405020304" pitchFamily="18" charset="0"/>
                <a:ea typeface="Times New Roman"/>
                <a:cs typeface="Times New Roman" panose="02020603050405020304" pitchFamily="18" charset="0"/>
                <a:hlinkClick r:id="rId2"/>
              </a:rPr>
              <a:t>.</a:t>
            </a:r>
            <a:r>
              <a:rPr lang="en-US" dirty="0" err="1">
                <a:solidFill>
                  <a:srgbClr val="0000FF"/>
                </a:solidFill>
                <a:latin typeface="Times New Roman" panose="02020603050405020304" pitchFamily="18" charset="0"/>
                <a:ea typeface="Times New Roman"/>
                <a:cs typeface="Times New Roman" panose="02020603050405020304" pitchFamily="18" charset="0"/>
                <a:hlinkClick r:id="rId2"/>
              </a:rPr>
              <a:t>ru</a:t>
            </a:r>
            <a:r>
              <a:rPr lang="ru-RU" dirty="0" smtClean="0">
                <a:latin typeface="Times New Roman" panose="02020603050405020304" pitchFamily="18" charset="0"/>
                <a:cs typeface="Times New Roman" panose="02020603050405020304" pitchFamily="18" charset="0"/>
              </a:rPr>
              <a:t>до 2</a:t>
            </a:r>
            <a:r>
              <a:rPr lang="en-US" dirty="0" smtClean="0">
                <a:latin typeface="Times New Roman" panose="02020603050405020304" pitchFamily="18" charset="0"/>
                <a:cs typeface="Times New Roman" panose="02020603050405020304" pitchFamily="18" charset="0"/>
              </a:rPr>
              <a:t>6</a:t>
            </a:r>
            <a:r>
              <a:rPr lang="ru-RU" dirty="0" smtClean="0">
                <a:latin typeface="Times New Roman" panose="02020603050405020304" pitchFamily="18" charset="0"/>
                <a:cs typeface="Times New Roman" panose="02020603050405020304" pitchFamily="18" charset="0"/>
              </a:rPr>
              <a:t>.12.2023 </a:t>
            </a:r>
            <a:r>
              <a:rPr lang="ru-RU" dirty="0">
                <a:latin typeface="Times New Roman" panose="02020603050405020304" pitchFamily="18" charset="0"/>
                <a:cs typeface="Times New Roman" panose="02020603050405020304" pitchFamily="18" charset="0"/>
              </a:rPr>
              <a:t>г</a:t>
            </a:r>
            <a:r>
              <a:rPr lang="ru-RU" dirty="0" smtClean="0">
                <a:latin typeface="Times New Roman" panose="02020603050405020304" pitchFamily="18" charset="0"/>
                <a:cs typeface="Times New Roman" panose="02020603050405020304" pitchFamily="18" charset="0"/>
              </a:rPr>
              <a:t>., предварительно согласовать в МЗК все з</a:t>
            </a:r>
            <a:r>
              <a:rPr lang="ru-RU" dirty="0">
                <a:latin typeface="Times New Roman" panose="02020603050405020304" pitchFamily="18" charset="0"/>
                <a:cs typeface="Times New Roman" panose="02020603050405020304" pitchFamily="18" charset="0"/>
              </a:rPr>
              <a:t>д</a:t>
            </a:r>
            <a:r>
              <a:rPr lang="ru-RU" dirty="0" smtClean="0">
                <a:latin typeface="Times New Roman" panose="02020603050405020304" pitchFamily="18" charset="0"/>
                <a:cs typeface="Times New Roman" panose="02020603050405020304" pitchFamily="18" charset="0"/>
              </a:rPr>
              <a:t>ания, находящиеся в аварийном состоянии, требуют сноса или требуют капитального ремонта и только потом заполнить т. 8000 в 30 форме</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0242053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533400"/>
            <a:ext cx="9036496" cy="381000"/>
          </a:xfrm>
        </p:spPr>
        <p:txBody>
          <a:bodyPr/>
          <a:lstStyle/>
          <a:p>
            <a:pPr marL="838200" indent="-838200"/>
            <a:r>
              <a:rPr lang="ru-RU" altLang="ru-RU" sz="2000" b="1" dirty="0" smtClean="0">
                <a:latin typeface="Times New Roman" panose="02020603050405020304" pitchFamily="18" charset="0"/>
              </a:rPr>
              <a:t>Таблица 5600 (</a:t>
            </a:r>
            <a:r>
              <a:rPr lang="ru-RU" sz="2000" dirty="0" smtClean="0">
                <a:solidFill>
                  <a:srgbClr val="FF0000"/>
                </a:solidFill>
                <a:ea typeface="Times New Roman" panose="02020603050405020304" pitchFamily="18" charset="0"/>
              </a:rPr>
              <a:t>учитывается аппараты и </a:t>
            </a:r>
            <a:r>
              <a:rPr lang="ru-RU" sz="2000" dirty="0">
                <a:solidFill>
                  <a:srgbClr val="FF0000"/>
                </a:solidFill>
                <a:ea typeface="Times New Roman" panose="02020603050405020304" pitchFamily="18" charset="0"/>
              </a:rPr>
              <a:t>оборудование, состоящее на балансе </a:t>
            </a:r>
            <a:r>
              <a:rPr lang="ru-RU" sz="2000" dirty="0" smtClean="0">
                <a:solidFill>
                  <a:srgbClr val="FF0000"/>
                </a:solidFill>
                <a:ea typeface="Times New Roman" panose="02020603050405020304" pitchFamily="18" charset="0"/>
              </a:rPr>
              <a:t>на конец года)</a:t>
            </a:r>
            <a:r>
              <a:rPr lang="ru-RU" sz="2000" dirty="0">
                <a:solidFill>
                  <a:srgbClr val="FF0000"/>
                </a:solidFill>
                <a:ea typeface="Times New Roman" panose="02020603050405020304" pitchFamily="18" charset="0"/>
              </a:rPr>
              <a:t/>
            </a:r>
            <a:br>
              <a:rPr lang="ru-RU" sz="2000" dirty="0">
                <a:solidFill>
                  <a:srgbClr val="FF0000"/>
                </a:solidFill>
                <a:ea typeface="Times New Roman" panose="02020603050405020304" pitchFamily="18" charset="0"/>
              </a:rPr>
            </a:br>
            <a:r>
              <a:rPr lang="ru-RU" altLang="ru-RU" sz="2000" dirty="0" smtClean="0">
                <a:latin typeface="Times New Roman" panose="02020603050405020304" pitchFamily="18" charset="0"/>
              </a:rPr>
              <a:t> </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51520" y="-27384"/>
            <a:ext cx="8663880" cy="36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smtClean="0">
                <a:latin typeface="Times New Roman" panose="02020603050405020304" pitchFamily="18" charset="0"/>
              </a:rPr>
              <a:t>Аппараты </a:t>
            </a:r>
            <a:r>
              <a:rPr lang="ru-RU" altLang="ru-RU" sz="2000" b="1" dirty="0">
                <a:latin typeface="Times New Roman" panose="02020603050405020304" pitchFamily="18" charset="0"/>
              </a:rPr>
              <a:t>и оборудование отделений </a:t>
            </a:r>
            <a:r>
              <a:rPr lang="ru-RU" altLang="ru-RU" sz="2000" b="1" dirty="0" smtClean="0">
                <a:latin typeface="Times New Roman" panose="02020603050405020304" pitchFamily="18" charset="0"/>
              </a:rPr>
              <a:t>службы переливания крови</a:t>
            </a:r>
            <a:endParaRPr lang="ru-RU" altLang="ru-RU" sz="2000" b="1" dirty="0">
              <a:latin typeface="Times New Roman" panose="02020603050405020304" pitchFamily="18" charset="0"/>
            </a:endParaRPr>
          </a:p>
        </p:txBody>
      </p:sp>
      <p:graphicFrame>
        <p:nvGraphicFramePr>
          <p:cNvPr id="59062" name="Group 694"/>
          <p:cNvGraphicFramePr>
            <a:graphicFrameLocks noGrp="1"/>
          </p:cNvGraphicFramePr>
          <p:nvPr>
            <p:extLst/>
          </p:nvPr>
        </p:nvGraphicFramePr>
        <p:xfrm>
          <a:off x="0" y="914400"/>
          <a:ext cx="8991600" cy="6126863"/>
        </p:xfrm>
        <a:graphic>
          <a:graphicData uri="http://schemas.openxmlformats.org/drawingml/2006/table">
            <a:tbl>
              <a:tblPr/>
              <a:tblGrid>
                <a:gridCol w="3795713">
                  <a:extLst>
                    <a:ext uri="{9D8B030D-6E8A-4147-A177-3AD203B41FA5}">
                      <a16:colId xmlns="" xmlns:a16="http://schemas.microsoft.com/office/drawing/2014/main" val="20000"/>
                    </a:ext>
                  </a:extLst>
                </a:gridCol>
                <a:gridCol w="555625">
                  <a:extLst>
                    <a:ext uri="{9D8B030D-6E8A-4147-A177-3AD203B41FA5}">
                      <a16:colId xmlns="" xmlns:a16="http://schemas.microsoft.com/office/drawing/2014/main" val="20001"/>
                    </a:ext>
                  </a:extLst>
                </a:gridCol>
                <a:gridCol w="1077912">
                  <a:extLst>
                    <a:ext uri="{9D8B030D-6E8A-4147-A177-3AD203B41FA5}">
                      <a16:colId xmlns="" xmlns:a16="http://schemas.microsoft.com/office/drawing/2014/main" val="20002"/>
                    </a:ext>
                  </a:extLst>
                </a:gridCol>
                <a:gridCol w="1741488">
                  <a:extLst>
                    <a:ext uri="{9D8B030D-6E8A-4147-A177-3AD203B41FA5}">
                      <a16:colId xmlns="" xmlns:a16="http://schemas.microsoft.com/office/drawing/2014/main" val="20003"/>
                    </a:ext>
                  </a:extLst>
                </a:gridCol>
                <a:gridCol w="609600">
                  <a:extLst>
                    <a:ext uri="{9D8B030D-6E8A-4147-A177-3AD203B41FA5}">
                      <a16:colId xmlns="" xmlns:a16="http://schemas.microsoft.com/office/drawing/2014/main" val="20004"/>
                    </a:ext>
                  </a:extLst>
                </a:gridCol>
                <a:gridCol w="1211262">
                  <a:extLst>
                    <a:ext uri="{9D8B030D-6E8A-4147-A177-3AD203B41FA5}">
                      <a16:colId xmlns="" xmlns:a16="http://schemas.microsoft.com/office/drawing/2014/main" val="20005"/>
                    </a:ext>
                  </a:extLst>
                </a:gridCol>
              </a:tblGrid>
              <a:tr h="274351">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Число аппаратов и оборудования всего</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100595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действующих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со сроком эксплуатации свыше 5 лет</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Автоматический/ автоматизированный комплекс для генотестирования донорской крови</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Автоматический иммуногематологический </a:t>
                      </a: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анализатор для проведения иммуногематологических исследований</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Анализатор для контроля стерильности компонентов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36364">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Аппарат для плазмафереза</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100"/>
                        </a:lnSpc>
                        <a:spcAft>
                          <a:spcPts val="0"/>
                        </a:spcAft>
                      </a:pPr>
                      <a:r>
                        <a:rPr lang="ru-RU" sz="1200" dirty="0">
                          <a:effectLst/>
                          <a:latin typeface="Times New Roman" panose="02020603050405020304" pitchFamily="18" charset="0"/>
                          <a:ea typeface="Times New Roman" panose="02020603050405020304" pitchFamily="18" charset="0"/>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250066">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Аппарат для цитафереза</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000"/>
                        </a:lnSpc>
                        <a:spcAft>
                          <a:spcPts val="0"/>
                        </a:spcAft>
                      </a:pPr>
                      <a:r>
                        <a:rPr lang="ru-RU" sz="1200" dirty="0">
                          <a:effectLst/>
                          <a:latin typeface="Times New Roman" panose="02020603050405020304" pitchFamily="18" charset="0"/>
                          <a:ea typeface="Times New Roman" panose="02020603050405020304" pitchFamily="18" charset="0"/>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Быстрозамораживатель для плазмы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глицеринизации и деглицеринизации эритроцитов</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проведения фотогемотерапии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274351">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Камера теплоизоляционная низкотемпературная для хранения свежезамороженной плазмы</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457252">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замораживания и хранения клеток крови при сверхнизкой температуре</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r h="457252">
                <a:tc>
                  <a:txBody>
                    <a:bodyPr/>
                    <a:lstStyle/>
                    <a:p>
                      <a:pPr algn="just">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Мобильный комплекс заготовки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9871879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07504" y="404664"/>
            <a:ext cx="1752600" cy="216024"/>
          </a:xfrm>
        </p:spPr>
        <p:txBody>
          <a:bodyPr/>
          <a:lstStyle/>
          <a:p>
            <a:pPr marL="838200" indent="-838200">
              <a:defRPr/>
            </a:pPr>
            <a:r>
              <a:rPr lang="ru-RU" sz="2000" b="1" dirty="0">
                <a:solidFill>
                  <a:srgbClr val="000000"/>
                </a:solidFill>
                <a:latin typeface="Times New Roman" pitchFamily="18" charset="0"/>
                <a:cs typeface="Arial" charset="0"/>
              </a:rPr>
              <a:t>Табл.7000</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28600" y="152400"/>
            <a:ext cx="8686800" cy="252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smtClean="0">
                <a:latin typeface="Times New Roman" panose="02020603050405020304" pitchFamily="18" charset="0"/>
              </a:rPr>
              <a:t> </a:t>
            </a:r>
            <a:r>
              <a:rPr lang="ru-RU" sz="2000" b="1" dirty="0">
                <a:latin typeface="Times New Roman" pitchFamily="18" charset="0"/>
              </a:rPr>
              <a:t>Оснащенность компьютерным оборудованием</a:t>
            </a:r>
            <a:endParaRPr lang="ru-RU" altLang="ru-RU" sz="2000" b="1" dirty="0">
              <a:latin typeface="Times New Roman" panose="02020603050405020304" pitchFamily="18" charset="0"/>
            </a:endParaRPr>
          </a:p>
        </p:txBody>
      </p:sp>
      <p:graphicFrame>
        <p:nvGraphicFramePr>
          <p:cNvPr id="10" name="Объект 3"/>
          <p:cNvGraphicFramePr>
            <a:graphicFrameLocks/>
          </p:cNvGraphicFramePr>
          <p:nvPr>
            <p:extLst>
              <p:ext uri="{D42A27DB-BD31-4B8C-83A1-F6EECF244321}">
                <p14:modId xmlns:p14="http://schemas.microsoft.com/office/powerpoint/2010/main" val="2795524874"/>
              </p:ext>
            </p:extLst>
          </p:nvPr>
        </p:nvGraphicFramePr>
        <p:xfrm>
          <a:off x="152400" y="656929"/>
          <a:ext cx="8896351" cy="5505450"/>
        </p:xfrm>
        <a:graphic>
          <a:graphicData uri="http://schemas.openxmlformats.org/drawingml/2006/table">
            <a:tbl>
              <a:tblPr/>
              <a:tblGrid>
                <a:gridCol w="3699520">
                  <a:extLst>
                    <a:ext uri="{9D8B030D-6E8A-4147-A177-3AD203B41FA5}">
                      <a16:colId xmlns="" xmlns:a16="http://schemas.microsoft.com/office/drawing/2014/main" val="20000"/>
                    </a:ext>
                  </a:extLst>
                </a:gridCol>
                <a:gridCol w="501075">
                  <a:extLst>
                    <a:ext uri="{9D8B030D-6E8A-4147-A177-3AD203B41FA5}">
                      <a16:colId xmlns="" xmlns:a16="http://schemas.microsoft.com/office/drawing/2014/main" val="20001"/>
                    </a:ext>
                  </a:extLst>
                </a:gridCol>
                <a:gridCol w="457208">
                  <a:extLst>
                    <a:ext uri="{9D8B030D-6E8A-4147-A177-3AD203B41FA5}">
                      <a16:colId xmlns="" xmlns:a16="http://schemas.microsoft.com/office/drawing/2014/main" val="20002"/>
                    </a:ext>
                  </a:extLst>
                </a:gridCol>
                <a:gridCol w="914416">
                  <a:extLst>
                    <a:ext uri="{9D8B030D-6E8A-4147-A177-3AD203B41FA5}">
                      <a16:colId xmlns="" xmlns:a16="http://schemas.microsoft.com/office/drawing/2014/main" val="20003"/>
                    </a:ext>
                  </a:extLst>
                </a:gridCol>
                <a:gridCol w="914416">
                  <a:extLst>
                    <a:ext uri="{9D8B030D-6E8A-4147-A177-3AD203B41FA5}">
                      <a16:colId xmlns="" xmlns:a16="http://schemas.microsoft.com/office/drawing/2014/main" val="20004"/>
                    </a:ext>
                  </a:extLst>
                </a:gridCol>
                <a:gridCol w="914416">
                  <a:extLst>
                    <a:ext uri="{9D8B030D-6E8A-4147-A177-3AD203B41FA5}">
                      <a16:colId xmlns="" xmlns:a16="http://schemas.microsoft.com/office/drawing/2014/main" val="20005"/>
                    </a:ext>
                  </a:extLst>
                </a:gridCol>
                <a:gridCol w="906981">
                  <a:extLst>
                    <a:ext uri="{9D8B030D-6E8A-4147-A177-3AD203B41FA5}">
                      <a16:colId xmlns="" xmlns:a16="http://schemas.microsoft.com/office/drawing/2014/main" val="20006"/>
                    </a:ext>
                  </a:extLst>
                </a:gridCol>
                <a:gridCol w="588319">
                  <a:extLst>
                    <a:ext uri="{9D8B030D-6E8A-4147-A177-3AD203B41FA5}">
                      <a16:colId xmlns="" xmlns:a16="http://schemas.microsoft.com/office/drawing/2014/main" val="20007"/>
                    </a:ext>
                  </a:extLst>
                </a:gridCol>
              </a:tblGrid>
              <a:tr h="168892">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устройств</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стр</a:t>
                      </a: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Всего</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 том числе(из гр.3):</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536064">
                <a:tc vMerge="1">
                  <a:txBody>
                    <a:bodyPr/>
                    <a:lstStyle/>
                    <a:p>
                      <a:endParaRPr lang="ru-RU"/>
                    </a:p>
                  </a:txBody>
                  <a:tcPr/>
                </a:tc>
                <a:tc vMerge="1">
                  <a:txBody>
                    <a:bodyPr/>
                    <a:lstStyle/>
                    <a:p>
                      <a:endParaRPr lang="ru-RU"/>
                    </a:p>
                  </a:txBody>
                  <a:tcPr/>
                </a:tc>
                <a:tc vMerge="1">
                  <a:txBody>
                    <a:bodyPr/>
                    <a:lstStyle/>
                    <a:p>
                      <a:endParaRPr lang="ru-RU"/>
                    </a:p>
                  </a:txBody>
                  <a:tcPr/>
                </a:tc>
                <a:tc grid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для административно-хозяйственной деятельности организации</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algn="ctr"/>
                      <a:r>
                        <a:rPr lang="ru-RU" sz="1100" dirty="0" smtClean="0">
                          <a:latin typeface="Times New Roman" panose="02020603050405020304" pitchFamily="18" charset="0"/>
                          <a:cs typeface="Times New Roman" panose="02020603050405020304" pitchFamily="18" charset="0"/>
                        </a:rPr>
                        <a:t>для медицинского персонала (для автоматизации лечебного процесса)</a:t>
                      </a:r>
                      <a:endParaRPr lang="ru-RU" sz="1100" dirty="0">
                        <a:latin typeface="Times New Roman" panose="02020603050405020304" pitchFamily="18" charset="0"/>
                        <a:cs typeface="Times New Roman" panose="02020603050405020304"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прочие</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308787496"/>
                  </a:ext>
                </a:extLst>
              </a:tr>
              <a:tr h="118961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3817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1</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2</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3</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5</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6</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smtClean="0">
                          <a:ln>
                            <a:noFill/>
                          </a:ln>
                          <a:solidFill>
                            <a:schemeClr val="tx1"/>
                          </a:solidFill>
                          <a:effectLst/>
                          <a:latin typeface="Times New Roman" pitchFamily="18" charset="0"/>
                          <a:cs typeface="Times New Roman" pitchFamily="18" charset="0"/>
                        </a:rPr>
                        <a:t>7</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8</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5247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Персональные компьютеры (моноблоки, системные блоки, терминалы, ноутбуки)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8419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из них: со сроком эксплуатации более 5 лет</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84190">
                <a:tc>
                  <a:txBody>
                    <a:bodyPr/>
                    <a:lstStyle/>
                    <a:p>
                      <a:pPr marL="0" marR="0" lvl="0" indent="179388"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96921">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Автоматизированные рабочие места,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84190">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из них: автоматизированные рабочие места, подключенные к защищенной сети передачи данных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4.1</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77053">
                <a:tc>
                  <a:txBody>
                    <a:bodyPr/>
                    <a:lstStyle/>
                    <a:p>
                      <a:pP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      в сельской местности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99656">
                <a:tc>
                  <a:txBody>
                    <a:bodyPr/>
                    <a:lstStyle/>
                    <a:p>
                      <a:pPr indent="228600">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из них в ФАП и ФП</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4.2.1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4190">
                <a:tc>
                  <a:txBody>
                    <a:bodyPr/>
                    <a:lstStyle/>
                    <a:p>
                      <a:pPr>
                        <a:spcAft>
                          <a:spcPts val="0"/>
                        </a:spcAft>
                      </a:pPr>
                      <a:r>
                        <a:rPr lang="ru-RU" sz="1100">
                          <a:effectLst/>
                          <a:latin typeface="Times New Roman" panose="02020603050405020304" pitchFamily="18" charset="0"/>
                          <a:ea typeface="Times New Roman" panose="02020603050405020304" pitchFamily="18" charset="0"/>
                        </a:rPr>
                        <a:t>Количество точек подключения к сети Интернет по типам подключения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dirty="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84190">
                <a:tc>
                  <a:txBody>
                    <a:bodyPr/>
                    <a:lstStyle/>
                    <a:p>
                      <a:pPr marL="0" algn="ctr" defTabSz="914400" rtl="0" eaLnBrk="1" latinLnBrk="0" hangingPunct="1">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Число ФАП и ФП, подключенных к сети Интернет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bl>
          </a:graphicData>
        </a:graphic>
      </p:graphicFrame>
      <p:sp>
        <p:nvSpPr>
          <p:cNvPr id="2" name="Прямоугольник 1"/>
          <p:cNvSpPr/>
          <p:nvPr/>
        </p:nvSpPr>
        <p:spPr>
          <a:xfrm>
            <a:off x="4499991" y="3284984"/>
            <a:ext cx="4548759" cy="6480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b="1" dirty="0" smtClean="0">
                <a:solidFill>
                  <a:srgbClr val="000000"/>
                </a:solidFill>
                <a:cs typeface="Times New Roman" pitchFamily="18" charset="0"/>
              </a:rPr>
              <a:t>Графа </a:t>
            </a:r>
            <a:r>
              <a:rPr lang="ru-RU" altLang="ru-RU" b="1" dirty="0">
                <a:solidFill>
                  <a:srgbClr val="000000"/>
                </a:solidFill>
                <a:cs typeface="Times New Roman" pitchFamily="18" charset="0"/>
              </a:rPr>
              <a:t>3 равна сумме граф с 4 по 8 по всем </a:t>
            </a:r>
            <a:r>
              <a:rPr lang="ru-RU" altLang="ru-RU" b="1" dirty="0" smtClean="0">
                <a:solidFill>
                  <a:srgbClr val="000000"/>
                </a:solidFill>
                <a:cs typeface="Times New Roman" pitchFamily="18" charset="0"/>
              </a:rPr>
              <a:t>строкам</a:t>
            </a:r>
            <a:endParaRPr lang="ru-RU" altLang="ru-RU" b="1" dirty="0">
              <a:solidFill>
                <a:srgbClr val="000000"/>
              </a:solidFill>
              <a:latin typeface="Arial" charset="0"/>
            </a:endParaRPr>
          </a:p>
        </p:txBody>
      </p:sp>
    </p:spTree>
    <p:extLst>
      <p:ext uri="{BB962C8B-B14F-4D97-AF65-F5344CB8AC3E}">
        <p14:creationId xmlns:p14="http://schemas.microsoft.com/office/powerpoint/2010/main" val="17911538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381000" y="609600"/>
            <a:ext cx="2819400" cy="320675"/>
          </a:xfrm>
        </p:spPr>
        <p:txBody>
          <a:bodyPr/>
          <a:lstStyle/>
          <a:p>
            <a:pPr marL="838200" indent="-838200"/>
            <a:r>
              <a:rPr lang="ru-RU" altLang="ru-RU" sz="2000" b="1" dirty="0" smtClean="0">
                <a:latin typeface="Times New Roman" panose="02020603050405020304" pitchFamily="18" charset="0"/>
              </a:rPr>
              <a:t>Таблица 7001</a:t>
            </a:r>
            <a:endParaRPr lang="ru-RU" altLang="ru-RU" sz="1400" dirty="0" smtClean="0">
              <a:latin typeface="Times New Roman" panose="02020603050405020304" pitchFamily="18" charset="0"/>
            </a:endParaRPr>
          </a:p>
        </p:txBody>
      </p:sp>
      <p:sp>
        <p:nvSpPr>
          <p:cNvPr id="4403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Прямоугольник 1"/>
          <p:cNvSpPr/>
          <p:nvPr/>
        </p:nvSpPr>
        <p:spPr>
          <a:xfrm>
            <a:off x="533400" y="1052736"/>
            <a:ext cx="7772400" cy="1512168"/>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a:t>
            </a:r>
            <a:r>
              <a:rPr lang="ru-RU" dirty="0">
                <a:solidFill>
                  <a:schemeClr val="tx1"/>
                </a:solidFill>
                <a:latin typeface="Times New Roman" panose="02020603050405020304" pitchFamily="18" charset="0"/>
                <a:cs typeface="Times New Roman" panose="02020603050405020304" pitchFamily="18" charset="0"/>
              </a:rPr>
              <a:t>кабинетов  медицинской статистики, имеющих доступ к высокоскоростным каналам передачи данных </a:t>
            </a:r>
            <a:r>
              <a:rPr lang="ru-RU" altLang="ru-RU" sz="1600" dirty="0" smtClean="0">
                <a:ln w="0"/>
                <a:solidFill>
                  <a:schemeClr val="tx1"/>
                </a:solidFill>
                <a:latin typeface="Times New Roman" panose="02020603050405020304" pitchFamily="18" charset="0"/>
                <a:cs typeface="Times New Roman" panose="02020603050405020304" pitchFamily="18" charset="0"/>
              </a:rPr>
              <a:t> </a:t>
            </a:r>
            <a:r>
              <a:rPr lang="ru-RU" altLang="ru-RU" sz="1600" dirty="0">
                <a:ln w="0"/>
                <a:solidFill>
                  <a:schemeClr val="tx1"/>
                </a:solidFill>
                <a:latin typeface="Times New Roman" panose="02020603050405020304" pitchFamily="18" charset="0"/>
              </a:rPr>
              <a:t>1</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в том числе  к сети Интернет по типам подключения:  коммутируемый (модемный) </a:t>
            </a:r>
            <a:r>
              <a:rPr lang="ru-RU" altLang="ru-RU" sz="1600" dirty="0" smtClean="0">
                <a:ln w="0"/>
                <a:solidFill>
                  <a:schemeClr val="tx1"/>
                </a:solidFill>
                <a:latin typeface="Times New Roman" panose="02020603050405020304" pitchFamily="18" charset="0"/>
              </a:rPr>
              <a:t>2 _______; </a:t>
            </a:r>
            <a:r>
              <a:rPr lang="ru-RU" dirty="0">
                <a:solidFill>
                  <a:schemeClr val="tx1"/>
                </a:solidFill>
                <a:latin typeface="Times New Roman" panose="02020603050405020304" pitchFamily="18" charset="0"/>
                <a:cs typeface="Times New Roman" panose="02020603050405020304" pitchFamily="18" charset="0"/>
              </a:rPr>
              <a:t>широкополосный доступ по технологии </a:t>
            </a:r>
            <a:r>
              <a:rPr lang="ru-RU" dirty="0" err="1">
                <a:solidFill>
                  <a:schemeClr val="tx1"/>
                </a:solidFill>
                <a:latin typeface="Times New Roman" panose="02020603050405020304" pitchFamily="18" charset="0"/>
                <a:cs typeface="Times New Roman" panose="02020603050405020304" pitchFamily="18" charset="0"/>
              </a:rPr>
              <a:t>xDSL</a:t>
            </a:r>
            <a:r>
              <a:rPr lang="ru-RU" dirty="0">
                <a:solidFill>
                  <a:schemeClr val="tx1"/>
                </a:solidFill>
                <a:latin typeface="Times New Roman" panose="02020603050405020304" pitchFamily="18" charset="0"/>
                <a:cs typeface="Times New Roman" panose="02020603050405020304" pitchFamily="18" charset="0"/>
              </a:rPr>
              <a:t> </a:t>
            </a:r>
            <a:r>
              <a:rPr lang="ru-RU" altLang="ru-RU" sz="1600" dirty="0" smtClean="0">
                <a:ln w="0"/>
                <a:solidFill>
                  <a:schemeClr val="tx1"/>
                </a:solidFill>
                <a:latin typeface="Times New Roman" panose="02020603050405020304" pitchFamily="18" charset="0"/>
              </a:rPr>
              <a:t> </a:t>
            </a:r>
            <a:r>
              <a:rPr lang="ru-RU" altLang="ru-RU" sz="1600" dirty="0">
                <a:ln w="0"/>
                <a:solidFill>
                  <a:schemeClr val="tx1"/>
                </a:solidFill>
                <a:latin typeface="Times New Roman" panose="02020603050405020304" pitchFamily="18" charset="0"/>
              </a:rPr>
              <a:t>3 </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VPN через сеть общего пользования  </a:t>
            </a:r>
            <a:r>
              <a:rPr lang="ru-RU" dirty="0" smtClean="0">
                <a:solidFill>
                  <a:schemeClr val="tx1"/>
                </a:solidFill>
                <a:latin typeface="Times New Roman" panose="02020603050405020304" pitchFamily="18" charset="0"/>
                <a:cs typeface="Times New Roman" panose="02020603050405020304" pitchFamily="18" charset="0"/>
              </a:rPr>
              <a:t>4 </a:t>
            </a:r>
            <a:r>
              <a:rPr lang="ru-RU" altLang="ru-RU" dirty="0">
                <a:ln w="0"/>
                <a:solidFill>
                  <a:schemeClr val="tx1"/>
                </a:solidFill>
                <a:latin typeface="Times New Roman" panose="02020603050405020304" pitchFamily="18" charset="0"/>
              </a:rPr>
              <a:t>_______.  </a:t>
            </a:r>
            <a:endParaRPr lang="ru-RU" altLang="ru-RU" sz="1600" dirty="0">
              <a:ln w="0"/>
              <a:solidFill>
                <a:schemeClr val="tx1"/>
              </a:solidFill>
              <a:latin typeface="Times New Roman" panose="02020603050405020304" pitchFamily="18" charset="0"/>
            </a:endParaRPr>
          </a:p>
        </p:txBody>
      </p:sp>
      <p:sp>
        <p:nvSpPr>
          <p:cNvPr id="6" name="Прямоугольник 5"/>
          <p:cNvSpPr/>
          <p:nvPr/>
        </p:nvSpPr>
        <p:spPr>
          <a:xfrm>
            <a:off x="467544" y="3861048"/>
            <a:ext cx="7838256" cy="1800200"/>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медицинских работников, работающих в медицинской информационной системе или государственной информационной системе в сфере здравоохранения субъектов Российской Федерации, обеспеченных усиленной квалифицированной электронной подписью – всего 1_______, из них: врачей 2 _______, среднего медицинского персонала 3 _______.  </a:t>
            </a:r>
            <a:endParaRPr lang="ru-RU" altLang="ru-RU" sz="1600" dirty="0" smtClean="0">
              <a:ln w="0"/>
              <a:solidFill>
                <a:schemeClr val="tx1"/>
              </a:solidFill>
              <a:latin typeface="Times New Roman" panose="02020603050405020304" pitchFamily="18" charset="0"/>
            </a:endParaRPr>
          </a:p>
          <a:p>
            <a:pPr eaLnBrk="1" hangingPunct="1">
              <a:defRPr/>
            </a:pPr>
            <a:r>
              <a:rPr lang="ru-RU" altLang="ru-RU" sz="1600" dirty="0" smtClean="0">
                <a:ln w="0"/>
                <a:solidFill>
                  <a:srgbClr val="FF0000"/>
                </a:solidFill>
                <a:latin typeface="Times New Roman" panose="02020603050405020304" pitchFamily="18" charset="0"/>
              </a:rPr>
              <a:t>В таблице учитываются основные работники, без учета совместителей!!!</a:t>
            </a:r>
            <a:endParaRPr lang="ru-RU" altLang="ru-RU" sz="1600" dirty="0">
              <a:ln w="0"/>
              <a:solidFill>
                <a:srgbClr val="FF0000"/>
              </a:solidFill>
              <a:latin typeface="Times New Roman" panose="02020603050405020304" pitchFamily="18" charset="0"/>
            </a:endParaRPr>
          </a:p>
          <a:p>
            <a:pPr eaLnBrk="1" hangingPunct="1">
              <a:defRPr/>
            </a:pPr>
            <a:endParaRPr lang="ru-RU" altLang="ru-RU" sz="1600" dirty="0">
              <a:ln w="0"/>
              <a:solidFill>
                <a:schemeClr val="tx1"/>
              </a:solidFill>
              <a:latin typeface="Times New Roman" panose="02020603050405020304" pitchFamily="18" charset="0"/>
            </a:endParaRPr>
          </a:p>
        </p:txBody>
      </p:sp>
      <p:sp>
        <p:nvSpPr>
          <p:cNvPr id="3" name="Прямоугольник 2"/>
          <p:cNvSpPr/>
          <p:nvPr/>
        </p:nvSpPr>
        <p:spPr>
          <a:xfrm>
            <a:off x="685801" y="3259723"/>
            <a:ext cx="2013992" cy="369332"/>
          </a:xfrm>
          <a:prstGeom prst="rect">
            <a:avLst/>
          </a:prstGeom>
        </p:spPr>
        <p:txBody>
          <a:bodyPr wrap="square">
            <a:spAutoFit/>
          </a:bodyPr>
          <a:lstStyle/>
          <a:p>
            <a:r>
              <a:rPr lang="ru-RU" altLang="ru-RU" b="1" dirty="0">
                <a:solidFill>
                  <a:srgbClr val="CC0000"/>
                </a:solidFill>
                <a:latin typeface="Times New Roman" panose="02020603050405020304" pitchFamily="18" charset="0"/>
              </a:rPr>
              <a:t>Таблица 7002 </a:t>
            </a:r>
            <a:r>
              <a:rPr lang="ru-RU" altLang="ru-RU" b="1" dirty="0" smtClean="0">
                <a:solidFill>
                  <a:srgbClr val="CC0000"/>
                </a:solidFill>
                <a:latin typeface="Times New Roman" panose="02020603050405020304" pitchFamily="18" charset="0"/>
              </a:rPr>
              <a:t>!!!</a:t>
            </a:r>
            <a:r>
              <a:rPr lang="ru-RU" altLang="ru-RU" sz="1100" dirty="0" smtClean="0">
                <a:solidFill>
                  <a:srgbClr val="CC0000"/>
                </a:solidFill>
                <a:latin typeface="Times New Roman" panose="02020603050405020304" pitchFamily="18" charset="0"/>
              </a:rPr>
              <a:t> </a:t>
            </a:r>
            <a:endParaRPr lang="ru-RU" dirty="0">
              <a:solidFill>
                <a:srgbClr val="CC0000"/>
              </a:solidFill>
            </a:endParaRPr>
          </a:p>
        </p:txBody>
      </p:sp>
    </p:spTree>
    <p:extLst>
      <p:ext uri="{BB962C8B-B14F-4D97-AF65-F5344CB8AC3E}">
        <p14:creationId xmlns:p14="http://schemas.microsoft.com/office/powerpoint/2010/main" val="11021360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850106"/>
          </a:xfrm>
        </p:spPr>
        <p:txBody>
          <a:bodyPr/>
          <a:lstStyle/>
          <a:p>
            <a:r>
              <a:rPr lang="ru-RU" sz="1800" b="1" dirty="0" smtClean="0">
                <a:latin typeface="Times New Roman"/>
                <a:ea typeface="Times New Roman"/>
              </a:rPr>
              <a:t>Т.7004 Сведения </a:t>
            </a:r>
            <a:r>
              <a:rPr lang="ru-RU" sz="1800" b="1" dirty="0">
                <a:latin typeface="Times New Roman"/>
                <a:ea typeface="Times New Roman"/>
              </a:rPr>
              <a:t>о применении телемедицинских технологий при оказании медицинской помощи</a:t>
            </a:r>
            <a:endParaRPr lang="ru-RU" sz="1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894785182"/>
              </p:ext>
            </p:extLst>
          </p:nvPr>
        </p:nvGraphicFramePr>
        <p:xfrm>
          <a:off x="539552" y="1052736"/>
          <a:ext cx="8208914" cy="5378905"/>
        </p:xfrm>
        <a:graphic>
          <a:graphicData uri="http://schemas.openxmlformats.org/drawingml/2006/table">
            <a:tbl>
              <a:tblPr firstRow="1" firstCol="1" bandRow="1"/>
              <a:tblGrid>
                <a:gridCol w="3902704"/>
                <a:gridCol w="460992"/>
                <a:gridCol w="856361"/>
                <a:gridCol w="912222"/>
                <a:gridCol w="756570"/>
                <a:gridCol w="701793"/>
                <a:gridCol w="618272"/>
              </a:tblGrid>
              <a:tr h="159620">
                <a:tc rowSpan="2">
                  <a:txBody>
                    <a:bodyPr/>
                    <a:lstStyle/>
                    <a:p>
                      <a:pPr algn="ctr">
                        <a:spcAft>
                          <a:spcPts val="0"/>
                        </a:spcAft>
                      </a:pPr>
                      <a:r>
                        <a:rPr lang="ru-RU" sz="800" dirty="0">
                          <a:effectLst/>
                          <a:latin typeface="Times New Roman"/>
                          <a:ea typeface="Times New Roman"/>
                        </a:rPr>
                        <a:t>Наименование показателя</a:t>
                      </a:r>
                      <a:endParaRPr lang="ru-RU" sz="1000"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800">
                          <a:effectLst/>
                          <a:latin typeface="Times New Roman"/>
                          <a:ea typeface="Times New Roman"/>
                        </a:rPr>
                        <a:t>№ строки</a:t>
                      </a:r>
                      <a:endParaRPr lang="ru-RU" sz="1000">
                        <a:effectLst/>
                        <a:latin typeface="Times New Roman"/>
                        <a:ea typeface="Times New Roman"/>
                      </a:endParaRPr>
                    </a:p>
                  </a:txBody>
                  <a:tcPr marL="55401" marR="55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800">
                          <a:effectLst/>
                          <a:latin typeface="Times New Roman"/>
                          <a:ea typeface="Times New Roman"/>
                        </a:rPr>
                        <a:t>Всего</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ru-RU" sz="800">
                          <a:effectLst/>
                          <a:latin typeface="Times New Roman"/>
                          <a:ea typeface="Times New Roman"/>
                        </a:rPr>
                        <a:t>в том числе</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gn="ctr">
                        <a:spcAft>
                          <a:spcPts val="0"/>
                        </a:spcAft>
                      </a:pPr>
                      <a:r>
                        <a:rPr lang="ru-RU" sz="800">
                          <a:effectLst/>
                          <a:latin typeface="Times New Roman"/>
                          <a:ea typeface="Times New Roman"/>
                        </a:rPr>
                        <a:t>за счет средств ОМС</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73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800">
                          <a:effectLst/>
                          <a:latin typeface="Times New Roman"/>
                          <a:ea typeface="Times New Roman"/>
                        </a:rPr>
                        <a:t>плановых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неотложных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экстренных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124785">
                <a:tc>
                  <a:txBody>
                    <a:bodyPr/>
                    <a:lstStyle/>
                    <a:p>
                      <a:pPr algn="ctr">
                        <a:spcAft>
                          <a:spcPts val="0"/>
                        </a:spcAft>
                      </a:pPr>
                      <a:r>
                        <a:rPr lang="ru-RU" sz="800">
                          <a:effectLst/>
                          <a:latin typeface="Times New Roman"/>
                          <a:ea typeface="Times New Roman"/>
                        </a:rPr>
                        <a:t>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2</a:t>
                      </a:r>
                      <a:endParaRPr lang="ru-RU" sz="1000">
                        <a:effectLst/>
                        <a:latin typeface="Times New Roman"/>
                        <a:ea typeface="Times New Roman"/>
                      </a:endParaRPr>
                    </a:p>
                  </a:txBody>
                  <a:tcPr marL="55401" marR="55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3</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4</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5</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6</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effectLst/>
                          <a:latin typeface="Times New Roman"/>
                          <a:ea typeface="Times New Roman"/>
                        </a:rPr>
                        <a:t>7</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a:lnSpc>
                          <a:spcPts val="1100"/>
                        </a:lnSpc>
                        <a:spcAft>
                          <a:spcPts val="0"/>
                        </a:spcAft>
                      </a:pPr>
                      <a:r>
                        <a:rPr lang="ru-RU" sz="800">
                          <a:effectLst/>
                          <a:latin typeface="Times New Roman"/>
                          <a:ea typeface="Times New Roman"/>
                        </a:rPr>
                        <a:t>Количество проведенных консультаций с применением телемедицинских технологий, ед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indent="127000">
                        <a:lnSpc>
                          <a:spcPts val="1100"/>
                        </a:lnSpc>
                        <a:spcAft>
                          <a:spcPts val="0"/>
                        </a:spcAft>
                      </a:pPr>
                      <a:r>
                        <a:rPr lang="ru-RU" sz="800">
                          <a:effectLst/>
                          <a:latin typeface="Times New Roman"/>
                          <a:ea typeface="Times New Roman"/>
                        </a:rPr>
                        <a:t>из них количество проведенных консилиумов врачей с применением телемедицинских технологий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7978">
                <a:tc>
                  <a:txBody>
                    <a:bodyPr/>
                    <a:lstStyle/>
                    <a:p>
                      <a:pPr indent="254000">
                        <a:lnSpc>
                          <a:spcPts val="1100"/>
                        </a:lnSpc>
                        <a:spcAft>
                          <a:spcPts val="0"/>
                        </a:spcAft>
                      </a:pPr>
                      <a:r>
                        <a:rPr lang="ru-RU" sz="800" dirty="0">
                          <a:effectLst/>
                          <a:latin typeface="Times New Roman"/>
                          <a:ea typeface="Times New Roman"/>
                        </a:rPr>
                        <a:t>из них количество проведенных консилиумов врачей с применением телемедицинских технологий, по результатам которых проведена госпитализация пациентов или осуществлен перевод пациента в другую медицинскую организацию</a:t>
                      </a:r>
                      <a:br>
                        <a:rPr lang="ru-RU" sz="800" dirty="0">
                          <a:effectLst/>
                          <a:latin typeface="Times New Roman"/>
                          <a:ea typeface="Times New Roman"/>
                        </a:rPr>
                      </a:br>
                      <a:r>
                        <a:rPr lang="ru-RU" sz="800" dirty="0">
                          <a:effectLst/>
                          <a:latin typeface="Times New Roman"/>
                          <a:ea typeface="Times New Roman"/>
                        </a:rPr>
                        <a:t>(из строки 1.1) </a:t>
                      </a:r>
                      <a:endParaRPr lang="ru-RU" sz="1000"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1.1.1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indent="127000">
                        <a:lnSpc>
                          <a:spcPts val="1100"/>
                        </a:lnSpc>
                        <a:spcAft>
                          <a:spcPts val="0"/>
                        </a:spcAft>
                      </a:pPr>
                      <a:r>
                        <a:rPr lang="ru-RU" sz="800">
                          <a:effectLst/>
                          <a:latin typeface="Times New Roman"/>
                          <a:ea typeface="Times New Roman"/>
                        </a:rPr>
                        <a:t>из них в режиме реального времени с применением </a:t>
                      </a:r>
                      <a:br>
                        <a:rPr lang="ru-RU" sz="800">
                          <a:effectLst/>
                          <a:latin typeface="Times New Roman"/>
                          <a:ea typeface="Times New Roman"/>
                        </a:rPr>
                      </a:br>
                      <a:r>
                        <a:rPr lang="ru-RU" sz="800">
                          <a:effectLst/>
                          <a:latin typeface="Times New Roman"/>
                          <a:ea typeface="Times New Roman"/>
                        </a:rPr>
                        <a:t>видеоконференцсвязи (из строки 1.1)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1.1.2</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indent="127000">
                        <a:lnSpc>
                          <a:spcPts val="1100"/>
                        </a:lnSpc>
                        <a:spcAft>
                          <a:spcPts val="0"/>
                        </a:spcAft>
                      </a:pPr>
                      <a:r>
                        <a:rPr lang="ru-RU" sz="800">
                          <a:effectLst/>
                          <a:latin typeface="Times New Roman"/>
                          <a:ea typeface="Times New Roman"/>
                        </a:rPr>
                        <a:t>из них количество проведенных консультаций пациентов с применением телемедицинских технологий (из строки 1.1)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1.2</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87">
                <a:tc>
                  <a:txBody>
                    <a:bodyPr/>
                    <a:lstStyle/>
                    <a:p>
                      <a:pPr indent="254000">
                        <a:lnSpc>
                          <a:spcPts val="1100"/>
                        </a:lnSpc>
                        <a:spcAft>
                          <a:spcPts val="0"/>
                        </a:spcAft>
                      </a:pPr>
                      <a:r>
                        <a:rPr lang="ru-RU" sz="800">
                          <a:effectLst/>
                          <a:latin typeface="Times New Roman"/>
                          <a:ea typeface="Times New Roman"/>
                        </a:rPr>
                        <a:t>из них количество проведенных консультаций пациентов с применением телемедицинских технологий, по результатам которых проведена госпитализация пациентов (из строки 1.2)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1.2.1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indent="127000">
                        <a:lnSpc>
                          <a:spcPts val="1100"/>
                        </a:lnSpc>
                        <a:spcAft>
                          <a:spcPts val="0"/>
                        </a:spcAft>
                      </a:pPr>
                      <a:r>
                        <a:rPr lang="ru-RU" sz="800">
                          <a:effectLst/>
                          <a:latin typeface="Times New Roman"/>
                          <a:ea typeface="Times New Roman"/>
                        </a:rPr>
                        <a:t>из них в режиме реального времени с применением </a:t>
                      </a:r>
                      <a:br>
                        <a:rPr lang="ru-RU" sz="800">
                          <a:effectLst/>
                          <a:latin typeface="Times New Roman"/>
                          <a:ea typeface="Times New Roman"/>
                        </a:rPr>
                      </a:br>
                      <a:r>
                        <a:rPr lang="ru-RU" sz="800">
                          <a:effectLst/>
                          <a:latin typeface="Times New Roman"/>
                          <a:ea typeface="Times New Roman"/>
                        </a:rPr>
                        <a:t>видеоконференцсвязи (из строки 1.2)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1.2.2</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87">
                <a:tc>
                  <a:txBody>
                    <a:bodyPr/>
                    <a:lstStyle/>
                    <a:p>
                      <a:pPr>
                        <a:lnSpc>
                          <a:spcPts val="1100"/>
                        </a:lnSpc>
                        <a:spcAft>
                          <a:spcPts val="0"/>
                        </a:spcAft>
                      </a:pPr>
                      <a:r>
                        <a:rPr lang="ru-RU" sz="800">
                          <a:effectLst/>
                          <a:latin typeface="Times New Roman"/>
                          <a:ea typeface="Times New Roman"/>
                        </a:rPr>
                        <a:t>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 ед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2</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Calibri"/>
                          <a:ea typeface="Times New Roman"/>
                          <a:cs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87">
                <a:tc>
                  <a:txBody>
                    <a:bodyPr/>
                    <a:lstStyle/>
                    <a:p>
                      <a:pPr>
                        <a:lnSpc>
                          <a:spcPts val="1100"/>
                        </a:lnSpc>
                        <a:spcAft>
                          <a:spcPts val="0"/>
                        </a:spcAft>
                      </a:pPr>
                      <a:r>
                        <a:rPr lang="ru-RU" sz="800" b="1" dirty="0">
                          <a:solidFill>
                            <a:srgbClr val="FF0000"/>
                          </a:solidFill>
                          <a:effectLst/>
                          <a:latin typeface="Times New Roman"/>
                          <a:ea typeface="Times New Roman"/>
                        </a:rPr>
                        <a:t>Число пациентов, получивших медицинскую помощь по медицинской реабилитации в амбулаторных условиях с применением телемедицинских технологий, всего чел.</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solidFill>
                            <a:srgbClr val="FF0000"/>
                          </a:solidFill>
                          <a:effectLst/>
                          <a:latin typeface="Times New Roman"/>
                          <a:ea typeface="Times New Roman"/>
                        </a:rPr>
                        <a:t>3</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Calibri"/>
                          <a:ea typeface="Times New Roman"/>
                          <a:cs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solidFill>
                            <a:srgbClr val="FF0000"/>
                          </a:solidFill>
                          <a:effectLst/>
                          <a:latin typeface="Times New Roman"/>
                          <a:ea typeface="Times New Roman"/>
                        </a:rPr>
                        <a:t>Х</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618">
                <a:tc>
                  <a:txBody>
                    <a:bodyPr/>
                    <a:lstStyle/>
                    <a:p>
                      <a:pPr>
                        <a:lnSpc>
                          <a:spcPts val="1100"/>
                        </a:lnSpc>
                        <a:spcAft>
                          <a:spcPts val="0"/>
                        </a:spcAft>
                      </a:pPr>
                      <a:r>
                        <a:rPr lang="ru-RU" sz="800">
                          <a:effectLst/>
                          <a:latin typeface="Times New Roman"/>
                          <a:ea typeface="Times New Roman"/>
                        </a:rPr>
                        <a:t>      из них детей (0-17 лет)</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solidFill>
                            <a:srgbClr val="FF0000"/>
                          </a:solidFill>
                          <a:effectLst/>
                          <a:latin typeface="Times New Roman"/>
                          <a:ea typeface="Times New Roman"/>
                        </a:rPr>
                        <a:t>3.1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solidFill>
                            <a:srgbClr val="FF0000"/>
                          </a:solidFill>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133">
                <a:tc>
                  <a:txBody>
                    <a:bodyPr/>
                    <a:lstStyle/>
                    <a:p>
                      <a:pPr>
                        <a:lnSpc>
                          <a:spcPts val="1100"/>
                        </a:lnSpc>
                        <a:spcAft>
                          <a:spcPts val="0"/>
                        </a:spcAft>
                      </a:pPr>
                      <a:r>
                        <a:rPr lang="ru-RU" sz="800" b="1" dirty="0">
                          <a:effectLst/>
                          <a:latin typeface="Times New Roman"/>
                          <a:ea typeface="Times New Roman"/>
                        </a:rPr>
                        <a:t>                </a:t>
                      </a:r>
                      <a:r>
                        <a:rPr lang="ru-RU" sz="800" b="1" dirty="0">
                          <a:solidFill>
                            <a:srgbClr val="FF0000"/>
                          </a:solidFill>
                          <a:effectLst/>
                          <a:latin typeface="Times New Roman"/>
                          <a:ea typeface="Times New Roman"/>
                        </a:rPr>
                        <a:t>взрослых (18 лет и старше)</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solidFill>
                            <a:srgbClr val="FF0000"/>
                          </a:solidFill>
                          <a:effectLst/>
                          <a:latin typeface="Times New Roman"/>
                          <a:ea typeface="Times New Roman"/>
                        </a:rPr>
                        <a:t>3.2</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solidFill>
                            <a:srgbClr val="FF0000"/>
                          </a:solidFill>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91">
                <a:tc>
                  <a:txBody>
                    <a:bodyPr/>
                    <a:lstStyle/>
                    <a:p>
                      <a:pPr>
                        <a:lnSpc>
                          <a:spcPts val="1100"/>
                        </a:lnSpc>
                        <a:spcAft>
                          <a:spcPts val="0"/>
                        </a:spcAft>
                      </a:pPr>
                      <a:r>
                        <a:rPr lang="ru-RU" sz="800">
                          <a:effectLst/>
                          <a:latin typeface="Times New Roman"/>
                          <a:ea typeface="Times New Roman"/>
                        </a:rPr>
                        <a:t>Число пациентов, находившихся на дистанционном наблюдении за состоянием здоровья с применением телемедицинских технологий, чел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4</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Calibri"/>
                          <a:ea typeface="Times New Roman"/>
                          <a:cs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87">
                <a:tc>
                  <a:txBody>
                    <a:bodyPr/>
                    <a:lstStyle/>
                    <a:p>
                      <a:pPr indent="127000">
                        <a:lnSpc>
                          <a:spcPts val="1100"/>
                        </a:lnSpc>
                        <a:spcAft>
                          <a:spcPts val="0"/>
                        </a:spcAft>
                      </a:pPr>
                      <a:r>
                        <a:rPr lang="ru-RU" sz="800">
                          <a:effectLst/>
                          <a:latin typeface="Times New Roman"/>
                          <a:ea typeface="Times New Roman"/>
                        </a:rPr>
                        <a:t>из них лиц, находящихся под диспансерным наблюдением при условии использования медицинских изделий, имеющих функции передачи данных </a:t>
                      </a:r>
                      <a:br>
                        <a:rPr lang="ru-RU" sz="800">
                          <a:effectLst/>
                          <a:latin typeface="Times New Roman"/>
                          <a:ea typeface="Times New Roman"/>
                        </a:rPr>
                      </a:br>
                      <a:r>
                        <a:rPr lang="ru-RU" sz="800">
                          <a:effectLst/>
                          <a:latin typeface="Times New Roman"/>
                          <a:ea typeface="Times New Roman"/>
                        </a:rPr>
                        <a:t>(из строки 4)</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4.1</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Calibri"/>
                          <a:ea typeface="Times New Roman"/>
                          <a:cs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Х</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effectLst/>
                          <a:latin typeface="Times New Roman"/>
                          <a:ea typeface="Times New Roman"/>
                        </a:rPr>
                        <a:t> </a:t>
                      </a:r>
                      <a:endParaRPr lang="ru-RU" sz="100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744">
                <a:tc>
                  <a:txBody>
                    <a:bodyPr/>
                    <a:lstStyle/>
                    <a:p>
                      <a:pPr>
                        <a:spcAft>
                          <a:spcPts val="0"/>
                        </a:spcAft>
                      </a:pPr>
                      <a:r>
                        <a:rPr lang="ru-RU" sz="800" b="1" dirty="0">
                          <a:solidFill>
                            <a:srgbClr val="FF0000"/>
                          </a:solidFill>
                          <a:effectLst/>
                          <a:latin typeface="Times New Roman"/>
                          <a:ea typeface="Times New Roman"/>
                        </a:rPr>
                        <a:t>Количество проведенных консультаций/оценки, интерпретации и</a:t>
                      </a:r>
                      <a:endParaRPr lang="ru-RU" sz="1000" b="1" dirty="0">
                        <a:effectLst/>
                        <a:latin typeface="Times New Roman"/>
                        <a:ea typeface="Times New Roman"/>
                      </a:endParaRPr>
                    </a:p>
                    <a:p>
                      <a:pPr>
                        <a:spcAft>
                          <a:spcPts val="0"/>
                        </a:spcAft>
                      </a:pPr>
                      <a:r>
                        <a:rPr lang="ru-RU" sz="800" b="1" dirty="0">
                          <a:solidFill>
                            <a:srgbClr val="FF0000"/>
                          </a:solidFill>
                          <a:effectLst/>
                          <a:latin typeface="Times New Roman"/>
                          <a:ea typeface="Times New Roman"/>
                        </a:rPr>
                        <a:t>описания результатов исследований с применением телемедицинских</a:t>
                      </a:r>
                      <a:endParaRPr lang="ru-RU" sz="1000" b="1" dirty="0">
                        <a:effectLst/>
                        <a:latin typeface="Times New Roman"/>
                        <a:ea typeface="Times New Roman"/>
                      </a:endParaRPr>
                    </a:p>
                    <a:p>
                      <a:pPr>
                        <a:lnSpc>
                          <a:spcPts val="1100"/>
                        </a:lnSpc>
                        <a:spcAft>
                          <a:spcPts val="0"/>
                        </a:spcAft>
                      </a:pPr>
                      <a:r>
                        <a:rPr lang="ru-RU" sz="800" b="1" dirty="0">
                          <a:solidFill>
                            <a:srgbClr val="FF0000"/>
                          </a:solidFill>
                          <a:effectLst/>
                          <a:latin typeface="Times New Roman"/>
                          <a:ea typeface="Times New Roman"/>
                        </a:rPr>
                        <a:t>технологий, у пациентов с онкологическими заболеваниями, чел.</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solidFill>
                            <a:srgbClr val="FF0000"/>
                          </a:solidFill>
                          <a:effectLst/>
                          <a:latin typeface="Times New Roman"/>
                          <a:ea typeface="Times New Roman"/>
                        </a:rPr>
                        <a:t>5</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Calibri"/>
                          <a:ea typeface="Times New Roman"/>
                          <a:cs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b="1" dirty="0">
                          <a:effectLst/>
                          <a:latin typeface="Times New Roman"/>
                          <a:ea typeface="Times New Roman"/>
                        </a:rPr>
                        <a:t> </a:t>
                      </a:r>
                      <a:endParaRPr lang="ru-RU" sz="1000" b="1" dirty="0">
                        <a:effectLst/>
                        <a:latin typeface="Times New Roman"/>
                        <a:ea typeface="Times New Roman"/>
                      </a:endParaRPr>
                    </a:p>
                  </a:txBody>
                  <a:tcPr marL="55401" marR="55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25499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722313" y="188641"/>
            <a:ext cx="7772400" cy="936103"/>
          </a:xfrm>
        </p:spPr>
        <p:txBody>
          <a:bodyPr/>
          <a:lstStyle/>
          <a:p>
            <a:r>
              <a:rPr lang="ru-RU" dirty="0" smtClean="0">
                <a:latin typeface="Times New Roman" panose="02020603050405020304" pitchFamily="18" charset="0"/>
                <a:cs typeface="Times New Roman" panose="02020603050405020304" pitchFamily="18" charset="0"/>
              </a:rPr>
              <a:t>Форма   30 - село</a:t>
            </a:r>
            <a:endParaRPr lang="ru-RU"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1"/>
          </p:nvPr>
        </p:nvSpPr>
        <p:spPr>
          <a:xfrm>
            <a:off x="722313" y="1052736"/>
            <a:ext cx="7772400" cy="5256584"/>
          </a:xfrm>
        </p:spPr>
        <p:txBody>
          <a:bodyPr/>
          <a:lstStyle/>
          <a:p>
            <a:pPr algn="just"/>
            <a:r>
              <a:rPr lang="ru-RU" sz="3200" dirty="0" smtClean="0">
                <a:solidFill>
                  <a:schemeClr val="tx1"/>
                </a:solidFill>
                <a:latin typeface="Times New Roman" panose="02020603050405020304" pitchFamily="18" charset="0"/>
                <a:cs typeface="Times New Roman" panose="02020603050405020304" pitchFamily="18" charset="0"/>
              </a:rPr>
              <a:t>Форма 30 – село  предоставляется сводным отчетом по территории.</a:t>
            </a:r>
          </a:p>
          <a:p>
            <a:pPr algn="just"/>
            <a:endParaRPr lang="ru-RU" sz="3200" dirty="0" smtClean="0">
              <a:solidFill>
                <a:schemeClr val="tx1"/>
              </a:solidFill>
              <a:latin typeface="Times New Roman" panose="02020603050405020304" pitchFamily="18" charset="0"/>
              <a:cs typeface="Times New Roman" panose="02020603050405020304" pitchFamily="18" charset="0"/>
            </a:endParaRPr>
          </a:p>
          <a:p>
            <a:pPr algn="just"/>
            <a:r>
              <a:rPr lang="ru-RU" sz="3200" dirty="0" smtClean="0">
                <a:solidFill>
                  <a:srgbClr val="FF0000"/>
                </a:solidFill>
                <a:latin typeface="Times New Roman" panose="02020603050405020304" pitchFamily="18" charset="0"/>
                <a:cs typeface="Times New Roman" panose="02020603050405020304" pitchFamily="18" charset="0"/>
              </a:rPr>
              <a:t>В форму включаются </a:t>
            </a:r>
            <a:r>
              <a:rPr lang="ru-RU" sz="3200" dirty="0" smtClean="0">
                <a:solidFill>
                  <a:schemeClr val="tx1"/>
                </a:solidFill>
                <a:latin typeface="Times New Roman" panose="02020603050405020304" pitchFamily="18" charset="0"/>
                <a:cs typeface="Times New Roman" panose="02020603050405020304" pitchFamily="18" charset="0"/>
              </a:rPr>
              <a:t>все медицинские организации, как юридические лица так и структурные подразделения, расположенные только в сельской местности – это больничные медицинские организации, поликлиники, амбулатории, (</a:t>
            </a:r>
            <a:r>
              <a:rPr lang="ru-RU" sz="3200" dirty="0" err="1" smtClean="0">
                <a:solidFill>
                  <a:schemeClr val="tx1"/>
                </a:solidFill>
                <a:latin typeface="Times New Roman" panose="02020603050405020304" pitchFamily="18" charset="0"/>
                <a:cs typeface="Times New Roman" panose="02020603050405020304" pitchFamily="18" charset="0"/>
              </a:rPr>
              <a:t>ФАПы</a:t>
            </a:r>
            <a:r>
              <a:rPr lang="ru-RU" sz="3200" dirty="0" smtClean="0">
                <a:solidFill>
                  <a:schemeClr val="tx1"/>
                </a:solidFill>
                <a:latin typeface="Times New Roman" panose="02020603050405020304" pitchFamily="18" charset="0"/>
                <a:cs typeface="Times New Roman" panose="02020603050405020304" pitchFamily="18" charset="0"/>
              </a:rPr>
              <a:t>, ФП и другие).</a:t>
            </a:r>
            <a:endParaRPr lang="ru-RU"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08569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818658"/>
          </a:xfrm>
        </p:spPr>
        <p:txBody>
          <a:bodyPr/>
          <a:lstStyle/>
          <a:p>
            <a:r>
              <a:rPr lang="ru-RU" dirty="0" smtClean="0">
                <a:latin typeface="Times New Roman" panose="02020603050405020304" pitchFamily="18" charset="0"/>
                <a:cs typeface="Times New Roman" panose="02020603050405020304" pitchFamily="18" charset="0"/>
              </a:rPr>
              <a:t>Обязательна сверка формы 30 с формой 30- село</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Например:</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количество ФАП, ФП, здания, штаты, посещения и т.д.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4803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323528" y="620688"/>
            <a:ext cx="8424936" cy="5505475"/>
          </a:xfrm>
        </p:spPr>
        <p:txBody>
          <a:bodyPr/>
          <a:lstStyle/>
          <a:p>
            <a:pPr marL="342900" lvl="1" indent="-342900" algn="just">
              <a:buFont typeface="Arial" pitchFamily="34" charset="0"/>
              <a:buChar char="•"/>
            </a:pPr>
            <a:endParaRPr lang="ru-RU" dirty="0" smtClean="0">
              <a:latin typeface="Times New Roman" panose="02020603050405020304" pitchFamily="18" charset="0"/>
              <a:cs typeface="Times New Roman" panose="02020603050405020304" pitchFamily="18" charset="0"/>
            </a:endParaRPr>
          </a:p>
          <a:p>
            <a:pPr marL="342900" lvl="1" indent="-342900" algn="just">
              <a:buFont typeface="Arial" pitchFamily="34" charset="0"/>
              <a:buChar char="•"/>
            </a:pPr>
            <a:endParaRPr lang="ru-RU" dirty="0">
              <a:latin typeface="Times New Roman" panose="02020603050405020304" pitchFamily="18" charset="0"/>
              <a:cs typeface="Times New Roman" panose="02020603050405020304" pitchFamily="18" charset="0"/>
            </a:endParaRPr>
          </a:p>
          <a:p>
            <a:pPr marL="342900" lvl="1" indent="-342900" algn="just">
              <a:buFont typeface="Arial" pitchFamily="34" charset="0"/>
              <a:buChar char="•"/>
            </a:pPr>
            <a:r>
              <a:rPr lang="ru-RU" dirty="0" smtClean="0">
                <a:latin typeface="Times New Roman" panose="02020603050405020304" pitchFamily="18" charset="0"/>
                <a:cs typeface="Times New Roman" panose="02020603050405020304" pitchFamily="18" charset="0"/>
              </a:rPr>
              <a:t>Предоставить </a:t>
            </a:r>
            <a:r>
              <a:rPr lang="ru-RU" dirty="0">
                <a:latin typeface="Times New Roman" panose="02020603050405020304" pitchFamily="18" charset="0"/>
                <a:cs typeface="Times New Roman" panose="02020603050405020304" pitchFamily="18" charset="0"/>
              </a:rPr>
              <a:t>копии соответствующих документов (Устав, лист записи ЕГРЮЛ) на все случаи изменения (ликвидация, реорганизация, открытие, изменение названия и другое) государственных медицинских организаций области за отчетный период в отдел медицинской статистики и анализа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ГАУЗ </a:t>
            </a:r>
            <a:r>
              <a:rPr lang="ru-RU" dirty="0" smtClean="0">
                <a:latin typeface="Times New Roman" panose="02020603050405020304" pitchFamily="18" charset="0"/>
                <a:cs typeface="Times New Roman" panose="02020603050405020304" pitchFamily="18" charset="0"/>
              </a:rPr>
              <a:t>«КОМИАЦ им. Р. М. </a:t>
            </a:r>
            <a:r>
              <a:rPr lang="ru-RU" dirty="0" err="1" smtClean="0">
                <a:latin typeface="Times New Roman" panose="02020603050405020304" pitchFamily="18" charset="0"/>
                <a:cs typeface="Times New Roman" panose="02020603050405020304" pitchFamily="18" charset="0"/>
              </a:rPr>
              <a:t>Зельковича</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 электронному адресу </a:t>
            </a:r>
            <a:r>
              <a:rPr lang="en-US" dirty="0" err="1">
                <a:latin typeface="Times New Roman" panose="02020603050405020304" pitchFamily="18" charset="0"/>
                <a:cs typeface="Times New Roman" panose="02020603050405020304" pitchFamily="18" charset="0"/>
                <a:hlinkClick r:id="rId2"/>
              </a:rPr>
              <a:t>medstat</a:t>
            </a:r>
            <a:r>
              <a:rPr lang="ru-RU" dirty="0">
                <a:latin typeface="Times New Roman" panose="02020603050405020304" pitchFamily="18" charset="0"/>
                <a:cs typeface="Times New Roman" panose="02020603050405020304" pitchFamily="18" charset="0"/>
                <a:hlinkClick r:id="rId2"/>
              </a:rPr>
              <a:t>@</a:t>
            </a:r>
            <a:r>
              <a:rPr lang="en-US" dirty="0" err="1">
                <a:latin typeface="Times New Roman" panose="02020603050405020304" pitchFamily="18" charset="0"/>
                <a:cs typeface="Times New Roman" panose="02020603050405020304" pitchFamily="18" charset="0"/>
                <a:hlinkClick r:id="rId2"/>
              </a:rPr>
              <a:t>kuzdrav</a:t>
            </a:r>
            <a:r>
              <a:rPr lang="ru-RU" dirty="0">
                <a:latin typeface="Times New Roman" panose="02020603050405020304" pitchFamily="18" charset="0"/>
                <a:cs typeface="Times New Roman" panose="02020603050405020304" pitchFamily="18" charset="0"/>
                <a:hlinkClick r:id="rId2"/>
              </a:rPr>
              <a:t>.</a:t>
            </a:r>
            <a:r>
              <a:rPr lang="en-US" dirty="0" err="1">
                <a:latin typeface="Times New Roman" panose="02020603050405020304" pitchFamily="18" charset="0"/>
                <a:cs typeface="Times New Roman" panose="02020603050405020304" pitchFamily="18" charset="0"/>
                <a:hlinkClick r:id="rId2"/>
              </a:rPr>
              <a:t>ru</a:t>
            </a:r>
            <a:r>
              <a:rPr lang="ru-RU" dirty="0">
                <a:latin typeface="Times New Roman" panose="02020603050405020304" pitchFamily="18" charset="0"/>
                <a:cs typeface="Times New Roman" panose="02020603050405020304" pitchFamily="18" charset="0"/>
              </a:rPr>
              <a:t>  до </a:t>
            </a:r>
            <a:r>
              <a:rPr lang="ru-RU" dirty="0" smtClean="0">
                <a:latin typeface="Times New Roman" panose="02020603050405020304" pitchFamily="18" charset="0"/>
                <a:cs typeface="Times New Roman" panose="02020603050405020304" pitchFamily="18" charset="0"/>
              </a:rPr>
              <a:t>20.12.2023 </a:t>
            </a:r>
            <a:r>
              <a:rPr lang="ru-RU" dirty="0">
                <a:latin typeface="Times New Roman" panose="02020603050405020304" pitchFamily="18" charset="0"/>
                <a:cs typeface="Times New Roman" panose="02020603050405020304" pitchFamily="18" charset="0"/>
              </a:rPr>
              <a:t>г</a:t>
            </a:r>
            <a:r>
              <a:rPr lang="ru-RU" dirty="0" smtClean="0">
                <a:latin typeface="Times New Roman" panose="02020603050405020304" pitchFamily="18" charset="0"/>
                <a:cs typeface="Times New Roman" panose="02020603050405020304" pitchFamily="18" charset="0"/>
              </a:rPr>
              <a:t>.</a:t>
            </a:r>
          </a:p>
          <a:p>
            <a:pPr marL="0" indent="0">
              <a:buNone/>
            </a:pPr>
            <a:endParaRPr lang="ru-RU" dirty="0"/>
          </a:p>
        </p:txBody>
      </p:sp>
    </p:spTree>
    <p:extLst>
      <p:ext uri="{BB962C8B-B14F-4D97-AF65-F5344CB8AC3E}">
        <p14:creationId xmlns:p14="http://schemas.microsoft.com/office/powerpoint/2010/main" val="4032746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052736"/>
            <a:ext cx="7992887" cy="3200876"/>
          </a:xfrm>
          <a:prstGeom prst="rect">
            <a:avLst/>
          </a:prstGeom>
        </p:spPr>
        <p:txBody>
          <a:bodyPr wrap="square">
            <a:spAutoFit/>
          </a:bodyPr>
          <a:lstStyle/>
          <a:p>
            <a:pPr algn="just"/>
            <a:r>
              <a:rPr lang="ru-RU" sz="2400" b="1" dirty="0" smtClean="0">
                <a:solidFill>
                  <a:srgbClr val="FF0000"/>
                </a:solidFill>
                <a:latin typeface="Times New Roman" panose="02020603050405020304" pitchFamily="18" charset="0"/>
                <a:cs typeface="Times New Roman" panose="02020603050405020304" pitchFamily="18" charset="0"/>
              </a:rPr>
              <a:t>ОБРАТИТЕ </a:t>
            </a:r>
            <a:r>
              <a:rPr lang="ru-RU" sz="2400" b="1" dirty="0" smtClean="0">
                <a:solidFill>
                  <a:srgbClr val="FF0000"/>
                </a:solidFill>
                <a:latin typeface="Times New Roman" panose="02020603050405020304" pitchFamily="18" charset="0"/>
                <a:cs typeface="Times New Roman" panose="02020603050405020304" pitchFamily="18" charset="0"/>
              </a:rPr>
              <a:t>ВНИМАНИЕ!</a:t>
            </a:r>
            <a:endParaRPr lang="ru-RU" sz="2400" b="1" dirty="0" smtClean="0">
              <a:solidFill>
                <a:srgbClr val="FF0000"/>
              </a:solidFill>
              <a:latin typeface="Times New Roman" panose="02020603050405020304" pitchFamily="18" charset="0"/>
              <a:cs typeface="Times New Roman" panose="02020603050405020304" pitchFamily="18" charset="0"/>
            </a:endParaRPr>
          </a:p>
          <a:p>
            <a:pPr algn="just"/>
            <a:r>
              <a:rPr lang="ru-RU" sz="3200" b="1" dirty="0" smtClean="0">
                <a:solidFill>
                  <a:srgbClr val="151515"/>
                </a:solidFill>
                <a:latin typeface="Times New Roman" panose="02020603050405020304" pitchFamily="18" charset="0"/>
                <a:cs typeface="Times New Roman" panose="02020603050405020304" pitchFamily="18" charset="0"/>
              </a:rPr>
              <a:t>В </a:t>
            </a:r>
            <a:r>
              <a:rPr lang="ru-RU" sz="3200" b="1" dirty="0">
                <a:solidFill>
                  <a:srgbClr val="151515"/>
                </a:solidFill>
                <a:latin typeface="Times New Roman" panose="02020603050405020304" pitchFamily="18" charset="0"/>
                <a:cs typeface="Times New Roman" panose="02020603050405020304" pitchFamily="18" charset="0"/>
              </a:rPr>
              <a:t>срок до </a:t>
            </a:r>
            <a:r>
              <a:rPr lang="ru-RU" sz="3200" b="1" dirty="0">
                <a:solidFill>
                  <a:srgbClr val="000000"/>
                </a:solidFill>
                <a:latin typeface="Times New Roman" panose="02020603050405020304" pitchFamily="18" charset="0"/>
                <a:cs typeface="Times New Roman" panose="02020603050405020304" pitchFamily="18" charset="0"/>
              </a:rPr>
              <a:t>20.12.2023</a:t>
            </a:r>
            <a:r>
              <a:rPr lang="ru-RU" sz="3200" b="1" dirty="0">
                <a:solidFill>
                  <a:srgbClr val="151515"/>
                </a:solidFill>
                <a:latin typeface="Times New Roman" panose="02020603050405020304" pitchFamily="18" charset="0"/>
                <a:cs typeface="Times New Roman" panose="02020603050405020304" pitchFamily="18" charset="0"/>
              </a:rPr>
              <a:t> на адрес ovb@kuzdrav.ru направить документы об изменении в структуре </a:t>
            </a:r>
            <a:r>
              <a:rPr lang="ru-RU" sz="3200" b="1" dirty="0" smtClean="0">
                <a:solidFill>
                  <a:srgbClr val="151515"/>
                </a:solidFill>
                <a:latin typeface="Times New Roman" panose="02020603050405020304" pitchFamily="18" charset="0"/>
                <a:cs typeface="Times New Roman" panose="02020603050405020304" pitchFamily="18" charset="0"/>
              </a:rPr>
              <a:t>медицинской организации </a:t>
            </a:r>
            <a:r>
              <a:rPr lang="ru-RU" sz="3200" b="1" dirty="0">
                <a:solidFill>
                  <a:srgbClr val="151515"/>
                </a:solidFill>
                <a:latin typeface="Times New Roman" panose="02020603050405020304" pitchFamily="18" charset="0"/>
                <a:cs typeface="Times New Roman" panose="02020603050405020304" pitchFamily="18" charset="0"/>
              </a:rPr>
              <a:t>за период с </a:t>
            </a:r>
            <a:r>
              <a:rPr lang="ru-RU" sz="3200" b="1" dirty="0">
                <a:solidFill>
                  <a:srgbClr val="000000"/>
                </a:solidFill>
                <a:latin typeface="Times New Roman" panose="02020603050405020304" pitchFamily="18" charset="0"/>
                <a:cs typeface="Times New Roman" panose="02020603050405020304" pitchFamily="18" charset="0"/>
              </a:rPr>
              <a:t>01.01.2023</a:t>
            </a:r>
            <a:r>
              <a:rPr lang="ru-RU" sz="3200" b="1" dirty="0">
                <a:solidFill>
                  <a:srgbClr val="151515"/>
                </a:solidFill>
                <a:latin typeface="Times New Roman" panose="02020603050405020304" pitchFamily="18" charset="0"/>
                <a:cs typeface="Times New Roman" panose="02020603050405020304" pitchFamily="18" charset="0"/>
              </a:rPr>
              <a:t> по 31.12.2023</a:t>
            </a:r>
            <a:r>
              <a:rPr lang="ru-RU" sz="3200" b="1" dirty="0">
                <a:solidFill>
                  <a:srgbClr val="BAC5CD"/>
                </a:solidFill>
                <a:latin typeface="Times New Roman" panose="02020603050405020304" pitchFamily="18" charset="0"/>
                <a:cs typeface="Times New Roman" panose="02020603050405020304" pitchFamily="18" charset="0"/>
              </a:rPr>
              <a:t> </a:t>
            </a:r>
            <a:r>
              <a:rPr lang="ru-RU" dirty="0" smtClean="0">
                <a:solidFill>
                  <a:srgbClr val="000000"/>
                </a:solidFill>
                <a:latin typeface="system-ui"/>
              </a:rPr>
              <a:t/>
            </a:r>
            <a:br>
              <a:rPr lang="ru-RU" dirty="0" smtClean="0">
                <a:solidFill>
                  <a:srgbClr val="000000"/>
                </a:solidFill>
                <a:latin typeface="system-ui"/>
              </a:rPr>
            </a:br>
            <a:endParaRPr lang="ru-RU" dirty="0"/>
          </a:p>
        </p:txBody>
      </p:sp>
    </p:spTree>
    <p:extLst>
      <p:ext uri="{BB962C8B-B14F-4D97-AF65-F5344CB8AC3E}">
        <p14:creationId xmlns:p14="http://schemas.microsoft.com/office/powerpoint/2010/main" val="3197805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548680"/>
            <a:ext cx="8820472" cy="5577483"/>
          </a:xfrm>
        </p:spPr>
        <p:txBody>
          <a:bodyPr/>
          <a:lstStyle/>
          <a:p>
            <a:pPr lvl="0"/>
            <a:endParaRPr lang="ru-RU" dirty="0" smtClean="0"/>
          </a:p>
          <a:p>
            <a:pPr lvl="0"/>
            <a:endParaRPr lang="ru-RU" dirty="0"/>
          </a:p>
          <a:p>
            <a:pPr lvl="0" algn="just"/>
            <a:r>
              <a:rPr lang="ru-RU" dirty="0" smtClean="0">
                <a:latin typeface="Times New Roman" panose="02020603050405020304" pitchFamily="18" charset="0"/>
                <a:cs typeface="Times New Roman" panose="02020603050405020304" pitchFamily="18" charset="0"/>
              </a:rPr>
              <a:t>Прием </a:t>
            </a:r>
            <a:r>
              <a:rPr lang="ru-RU" dirty="0">
                <a:latin typeface="Times New Roman" panose="02020603050405020304" pitchFamily="18" charset="0"/>
                <a:cs typeface="Times New Roman" panose="02020603050405020304" pitchFamily="18" charset="0"/>
              </a:rPr>
              <a:t>отчета в электронном виде по электронному адресу: </a:t>
            </a:r>
            <a:r>
              <a:rPr lang="ru-RU" dirty="0">
                <a:latin typeface="Times New Roman" panose="02020603050405020304" pitchFamily="18" charset="0"/>
                <a:cs typeface="Times New Roman" panose="02020603050405020304" pitchFamily="18" charset="0"/>
                <a:hlinkClick r:id="rId2"/>
              </a:rPr>
              <a:t>lan@kuzdrav.ru</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(Казакова Анастасия Александровна) в </a:t>
            </a:r>
            <a:r>
              <a:rPr lang="ru-RU" dirty="0">
                <a:latin typeface="Times New Roman" panose="02020603050405020304" pitchFamily="18" charset="0"/>
                <a:cs typeface="Times New Roman" panose="02020603050405020304" pitchFamily="18" charset="0"/>
              </a:rPr>
              <a:t>сроки, указанные в</a:t>
            </a:r>
            <a:r>
              <a:rPr lang="ru-RU" b="1" dirty="0" smtClean="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приложении </a:t>
            </a:r>
            <a:r>
              <a:rPr lang="ru-RU" b="1" dirty="0" smtClean="0">
                <a:latin typeface="Times New Roman" panose="02020603050405020304" pitchFamily="18" charset="0"/>
                <a:cs typeface="Times New Roman" panose="02020603050405020304" pitchFamily="18" charset="0"/>
              </a:rPr>
              <a:t>3 </a:t>
            </a:r>
            <a:r>
              <a:rPr lang="ru-RU" dirty="0" smtClean="0">
                <a:latin typeface="Times New Roman" panose="02020603050405020304" pitchFamily="18" charset="0"/>
                <a:cs typeface="Times New Roman" panose="02020603050405020304" pitchFamily="18" charset="0"/>
              </a:rPr>
              <a:t>приказа по годовому отчету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4653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35496" y="692696"/>
            <a:ext cx="8856984" cy="5688632"/>
          </a:xfrm>
        </p:spPr>
        <p:txBody>
          <a:bodyPr/>
          <a:lstStyle/>
          <a:p>
            <a:pPr lvl="0" algn="just"/>
            <a:r>
              <a:rPr lang="ru-RU" dirty="0">
                <a:latin typeface="Times New Roman" panose="02020603050405020304" pitchFamily="18" charset="0"/>
                <a:cs typeface="Times New Roman" panose="02020603050405020304" pitchFamily="18" charset="0"/>
              </a:rPr>
              <a:t>Сверка отчетной формы 30 (кадры) с регистром по кадрам в «Парус-8» в электронном виде </a:t>
            </a:r>
            <a:r>
              <a:rPr lang="ru-RU" dirty="0" smtClean="0">
                <a:latin typeface="Times New Roman" panose="02020603050405020304" pitchFamily="18" charset="0"/>
                <a:cs typeface="Times New Roman" panose="02020603050405020304" pitchFamily="18" charset="0"/>
              </a:rPr>
              <a:t>дистанционно </a:t>
            </a:r>
            <a:endParaRPr lang="ru-RU" dirty="0">
              <a:latin typeface="Times New Roman" panose="02020603050405020304" pitchFamily="18" charset="0"/>
              <a:cs typeface="Times New Roman" panose="02020603050405020304" pitchFamily="18" charset="0"/>
            </a:endParaRPr>
          </a:p>
          <a:p>
            <a:pPr lvl="0" algn="just"/>
            <a:r>
              <a:rPr lang="ru-RU" dirty="0" smtClean="0">
                <a:latin typeface="Times New Roman" panose="02020603050405020304" pitchFamily="18" charset="0"/>
                <a:cs typeface="Times New Roman" panose="02020603050405020304" pitchFamily="18" charset="0"/>
              </a:rPr>
              <a:t>Дистанционная проверка и согласование форм специалистами отдела медицинской </a:t>
            </a:r>
            <a:r>
              <a:rPr lang="ru-RU" dirty="0">
                <a:latin typeface="Times New Roman" panose="02020603050405020304" pitchFamily="18" charset="0"/>
                <a:cs typeface="Times New Roman" panose="02020603050405020304" pitchFamily="18" charset="0"/>
              </a:rPr>
              <a:t>статистики ГАУЗ «КОМИАЦ им. Р. М. </a:t>
            </a:r>
            <a:r>
              <a:rPr lang="ru-RU" dirty="0" err="1">
                <a:latin typeface="Times New Roman" panose="02020603050405020304" pitchFamily="18" charset="0"/>
                <a:cs typeface="Times New Roman" panose="02020603050405020304" pitchFamily="18" charset="0"/>
              </a:rPr>
              <a:t>Зельковича</a:t>
            </a:r>
            <a:r>
              <a:rPr lang="ru-RU"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lvl="0" algn="just"/>
            <a:r>
              <a:rPr lang="ru-RU" dirty="0" smtClean="0">
                <a:latin typeface="Times New Roman" panose="02020603050405020304" pitchFamily="18" charset="0"/>
                <a:cs typeface="Times New Roman" panose="02020603050405020304" pitchFamily="18" charset="0"/>
              </a:rPr>
              <a:t>В </a:t>
            </a:r>
            <a:r>
              <a:rPr lang="ru-RU" dirty="0" smtClean="0">
                <a:latin typeface="Times New Roman" panose="02020603050405020304" pitchFamily="18" charset="0"/>
                <a:cs typeface="Times New Roman" panose="02020603050405020304" pitchFamily="18" charset="0"/>
              </a:rPr>
              <a:t>случае затруднений при дистанционной сдаче годового отчета медицинской организации, либо при большом количестве ошибок, будем приглашать для очной сдачи.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1709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260648"/>
            <a:ext cx="8892480" cy="5865515"/>
          </a:xfrm>
        </p:spPr>
        <p:txBody>
          <a:bodyPr/>
          <a:lstStyle/>
          <a:p>
            <a:pPr lvl="0" algn="just"/>
            <a:r>
              <a:rPr lang="ru-RU" dirty="0">
                <a:latin typeface="Times New Roman" panose="02020603050405020304" pitchFamily="18" charset="0"/>
                <a:cs typeface="Times New Roman" panose="02020603050405020304" pitchFamily="18" charset="0"/>
              </a:rPr>
              <a:t>После приема и проверки статистических форм </a:t>
            </a:r>
            <a:r>
              <a:rPr lang="ru-RU" dirty="0">
                <a:latin typeface="Times New Roman" panose="02020603050405020304" pitchFamily="18" charset="0"/>
                <a:cs typeface="Times New Roman" panose="02020603050405020304" pitchFamily="18" charset="0"/>
              </a:rPr>
              <a:t>специалистами ГАУЗ «КОМИАЦ им. Р. М. </a:t>
            </a:r>
            <a:r>
              <a:rPr lang="ru-RU" dirty="0" err="1">
                <a:latin typeface="Times New Roman" panose="02020603050405020304" pitchFamily="18" charset="0"/>
                <a:cs typeface="Times New Roman" panose="02020603050405020304" pitchFamily="18" charset="0"/>
              </a:rPr>
              <a:t>Зельковича</a:t>
            </a:r>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отчеты направляются в электронном виде (файл .</a:t>
            </a:r>
            <a:r>
              <a:rPr lang="en-US" dirty="0" err="1">
                <a:latin typeface="Times New Roman" panose="02020603050405020304" pitchFamily="18" charset="0"/>
                <a:cs typeface="Times New Roman" panose="02020603050405020304" pitchFamily="18" charset="0"/>
              </a:rPr>
              <a:t>mdd</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Медстат</a:t>
            </a:r>
            <a:r>
              <a:rPr lang="ru-RU" dirty="0">
                <a:latin typeface="Times New Roman" panose="02020603050405020304" pitchFamily="18" charset="0"/>
                <a:cs typeface="Times New Roman" panose="02020603050405020304" pitchFamily="18" charset="0"/>
              </a:rPr>
              <a:t>») в медицинские организации. Ответственные лица в медицинской организации распечатывают статистические формы, подписывают </a:t>
            </a:r>
            <a:r>
              <a:rPr lang="ru-RU" dirty="0" smtClean="0">
                <a:latin typeface="Times New Roman" panose="02020603050405020304" pitchFamily="18" charset="0"/>
                <a:cs typeface="Times New Roman" panose="02020603050405020304" pitchFamily="18" charset="0"/>
              </a:rPr>
              <a:t> руководителем, </a:t>
            </a:r>
            <a:r>
              <a:rPr lang="ru-RU" dirty="0">
                <a:latin typeface="Times New Roman" panose="02020603050405020304" pitchFamily="18" charset="0"/>
                <a:cs typeface="Times New Roman" panose="02020603050405020304" pitchFamily="18" charset="0"/>
              </a:rPr>
              <a:t>заверяют печатью. Статистические формы на бумажном носителе передают в отдел медицинской статистики </a:t>
            </a:r>
            <a:r>
              <a:rPr lang="ru-RU" dirty="0">
                <a:latin typeface="Times New Roman" panose="02020603050405020304" pitchFamily="18" charset="0"/>
                <a:cs typeface="Times New Roman" panose="02020603050405020304" pitchFamily="18" charset="0"/>
              </a:rPr>
              <a:t>ГАУЗ «КОМИАЦ им. Р. М. </a:t>
            </a:r>
            <a:r>
              <a:rPr lang="ru-RU" dirty="0" err="1" smtClean="0">
                <a:latin typeface="Times New Roman" panose="02020603050405020304" pitchFamily="18" charset="0"/>
                <a:cs typeface="Times New Roman" panose="02020603050405020304" pitchFamily="18" charset="0"/>
              </a:rPr>
              <a:t>Зельковича</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до </a:t>
            </a:r>
            <a:r>
              <a:rPr lang="ru-RU" dirty="0" smtClean="0">
                <a:latin typeface="Times New Roman" panose="02020603050405020304" pitchFamily="18" charset="0"/>
                <a:cs typeface="Times New Roman" panose="02020603050405020304" pitchFamily="18" charset="0"/>
              </a:rPr>
              <a:t>20.02.2024. </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12112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23529</TotalTime>
  <Words>3812</Words>
  <Application>Microsoft Office PowerPoint</Application>
  <PresentationFormat>Экран (4:3)</PresentationFormat>
  <Paragraphs>873</Paragraphs>
  <Slides>45</Slides>
  <Notes>10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45</vt:i4>
      </vt:variant>
    </vt:vector>
  </HeadingPairs>
  <TitlesOfParts>
    <vt:vector size="53" baseType="lpstr">
      <vt:lpstr>Arial</vt:lpstr>
      <vt:lpstr>Calibri</vt:lpstr>
      <vt:lpstr>system-ui</vt:lpstr>
      <vt:lpstr>Times New Roman</vt:lpstr>
      <vt:lpstr>Trebuchet MS</vt:lpstr>
      <vt:lpstr>Wingdings</vt:lpstr>
      <vt:lpstr>Wingdings 2</vt:lpstr>
      <vt:lpstr>Тема Office</vt:lpstr>
      <vt:lpstr>ГОДОВОЙ ОТЧЕТ за 2023год </vt:lpstr>
      <vt:lpstr>Презентация PowerPoint</vt:lpstr>
      <vt:lpstr>из проекта приказа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Список сотрудников , принимающих отчетные формы  размещен на сайте ГАУЗ «КОМИАЦ им. Р. М. Зельковича» в разделе «Годовой отчет 2023» (ФИО, должность, телефон, электронная почта)</vt:lpstr>
      <vt:lpstr>Проект приказа по сдаче годового отчета за 2023 год, вместе с приложениями, размещен на сайте ГАУЗ «КОМИАЦ им. Р. М. Зельковича»       Презентации сотрудников ОМСА и дополнительная информация будет размещена на сайте ГАУЗ КОМИАЦ им. Р. М. Зельковича до 15 числа текущего месяца.  </vt:lpstr>
      <vt:lpstr>Изменения в отчетных формах за 2023 год</vt:lpstr>
      <vt:lpstr>Презентация PowerPoint</vt:lpstr>
      <vt:lpstr>Презентация PowerPoint</vt:lpstr>
      <vt:lpstr> Форма 64, раздел 6, т. 6000 заполняется всеми медицинскими организациями, которые занимаются заготовкой, хранением и использованием донорской крови и ее компонентами.  Данные по т. 6000 формы 64 должны быть равны данным по т.  3200 формы 30    </vt:lpstr>
      <vt:lpstr>!!! По гр. 9 т. 5000, 6000 предоставить пояснительную записку с указанием причины утилизации</vt:lpstr>
      <vt:lpstr>Презентация PowerPoint</vt:lpstr>
      <vt:lpstr>Презентация PowerPoint</vt:lpstr>
      <vt:lpstr>Презентация PowerPoint</vt:lpstr>
      <vt:lpstr>1. Общие сведения</vt:lpstr>
      <vt:lpstr>2. Кабинеты, отделения, подразделения</vt:lpstr>
      <vt:lpstr>Презентация PowerPoint</vt:lpstr>
      <vt:lpstr>Презентация PowerPoint</vt:lpstr>
      <vt:lpstr>Презентация PowerPoint</vt:lpstr>
      <vt:lpstr>Презентация PowerPoint</vt:lpstr>
      <vt:lpstr>Передвижные подразделения и формы работы </vt:lpstr>
      <vt:lpstr>Презентация PowerPoint</vt:lpstr>
      <vt:lpstr>Оценка деятельности поликлиники</vt:lpstr>
      <vt:lpstr>Презентация PowerPoint</vt:lpstr>
      <vt:lpstr>Презентация PowerPoint</vt:lpstr>
      <vt:lpstr>Презентация PowerPoint</vt:lpstr>
      <vt:lpstr>Презентация PowerPoint</vt:lpstr>
      <vt:lpstr>Презентация PowerPoint</vt:lpstr>
      <vt:lpstr>  ВАЖНО!  ОБЪЕМ ТРАНСФУЗИОННЫХ СРЕДСТВ УКАЗЫВАЕТСЯ В ЛИТРАХ НЕ ПУТАТЬ С ДОЗАМИ Обратить внимание на показатели  -   объем на одно переливание и на одного пациента,  а также число переливаний на одного пациента  т. 3200 ф. 30 должна сверяться с т. 6.1, раздел 6 ф. 64 </vt:lpstr>
      <vt:lpstr>Презентация PowerPoint</vt:lpstr>
      <vt:lpstr>Презентация PowerPoint</vt:lpstr>
      <vt:lpstr>Презентация PowerPoint</vt:lpstr>
      <vt:lpstr>Презентация PowerPoint</vt:lpstr>
      <vt:lpstr>Таблица 5600 (учитывается аппараты и оборудование, состоящее на балансе на конец года)  </vt:lpstr>
      <vt:lpstr>Табл.7000</vt:lpstr>
      <vt:lpstr>Таблица 7001</vt:lpstr>
      <vt:lpstr>Т.7004 Сведения о применении телемедицинских технологий при оказании медицинской помощи</vt:lpstr>
      <vt:lpstr>Форма   30 - село</vt:lpstr>
      <vt:lpstr>Обязательна сверка формы 30 с формой 30- село Например: количество ФАП, ФП, здания, штаты, посещения и т.д.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Направления развития медицинскойнауки</dc:title>
  <dc:creator>Apple</dc:creator>
  <cp:lastModifiedBy>Карзакова Наталья Владиславовна</cp:lastModifiedBy>
  <cp:revision>1442</cp:revision>
  <cp:lastPrinted>2021-11-30T03:53:08Z</cp:lastPrinted>
  <dcterms:created xsi:type="dcterms:W3CDTF">2012-08-30T01:27:20Z</dcterms:created>
  <dcterms:modified xsi:type="dcterms:W3CDTF">2023-12-13T04:15:55Z</dcterms:modified>
</cp:coreProperties>
</file>