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448" r:id="rId2"/>
    <p:sldId id="257" r:id="rId3"/>
    <p:sldId id="258" r:id="rId4"/>
    <p:sldId id="422" r:id="rId5"/>
    <p:sldId id="276" r:id="rId6"/>
    <p:sldId id="259" r:id="rId7"/>
    <p:sldId id="266" r:id="rId8"/>
    <p:sldId id="265" r:id="rId9"/>
    <p:sldId id="264" r:id="rId10"/>
    <p:sldId id="279" r:id="rId11"/>
    <p:sldId id="278" r:id="rId12"/>
    <p:sldId id="277" r:id="rId13"/>
    <p:sldId id="275" r:id="rId14"/>
    <p:sldId id="274" r:id="rId15"/>
    <p:sldId id="273" r:id="rId16"/>
    <p:sldId id="272" r:id="rId17"/>
    <p:sldId id="271" r:id="rId18"/>
    <p:sldId id="270" r:id="rId19"/>
    <p:sldId id="269" r:id="rId20"/>
    <p:sldId id="288" r:id="rId21"/>
    <p:sldId id="268" r:id="rId22"/>
    <p:sldId id="289" r:id="rId23"/>
    <p:sldId id="283" r:id="rId24"/>
    <p:sldId id="284" r:id="rId25"/>
    <p:sldId id="267" r:id="rId26"/>
    <p:sldId id="281" r:id="rId27"/>
    <p:sldId id="282" r:id="rId28"/>
    <p:sldId id="287" r:id="rId29"/>
    <p:sldId id="286" r:id="rId30"/>
    <p:sldId id="285" r:id="rId31"/>
    <p:sldId id="280" r:id="rId32"/>
    <p:sldId id="290" r:id="rId33"/>
    <p:sldId id="309" r:id="rId34"/>
    <p:sldId id="310" r:id="rId35"/>
    <p:sldId id="449" r:id="rId36"/>
    <p:sldId id="450" r:id="rId37"/>
    <p:sldId id="459" r:id="rId38"/>
    <p:sldId id="456" r:id="rId39"/>
    <p:sldId id="455" r:id="rId40"/>
    <p:sldId id="454" r:id="rId41"/>
    <p:sldId id="453" r:id="rId42"/>
    <p:sldId id="452" r:id="rId43"/>
    <p:sldId id="451" r:id="rId44"/>
    <p:sldId id="460" r:id="rId45"/>
    <p:sldId id="464" r:id="rId46"/>
    <p:sldId id="463" r:id="rId47"/>
    <p:sldId id="469" r:id="rId48"/>
    <p:sldId id="468" r:id="rId49"/>
    <p:sldId id="467" r:id="rId50"/>
    <p:sldId id="466" r:id="rId51"/>
    <p:sldId id="465" r:id="rId52"/>
    <p:sldId id="461" r:id="rId53"/>
    <p:sldId id="470" r:id="rId5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3DD"/>
    <a:srgbClr val="EEE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4BCD5-8F5C-4FD7-AEA9-B7C937E06D73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00F78-0BED-4BA2-B34F-06B1F30F9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92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A7A1B0E-7ACF-4578-9CD8-AA0EE5AD08B2}" type="slidenum">
              <a:rPr lang="ru-RU" altLang="ru-RU" smtClean="0">
                <a:latin typeface="Calibri" pitchFamily="34" charset="0"/>
              </a:rPr>
              <a:pPr/>
              <a:t>33</a:t>
            </a:fld>
            <a:endParaRPr lang="ru-RU" altLang="ru-RU">
              <a:latin typeface="Calibri" pitchFamily="34" charset="0"/>
            </a:endParaRPr>
          </a:p>
        </p:txBody>
      </p:sp>
      <p:sp>
        <p:nvSpPr>
          <p:cNvPr id="83971" name="Rectangle 7"/>
          <p:cNvSpPr txBox="1">
            <a:spLocks noGrp="1" noChangeArrowheads="1"/>
          </p:cNvSpPr>
          <p:nvPr/>
        </p:nvSpPr>
        <p:spPr bwMode="auto">
          <a:xfrm>
            <a:off x="3886894" y="8635764"/>
            <a:ext cx="2971106" cy="5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75" tIns="46088" rIns="92175" bIns="46088" anchor="b"/>
          <a:lstStyle>
            <a:lvl1pPr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B512E49-754E-4A50-B942-211148752951}" type="slidenum">
              <a:rPr lang="ru-RU" altLang="ru-RU" sz="1200">
                <a:latin typeface="Times New Roman" pitchFamily="18" charset="0"/>
              </a:rPr>
              <a:pPr algn="r"/>
              <a:t>33</a:t>
            </a:fld>
            <a:endParaRPr lang="ru-RU" altLang="ru-RU" sz="1200">
              <a:latin typeface="Times New Roman" pitchFamily="18" charset="0"/>
            </a:endParaRPr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65125" y="712788"/>
            <a:ext cx="6135688" cy="34528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790" y="4369133"/>
            <a:ext cx="5026421" cy="40616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175" tIns="46088" rIns="92175" bIns="4608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7259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96BFA7-6DA7-4E1A-9B98-4098D604F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AA37E55-78F9-4480-81DA-129E4D9B8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5718736-43B8-4E06-802C-4267086F6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7D49B3-A39A-494A-8054-956F3BC6C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0BD17E-FDC2-400D-811F-8B812EF1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3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98EF97-2EEA-4C21-BA2A-D6471A0C3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10147BA-6D65-4C7A-A584-BD8BAB6F8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3B38928-97FF-410C-A805-61352E309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694540-F8EA-4EB1-9F60-83A1832E4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0417D33-B934-41FA-8E5C-150D11BEB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61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D6ADEEA-B8A3-4D7C-A287-AED5624328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8FB19EC-4D05-4E36-B50D-30770DD9F0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A2D76F-A18E-470A-BE67-798DEE2EC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609666-C0AC-4793-BA4E-65827EA46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A07D2B-40AB-485C-8E01-32098708C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260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434" y="628650"/>
            <a:ext cx="10545233" cy="990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926D-C848-4E2E-8E0F-F7B6794CE95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3448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E9C786-61D7-4404-8FB0-FEF1BB0A5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E4C1C2-C868-41A6-9AEF-E0ED9B6421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58D1B6-E0AE-49BA-9EFA-F5373A14F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C1C328-3D8D-4D29-97C3-B2999B86C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1617C4-E26F-4B58-90A9-2F018686E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694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314332-6667-4D55-A06F-346039FB7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A7E9FE-A856-444A-8960-A063646D7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C52D6E-35A4-4582-AB60-28178DB00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F00CC9-F99B-4F8B-9051-21E3EC555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E64690-77D8-4D85-BCA6-2239E4C27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11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EE3A65-E1A9-479A-BC55-3C71538D0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D4922FD-529C-4438-89DC-8BB0F36B9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3EA90CD-CF58-4746-BB00-357F94534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8427D37-FA9A-4A67-BEA9-911B0341A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59470D6-AD53-4546-A7D2-0CB3665AB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6CA85E4-62C8-4811-A027-6C30F4A2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4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62ACBA-4A02-488F-B1C1-B5A24250F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DC9B7F-F2F2-43DB-BEE7-31EAD6789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26F9EBC-3B65-4E0D-9A79-0746157AB3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BB4EA9D-DF96-4ABD-885C-0B0764571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6CDC5FE-A264-4663-8E05-6F20A2E473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D7CF81D-2390-45C7-B2EB-3FD99F11A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C17B633-C43C-4785-B279-B2DBA6147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24FF2E2-C1FC-4CC8-8E61-97560C50F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92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574CB2-7174-4D8D-A35C-7DA8047A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4046081-ABE3-43CF-8728-F5E5C6D40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3667D5F-D4E5-4329-BAEE-32B5F7F3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E047EA6-18B7-4450-8A94-B517D58B6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54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B5364FC-25E2-48FF-AC92-008B80C36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4B0E4F6-945A-441D-AACC-4EF71B31E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C30C1F4-F0FB-4120-B47A-A822AB0C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78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012207-D252-41EF-A792-32D1D97A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51316FE-0BB1-4411-A046-2CFBCCBB5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54FFFB0-C8B9-4A71-B8EF-BAD9A6B095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282E02A-2E10-4A82-AEDB-BF333F93A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20EA7EE-4C2D-44F9-9680-F3E808D1F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026192C-912F-4726-B057-9FC031F61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33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676BB5-4CC9-48AB-ADF3-2C585C01C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43D861A-0A8B-4F93-B010-FD5553F092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1C3F814-FB1B-4AC0-8CCE-F41393684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6899626-BC15-4622-933E-A34853C2E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5C5C541-1D91-4020-85C8-0135EF25F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BC3E89B-9147-4159-A031-0923DD9E2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80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CBF57F-6700-43D5-93A2-5A9ED6C63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2D1344D-1A2B-40D8-BE0B-1998BC0E4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1DB852C-0048-4F97-8369-756E7AAD0B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639B3-C9ED-42FD-8B5A-17709AE205AB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591944-C4CC-4662-AE54-370EEB734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B99141-E4E4-41D2-8E7D-827DFDAAB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8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EFE3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1676400" y="2286000"/>
            <a:ext cx="8839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8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6AEAE53-9965-4B51-8BC0-F4B90D203C4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4801" y="1070919"/>
            <a:ext cx="10981764" cy="477794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spcBef>
                <a:spcPts val="3000"/>
              </a:spcBef>
              <a:buNone/>
            </a:pPr>
            <a:r>
              <a:rPr lang="ru-RU" sz="4400" b="1" dirty="0"/>
              <a:t>Годовой отчет за 20</a:t>
            </a:r>
            <a:r>
              <a:rPr lang="en-US" sz="4400" b="1" dirty="0"/>
              <a:t>2</a:t>
            </a:r>
            <a:r>
              <a:rPr lang="ru-RU" sz="4400" b="1" dirty="0"/>
              <a:t>3 год</a:t>
            </a:r>
          </a:p>
          <a:p>
            <a:pPr marL="0" indent="0" algn="ctr">
              <a:spcBef>
                <a:spcPts val="3000"/>
              </a:spcBef>
              <a:buNone/>
            </a:pPr>
            <a:r>
              <a:rPr lang="ru-RU" sz="4400" dirty="0" smtClean="0"/>
              <a:t>Изменения в форме 30</a:t>
            </a:r>
          </a:p>
          <a:p>
            <a:pPr marL="0" indent="0" algn="ctr">
              <a:spcBef>
                <a:spcPts val="3000"/>
              </a:spcBef>
              <a:buNone/>
            </a:pPr>
            <a:r>
              <a:rPr lang="ru-RU" sz="4400" dirty="0" smtClean="0"/>
              <a:t>«Сведения о медицинской организации»</a:t>
            </a:r>
            <a:endParaRPr lang="ru-RU" sz="4400" dirty="0"/>
          </a:p>
          <a:p>
            <a:pPr marL="0" indent="0" algn="just">
              <a:spcBef>
                <a:spcPts val="3000"/>
              </a:spcBef>
              <a:buNone/>
            </a:pPr>
            <a:endParaRPr lang="ru-RU" sz="4400" dirty="0"/>
          </a:p>
          <a:p>
            <a:pPr marL="0" indent="0" algn="just">
              <a:buNone/>
            </a:pPr>
            <a:endParaRPr lang="ru-RU" sz="4400" dirty="0"/>
          </a:p>
          <a:p>
            <a:pPr marL="0" indent="0" algn="just">
              <a:buNone/>
            </a:pPr>
            <a:endParaRPr lang="ru-RU" sz="4400" dirty="0"/>
          </a:p>
          <a:p>
            <a:pPr marL="0" indent="0" algn="r">
              <a:buNone/>
            </a:pPr>
            <a:r>
              <a:rPr lang="ru-RU" sz="2400" b="1" dirty="0" err="1">
                <a:solidFill>
                  <a:schemeClr val="tx1"/>
                </a:solidFill>
              </a:rPr>
              <a:t>Цапуро</a:t>
            </a:r>
            <a:r>
              <a:rPr lang="ru-RU" sz="2400" b="1" dirty="0">
                <a:solidFill>
                  <a:schemeClr val="tx1"/>
                </a:solidFill>
              </a:rPr>
              <a:t> Елена Геннадьевна</a:t>
            </a:r>
          </a:p>
          <a:p>
            <a:pPr marL="0" indent="0" algn="r">
              <a:buNone/>
            </a:pPr>
            <a:r>
              <a:rPr lang="ru-RU" sz="2400" b="1" dirty="0">
                <a:solidFill>
                  <a:schemeClr val="tx1"/>
                </a:solidFill>
              </a:rPr>
              <a:t>Врач-статистик ОМСА ГАУЗ КОМИАЦ им. Р.М. </a:t>
            </a:r>
            <a:r>
              <a:rPr lang="ru-RU" sz="2400" b="1" dirty="0" err="1">
                <a:solidFill>
                  <a:schemeClr val="tx1"/>
                </a:solidFill>
              </a:rPr>
              <a:t>Зельковича</a:t>
            </a:r>
            <a:endParaRPr lang="ru-RU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72834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883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542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746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59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740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463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685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692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303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638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317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900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634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584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1820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937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6435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770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356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910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631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8905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7976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2768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3579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pattFill prst="pct70">
          <a:fgClr>
            <a:srgbClr val="EFE3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66938" y="500063"/>
            <a:ext cx="8304212" cy="59436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2400" b="1" dirty="0"/>
              <a:t/>
            </a:r>
            <a:br>
              <a:rPr lang="en-US" sz="2400" b="1" dirty="0"/>
            </a:br>
            <a:r>
              <a:rPr 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Заполнение данных о работе 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34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скорой медицинской помощи 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форме федерального статистического наблюдения № 30 «Сведения о медицинской организации»</a:t>
            </a:r>
            <a:br>
              <a:rPr 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5343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EFE3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735725" y="765176"/>
            <a:ext cx="10583916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Министерства здравоохранения Российской </a:t>
            </a:r>
          </a:p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 от 20 июня 2013  г. № 388н </a:t>
            </a:r>
          </a:p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«Об утверждении порядка оказания скорой, в том числе скорой специализированной, медицинской помощи» </a:t>
            </a:r>
          </a:p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редакции от 21 февраля 2020 г.)</a:t>
            </a:r>
            <a:endParaRPr lang="en-US" altLang="ru-RU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446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8740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838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2753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1902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382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EFE3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83476" y="365235"/>
            <a:ext cx="11225048" cy="329236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ведения о должностях в форме могут показываться как целыми, так и дробными числами в соответствии с </a:t>
            </a:r>
            <a:r>
              <a:rPr lang="ru-RU" altLang="ru-RU" sz="19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правилами округления</a:t>
            </a: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- 0,75, 0,5, 0,25 должности</a:t>
            </a:r>
            <a:r>
              <a:rPr lang="en-US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altLang="ru-RU" sz="2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округления при расчете штатной численности работников </a:t>
            </a:r>
            <a:endParaRPr lang="en-US" altLang="ru-RU" sz="2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 штатные расписания могут вводиться штатные должности: целая единица штатной должности, 0,25 единицы штатной должности, 0,5 единицы штатной должности или 0,75 единицы штатной</a:t>
            </a:r>
            <a:r>
              <a:rPr lang="en-US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должности</a:t>
            </a:r>
            <a:r>
              <a:rPr lang="en-US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Округление по одноименным должностям может производиться как по отдельным структурным подразделениям, так и по нескольким структурным подразделениям или на учреждение здравоохранения в целом в следующем порядке: итоговые числа менее 0,13 отбрасываются, числа 0,13-0,37 округляются до 0,25; числа 0,38-0,62 округляются до числа 0,5; числа 0,63-0,87 округляются до 0,75, а свыше 0,87 - до единицы в соответствии с таблицей</a:t>
            </a:r>
            <a:r>
              <a:rPr lang="en-US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just">
              <a:lnSpc>
                <a:spcPct val="80000"/>
              </a:lnSpc>
              <a:buNone/>
            </a:pPr>
            <a:endParaRPr lang="ru-RU" altLang="ru-RU" sz="2000" dirty="0"/>
          </a:p>
          <a:p>
            <a:pPr marL="0" indent="0" algn="just">
              <a:lnSpc>
                <a:spcPct val="80000"/>
              </a:lnSpc>
              <a:buNone/>
            </a:pPr>
            <a:endParaRPr lang="ru-RU" altLang="ru-RU" sz="2000" dirty="0"/>
          </a:p>
          <a:p>
            <a:pPr marL="0" indent="0" algn="just">
              <a:lnSpc>
                <a:spcPct val="80000"/>
              </a:lnSpc>
              <a:buNone/>
            </a:pPr>
            <a:endParaRPr lang="ru-RU" altLang="ru-RU" sz="2000" dirty="0">
              <a:latin typeface="Times New Roman" pitchFamily="18" charset="0"/>
            </a:endParaRP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1676400" y="2286000"/>
            <a:ext cx="8839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800" dirty="0"/>
          </a:p>
        </p:txBody>
      </p:sp>
      <p:graphicFrame>
        <p:nvGraphicFramePr>
          <p:cNvPr id="229504" name="Group 128"/>
          <p:cNvGraphicFramePr>
            <a:graphicFrameLocks noGrp="1"/>
          </p:cNvGraphicFramePr>
          <p:nvPr>
            <p:ph sz="half" idx="2"/>
          </p:nvPr>
        </p:nvGraphicFramePr>
        <p:xfrm>
          <a:off x="1905000" y="3810000"/>
          <a:ext cx="8382000" cy="2163996"/>
        </p:xfrm>
        <a:graphic>
          <a:graphicData uri="http://schemas.openxmlformats.org/drawingml/2006/table">
            <a:tbl>
              <a:tblPr/>
              <a:tblGrid>
                <a:gridCol w="827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39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9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5231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 п/п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Расчетное число должностей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Правила округления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06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Менее 0,13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Отбрасываются (0)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06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0,13-0,37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Округляются до 0,25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06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0,38-0,62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Округляются до 0,5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06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0,63-0,87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Округляются до 0,75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06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Свыше 0,87 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Округляются до 1,0 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156" name="Rectangle 125"/>
          <p:cNvSpPr>
            <a:spLocks noChangeArrowheads="1"/>
          </p:cNvSpPr>
          <p:nvPr/>
        </p:nvSpPr>
        <p:spPr bwMode="auto">
          <a:xfrm>
            <a:off x="336331" y="6019800"/>
            <a:ext cx="1137219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600" dirty="0"/>
              <a:t>В таком же порядке допускается округление по категориям персонала (врачи, средний медицинский персонал, младший медицинский персонал) в целом по учреждению здравоохранения </a:t>
            </a:r>
          </a:p>
        </p:txBody>
      </p:sp>
    </p:spTree>
    <p:extLst>
      <p:ext uri="{BB962C8B-B14F-4D97-AF65-F5344CB8AC3E}">
        <p14:creationId xmlns:p14="http://schemas.microsoft.com/office/powerpoint/2010/main" val="3313130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3583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8787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05059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8429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3693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4451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1291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3334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2286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969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8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9131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7890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7660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0" y="982133"/>
            <a:ext cx="10337800" cy="51948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Благодарю за внимание!</a:t>
            </a:r>
          </a:p>
          <a:p>
            <a:pPr marL="0" indent="0" algn="ctr">
              <a:buNone/>
            </a:pPr>
            <a:endParaRPr lang="ru-RU" sz="4400" b="1" dirty="0"/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endParaRPr lang="en-US" sz="4400" b="1" smtClean="0"/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r">
              <a:buNone/>
            </a:pPr>
            <a:r>
              <a:rPr lang="ru-RU" sz="2400" dirty="0" smtClean="0"/>
              <a:t>Цапуро Елена Геннадьевна</a:t>
            </a:r>
          </a:p>
          <a:p>
            <a:pPr marL="0" indent="0" algn="r">
              <a:buNone/>
            </a:pPr>
            <a:r>
              <a:rPr lang="ru-RU" sz="2400" dirty="0" smtClean="0"/>
              <a:t>Врач-статистик ОМСА ГАУЗ КОМИАЦ </a:t>
            </a:r>
            <a:r>
              <a:rPr lang="ru-RU" sz="2400" dirty="0" err="1" smtClean="0"/>
              <a:t>им.Р.М</a:t>
            </a:r>
            <a:r>
              <a:rPr lang="ru-RU" sz="2400" dirty="0" smtClean="0"/>
              <a:t>. </a:t>
            </a:r>
            <a:r>
              <a:rPr lang="ru-RU" sz="2400" dirty="0" err="1" smtClean="0"/>
              <a:t>Зельковича</a:t>
            </a: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Тел. 8(3842)-68-05-02 доб.4071 Е-</a:t>
            </a:r>
            <a:r>
              <a:rPr lang="en-US" sz="2400" dirty="0" smtClean="0"/>
              <a:t>mail</a:t>
            </a:r>
            <a:r>
              <a:rPr lang="ru-RU" sz="2400" dirty="0" smtClean="0"/>
              <a:t>:</a:t>
            </a:r>
            <a:r>
              <a:rPr lang="en-US" sz="2400" dirty="0" smtClean="0"/>
              <a:t> </a:t>
            </a:r>
            <a:r>
              <a:rPr lang="en-US" sz="2400" dirty="0" err="1" smtClean="0"/>
              <a:t>ceg@kuzdrav</a:t>
            </a:r>
            <a:r>
              <a:rPr lang="ru-RU" sz="2400" dirty="0" smtClean="0"/>
              <a:t>.</a:t>
            </a:r>
            <a:r>
              <a:rPr lang="en-US" sz="2400" dirty="0" err="1" smtClean="0"/>
              <a:t>ru</a:t>
            </a:r>
            <a:r>
              <a:rPr lang="ru-RU" sz="2400" dirty="0" smtClean="0"/>
              <a:t> </a:t>
            </a:r>
            <a:endParaRPr lang="ru-RU" sz="2400" dirty="0"/>
          </a:p>
          <a:p>
            <a:pPr marL="0" indent="0" algn="ctr">
              <a:buNone/>
            </a:pP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86865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005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0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154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4766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258</TotalTime>
  <Words>283</Words>
  <Application>Microsoft Office PowerPoint</Application>
  <PresentationFormat>Широкоэкранный</PresentationFormat>
  <Paragraphs>47</Paragraphs>
  <Slides>53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9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Заполнение данных о работе  скорой медицинской помощи  в форме федерального статистического наблюдения № 30 «Сведения о медицинской организации»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Цапуро Елена Геннадьевна</cp:lastModifiedBy>
  <cp:revision>19</cp:revision>
  <dcterms:created xsi:type="dcterms:W3CDTF">2023-12-09T08:02:31Z</dcterms:created>
  <dcterms:modified xsi:type="dcterms:W3CDTF">2023-12-12T02:12:23Z</dcterms:modified>
</cp:coreProperties>
</file>