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891" r:id="rId1"/>
    <p:sldMasterId id="2147483915" r:id="rId2"/>
    <p:sldMasterId id="2147483927" r:id="rId3"/>
    <p:sldMasterId id="2147483975" r:id="rId4"/>
    <p:sldMasterId id="2147484023" r:id="rId5"/>
    <p:sldMasterId id="2147484035" r:id="rId6"/>
    <p:sldMasterId id="2147484047" r:id="rId7"/>
    <p:sldMasterId id="2147484059" r:id="rId8"/>
    <p:sldMasterId id="2147484071" r:id="rId9"/>
    <p:sldMasterId id="2147484083" r:id="rId10"/>
    <p:sldMasterId id="2147484107" r:id="rId11"/>
    <p:sldMasterId id="2147484285" r:id="rId12"/>
  </p:sldMasterIdLst>
  <p:notesMasterIdLst>
    <p:notesMasterId r:id="rId46"/>
  </p:notesMasterIdLst>
  <p:handoutMasterIdLst>
    <p:handoutMasterId r:id="rId47"/>
  </p:handoutMasterIdLst>
  <p:sldIdLst>
    <p:sldId id="346" r:id="rId13"/>
    <p:sldId id="371" r:id="rId14"/>
    <p:sldId id="348" r:id="rId15"/>
    <p:sldId id="349" r:id="rId16"/>
    <p:sldId id="351" r:id="rId17"/>
    <p:sldId id="350" r:id="rId18"/>
    <p:sldId id="369" r:id="rId19"/>
    <p:sldId id="301" r:id="rId20"/>
    <p:sldId id="332" r:id="rId21"/>
    <p:sldId id="370" r:id="rId22"/>
    <p:sldId id="303" r:id="rId23"/>
    <p:sldId id="328" r:id="rId24"/>
    <p:sldId id="329" r:id="rId25"/>
    <p:sldId id="304" r:id="rId26"/>
    <p:sldId id="310" r:id="rId27"/>
    <p:sldId id="324" r:id="rId28"/>
    <p:sldId id="325" r:id="rId29"/>
    <p:sldId id="316" r:id="rId30"/>
    <p:sldId id="326" r:id="rId31"/>
    <p:sldId id="352" r:id="rId32"/>
    <p:sldId id="357" r:id="rId33"/>
    <p:sldId id="353" r:id="rId34"/>
    <p:sldId id="355" r:id="rId35"/>
    <p:sldId id="358" r:id="rId36"/>
    <p:sldId id="359" r:id="rId37"/>
    <p:sldId id="361" r:id="rId38"/>
    <p:sldId id="362" r:id="rId39"/>
    <p:sldId id="364" r:id="rId40"/>
    <p:sldId id="365" r:id="rId41"/>
    <p:sldId id="366" r:id="rId42"/>
    <p:sldId id="367" r:id="rId43"/>
    <p:sldId id="368" r:id="rId44"/>
    <p:sldId id="372" r:id="rId45"/>
  </p:sldIdLst>
  <p:sldSz cx="9144000" cy="6858000" type="screen4x3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liana R" initials="UR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83" autoAdjust="0"/>
    <p:restoredTop sz="94364" autoAdjust="0"/>
  </p:normalViewPr>
  <p:slideViewPr>
    <p:cSldViewPr>
      <p:cViewPr varScale="1">
        <p:scale>
          <a:sx n="98" d="100"/>
          <a:sy n="98" d="100"/>
        </p:scale>
        <p:origin x="7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handoutMaster" Target="handoutMasters/handoutMaster1.xml"/><Relationship Id="rId50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slide" Target="slides/slide3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slide" Target="slides/slide32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commentAuthors" Target="commentAuthors.xml"/><Relationship Id="rId8" Type="http://schemas.openxmlformats.org/officeDocument/2006/relationships/slideMaster" Target="slideMasters/slideMaster8.xml"/><Relationship Id="rId51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0T00:23:56.257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EACFF-97B2-4867-9681-B40FE3CF59C6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80E7B-471D-4422-ADAD-350AF788A2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920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821308C-60ED-44D4-9AA7-E55F77AE0495}" type="datetimeFigureOut">
              <a:rPr lang="ru-RU"/>
              <a:pPr>
                <a:defRPr/>
              </a:pPr>
              <a:t>08.12.2023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69CB73-940E-446F-88BF-28D3B523F5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4648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613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72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044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B67B95-04B4-4B88-90D5-A9201E55D310}" type="datetimeFigureOut">
              <a:rPr lang="ru-RU" smtClean="0"/>
              <a:pPr>
                <a:defRPr/>
              </a:pPr>
              <a:t>08.12.2023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2DA2E3-0522-43B9-B2F8-E76A4ECA7EC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785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172D59-FF9D-4740-A6A0-9DEBD1FC01E3}" type="datetimeFigureOut">
              <a:rPr lang="ru-RU" smtClean="0"/>
              <a:pPr>
                <a:defRPr/>
              </a:pPr>
              <a:t>08.12.2023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B398C9-1160-4542-8529-31C5869EDC1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854594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74979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21400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00928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09726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46209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69938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41720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06358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1036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082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B09100-697E-462B-A116-6271E78FF2AD}" type="datetimeFigureOut">
              <a:rPr lang="ru-RU" smtClean="0"/>
              <a:pPr>
                <a:defRPr/>
              </a:pPr>
              <a:t>08.12.2023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156398-10F7-46B5-A0C5-DEF426AE078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906294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1949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55384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96505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42396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26086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52544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98048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81486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49078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899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83932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5962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045398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253281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06008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528917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01508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56022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49237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16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3923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286597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722666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46147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176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8039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8282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794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3541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002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846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E17B80-F7F3-4889-9472-B1F35B8EECC6}" type="datetimeFigureOut">
              <a:rPr lang="ru-RU" smtClean="0"/>
              <a:pPr>
                <a:defRPr/>
              </a:pPr>
              <a:t>08.12.2023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6E1786-B8D3-497E-813E-0222EE3194F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2271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989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5229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8129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4879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6972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0972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8612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417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4518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790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D8AF28-D5BA-4103-8FA5-D7DCB6FCA4E0}" type="datetimeFigureOut">
              <a:rPr lang="ru-RU" smtClean="0"/>
              <a:pPr>
                <a:defRPr/>
              </a:pPr>
              <a:t>08.12.2023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31E09-E514-4C73-9208-F3F5C9CFAAA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31670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662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3327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8281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0815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628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731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9376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7366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0119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465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1FBBA6-101E-4B4B-AFD8-DE14840BB22C}" type="datetimeFigureOut">
              <a:rPr lang="ru-RU" smtClean="0"/>
              <a:pPr>
                <a:defRPr/>
              </a:pPr>
              <a:t>08.12.2023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B0DE70-716E-4FA8-A955-97E0B936D25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41360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49808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7200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2240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7514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1478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85458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912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727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46857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877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51C624-B057-4284-BED2-B48108B88DC0}" type="datetimeFigureOut">
              <a:rPr lang="ru-RU" smtClean="0"/>
              <a:pPr>
                <a:defRPr/>
              </a:pPr>
              <a:t>08.12.2023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F4FCB7-B9D7-45D2-B795-890B89015AB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43806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50135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76323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1858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59927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65270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2697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74475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51978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51320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123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D73928-812A-4CBE-BAA5-22A29AC54749}" type="datetimeFigureOut">
              <a:rPr lang="ru-RU" smtClean="0"/>
              <a:pPr>
                <a:defRPr/>
              </a:pPr>
              <a:t>08.12.2023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9387B5-16E2-4833-9065-0ECA2913844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0395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7895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80042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25122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3119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05366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1889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3406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94251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98089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425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0D4704-FECE-4E78-8CD7-AD580D8CB281}" type="datetimeFigureOut">
              <a:rPr lang="ru-RU" smtClean="0"/>
              <a:pPr>
                <a:defRPr/>
              </a:pPr>
              <a:t>08.12.2023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40B7A7-ADCB-4F8B-BC03-ECA2C5BF9B8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48546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7819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56118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86962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06449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60933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14428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06179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03611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16320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146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F96043-6678-4581-8209-F22D97D7C660}" type="datetimeFigureOut">
              <a:rPr lang="ru-RU" smtClean="0"/>
              <a:pPr>
                <a:defRPr/>
              </a:pPr>
              <a:t>08.12.2023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494988-FC16-4314-9643-70F68890E2B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701964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75020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73854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10984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5626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4665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25959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8853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22626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15555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964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DB7F7F-E0CB-4BD3-B5BF-A9CD1A27FCC5}" type="datetimeFigureOut">
              <a:rPr lang="ru-RU" smtClean="0"/>
              <a:pPr>
                <a:defRPr/>
              </a:pPr>
              <a:t>08.12.2023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914040-67CD-427C-B15B-34F0B93D7C2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937011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72759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21130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51456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91463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79608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69235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88606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82324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52599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881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E27649-B868-46E7-87F0-80ADD8EC9555}" type="datetimeFigureOut">
              <a:rPr lang="ru-RU" smtClean="0"/>
              <a:pPr>
                <a:defRPr/>
              </a:pPr>
              <a:t>08.12.2023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58AFD66-DBE4-4F60-957E-3E2E4164F86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3091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08.12.2023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185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  <p:sldLayoutId id="2147484085" r:id="rId2"/>
    <p:sldLayoutId id="2147484086" r:id="rId3"/>
    <p:sldLayoutId id="2147484087" r:id="rId4"/>
    <p:sldLayoutId id="2147484088" r:id="rId5"/>
    <p:sldLayoutId id="2147484089" r:id="rId6"/>
    <p:sldLayoutId id="2147484090" r:id="rId7"/>
    <p:sldLayoutId id="2147484091" r:id="rId8"/>
    <p:sldLayoutId id="2147484092" r:id="rId9"/>
    <p:sldLayoutId id="2147484093" r:id="rId10"/>
    <p:sldLayoutId id="2147484094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08.12.2023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9982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8" r:id="rId1"/>
    <p:sldLayoutId id="2147484109" r:id="rId2"/>
    <p:sldLayoutId id="2147484110" r:id="rId3"/>
    <p:sldLayoutId id="2147484111" r:id="rId4"/>
    <p:sldLayoutId id="2147484112" r:id="rId5"/>
    <p:sldLayoutId id="2147484113" r:id="rId6"/>
    <p:sldLayoutId id="2147484114" r:id="rId7"/>
    <p:sldLayoutId id="2147484115" r:id="rId8"/>
    <p:sldLayoutId id="2147484116" r:id="rId9"/>
    <p:sldLayoutId id="2147484117" r:id="rId10"/>
    <p:sldLayoutId id="2147484118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E27649-B868-46E7-87F0-80ADD8EC9555}" type="datetimeFigureOut">
              <a:rPr lang="ru-RU" smtClean="0"/>
              <a:pPr>
                <a:defRPr/>
              </a:pPr>
              <a:t>08.12.2023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58AFD66-DBE4-4F60-957E-3E2E4164F86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4344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6" r:id="rId1"/>
    <p:sldLayoutId id="2147484287" r:id="rId2"/>
    <p:sldLayoutId id="2147484288" r:id="rId3"/>
    <p:sldLayoutId id="2147484289" r:id="rId4"/>
    <p:sldLayoutId id="2147484290" r:id="rId5"/>
    <p:sldLayoutId id="2147484291" r:id="rId6"/>
    <p:sldLayoutId id="2147484292" r:id="rId7"/>
    <p:sldLayoutId id="2147484293" r:id="rId8"/>
    <p:sldLayoutId id="2147484294" r:id="rId9"/>
    <p:sldLayoutId id="2147484295" r:id="rId10"/>
    <p:sldLayoutId id="21474842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C469B01-FE5E-4CC2-BF09-032BF437FD13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08.12.2023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3756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C469B01-FE5E-4CC2-BF09-032BF437FD13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08.12.2023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6567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08.12.2023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1276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08.12.2023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6480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4" r:id="rId1"/>
    <p:sldLayoutId id="2147484025" r:id="rId2"/>
    <p:sldLayoutId id="2147484026" r:id="rId3"/>
    <p:sldLayoutId id="2147484027" r:id="rId4"/>
    <p:sldLayoutId id="2147484028" r:id="rId5"/>
    <p:sldLayoutId id="2147484029" r:id="rId6"/>
    <p:sldLayoutId id="2147484030" r:id="rId7"/>
    <p:sldLayoutId id="2147484031" r:id="rId8"/>
    <p:sldLayoutId id="2147484032" r:id="rId9"/>
    <p:sldLayoutId id="2147484033" r:id="rId10"/>
    <p:sldLayoutId id="2147484034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08.12.2023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3498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08.12.2023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7634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8" r:id="rId1"/>
    <p:sldLayoutId id="2147484049" r:id="rId2"/>
    <p:sldLayoutId id="2147484050" r:id="rId3"/>
    <p:sldLayoutId id="2147484051" r:id="rId4"/>
    <p:sldLayoutId id="2147484052" r:id="rId5"/>
    <p:sldLayoutId id="2147484053" r:id="rId6"/>
    <p:sldLayoutId id="2147484054" r:id="rId7"/>
    <p:sldLayoutId id="2147484055" r:id="rId8"/>
    <p:sldLayoutId id="2147484056" r:id="rId9"/>
    <p:sldLayoutId id="2147484057" r:id="rId10"/>
    <p:sldLayoutId id="2147484058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08.12.2023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4265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0" r:id="rId1"/>
    <p:sldLayoutId id="2147484061" r:id="rId2"/>
    <p:sldLayoutId id="2147484062" r:id="rId3"/>
    <p:sldLayoutId id="2147484063" r:id="rId4"/>
    <p:sldLayoutId id="2147484064" r:id="rId5"/>
    <p:sldLayoutId id="2147484065" r:id="rId6"/>
    <p:sldLayoutId id="2147484066" r:id="rId7"/>
    <p:sldLayoutId id="2147484067" r:id="rId8"/>
    <p:sldLayoutId id="2147484068" r:id="rId9"/>
    <p:sldLayoutId id="2147484069" r:id="rId10"/>
    <p:sldLayoutId id="2147484070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08.12.2023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9344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4073" r:id="rId2"/>
    <p:sldLayoutId id="2147484074" r:id="rId3"/>
    <p:sldLayoutId id="2147484075" r:id="rId4"/>
    <p:sldLayoutId id="2147484076" r:id="rId5"/>
    <p:sldLayoutId id="2147484077" r:id="rId6"/>
    <p:sldLayoutId id="2147484078" r:id="rId7"/>
    <p:sldLayoutId id="2147484079" r:id="rId8"/>
    <p:sldLayoutId id="2147484080" r:id="rId9"/>
    <p:sldLayoutId id="2147484081" r:id="rId10"/>
    <p:sldLayoutId id="2147484082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2276872"/>
            <a:ext cx="68407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ФСН № 32 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«Сведения о медицинской помощи беременным, роженицам и родильницам»,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 вкладыш к  форме ФСН № 32 (232)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«Сведения о регионализации акушерской и перинатальной помощи в родильных  домах (отделениях) и перинатальных центрах»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Форма 32,вкдадыш </a:t>
            </a:r>
            <a:r>
              <a:rPr lang="ru-RU" sz="2000" dirty="0" smtClean="0"/>
              <a:t>2023г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2146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569325" cy="2349500"/>
          </a:xfrm>
        </p:spPr>
        <p:txBody>
          <a:bodyPr/>
          <a:lstStyle/>
          <a:p>
            <a:pPr algn="just" eaLnBrk="1" hangingPunct="1">
              <a:lnSpc>
                <a:spcPct val="85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определению ВОЗ  недоношенными  считаются рожденные при сроке  22-36 недель 6 дней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что составляет интервал от 154 до 258 полных дней.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Новорожденный является доношенным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259 дня.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349500"/>
            <a:ext cx="9144000" cy="34893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целях сохранения единообразного подхода рекомендуется  учитывать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беременность/срок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«до 22 недель» - как: </a:t>
            </a:r>
          </a:p>
          <a:p>
            <a:pPr marL="0" indent="85725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срок «менее 154 полных дней»;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«22-27 недель» -154-195 полных дней (менее 196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«28-37 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едель» -196-258 полных дней (менее 259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.)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849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260350"/>
            <a:ext cx="8893175" cy="936625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>
          <a:xfrm>
            <a:off x="358775" y="1341438"/>
            <a:ext cx="8785225" cy="489585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err="1" smtClean="0">
                <a:latin typeface="Times New Roman" pitchFamily="18" charset="0"/>
              </a:rPr>
              <a:t>Табл</a:t>
            </a:r>
            <a:r>
              <a:rPr lang="ru-RU" sz="2000" b="1" dirty="0" smtClean="0">
                <a:latin typeface="Times New Roman" pitchFamily="18" charset="0"/>
              </a:rPr>
              <a:t> 2245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000" dirty="0" smtClean="0">
                <a:latin typeface="Times New Roman" pitchFamily="18" charset="0"/>
              </a:rPr>
              <a:t>Дети, родившиеся с массой тела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менее 500 </a:t>
            </a:r>
            <a:r>
              <a:rPr lang="ru-RU" sz="2000" dirty="0" smtClean="0">
                <a:latin typeface="Times New Roman" pitchFamily="18" charset="0"/>
              </a:rPr>
              <a:t>г в срок </a:t>
            </a:r>
            <a:r>
              <a:rPr lang="ru-RU" sz="2000" dirty="0" err="1" smtClean="0">
                <a:latin typeface="Times New Roman" pitchFamily="18" charset="0"/>
              </a:rPr>
              <a:t>гестации</a:t>
            </a:r>
            <a:r>
              <a:rPr lang="ru-RU" sz="2000" dirty="0" smtClean="0">
                <a:latin typeface="Times New Roman" pitchFamily="18" charset="0"/>
              </a:rPr>
              <a:t> 22 недели и более (СЗРП, двойни, тройни и т.д.) </a:t>
            </a:r>
            <a:r>
              <a:rPr lang="ru-RU" sz="2000" u="sng" dirty="0" smtClean="0">
                <a:solidFill>
                  <a:srgbClr val="C00000"/>
                </a:solidFill>
                <a:latin typeface="Times New Roman" pitchFamily="18" charset="0"/>
              </a:rPr>
              <a:t>НЕ </a:t>
            </a:r>
            <a:r>
              <a:rPr lang="ru-RU" sz="2000" dirty="0" smtClean="0">
                <a:latin typeface="Times New Roman" pitchFamily="18" charset="0"/>
              </a:rPr>
              <a:t>вносятся в </a:t>
            </a:r>
            <a:r>
              <a:rPr lang="ru-RU" sz="2000" u="sng" dirty="0" smtClean="0">
                <a:latin typeface="Times New Roman" pitchFamily="18" charset="0"/>
              </a:rPr>
              <a:t>гр. 3, 13, 14 </a:t>
            </a:r>
            <a:r>
              <a:rPr lang="ru-RU" sz="2000" dirty="0" smtClean="0">
                <a:latin typeface="Times New Roman" pitchFamily="18" charset="0"/>
              </a:rPr>
              <a:t>по всем строкам.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Разница в числе родов и детей может быть за счет этих новорожденных. В случаях расхождений-предоставить пояснительные записки.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КОНТРОЛЬ: </a:t>
            </a:r>
            <a:r>
              <a:rPr lang="ru-RU" sz="2000" dirty="0" smtClean="0">
                <a:latin typeface="Times New Roman" pitchFamily="18" charset="0"/>
              </a:rPr>
              <a:t> </a:t>
            </a:r>
            <a:endParaRPr lang="ru-RU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число родившихся недоношенных </a:t>
            </a:r>
            <a:r>
              <a:rPr lang="ru-RU" sz="2000" b="1" dirty="0" smtClean="0">
                <a:latin typeface="Times New Roman" pitchFamily="18" charset="0"/>
              </a:rPr>
              <a:t>в гр. 13 </a:t>
            </a:r>
            <a:r>
              <a:rPr lang="ru-RU" sz="2000" dirty="0" smtClean="0">
                <a:latin typeface="Times New Roman" pitchFamily="18" charset="0"/>
              </a:rPr>
              <a:t>= табл. 2250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1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4+табл 2260 стр.</a:t>
            </a:r>
            <a:endParaRPr lang="ru-RU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5.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По аналогии проводится контроль умерших недоношенных табл. 2245 стр. 2 гр. 13 и табл. 2250 стр. 1 гр. 5+табл 2260 стр. 1 гр. 7.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Если данные в табл. 2245 стр. 2 и стр. 3 идентичны – представить пояснение.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Если данные в табл. 2245 стр. 5 и стр. 6 идентичны – представить пояснение.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КОНТРОЛЬ: </a:t>
            </a:r>
            <a:r>
              <a:rPr lang="ru-RU" sz="2000" dirty="0" smtClean="0">
                <a:latin typeface="Times New Roman" pitchFamily="18" charset="0"/>
              </a:rPr>
              <a:t> в табл. 2245 представлена информация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обо всех новорожденных</a:t>
            </a:r>
            <a:r>
              <a:rPr lang="ru-RU" sz="2000" dirty="0" smtClean="0">
                <a:latin typeface="Times New Roman" pitchFamily="18" charset="0"/>
              </a:rPr>
              <a:t>. Во вкл. </a:t>
            </a:r>
            <a:r>
              <a:rPr lang="ru-RU" dirty="0">
                <a:latin typeface="Times New Roman" pitchFamily="18" charset="0"/>
              </a:rPr>
              <a:t>к</a:t>
            </a:r>
            <a:r>
              <a:rPr lang="ru-RU" sz="2000" dirty="0" smtClean="0">
                <a:latin typeface="Times New Roman" pitchFamily="18" charset="0"/>
              </a:rPr>
              <a:t> Ф- № 32 представлена информация о детях, получивших помощь в учреждениях родовспоможения (родившихся и доставленных).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Поэтому во вкл. 32 детей может быть меньше!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	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332656"/>
            <a:ext cx="6840759" cy="607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8472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46" y="392412"/>
            <a:ext cx="9125553" cy="620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392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>
          <a:xfrm>
            <a:off x="539750" y="260350"/>
            <a:ext cx="8604250" cy="936625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>
          <a:xfrm>
            <a:off x="914400" y="1457325"/>
            <a:ext cx="8229600" cy="5400675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Табл. 2247  </a:t>
            </a:r>
            <a:r>
              <a:rPr lang="ru-RU" sz="2400" dirty="0" smtClean="0">
                <a:latin typeface="Times New Roman" pitchFamily="18" charset="0"/>
              </a:rPr>
              <a:t>Учитываются межгоспитальные переводы (в другие стационары).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Объем дополнительной информации по переводам будет представлен ниже.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err="1" smtClean="0">
                <a:latin typeface="Times New Roman" pitchFamily="18" charset="0"/>
              </a:rPr>
              <a:t>Табл</a:t>
            </a:r>
            <a:r>
              <a:rPr lang="ru-RU" sz="2400" b="1" dirty="0" smtClean="0">
                <a:latin typeface="Times New Roman" pitchFamily="18" charset="0"/>
              </a:rPr>
              <a:t> 2250.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	КОНТРОЛЬ: </a:t>
            </a:r>
            <a:r>
              <a:rPr lang="ru-RU" sz="2400" dirty="0" smtClean="0">
                <a:latin typeface="Times New Roman" pitchFamily="18" charset="0"/>
              </a:rPr>
              <a:t> Число заболеваний всего стр. 5 = сумма строк 2-4 (по графе 4).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Табл. 2260 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	КОНТРОЛЬ: </a:t>
            </a:r>
            <a:r>
              <a:rPr lang="ru-RU" sz="2400" dirty="0" smtClean="0">
                <a:latin typeface="Times New Roman" pitchFamily="18" charset="0"/>
              </a:rPr>
              <a:t> Число заболеваний всего стр. 7 = сумма строк 2-6 (по графам 4 и 5).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850" y="404813"/>
            <a:ext cx="8820150" cy="1439862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5000"/>
              </a:lnSpc>
            </a:pP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Заслуживает внимания проблема правомерности применения термина «здоровый недоношенный ребенок»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-24714" y="2420888"/>
            <a:ext cx="8351838" cy="3992563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При установлении в медицинской документации диагноза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«Недоношенность 34-36 недель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07.3,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07.2,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07.1,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07.0) эти дети должны учитываться в ФСН № 32 табл. 2260 (стр.1 «всего новорожденных», стр. 4 «отдельные состояния, возникающие в перинатальном периоде» с кодом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00-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96). </a:t>
            </a:r>
          </a:p>
          <a:p>
            <a:pPr marL="185738" indent="-185738"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Диагноз: «Недоношенность» является в данном случае правомерным</a:t>
            </a:r>
            <a:endParaRPr lang="ru-RU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/>
          </p:cNvSpPr>
          <p:nvPr>
            <p:ph type="title"/>
          </p:nvPr>
        </p:nvSpPr>
        <p:spPr>
          <a:xfrm>
            <a:off x="822960" y="332656"/>
            <a:ext cx="7543800" cy="115303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</a:rPr>
              <a:t>Вкладыш в Ф-№ 32 (232) «Сведения </a:t>
            </a:r>
            <a:r>
              <a:rPr lang="ru-RU" sz="2400" b="1" dirty="0">
                <a:latin typeface="Times New Roman" pitchFamily="18" charset="0"/>
              </a:rPr>
              <a:t>о регионализации акушерской и перинатальной помощи в родильных  домах (отделениях) и перинатальных центрах»</a:t>
            </a:r>
          </a:p>
        </p:txBody>
      </p:sp>
      <p:sp>
        <p:nvSpPr>
          <p:cNvPr id="67587" name="Rectangl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</a:rPr>
              <a:t>Табл. 100</a:t>
            </a:r>
          </a:p>
          <a:p>
            <a:r>
              <a:rPr lang="ru-RU" sz="2800" dirty="0" smtClean="0">
                <a:latin typeface="Times New Roman" pitchFamily="18" charset="0"/>
              </a:rPr>
              <a:t>Стр. 2.1 и 2.2.заполняются согласно срокам </a:t>
            </a:r>
            <a:r>
              <a:rPr lang="ru-RU" sz="2800" dirty="0" err="1" smtClean="0">
                <a:latin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</a:rPr>
              <a:t> в ф № 32 (22-27 недель, 28-37 недель)</a:t>
            </a:r>
          </a:p>
          <a:p>
            <a:r>
              <a:rPr lang="ru-RU" sz="2800" dirty="0" smtClean="0">
                <a:latin typeface="Times New Roman" pitchFamily="18" charset="0"/>
              </a:rPr>
              <a:t>Стр. 2-2.6 учитываются роды, произошедшие только в учреждениях родовспоможения (не СМП, не домашние, не на непрофильных койках)</a:t>
            </a:r>
          </a:p>
          <a:p>
            <a:r>
              <a:rPr lang="ru-RU" sz="2800" dirty="0" smtClean="0">
                <a:latin typeface="Times New Roman" pitchFamily="18" charset="0"/>
              </a:rPr>
              <a:t>Стр.3-6.4.1 учитываются дети, получившие медицинскую помощь в организациях родовспоможения (родились или доставлены)</a:t>
            </a:r>
            <a:endParaRPr lang="ru-RU" sz="2800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2701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</a:rPr>
              <a:t>Критические акушерские состояния (стр. 7-7.4)</a:t>
            </a:r>
          </a:p>
        </p:txBody>
      </p:sp>
      <p:sp>
        <p:nvSpPr>
          <p:cNvPr id="68611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Понятие «Критические акушерские состояния»: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это - не сумма всех случаев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преэклампсии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эклампсии, сепсиса и акушерских кровотечений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из ФСН № 32, 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случаи отобранные, с наиболее  тяжелыми проявлениями,  нарушениями  жизненно важных функций, требующие специальных мер  реанимации и выхаживания, применения ИВЛ, трансфузии крови, вазоактивных препаратов, гемодиализа,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гистерэктомии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8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9144000" cy="777875"/>
          </a:xfrm>
        </p:spPr>
        <p:txBody>
          <a:bodyPr/>
          <a:lstStyle/>
          <a:p>
            <a:pPr eaLnBrk="1" hangingPunct="1"/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Учет акушерских операций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966788"/>
            <a:ext cx="7761288" cy="57023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Таблица 100 </a:t>
            </a:r>
            <a:r>
              <a:rPr lang="ru-RU" b="1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(стр. 8-8.5.1)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Строка 8 вкладыша № 32 содержит все акушерские операции с 22 недель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акушерских стационарах.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 операций должен проводиться единообразно в ФСН № 14 и во вкладыше Ф-№ 32.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сравнивать данные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вкладыша Ф-№ 32 (232):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стр. 8.1. и  ф. №14.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стр. 14.4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(КС)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8.2.  и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14.2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Нал.щипцов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8.3. и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14.3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(Вакуум-экстракция)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8.4.и ф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14.7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плодоразр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8.5. и ф.№14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14.8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(экстирпация 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надвлаг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ампут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вкладыше № 32  строки 8.1.1.и 8.5.1 (сроки 22-27 недель) не имеют аналогов в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4000.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операций в строках ф. № 14 таб. 4000 может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быть больше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чем во вкладыше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счет операций, проведенных вне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акушерского стационара.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Times New Roman" pitchFamily="18" charset="0"/>
              </a:rPr>
              <a:t>Вызовы бригад реанимационной помощи (стр. 11-11.3)</a:t>
            </a:r>
          </a:p>
        </p:txBody>
      </p:sp>
      <p:sp>
        <p:nvSpPr>
          <p:cNvPr id="69635" name="Rectangle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Учитывается число выездов реанимационных бригад на 1 уровень (гр. 5), на 2 уровень (гр.6), на 3 уровень (гр. 7).</a:t>
            </a:r>
          </a:p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79589"/>
            <a:ext cx="9289315" cy="206946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 anchor="ctr">
            <a:normAutofit fontScale="90000"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</a:rPr>
              <a:t>Раздел 1. Медицинская помощь, оказанная беременным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</a:rPr>
              <a:t>женщинам</a:t>
            </a:r>
            <a:br>
              <a:rPr lang="ru-RU" sz="2800" dirty="0" smtClean="0">
                <a:solidFill>
                  <a:schemeClr val="bg1"/>
                </a:solidFill>
                <a:latin typeface="Times New Roman" pitchFamily="18" charset="0"/>
              </a:rPr>
            </a:br>
            <a:endParaRPr lang="ru-RU" sz="3600" dirty="0" smtClean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914400" y="1484313"/>
            <a:ext cx="8229600" cy="4525962"/>
          </a:xfrm>
        </p:spPr>
        <p:txBody>
          <a:bodyPr>
            <a:normAutofit fontScale="25000" lnSpcReduction="20000"/>
          </a:bodyPr>
          <a:lstStyle/>
          <a:p>
            <a:pPr>
              <a:buFont typeface="Arial" charset="0"/>
              <a:buNone/>
            </a:pPr>
            <a:endParaRPr lang="ru-RU" b="1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b="1" dirty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7200" b="1" dirty="0" smtClean="0">
                <a:latin typeface="Times New Roman" pitchFamily="18" charset="0"/>
              </a:rPr>
              <a:t>Табл</a:t>
            </a:r>
            <a:r>
              <a:rPr lang="ru-RU" sz="7200" b="1" dirty="0">
                <a:latin typeface="Times New Roman" pitchFamily="18" charset="0"/>
              </a:rPr>
              <a:t>. </a:t>
            </a:r>
            <a:r>
              <a:rPr lang="ru-RU" sz="7200" b="1" dirty="0" smtClean="0">
                <a:latin typeface="Times New Roman" pitchFamily="18" charset="0"/>
              </a:rPr>
              <a:t>2120</a:t>
            </a:r>
          </a:p>
          <a:p>
            <a:pPr>
              <a:buFont typeface="Arial" charset="0"/>
              <a:buNone/>
            </a:pPr>
            <a:endParaRPr lang="ru-RU" sz="7200" b="1" dirty="0">
              <a:latin typeface="Times New Roman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5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Число женщин, </a:t>
            </a: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поступивших под наблюдение женской консультации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 сроке беременности до 14 недель 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…………………………………………………………..11____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 них: прошедших оценку антенатального развития плода при 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сроке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беременности 11-14 недель - ультразвуковое исследование и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определение материнских сывороточных маркеров (связанного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беременностью плазменного протеина и свободной </a:t>
            </a:r>
            <a:r>
              <a:rPr lang="ru-RU" sz="5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субединицы</a:t>
            </a:r>
            <a:endParaRPr lang="ru-RU" sz="56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хронического гонадотропина)..…………………………………………………………….     12____</a:t>
            </a:r>
            <a:endParaRPr lang="ru-RU" sz="56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 </a:t>
            </a: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стр. 12 выявлено: хромосомных аномалий и(или) пороков 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плода…………....13____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из них: прервано беременностей…………………………………………………………..14____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Риск задержки роста плода………………………………………………………………...15____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Риск </a:t>
            </a: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преждевременных родов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……………………………………………………………..16____</a:t>
            </a:r>
            <a:endParaRPr lang="ru-RU" sz="56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Риск </a:t>
            </a:r>
            <a:r>
              <a:rPr lang="ru-RU" sz="5600" b="1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преэклампсии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………………………………………………………………………….17____</a:t>
            </a:r>
            <a:endParaRPr lang="ru-RU" sz="56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Число женщин, прошедших оценку антенатального развития плода при 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сроке 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б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еременности </a:t>
            </a: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от 19 до 21 недели – ультразвуковое исследование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………………………......18____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из них: выявлено хромосомных аномалий и (или) пороков развития плода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……………...19____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               из них: прервано беременностей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……………………………………………………    20____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      из строки 17: число женщин, поступивших под наблюдение женской консультации 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                              при сроке беременности более 14 недель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......................................................21____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03106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</a:rPr>
              <a:t>Межформенный</a:t>
            </a:r>
            <a:r>
              <a:rPr lang="ru-RU" sz="3200" b="1" dirty="0" smtClean="0">
                <a:solidFill>
                  <a:schemeClr val="bg1"/>
                </a:solidFill>
              </a:rPr>
              <a:t> контроль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При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сдаче годовых отчетов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межформенный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контроль проводится между формами № 32 и вкладышем к 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форме № 32 (232),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а также с формами: № 14, № 30,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№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61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06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ФСН №</a:t>
            </a:r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b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деятельности подразделений медицинской организации, оказывающих медицинскую помощь в стационарных условиях</a:t>
            </a:r>
            <a:endParaRPr lang="ru-RU" sz="1800" b="1" dirty="0" smtClean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2200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(умерло 0-168 ч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2400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(материнская смертность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3000 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(состав новорожденных с заболеваниями, поступившими в возрасте 0-6 дней жизни, и исходы их лечения).   Учитываются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дети, поступившие в отделения детских стационаров или в перинатальные центры из других 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организаций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4000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стр.14.0-14.9, гр.3  (акушерские операции)</a:t>
            </a:r>
          </a:p>
          <a:p>
            <a:pPr marL="91440" lvl="0" indent="-9144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93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ФСН №</a:t>
            </a:r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b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медицинской организации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3100, 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стр. 4 и 5 (койки беременных и рожениц, патологии беременности) </a:t>
            </a:r>
            <a:r>
              <a:rPr lang="ru-RU" sz="2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–должны совпадать.</a:t>
            </a:r>
            <a:endParaRPr lang="ru-RU" sz="22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5503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 4 и 5; 12 и 13 (патолого-анатомические вскрытия) – информацию по данной таблице сравниваем с табл. 2245 формы ФСН № 32. При наличии расхождений по вскрытиям мертворожденных (всего и 22-27 недель </a:t>
            </a:r>
            <a:r>
              <a:rPr lang="ru-RU" sz="22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), умерших  новорожденных 0-6 суток, родившихся в 22-27 недель) – представить объяснения.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ВАЖНО! 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Срок 22-27 недель – это срок до начала 28 недели (табл. 2245 гр. 14)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914" y="342107"/>
            <a:ext cx="8229600" cy="1143000"/>
          </a:xfrm>
          <a:solidFill>
            <a:srgbClr val="426997"/>
          </a:solidFill>
        </p:spPr>
        <p:txBody>
          <a:bodyPr>
            <a:noAutofit/>
          </a:bodyPr>
          <a:lstStyle/>
          <a:p>
            <a:pPr marL="91440" lvl="0" indent="-9144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ФСН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№61 </a:t>
            </a:r>
            <a:b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lvl="0" indent="-91440" algn="ctr">
              <a:lnSpc>
                <a:spcPct val="93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 algn="ctr">
              <a:lnSpc>
                <a:spcPct val="93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ФСН № 61</a:t>
            </a:r>
          </a:p>
          <a:p>
            <a:pPr marL="91440" lvl="0" indent="-91440" algn="ctr">
              <a:lnSpc>
                <a:spcPct val="90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Сведения о ВИЧ-Инфекции</a:t>
            </a:r>
            <a:endParaRPr lang="ru-RU" sz="16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5000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стр.2 и 25 (роды у женщин с ВИЧ и родившиеся живыми дети у матерей с ВИЧ)</a:t>
            </a:r>
          </a:p>
          <a:p>
            <a:pPr marL="0" lvl="0" indent="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случае расхождений по контролям, необходимо представить пояснения.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28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ДОПОЛНИТЕЛЬНАЯ ИНФОРМАЦИЯ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Arial" charset="0"/>
              <a:buAutoNum type="arabicPeriod"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Дети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, родившиеся на сроке </a:t>
            </a:r>
            <a:r>
              <a:rPr lang="ru-RU" sz="2000" b="1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гестации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 22 недели и более, с массой тела менее 500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г</a:t>
            </a: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Сведения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 материнской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смертности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Сведения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 родах вне родильного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отделения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Сведения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 переводах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новорожденных</a:t>
            </a: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Роды у девочек до 14 лет включительно</a:t>
            </a: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Данные анкетирования</a:t>
            </a: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20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новорожденных </a:t>
            </a:r>
            <a:r>
              <a:rPr lang="ru-RU" sz="24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массой </a:t>
            </a:r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тела менее 500 г при сроке </a:t>
            </a:r>
            <a:r>
              <a:rPr lang="ru-RU" sz="2400" b="1" spc="-5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22 недели </a:t>
            </a:r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более:</a:t>
            </a:r>
            <a:endParaRPr lang="ru-RU" sz="24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Arial" charset="0"/>
              <a:buAutoNum type="arabicPeriod"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indent="450215">
              <a:spcAft>
                <a:spcPts val="0"/>
              </a:spcAft>
            </a:pP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Территория 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Уровень медицинской организации, где родился ребенок (1,2, 3 уровень)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Возраст матери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Соматическое и гинекологическое здоровье матери, паритет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Наличие вредностей (профессиональные, экологические; вредные привычки)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 Состояла ли на учете в женской консультации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 Срок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гестации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8. Масса тела и рост ребенка (плода)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9. Родился живым-мертвым (уточнить антенатально, интранатально)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10. Выжил или умер (уточнить в первые 24 ч., 168 ч, или более)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11. Клинический диагноз заболевания ребенка (основной, сопутствующий, осложнения)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12. При вскрытии – патологоанатомический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диагноз</a:t>
            </a:r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sz="21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74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по случаю материнской смерти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№ Истории болезни, возраст матери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Место жительства (регион);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Место наблюдения за беременной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Срок постановки на учет в женской консультации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Дата и место родов, уровень медицинской организации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Срок беременности на момент родов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Беременность и роды по счету (исходы предыдущих родов)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Репродуктивное здоровье матери: бесплодие, ЭКО, неразвивающаяся беременность, привычные выкидыши, внематочная беременность, кесарево сечение в анамнезе 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Экстрагенитальная</a:t>
            </a: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патология, в том числе социально-значимые заболевания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Гинекологическая заболеваемость (воспалительные заболевания, кисты, миомы матки, </a:t>
            </a:r>
            <a:r>
              <a:rPr lang="ru-RU" sz="1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эндометриоз</a:t>
            </a: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5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12871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по случаю материнской смерти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20221"/>
            <a:ext cx="8229600" cy="4641379"/>
          </a:xfrm>
        </p:spPr>
        <p:txBody>
          <a:bodyPr>
            <a:noAutofit/>
          </a:bodyPr>
          <a:lstStyle/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11. Течение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данной беременности: Многоплодие (БХБА, МХБА), Многоводие, маловодие, </a:t>
            </a:r>
            <a:r>
              <a:rPr lang="ru-RU" sz="16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ангидроз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угроза прерывания беременности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12. Метод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родоразрешения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13. Оперативные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вмешательства (вид, дата, осложнения)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342900" algn="l"/>
                <a:tab pos="450215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14. Течение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данных родов (без осложнений, кровотечение, септические проявления у матери, гипоксия-асфиксия плода)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15. Заключительный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клинический диагноз (основной, осложнения, сопутствующий)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16. Дата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место смерти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17. Патологоанатомический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диагноз (основной, фоновое заболевание, осложнения)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18. Первоначальная причина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смерти и ее код по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МКБ-10: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прямая акушерская причина , или 2 - косвенная акушерская причина 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19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6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16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редотвратимость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смерти: 1– предотвратимая, 2 – условно предотвратимая, 3 – непредотвратимая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20.Масса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длина тела ребенка, 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21. Пол 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22. Диагноз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МКБ-10 (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Фетоплацентарная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недостаточность (компенсированная, декомпенсированная), Хронические воспалительные очаги (хр. тонзиллит, пиелит-пиелонефрит и др.), носительство патогенной флоры</a:t>
            </a:r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23. Исходы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: родился живым (умер в первые 24ч., 168 ч., после 168 ч.), родился мертвым (умер антенатально, интранатально)</a:t>
            </a:r>
          </a:p>
          <a:p>
            <a:pPr marL="0" indent="450215">
              <a:lnSpc>
                <a:spcPts val="1920"/>
              </a:lnSpc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60232" y="6309320"/>
            <a:ext cx="2133600" cy="365125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09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Прямые и косвенные причины материнской смертности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spc="-5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Имеются </a:t>
            </a:r>
            <a:r>
              <a:rPr lang="ru-RU" sz="48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разночтения и при характеристике случаев смерти </a:t>
            </a:r>
            <a:br>
              <a:rPr lang="ru-RU" sz="48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 причинам и их распределении </a:t>
            </a:r>
            <a:b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 прямые и косвенные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33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Примеры прямых причин материнской смерти: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эмболия 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легочной артерии околоплодными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водами; 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тяжелая преэклампсия и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эклампсия;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разрыв матки и маточных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труб;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массивные кровотечения  -  маточные и при отслойке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плаценты;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септические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осложнения;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ятрогенные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осложнения;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17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</a:rPr>
              <a:t>Раздел 2. </a:t>
            </a:r>
            <a:r>
              <a:rPr lang="ru-RU" sz="3200" b="1" spc="-50" dirty="0" smtClean="0">
                <a:solidFill>
                  <a:schemeClr val="bg1"/>
                </a:solidFill>
                <a:latin typeface="Times New Roman" pitchFamily="18" charset="0"/>
              </a:rPr>
              <a:t>Родовспоможение</a:t>
            </a:r>
            <a: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/>
            </a:r>
            <a:b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</a:b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2.1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Родовспоможение на дому Необходимо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учитывать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только роды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,которые произошли на дому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Роды в СМП, на не профильных </a:t>
            </a:r>
            <a:r>
              <a:rPr lang="ru-RU" sz="1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койках,Фап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-ах, на улице-не нужно включать!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(2200)                                                                                            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945706"/>
              </p:ext>
            </p:extLst>
          </p:nvPr>
        </p:nvGraphicFramePr>
        <p:xfrm>
          <a:off x="457200" y="2118334"/>
          <a:ext cx="8187248" cy="3907633"/>
        </p:xfrm>
        <a:graphic>
          <a:graphicData uri="http://schemas.openxmlformats.org/drawingml/2006/table">
            <a:tbl>
              <a:tblPr firstRow="1" firstCol="1" bandRow="1"/>
              <a:tblGrid>
                <a:gridCol w="6276434"/>
                <a:gridCol w="819409"/>
                <a:gridCol w="1091405"/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b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Роды на дому, всего, </a:t>
                      </a:r>
                      <a:r>
                        <a:rPr lang="ru-RU" sz="1400" b="1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принято врачами и средним медицинским персоналом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Роды без последующей госпитализации родильниц (из стр. 1), </a:t>
                      </a:r>
                      <a:r>
                        <a:rPr lang="ru-RU" sz="1400" b="1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Закончили беременность на дому  в сроки 22 – 27 недель (из стр. 1),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детей, родившихся на дому, всего,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умерло в первые 0 – 168 часов жизни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694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Родилось детей без последующей госпитализации родильниц, чел: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живыми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800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умерло в первые 0 – 168 часов жизни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мертвыми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вакцинировано против туберкулеза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63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Примеры </a:t>
            </a:r>
            <a:r>
              <a:rPr lang="ru-RU" sz="2800" b="1" spc="-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косвенных </a:t>
            </a:r>
            <a:r>
              <a:rPr lang="ru-RU" sz="2800" b="1" spc="-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причин материнской смерти: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000" b="1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кстрагенитальные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заболевания;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роническая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патология мочеполовой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системы;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ВИЧ-инфицирование;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Туберкулез;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Онкология;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Полинаркомания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ромбоэмболия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легочной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артерии;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тромбозы иной локализации.</a:t>
            </a:r>
          </a:p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92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Информация по родившим вне </a:t>
            </a:r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родильного отделения: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Ф. 32. табл. 2200 стр.2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1. В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непрофильных стационарах (на терапевтических, инфекционных и пр. койках)  – с последующим поступлением в акушерский стационар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2. В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транспорте – с последующим поступлением в акушерский стационар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3. На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дому – с последующим поступлением в акушерский стационар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4. На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дому без последующей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госпитализации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5. Другое (указать что)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67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Переводы новорожденных </a:t>
            </a:r>
            <a:b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к табл. 2247 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8969857"/>
              </p:ext>
            </p:extLst>
          </p:nvPr>
        </p:nvGraphicFramePr>
        <p:xfrm>
          <a:off x="755576" y="2132856"/>
          <a:ext cx="7293865" cy="3384374"/>
        </p:xfrm>
        <a:graphic>
          <a:graphicData uri="http://schemas.openxmlformats.org/drawingml/2006/table">
            <a:tbl>
              <a:tblPr/>
              <a:tblGrid>
                <a:gridCol w="1226680"/>
                <a:gridCol w="1604940"/>
                <a:gridCol w="1604940"/>
                <a:gridCol w="1415810"/>
                <a:gridCol w="116920"/>
                <a:gridCol w="1324575"/>
              </a:tblGrid>
              <a:tr h="270440">
                <a:tc gridSpan="6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переводов недоношенных и новорожденных на этап выхаживания и лечения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6197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Межгоспитальные (из роддома в дет.стационар или ПЦ)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126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Внутригоспитальные (отделения патологии новорожденных, реанимации и интенсивной терапии внутри учреждения)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197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Коечный фонд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4521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койки реанимации новорожденных детей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койки патологии недоношенных и новорожденных детей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69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этап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(акушерский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стационар)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этап (детский стационар или ПЦ)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этап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(акушерский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стационар)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этап (детский стационар или ПЦ)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Всего: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45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на 3-м уровне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08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556792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 вопросам заполнения формы </a:t>
            </a:r>
            <a:br>
              <a:rPr lang="ru-RU" dirty="0" smtClean="0"/>
            </a:br>
            <a:r>
              <a:rPr lang="ru-RU" dirty="0" smtClean="0"/>
              <a:t>Раевская Марина Анатольевна 83842680502доб.4052</a:t>
            </a:r>
            <a:br>
              <a:rPr lang="ru-RU" dirty="0" smtClean="0"/>
            </a:br>
            <a:r>
              <a:rPr lang="en-US" dirty="0" smtClean="0"/>
              <a:t>rama@kuzdrav.ru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539552" y="6165304"/>
            <a:ext cx="6480720" cy="7200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049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763" y="26064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prstClr val="white"/>
                </a:solidFill>
                <a:latin typeface="Times New Roman" pitchFamily="18" charset="0"/>
              </a:rPr>
              <a:t>Раздел 2. Родовспоможение</a:t>
            </a:r>
            <a: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/>
            </a:r>
            <a:b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</a:b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5501" y="213285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1200" b="1" spc="-50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+mj-cs"/>
              </a:rPr>
              <a:t>2ю2222ю</a:t>
            </a: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15" y="1403648"/>
            <a:ext cx="8437563" cy="4532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379510"/>
              </p:ext>
            </p:extLst>
          </p:nvPr>
        </p:nvGraphicFramePr>
        <p:xfrm>
          <a:off x="323528" y="2348880"/>
          <a:ext cx="8208912" cy="2746551"/>
        </p:xfrm>
        <a:graphic>
          <a:graphicData uri="http://schemas.openxmlformats.org/drawingml/2006/table">
            <a:tbl>
              <a:tblPr firstRow="1" firstCol="1" bandRow="1"/>
              <a:tblGrid>
                <a:gridCol w="6246039"/>
                <a:gridCol w="1021499"/>
                <a:gridCol w="941374"/>
              </a:tblGrid>
              <a:tr h="541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b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8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335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Состоит под наблюдением на конец года женщин, </a:t>
                      </a:r>
                      <a:endParaRPr lang="ru-RU" sz="1600" b="1" dirty="0" smtClean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имеющих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внутриматочные спирали,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8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использующих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гормональную контрацепцию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297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Введено внутриматочных спиралей (в подразделениях, оказывающих медицинскую </a:t>
                      </a: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помощь в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амбулаторных и стационарных условиях), </a:t>
                      </a:r>
                      <a:r>
                        <a:rPr lang="ru-RU" sz="1600" b="1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07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Таблица 101 (вкладыш к ф-32 (232))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endParaRPr lang="ru-RU" sz="3200" b="1" dirty="0" smtClean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endParaRPr lang="ru-RU" sz="36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Таблица 101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36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Обратите </a:t>
            </a:r>
            <a:r>
              <a:rPr lang="ru-RU" sz="36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внимание: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«из гр. 5 стр.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 (таблица 100)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число медицинских организаций I уровня,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состоящие только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из ургентного родильного зала: 1____, число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принятых в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них родов: 2 ____.».</a:t>
            </a:r>
            <a:endParaRPr lang="ru-RU" sz="28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72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Раздел 1. Медицинская помощь, оказанная беременным женщинам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2"/>
          </a:xfrm>
        </p:spPr>
        <p:txBody>
          <a:bodyPr/>
          <a:lstStyle/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endParaRPr lang="ru-RU" sz="1800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endParaRPr lang="ru-RU" sz="1800" dirty="0">
              <a:solidFill>
                <a:srgbClr val="0070C0"/>
              </a:solidFill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b="1" dirty="0" smtClean="0">
                <a:latin typeface="Times New Roman" pitchFamily="18" charset="0"/>
              </a:rPr>
              <a:t>Табл. 2120</a:t>
            </a: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 smtClean="0">
                <a:latin typeface="Times New Roman" pitchFamily="18" charset="0"/>
              </a:rPr>
              <a:t>КОНТРОЛЬ </a:t>
            </a:r>
            <a:endParaRPr lang="ru-RU" sz="1800" dirty="0"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>
                <a:latin typeface="Times New Roman" pitchFamily="18" charset="0"/>
              </a:rPr>
              <a:t>ОБРАЩАЙТЕ ВНИМАНИЕ (в 2019 году была строка 15 – число плодов у которых выявлены врожденные пороки развития)</a:t>
            </a: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>
                <a:latin typeface="Times New Roman" pitchFamily="18" charset="0"/>
              </a:rPr>
              <a:t>стр. 13 + стр. 20 (число плодов, у которых выявлены врожденные пороки развития и хромосомные аномалии – всего) может быть равно или меньше число выявленных плодов с врожденными аномалиями и пороками развития ФСН № 30, Табл. 5116, стр. 1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86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Приказ Минздрава России от 27.12.2011 № 1687 н (с изменениями 13.09.2019 пр. № 755н) «О медицинских критериях рождения, форме документа о рождении и порядке его выдачи»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ru-RU" b="1" u="sng" dirty="0"/>
              <a:t>Пункт 2. Медицинскими критериями рождения являются: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1</a:t>
            </a:r>
            <a:r>
              <a:rPr lang="ru-RU" dirty="0"/>
              <a:t>) срок беременности 22 недели и более при массе тела ребенка при рождении 500 грамм и более (</a:t>
            </a:r>
            <a:r>
              <a:rPr lang="ru-RU" u="sng" dirty="0"/>
              <a:t>или менее 500 грамм при многоплодных родах</a:t>
            </a:r>
            <a:r>
              <a:rPr lang="ru-RU" dirty="0"/>
              <a:t>) или в случае, если масса тела ребенка при рождении неизвестна, при длине тела ребенка при рождении 25 см и более;</a:t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2</a:t>
            </a:r>
            <a:r>
              <a:rPr lang="ru-RU" dirty="0"/>
              <a:t>) срок беременности </a:t>
            </a:r>
            <a:r>
              <a:rPr lang="ru-RU" u="sng" dirty="0"/>
              <a:t>менее 22 недель или масса тела ребенка при рождении менее 500 грамм</a:t>
            </a:r>
            <a:r>
              <a:rPr lang="ru-RU" dirty="0"/>
              <a:t>, или в случае, если масса тела ребенка при рождении неизвестна, длина тела ребенка при рождении менее 25 см - при продолжительности жизни более 168 часов после рождения (7 суток</a:t>
            </a:r>
            <a:r>
              <a:rPr lang="ru-RU" dirty="0" smtClean="0"/>
              <a:t>).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sz="4200" b="1" dirty="0">
                <a:solidFill>
                  <a:srgbClr val="FF0000"/>
                </a:solidFill>
              </a:rPr>
              <a:t> </a:t>
            </a:r>
            <a:r>
              <a:rPr lang="ru-RU" sz="4200" b="1" dirty="0" smtClean="0">
                <a:solidFill>
                  <a:srgbClr val="FF0000"/>
                </a:solidFill>
              </a:rPr>
              <a:t>     1 . </a:t>
            </a:r>
            <a:r>
              <a:rPr lang="ru-RU" dirty="0" smtClean="0"/>
              <a:t>срок </a:t>
            </a:r>
            <a:r>
              <a:rPr lang="ru-RU" dirty="0" err="1"/>
              <a:t>гестации</a:t>
            </a:r>
            <a:r>
              <a:rPr lang="ru-RU" dirty="0"/>
              <a:t> более 22 недель, масса тела более 500 г  - </a:t>
            </a:r>
            <a:r>
              <a:rPr lang="ru-RU" b="1" dirty="0">
                <a:solidFill>
                  <a:srgbClr val="FF0000"/>
                </a:solidFill>
              </a:rPr>
              <a:t>вносим в т </a:t>
            </a:r>
            <a:r>
              <a:rPr lang="ru-RU" b="1" dirty="0" smtClean="0">
                <a:solidFill>
                  <a:srgbClr val="FF0000"/>
                </a:solidFill>
              </a:rPr>
              <a:t>2245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200" b="1" dirty="0">
                <a:solidFill>
                  <a:srgbClr val="FF0000"/>
                </a:solidFill>
              </a:rPr>
              <a:t> </a:t>
            </a:r>
            <a:r>
              <a:rPr lang="ru-RU" sz="4200" b="1" dirty="0" smtClean="0">
                <a:solidFill>
                  <a:srgbClr val="FF0000"/>
                </a:solidFill>
              </a:rPr>
              <a:t>     2. </a:t>
            </a:r>
            <a:r>
              <a:rPr lang="ru-RU" dirty="0" smtClean="0"/>
              <a:t>срок </a:t>
            </a:r>
            <a:r>
              <a:rPr lang="ru-RU" dirty="0" err="1"/>
              <a:t>гестации</a:t>
            </a:r>
            <a:r>
              <a:rPr lang="ru-RU" dirty="0"/>
              <a:t> более 22 недель, менее 500 г (многоплодная беременность)  - </a:t>
            </a:r>
            <a:r>
              <a:rPr lang="ru-RU" b="1" dirty="0" smtClean="0">
                <a:solidFill>
                  <a:srgbClr val="FF0000"/>
                </a:solidFill>
              </a:rPr>
              <a:t>не вносим в табл. 2245</a:t>
            </a:r>
            <a:r>
              <a:rPr lang="ru-RU" b="1" dirty="0" smtClean="0"/>
              <a:t>. </a:t>
            </a:r>
            <a:r>
              <a:rPr lang="ru-RU" dirty="0" smtClean="0"/>
              <a:t>Но </a:t>
            </a:r>
            <a:r>
              <a:rPr lang="ru-RU" dirty="0"/>
              <a:t>сведения по детям </a:t>
            </a:r>
            <a:r>
              <a:rPr lang="ru-RU" dirty="0" smtClean="0"/>
              <a:t>предоставляем отдельно</a:t>
            </a:r>
            <a:r>
              <a:rPr lang="ru-RU" dirty="0"/>
              <a:t>, так как роды с 22 недель </a:t>
            </a:r>
            <a:r>
              <a:rPr lang="ru-RU" dirty="0" err="1"/>
              <a:t>гестации</a:t>
            </a:r>
            <a:r>
              <a:rPr lang="ru-RU" dirty="0"/>
              <a:t> прошли, но по массе тела ребенок </a:t>
            </a:r>
            <a:r>
              <a:rPr lang="ru-RU" b="1" dirty="0">
                <a:solidFill>
                  <a:srgbClr val="FF0000"/>
                </a:solidFill>
              </a:rPr>
              <a:t>не может быть занесен в </a:t>
            </a:r>
            <a:r>
              <a:rPr lang="ru-RU" b="1" dirty="0" err="1" smtClean="0">
                <a:solidFill>
                  <a:srgbClr val="FF0000"/>
                </a:solidFill>
              </a:rPr>
              <a:t>табл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2245</a:t>
            </a:r>
            <a:r>
              <a:rPr lang="ru-RU" dirty="0"/>
              <a:t>. </a:t>
            </a:r>
            <a:r>
              <a:rPr lang="ru-RU" b="1" dirty="0">
                <a:solidFill>
                  <a:srgbClr val="FF0000"/>
                </a:solidFill>
              </a:rPr>
              <a:t>Будет разница в контроле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/>
              <a:t>        </a:t>
            </a:r>
            <a:r>
              <a:rPr lang="ru-RU" sz="4200" b="1" dirty="0" smtClean="0">
                <a:solidFill>
                  <a:srgbClr val="FF0000"/>
                </a:solidFill>
              </a:rPr>
              <a:t>3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r>
              <a:rPr lang="ru-RU" dirty="0" smtClean="0"/>
              <a:t> срок </a:t>
            </a:r>
            <a:r>
              <a:rPr lang="ru-RU" dirty="0" err="1"/>
              <a:t>гестации</a:t>
            </a:r>
            <a:r>
              <a:rPr lang="ru-RU" dirty="0"/>
              <a:t> менее 22 недель, масса тела менее 500 г, прожил более 168 ч – считаем новорожденным. </a:t>
            </a:r>
            <a:r>
              <a:rPr lang="ru-RU" b="1" dirty="0">
                <a:solidFill>
                  <a:srgbClr val="FF0000"/>
                </a:solidFill>
              </a:rPr>
              <a:t>Предоставляем информацию по таким детям. В табл. 2245 не вносим. </a:t>
            </a:r>
            <a:r>
              <a:rPr lang="ru-RU" b="1" dirty="0" smtClean="0">
                <a:solidFill>
                  <a:srgbClr val="FF0000"/>
                </a:solidFill>
              </a:rPr>
              <a:t>Разница </a:t>
            </a:r>
            <a:r>
              <a:rPr lang="ru-RU" b="1" dirty="0">
                <a:solidFill>
                  <a:srgbClr val="FF0000"/>
                </a:solidFill>
              </a:rPr>
              <a:t>по родам и детям будет</a:t>
            </a:r>
            <a:r>
              <a:rPr lang="ru-RU" b="1" dirty="0" smtClean="0">
                <a:solidFill>
                  <a:srgbClr val="FF0000"/>
                </a:solidFill>
              </a:rPr>
              <a:t>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565146" y="4039032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568237" y="4574491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568237" y="5445224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09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755576" y="260648"/>
            <a:ext cx="7543800" cy="105416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20482" name="Rectangle 3"/>
          <p:cNvSpPr>
            <a:spLocks noGrp="1"/>
          </p:cNvSpPr>
          <p:nvPr>
            <p:ph idx="1"/>
          </p:nvPr>
        </p:nvSpPr>
        <p:spPr>
          <a:xfrm>
            <a:off x="239429" y="1484784"/>
            <a:ext cx="8784976" cy="136815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25000" lnSpcReduction="2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dirty="0" smtClean="0">
                <a:latin typeface="Times New Roman" pitchFamily="18" charset="0"/>
              </a:rPr>
              <a:t>	</a:t>
            </a:r>
            <a:r>
              <a:rPr lang="ru-RU" sz="8000" b="1" dirty="0" err="1" smtClean="0">
                <a:latin typeface="Times New Roman" pitchFamily="18" charset="0"/>
              </a:rPr>
              <a:t>Табл</a:t>
            </a:r>
            <a:r>
              <a:rPr lang="ru-RU" sz="8000" b="1" dirty="0" smtClean="0">
                <a:latin typeface="Times New Roman" pitchFamily="18" charset="0"/>
              </a:rPr>
              <a:t> 2210</a:t>
            </a:r>
            <a:br>
              <a:rPr lang="ru-RU" sz="8000" b="1" dirty="0" smtClean="0">
                <a:latin typeface="Times New Roman" pitchFamily="18" charset="0"/>
              </a:rPr>
            </a:br>
            <a:r>
              <a:rPr lang="ru-RU" sz="4300" dirty="0" smtClean="0"/>
              <a:t>Принято родов (с </a:t>
            </a:r>
            <a:r>
              <a:rPr lang="ru-RU" sz="4300" dirty="0"/>
              <a:t>22 недель) - всего 1 </a:t>
            </a:r>
            <a:r>
              <a:rPr lang="ru-RU" sz="4300" dirty="0" smtClean="0"/>
              <a:t>___, кроме того, поступило родивших вне </a:t>
            </a:r>
            <a:r>
              <a:rPr lang="ru-RU" sz="4300" dirty="0"/>
              <a:t>родильного </a:t>
            </a:r>
            <a:r>
              <a:rPr lang="ru-RU" sz="4300" dirty="0" smtClean="0"/>
              <a:t>отделения </a:t>
            </a:r>
            <a:r>
              <a:rPr lang="ru-RU" sz="4300" dirty="0"/>
              <a:t>2  </a:t>
            </a:r>
            <a:r>
              <a:rPr lang="ru-RU" sz="4300" dirty="0" smtClean="0"/>
              <a:t>___.  </a:t>
            </a:r>
            <a:br>
              <a:rPr lang="ru-RU" sz="4300" dirty="0" smtClean="0"/>
            </a:br>
            <a:r>
              <a:rPr lang="ru-RU" sz="4300" dirty="0" smtClean="0"/>
              <a:t>Из  </a:t>
            </a:r>
            <a:r>
              <a:rPr lang="ru-RU" sz="4300" dirty="0"/>
              <a:t>общего числа родов</a:t>
            </a:r>
            <a:r>
              <a:rPr lang="ru-RU" sz="4300" dirty="0" smtClean="0"/>
              <a:t>: принято </a:t>
            </a:r>
            <a:r>
              <a:rPr lang="ru-RU" sz="4300" dirty="0"/>
              <a:t>родов у  детей  до 14 лет 3 </a:t>
            </a:r>
            <a:r>
              <a:rPr lang="ru-RU" sz="4300" dirty="0" smtClean="0"/>
              <a:t>______, </a:t>
            </a:r>
            <a:r>
              <a:rPr lang="ru-RU" sz="4300" dirty="0"/>
              <a:t>у ВИЧ-инфицированных </a:t>
            </a:r>
            <a:r>
              <a:rPr lang="ru-RU" sz="4300" dirty="0" smtClean="0"/>
              <a:t>женщин 4 ______. </a:t>
            </a:r>
            <a:br>
              <a:rPr lang="ru-RU" sz="4300" dirty="0" smtClean="0"/>
            </a:br>
            <a:r>
              <a:rPr lang="ru-RU" sz="4300" dirty="0" smtClean="0"/>
              <a:t>Из </a:t>
            </a:r>
            <a:r>
              <a:rPr lang="ru-RU" sz="4300" dirty="0"/>
              <a:t>общего числа родов: нормальные 5 ___________, </a:t>
            </a:r>
            <a:r>
              <a:rPr lang="ru-RU" sz="4300" dirty="0" smtClean="0"/>
              <a:t>многоплодные 6 </a:t>
            </a:r>
            <a:r>
              <a:rPr lang="ru-RU" sz="4300" dirty="0"/>
              <a:t>_________,   из них двоен 7 _________,  троен 8 _________, четыре и </a:t>
            </a:r>
            <a:r>
              <a:rPr lang="ru-RU" sz="4300" dirty="0" smtClean="0"/>
              <a:t>более ребенка 9 _________. Принято родов  у женщин, не состоявших под наблюдением в   женской консультации 10 _________, из них у  ВИЧ-инфицированных  женщин 11 </a:t>
            </a:r>
            <a:r>
              <a:rPr lang="ru-RU" sz="4300" dirty="0"/>
              <a:t>________. </a:t>
            </a:r>
            <a:r>
              <a:rPr lang="ru-RU" sz="4300" dirty="0" smtClean="0"/>
              <a:t/>
            </a:r>
            <a:br>
              <a:rPr lang="ru-RU" sz="4300" dirty="0" smtClean="0"/>
            </a:br>
            <a:r>
              <a:rPr lang="ru-RU" sz="4300" dirty="0" smtClean="0"/>
              <a:t>Из </a:t>
            </a:r>
            <a:r>
              <a:rPr lang="ru-RU" sz="4300" dirty="0"/>
              <a:t>гр. 1 - принято родов в сроки 22 - 28 недель 12 </a:t>
            </a:r>
            <a:r>
              <a:rPr lang="ru-RU" sz="4300" dirty="0" smtClean="0"/>
              <a:t>_______, из  </a:t>
            </a:r>
            <a:r>
              <a:rPr lang="ru-RU" sz="4300" dirty="0"/>
              <a:t>них  у женщин, не состоявших под  наблюдением  в  женской  </a:t>
            </a:r>
            <a:r>
              <a:rPr lang="ru-RU" sz="4300" dirty="0" smtClean="0"/>
              <a:t>консультации 13 ___. </a:t>
            </a:r>
            <a:br>
              <a:rPr lang="ru-RU" sz="4300" dirty="0" smtClean="0"/>
            </a:br>
            <a:r>
              <a:rPr lang="ru-RU" sz="4300" dirty="0" smtClean="0"/>
              <a:t>Число  </a:t>
            </a:r>
            <a:r>
              <a:rPr lang="ru-RU" sz="4300" dirty="0"/>
              <a:t>преждевременных  родов 22 - 37 </a:t>
            </a:r>
            <a:r>
              <a:rPr lang="ru-RU" sz="4300" dirty="0" smtClean="0"/>
              <a:t>недель 14______, в  </a:t>
            </a:r>
            <a:r>
              <a:rPr lang="ru-RU" sz="4300" dirty="0" err="1"/>
              <a:t>т.ч</a:t>
            </a:r>
            <a:r>
              <a:rPr lang="ru-RU" sz="4300" dirty="0"/>
              <a:t>. в перинатальных центрах 15 </a:t>
            </a:r>
            <a:r>
              <a:rPr lang="ru-RU" sz="4300" dirty="0" smtClean="0"/>
              <a:t>______.</a:t>
            </a:r>
            <a:endParaRPr lang="ru-RU" sz="4300" b="1" dirty="0" smtClean="0"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3284984"/>
            <a:ext cx="8532440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 – учитывается число родов только родильном отделении</a:t>
            </a:r>
          </a:p>
          <a:p>
            <a:pPr algn="just">
              <a:lnSpc>
                <a:spcPct val="80000"/>
              </a:lnSpc>
            </a:pPr>
            <a:r>
              <a:rPr lang="ru-RU" sz="1400" dirty="0" err="1">
                <a:latin typeface="Times New Roman" pitchFamily="18" charset="0"/>
              </a:rPr>
              <a:t>Табл</a:t>
            </a:r>
            <a:r>
              <a:rPr lang="ru-RU" sz="1400" dirty="0">
                <a:latin typeface="Times New Roman" pitchFamily="18" charset="0"/>
              </a:rPr>
              <a:t> 2210 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 = Вкл. </a:t>
            </a:r>
            <a:r>
              <a:rPr lang="ru-RU" sz="1400" dirty="0" smtClean="0">
                <a:latin typeface="Times New Roman" pitchFamily="18" charset="0"/>
              </a:rPr>
              <a:t>№32 табл. </a:t>
            </a:r>
            <a:r>
              <a:rPr lang="ru-RU" sz="1400" dirty="0">
                <a:latin typeface="Times New Roman" pitchFamily="18" charset="0"/>
              </a:rPr>
              <a:t>100, стр.2 </a:t>
            </a:r>
            <a:r>
              <a:rPr lang="ru-RU" sz="1400" dirty="0" smtClean="0">
                <a:latin typeface="Times New Roman" pitchFamily="18" charset="0"/>
              </a:rPr>
              <a:t>гр. </a:t>
            </a:r>
            <a:r>
              <a:rPr lang="ru-RU" sz="1400" dirty="0">
                <a:latin typeface="Times New Roman" pitchFamily="18" charset="0"/>
              </a:rPr>
              <a:t>4. (число родов в организациях родовспоможения).</a:t>
            </a:r>
          </a:p>
          <a:p>
            <a:pPr algn="just"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2  - включены роды вне родильного отделения </a:t>
            </a:r>
            <a:r>
              <a:rPr lang="ru-RU" sz="1400" dirty="0">
                <a:latin typeface="Times New Roman" pitchFamily="18" charset="0"/>
              </a:rPr>
              <a:t>(на непрофильных койках, в транспорте, дома (если были госпитализированы), СМП.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Times New Roman" pitchFamily="18" charset="0"/>
              </a:rPr>
              <a:t>КОНТРОЛЬ</a:t>
            </a:r>
            <a:r>
              <a:rPr lang="ru-RU" sz="1400" b="1" dirty="0">
                <a:latin typeface="Times New Roman" pitchFamily="18" charset="0"/>
              </a:rPr>
              <a:t>:</a:t>
            </a:r>
            <a:r>
              <a:rPr lang="ru-RU" sz="1400" dirty="0">
                <a:latin typeface="Times New Roman" pitchFamily="18" charset="0"/>
              </a:rPr>
              <a:t> Обращать внимание </a:t>
            </a:r>
            <a:r>
              <a:rPr lang="ru-RU" sz="1400" b="1" dirty="0">
                <a:latin typeface="Times New Roman" pitchFamily="18" charset="0"/>
              </a:rPr>
              <a:t>на соответствие числа родов </a:t>
            </a:r>
            <a:r>
              <a:rPr lang="ru-RU" sz="1400" dirty="0">
                <a:latin typeface="Times New Roman" pitchFamily="18" charset="0"/>
              </a:rPr>
              <a:t>(с учетом рождения двоен, троен, четырех детей и более) </a:t>
            </a:r>
            <a:r>
              <a:rPr lang="ru-RU" sz="1400" b="1" dirty="0">
                <a:latin typeface="Times New Roman" pitchFamily="18" charset="0"/>
              </a:rPr>
              <a:t>числу родившихся детей. </a:t>
            </a:r>
            <a:r>
              <a:rPr lang="ru-RU" sz="1400" dirty="0">
                <a:latin typeface="Times New Roman" pitchFamily="18" charset="0"/>
              </a:rPr>
              <a:t>При расхождении предоставлять подробное объяснение за подписью ответственного за составление отчета.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1400" dirty="0" smtClean="0">
                <a:latin typeface="Times New Roman" pitchFamily="18" charset="0"/>
              </a:rPr>
              <a:t>____________________________________________________________________________________________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12 принято родов срок 22-28 недель </a:t>
            </a:r>
            <a:r>
              <a:rPr lang="ru-RU" sz="1400" dirty="0">
                <a:latin typeface="Times New Roman" pitchFamily="18" charset="0"/>
              </a:rPr>
              <a:t>(от 154 дней, но менее 196 полных дней). </a:t>
            </a:r>
            <a:r>
              <a:rPr lang="ru-RU" sz="1400" dirty="0" smtClean="0">
                <a:latin typeface="Times New Roman" pitchFamily="18" charset="0"/>
              </a:rPr>
              <a:t>Ведется </a:t>
            </a:r>
            <a:r>
              <a:rPr lang="ru-RU" sz="1400" dirty="0">
                <a:latin typeface="Times New Roman" pitchFamily="18" charset="0"/>
              </a:rPr>
              <a:t>учет родов в родильном отделении (из 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1)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14 число преждевременных родов 22-37 </a:t>
            </a:r>
            <a:r>
              <a:rPr lang="ru-RU" sz="1400" dirty="0">
                <a:latin typeface="Times New Roman" pitchFamily="18" charset="0"/>
              </a:rPr>
              <a:t>недель (от 154 до 258 полных  дней, но менее 259 дней). </a:t>
            </a:r>
            <a:r>
              <a:rPr lang="ru-RU" sz="1400" dirty="0" smtClean="0">
                <a:latin typeface="Times New Roman" pitchFamily="18" charset="0"/>
              </a:rPr>
              <a:t> Ведется </a:t>
            </a:r>
            <a:r>
              <a:rPr lang="ru-RU" sz="1400" dirty="0">
                <a:latin typeface="Times New Roman" pitchFamily="18" charset="0"/>
              </a:rPr>
              <a:t>учет всех преждевременных родов</a:t>
            </a:r>
            <a:r>
              <a:rPr lang="ru-RU" sz="1400" dirty="0" smtClean="0"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15</a:t>
            </a:r>
            <a:r>
              <a:rPr lang="ru-RU" sz="1400" dirty="0" smtClean="0">
                <a:latin typeface="Times New Roman" pitchFamily="18" charset="0"/>
              </a:rPr>
              <a:t>. </a:t>
            </a:r>
            <a:r>
              <a:rPr lang="ru-RU" sz="1400" dirty="0">
                <a:latin typeface="Times New Roman" pitchFamily="18" charset="0"/>
              </a:rPr>
              <a:t>учитываются преждевременные </a:t>
            </a:r>
            <a:r>
              <a:rPr lang="ru-RU" sz="1400" dirty="0" smtClean="0">
                <a:latin typeface="Times New Roman" pitchFamily="18" charset="0"/>
              </a:rPr>
              <a:t>роды в </a:t>
            </a:r>
            <a:r>
              <a:rPr lang="ru-RU" sz="1400" dirty="0">
                <a:latin typeface="Times New Roman" pitchFamily="18" charset="0"/>
              </a:rPr>
              <a:t>перинатальных центрах, а во вкладыше </a:t>
            </a:r>
            <a:r>
              <a:rPr lang="ru-RU" sz="1400" dirty="0" smtClean="0">
                <a:latin typeface="Times New Roman" pitchFamily="18" charset="0"/>
              </a:rPr>
              <a:t>Ф-32 </a:t>
            </a:r>
            <a:r>
              <a:rPr lang="ru-RU" sz="1400" dirty="0">
                <a:latin typeface="Times New Roman" pitchFamily="18" charset="0"/>
              </a:rPr>
              <a:t>в организациях родовспоможения 3 уровня  (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1. </a:t>
            </a:r>
            <a:r>
              <a:rPr lang="ru-RU" sz="1400" dirty="0" smtClean="0">
                <a:latin typeface="Times New Roman" pitchFamily="18" charset="0"/>
              </a:rPr>
              <a:t>гр.7)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КОНТРОЛЬ</a:t>
            </a:r>
            <a:r>
              <a:rPr lang="ru-RU" sz="1400" b="1" dirty="0">
                <a:latin typeface="Times New Roman" pitchFamily="18" charset="0"/>
              </a:rPr>
              <a:t>: </a:t>
            </a:r>
            <a:r>
              <a:rPr lang="ru-RU" sz="1400" dirty="0">
                <a:latin typeface="Times New Roman" pitchFamily="18" charset="0"/>
              </a:rPr>
              <a:t>стр. 12 и стр. 14 имеется </a:t>
            </a:r>
            <a:r>
              <a:rPr lang="ru-RU" sz="1400" dirty="0" smtClean="0">
                <a:latin typeface="Times New Roman" pitchFamily="18" charset="0"/>
              </a:rPr>
              <a:t>межформенный контроль </a:t>
            </a:r>
            <a:r>
              <a:rPr lang="ru-RU" sz="1400" dirty="0">
                <a:latin typeface="Times New Roman" pitchFamily="18" charset="0"/>
              </a:rPr>
              <a:t>с вкладышем </a:t>
            </a:r>
            <a:r>
              <a:rPr lang="ru-RU" sz="1400" dirty="0" smtClean="0">
                <a:latin typeface="Times New Roman" pitchFamily="18" charset="0"/>
              </a:rPr>
              <a:t>Ф-32</a:t>
            </a:r>
            <a:r>
              <a:rPr lang="ru-RU" sz="1400" dirty="0">
                <a:latin typeface="Times New Roman" pitchFamily="18" charset="0"/>
              </a:rPr>
              <a:t>, в котором учитываются роды </a:t>
            </a:r>
            <a:r>
              <a:rPr lang="ru-RU" sz="1400" u="sng" dirty="0" smtClean="0">
                <a:latin typeface="Times New Roman" pitchFamily="18" charset="0"/>
              </a:rPr>
              <a:t>в </a:t>
            </a:r>
            <a:r>
              <a:rPr lang="ru-RU" sz="1400" u="sng" dirty="0">
                <a:latin typeface="Times New Roman" pitchFamily="18" charset="0"/>
              </a:rPr>
              <a:t>учреждениях родовспоможения</a:t>
            </a:r>
            <a:r>
              <a:rPr lang="ru-RU" sz="1400" dirty="0">
                <a:latin typeface="Times New Roman" pitchFamily="18" charset="0"/>
              </a:rPr>
              <a:t> по уровням </a:t>
            </a:r>
            <a:r>
              <a:rPr lang="ru-RU" sz="1400" dirty="0" smtClean="0">
                <a:latin typeface="Times New Roman" pitchFamily="18" charset="0"/>
              </a:rPr>
              <a:t>оказания медицинской </a:t>
            </a:r>
            <a:r>
              <a:rPr lang="ru-RU" sz="1400" dirty="0">
                <a:latin typeface="Times New Roman" pitchFamily="18" charset="0"/>
              </a:rPr>
              <a:t>помощи. </a:t>
            </a:r>
          </a:p>
          <a:p>
            <a:pPr>
              <a:lnSpc>
                <a:spcPct val="80000"/>
              </a:lnSpc>
            </a:pPr>
            <a:r>
              <a:rPr lang="ru-RU" sz="1400" dirty="0" smtClean="0">
                <a:latin typeface="Times New Roman" pitchFamily="18" charset="0"/>
              </a:rPr>
              <a:t>Табл. </a:t>
            </a:r>
            <a:r>
              <a:rPr lang="ru-RU" sz="1400" dirty="0">
                <a:latin typeface="Times New Roman" pitchFamily="18" charset="0"/>
              </a:rPr>
              <a:t>2210 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12</a:t>
            </a:r>
            <a:r>
              <a:rPr lang="ru-RU" sz="1400" dirty="0" smtClean="0">
                <a:latin typeface="Times New Roman" pitchFamily="18" charset="0"/>
              </a:rPr>
              <a:t>=.Вкл</a:t>
            </a:r>
            <a:r>
              <a:rPr lang="ru-RU" sz="1400" dirty="0">
                <a:latin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</a:rPr>
              <a:t>№ 32</a:t>
            </a:r>
            <a:r>
              <a:rPr lang="ru-RU" sz="1400" dirty="0">
                <a:latin typeface="Times New Roman" pitchFamily="18" charset="0"/>
              </a:rPr>
              <a:t>, </a:t>
            </a:r>
            <a:r>
              <a:rPr lang="ru-RU" sz="1400" dirty="0" smtClean="0">
                <a:latin typeface="Times New Roman" pitchFamily="18" charset="0"/>
              </a:rPr>
              <a:t>табл. </a:t>
            </a:r>
            <a:r>
              <a:rPr lang="ru-RU" sz="1400" dirty="0">
                <a:latin typeface="Times New Roman" pitchFamily="18" charset="0"/>
              </a:rPr>
              <a:t>100, </a:t>
            </a:r>
            <a:r>
              <a:rPr lang="ru-RU" sz="1400" dirty="0" smtClean="0">
                <a:latin typeface="Times New Roman" pitchFamily="18" charset="0"/>
              </a:rPr>
              <a:t>стр. 2.1.</a:t>
            </a:r>
            <a:endParaRPr lang="ru-RU" sz="1400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400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400" dirty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ru-RU" sz="1400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ru-RU" sz="14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84455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>
          <a:xfrm>
            <a:off x="0" y="1412875"/>
            <a:ext cx="8893175" cy="47085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Т</a:t>
            </a:r>
            <a:r>
              <a:rPr lang="ru-RU" sz="2200" b="1" dirty="0" smtClean="0">
                <a:latin typeface="Times New Roman" pitchFamily="18" charset="0"/>
              </a:rPr>
              <a:t>абл. 2250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</a:t>
            </a:r>
            <a:r>
              <a:rPr lang="ru-RU" sz="2200" b="1" dirty="0" smtClean="0">
                <a:latin typeface="Times New Roman" pitchFamily="18" charset="0"/>
              </a:rPr>
              <a:t>КОНТРОЛЬ:</a:t>
            </a:r>
            <a:r>
              <a:rPr lang="ru-RU" sz="2200" dirty="0" smtClean="0">
                <a:latin typeface="Times New Roman" pitchFamily="18" charset="0"/>
              </a:rPr>
              <a:t> Число родов (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2210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1+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2) </a:t>
            </a:r>
            <a:r>
              <a:rPr lang="ru-RU" sz="2200" b="1" dirty="0" smtClean="0">
                <a:latin typeface="Times New Roman" pitchFamily="18" charset="0"/>
              </a:rPr>
              <a:t>= </a:t>
            </a:r>
            <a:r>
              <a:rPr lang="ru-RU" sz="2200" dirty="0" smtClean="0">
                <a:latin typeface="Times New Roman" pitchFamily="18" charset="0"/>
              </a:rPr>
              <a:t>число нормальных родов (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2210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5) + 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2250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1 (Число женщин, у которых зарегистрированы заболевания и  патологические состояния, осложнившие роды и послеродовый период).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Случаи расхождения в контроле возможны, необходимо представить пояснение с указанием причин, диагнозов женщин.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200" dirty="0" smtClean="0">
              <a:latin typeface="Times New Roman" pitchFamily="18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336533" y="4149079"/>
            <a:ext cx="1872208" cy="171178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73891" y="4154178"/>
            <a:ext cx="1841928" cy="172309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089444" y="4152489"/>
            <a:ext cx="1750959" cy="17247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614028" y="4149079"/>
            <a:ext cx="1779239" cy="17281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39813" y="4782341"/>
            <a:ext cx="1222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Нормальные</a:t>
            </a:r>
            <a:br>
              <a:rPr lang="ru-RU" sz="1200" dirty="0" smtClean="0"/>
            </a:br>
            <a:r>
              <a:rPr lang="ru-RU" sz="1200" dirty="0" smtClean="0"/>
              <a:t> роды</a:t>
            </a:r>
            <a:endParaRPr lang="ru-RU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4334632" y="4782342"/>
            <a:ext cx="1222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Нормальные</a:t>
            </a:r>
            <a:br>
              <a:rPr lang="ru-RU" sz="1200" dirty="0" smtClean="0"/>
            </a:br>
            <a:r>
              <a:rPr lang="ru-RU" sz="1200" dirty="0" smtClean="0"/>
              <a:t> роды</a:t>
            </a:r>
            <a:endParaRPr lang="ru-R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2062133" y="4563734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Патология родов </a:t>
            </a:r>
            <a:r>
              <a:rPr lang="ru-RU" sz="1200" dirty="0" err="1" smtClean="0"/>
              <a:t>послеро-дового</a:t>
            </a:r>
            <a:r>
              <a:rPr lang="ru-RU" sz="1200" dirty="0" smtClean="0"/>
              <a:t> периода</a:t>
            </a:r>
            <a:endParaRPr lang="ru-RU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956596" y="4563735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Патология родов </a:t>
            </a:r>
            <a:r>
              <a:rPr lang="ru-RU" sz="1200" dirty="0" err="1" smtClean="0"/>
              <a:t>послеро-дового</a:t>
            </a:r>
            <a:r>
              <a:rPr lang="ru-RU" sz="1200" dirty="0" smtClean="0"/>
              <a:t> периода</a:t>
            </a:r>
            <a:endParaRPr lang="ru-RU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634172" y="473617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085440" y="473617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8817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_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1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3316</TotalTime>
  <Words>2405</Words>
  <Application>Microsoft Office PowerPoint</Application>
  <PresentationFormat>Экран (4:3)</PresentationFormat>
  <Paragraphs>346</Paragraphs>
  <Slides>33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33</vt:i4>
      </vt:variant>
    </vt:vector>
  </HeadingPairs>
  <TitlesOfParts>
    <vt:vector size="50" baseType="lpstr">
      <vt:lpstr>Arial</vt:lpstr>
      <vt:lpstr>Calibri</vt:lpstr>
      <vt:lpstr>Calibri Light</vt:lpstr>
      <vt:lpstr>Times New Roman</vt:lpstr>
      <vt:lpstr>Wingdings</vt:lpstr>
      <vt:lpstr>Тема Office</vt:lpstr>
      <vt:lpstr>Office Theme</vt:lpstr>
      <vt:lpstr>4_Тема Office</vt:lpstr>
      <vt:lpstr>9_Тема Office</vt:lpstr>
      <vt:lpstr>10_Тема Office</vt:lpstr>
      <vt:lpstr>11_Тема Office</vt:lpstr>
      <vt:lpstr>1_Тема Office</vt:lpstr>
      <vt:lpstr>2_Тема Office</vt:lpstr>
      <vt:lpstr>3_Тема Office</vt:lpstr>
      <vt:lpstr>6_Тема Office</vt:lpstr>
      <vt:lpstr>8_Тема Office</vt:lpstr>
      <vt:lpstr>1_Office Theme</vt:lpstr>
      <vt:lpstr>Форма 32,вкдадыш 2023г.</vt:lpstr>
      <vt:lpstr>Раздел 1. Медицинская помощь, оказанная беременным женщинам </vt:lpstr>
      <vt:lpstr>Раздел 2. Родовспоможение </vt:lpstr>
      <vt:lpstr>Раздел 2. Родовспоможение </vt:lpstr>
      <vt:lpstr>Таблица 101 (вкладыш к ф-32 (232)) </vt:lpstr>
      <vt:lpstr>Раздел 1. Медицинская помощь, оказанная беременным женщинам</vt:lpstr>
      <vt:lpstr>Приказ Минздрава России от 27.12.2011 № 1687 н (с изменениями 13.09.2019 пр. № 755н) «О медицинских критериях рождения, форме документа о рождении и порядке его выдачи»</vt:lpstr>
      <vt:lpstr>Раздел 2. Родовспоможение</vt:lpstr>
      <vt:lpstr>Раздел 2. Родовспоможение</vt:lpstr>
      <vt:lpstr>По определению ВОЗ  недоношенными  считаются рожденные при сроке  22-36 недель 6 дней гестации, что составляет интервал от 154 до 258 полных дней. Новорожденный является доношенным  с 259 дня.</vt:lpstr>
      <vt:lpstr>Раздел 3. Сведения о новорожденных</vt:lpstr>
      <vt:lpstr>Презентация PowerPoint</vt:lpstr>
      <vt:lpstr>Презентация PowerPoint</vt:lpstr>
      <vt:lpstr>Раздел 3. Сведения о новорожденных</vt:lpstr>
      <vt:lpstr>   Заслуживает внимания проблема правомерности применения термина «здоровый недоношенный ребенок»</vt:lpstr>
      <vt:lpstr>Вкладыш в Ф-№ 32 (232) «Сведения о регионализации акушерской и перинатальной помощи в родильных  домах (отделениях) и перинатальных центрах»</vt:lpstr>
      <vt:lpstr>Критические акушерские состояния (стр. 7-7.4)</vt:lpstr>
      <vt:lpstr>Учет акушерских операций </vt:lpstr>
      <vt:lpstr>Вызовы бригад реанимационной помощи (стр. 11-11.3)</vt:lpstr>
      <vt:lpstr>Межформенный контроль</vt:lpstr>
      <vt:lpstr>ФСН №14 сведения о деятельности подразделений медицинской организации, оказывающих медицинскую помощь в стационарных условиях</vt:lpstr>
      <vt:lpstr>ФСН №30 сведения о медицинской организации</vt:lpstr>
      <vt:lpstr> ФСН №61  </vt:lpstr>
      <vt:lpstr>ДОПОЛНИТЕЛЬНАЯ ИНФОРМАЦИЯ</vt:lpstr>
      <vt:lpstr>Сведения о новорожденных с массой тела менее 500 г при сроке гестации 22 недели и более:</vt:lpstr>
      <vt:lpstr>Сведения по случаю материнской смерти</vt:lpstr>
      <vt:lpstr>Сведения по случаю материнской смерти</vt:lpstr>
      <vt:lpstr>Прямые и косвенные причины материнской смертности</vt:lpstr>
      <vt:lpstr>Примеры прямых причин материнской смерти:</vt:lpstr>
      <vt:lpstr>Примеры косвенных причин материнской смерти:</vt:lpstr>
      <vt:lpstr>Информация по родившим вне родильного отделения:</vt:lpstr>
      <vt:lpstr>Переводы новорожденных  к табл. 2247 </vt:lpstr>
      <vt:lpstr>По вопросам заполнения формы  Раевская Марина Анатольевна 83842680502доб.4052 rama@kuzdrav.ru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Раевская Марина Анатольевна</cp:lastModifiedBy>
  <cp:revision>303</cp:revision>
  <dcterms:created xsi:type="dcterms:W3CDTF">2016-11-26T20:08:14Z</dcterms:created>
  <dcterms:modified xsi:type="dcterms:W3CDTF">2023-12-08T02:33:05Z</dcterms:modified>
</cp:coreProperties>
</file>