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65" r:id="rId2"/>
    <p:sldId id="256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72" r:id="rId11"/>
    <p:sldId id="264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35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60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3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9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8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12/16/2024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03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1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08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6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87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1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001-ОДКБ\МИНЗДРАВ КУЗ\КМИАЦ\заставка КМИА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602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8556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111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новая таблица 2220 «Сведения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активно выявленных злокачественных новообразованиях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стадии»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1698839"/>
              </p:ext>
            </p:extLst>
          </p:nvPr>
        </p:nvGraphicFramePr>
        <p:xfrm>
          <a:off x="838200" y="2272665"/>
          <a:ext cx="10515600" cy="1055358"/>
        </p:xfrm>
        <a:graphic>
          <a:graphicData uri="http://schemas.openxmlformats.org/drawingml/2006/table">
            <a:tbl>
              <a:tblPr firstRow="1" firstCol="1" bandRow="1"/>
              <a:tblGrid>
                <a:gridCol w="6193237"/>
                <a:gridCol w="4322363"/>
              </a:tblGrid>
              <a:tr h="3507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злокачественных новообразований, выявленных активно в отчетном году, имели I-II стадию заболевания (из табл.2200, гр.4),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(гр.1), визуальных локализаций,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021" marR="67021" marT="33653" marB="336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38200" y="3729335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в данной таблице учитываются не пациенты , а выявленные случаи злокачественных новообразований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36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68990" y="261901"/>
            <a:ext cx="872744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Изменения внесенные в таблицу №2300 «Сведения о впервые в жизни </a:t>
            </a:r>
            <a:b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выявленных злокачественных новообразованиях,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подлежащих радикальному лечению» (добавлены новые строки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путем разделения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</a:t>
            </a:r>
            <a:b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кодами С10-С13 и С19-С21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572743"/>
              </p:ext>
            </p:extLst>
          </p:nvPr>
        </p:nvGraphicFramePr>
        <p:xfrm>
          <a:off x="1693863" y="1563203"/>
          <a:ext cx="8781097" cy="4834559"/>
        </p:xfrm>
        <a:graphic>
          <a:graphicData uri="http://schemas.openxmlformats.org/drawingml/2006/table">
            <a:tbl>
              <a:tblPr firstRow="1" firstCol="1" bandRow="1"/>
              <a:tblGrid>
                <a:gridCol w="2303296"/>
                <a:gridCol w="415561"/>
                <a:gridCol w="661298"/>
                <a:gridCol w="747662"/>
                <a:gridCol w="958442"/>
                <a:gridCol w="646838"/>
                <a:gridCol w="628523"/>
                <a:gridCol w="796819"/>
                <a:gridCol w="901298"/>
                <a:gridCol w="721360"/>
              </a:tblGrid>
              <a:tr h="4858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локализация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злокачественных новообразований, выявленных в отчетном году (табл.2200, гр.4), радикальное лечение которых: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злокачественных новообразований, выявленных в отчетном году, радикальное лечение закончено в отчетном году (из гр.4)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использованием методов: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закончено в отчетном году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 продолжено (не закончено)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хирурги-ческого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лучевого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лекарствен-ного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Комбинирован-ного или комплексного 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(кроме химио-лучевого)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химио-лучевого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67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5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ротоглотки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11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носоглотки, грушевидного синуса и нижней части глотки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С11-С13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1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ректосигмоидного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соединения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648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прямой кишки, ануса и анального канала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С20, С21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53" marR="320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153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1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ФОРМИРОВАНИЮ ТАБЛИЦЫ ПО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ЛЕЧЕНИЮ</a:t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(ТАБЛИЦА 2300 ГРАФЫ 6-10) ПО ЛОКАЛИЗАЦИЯМ ОПУХОЛЕВОГО ПРОЦЕССА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9640" y="1510665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8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8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лучевым методом 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радикальное лечение рака губы, полости рта (I стадия), гортани (I стадия), шейки матки, анального канала, кожи, предстательной железы, глотки, тела матки, трахеи, бронхов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80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8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лекарственным методом 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радикальное лечение лейкемии, </a:t>
            </a:r>
            <a:r>
              <a:rPr lang="ru-RU" sz="8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лимфомы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хориокарциномы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(С58!)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80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8000" b="1" u="sng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химио</a:t>
            </a:r>
            <a:r>
              <a:rPr lang="ru-RU" sz="8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-лучевым методом 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радикальное лечение рака губы, полости рта (I стадия), глотки, гортани (I стадия), анального канала, почки, предстательной железы, мочевого пузыря, легкого (мелкоклеточный рак), шейки матки, </a:t>
            </a:r>
            <a:r>
              <a:rPr lang="ru-RU" sz="8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лимфомы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кожи, пищевода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80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Комбинированным </a:t>
            </a:r>
            <a:r>
              <a:rPr lang="ru-RU" sz="8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радикально пролечены ЗНО любой локализации </a:t>
            </a: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80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8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хирургическим методом 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радикально пролечены ЗНО любой локализации (в основном ранние стадии), кроме лейкемии 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</a:t>
            </a:r>
            <a:r>
              <a:rPr lang="ru-RU" sz="8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неоадъювантной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адъювантной</a:t>
            </a:r>
            <a:r>
              <a:rPr lang="ru-RU" sz="8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радикальное лечение считается законченным по окончании основного курса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66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A781C8-FB13-4E47-986F-C07430A80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9707" y="1328691"/>
            <a:ext cx="7766936" cy="3187084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ПО ФОРМЕ ФЕДЕРАЛЬНОГО СТАТИСТИЧЕСКОГО НАБЛЮДЕНИЯ №7 «СВЕДЕНИЯ О ЗЛОКАЧЕСТВЕННЫХ НОВООБРАЗОВАНИЯХ» в </a:t>
            </a: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689004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CC632F-A3D4-4634-8B2A-B0BCD2D9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0560" y="670053"/>
            <a:ext cx="8454684" cy="792987"/>
          </a:xfrm>
        </p:spPr>
        <p:txBody>
          <a:bodyPr>
            <a:noAutofit/>
          </a:bodyPr>
          <a:lstStyle/>
          <a:p>
            <a:pPr algn="ctr"/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2000 «Сведения о впервые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злокачественных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новообразованиях»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новые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путем разделения строки с кодами С19-С21)</a:t>
            </a:r>
            <a:endParaRPr lang="ru-RU" sz="18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6EAA55A9-7921-4B86-95FB-88F5F184DF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734902"/>
              </p:ext>
            </p:extLst>
          </p:nvPr>
        </p:nvGraphicFramePr>
        <p:xfrm>
          <a:off x="1872089" y="2243184"/>
          <a:ext cx="8478873" cy="2462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0158">
                  <a:extLst>
                    <a:ext uri="{9D8B030D-6E8A-4147-A177-3AD203B41FA5}">
                      <a16:colId xmlns="" xmlns:a16="http://schemas.microsoft.com/office/drawing/2014/main" val="1629318043"/>
                    </a:ext>
                  </a:extLst>
                </a:gridCol>
                <a:gridCol w="808839">
                  <a:extLst>
                    <a:ext uri="{9D8B030D-6E8A-4147-A177-3AD203B41FA5}">
                      <a16:colId xmlns="" xmlns:a16="http://schemas.microsoft.com/office/drawing/2014/main" val="1868732790"/>
                    </a:ext>
                  </a:extLst>
                </a:gridCol>
                <a:gridCol w="855325">
                  <a:extLst>
                    <a:ext uri="{9D8B030D-6E8A-4147-A177-3AD203B41FA5}">
                      <a16:colId xmlns="" xmlns:a16="http://schemas.microsoft.com/office/drawing/2014/main" val="1998390555"/>
                    </a:ext>
                  </a:extLst>
                </a:gridCol>
                <a:gridCol w="1394551">
                  <a:extLst>
                    <a:ext uri="{9D8B030D-6E8A-4147-A177-3AD203B41FA5}">
                      <a16:colId xmlns="" xmlns:a16="http://schemas.microsoft.com/office/drawing/2014/main" val="37944005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Злокачественные новообразования - 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C00-С96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29016531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79436456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80645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ректосигмоидного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соединения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00681220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55095649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80645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прямой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кишки,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ануса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анального канала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C20, С21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39903504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pPr marL="80645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08252">
                <a:tc>
                  <a:txBody>
                    <a:bodyPr/>
                    <a:lstStyle/>
                    <a:p>
                      <a:pPr marL="80645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…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252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мошонки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C63.2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15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43E642-3690-4AF6-A996-6CC1A38A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645" y="468490"/>
            <a:ext cx="8724374" cy="114388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новообразованиях у сельских жителей из числа впервые в жизни выявленных, и о новообразованиях </a:t>
            </a:r>
            <a:r>
              <a:rPr lang="en-US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situ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первично-множественных злокачественных новообразованиях»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573950"/>
              </p:ext>
            </p:extLst>
          </p:nvPr>
        </p:nvGraphicFramePr>
        <p:xfrm>
          <a:off x="1523998" y="1975730"/>
          <a:ext cx="8910322" cy="27736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95421"/>
                <a:gridCol w="1153141"/>
                <a:gridCol w="1437701"/>
                <a:gridCol w="1488379"/>
                <a:gridCol w="1102463"/>
                <a:gridCol w="1157762"/>
                <a:gridCol w="1275455"/>
              </a:tblGrid>
              <a:tr h="47322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общего числа впервые в жизни выявленных злокачественных новообразований (таблица 2000,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гр. 5, стр. 1, 2):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у сельских жителей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единиц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первично-множественных злокачественных новообразований,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3):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 пациентов с впервые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 в отчетном году,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впервые выявленных новообразований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 situ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00-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09),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6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мужчин</a:t>
                      </a: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</a:t>
                      </a: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молочной железы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05)</a:t>
                      </a: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шейки матки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06)</a:t>
                      </a: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7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153" marR="591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03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A258EF-ACA8-4EFB-A433-A11BE122B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280" y="586849"/>
            <a:ext cx="8461202" cy="95286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2100 «Сведение о движении контингента пациентов со злокачественными новообразованиями» </a:t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(добавлены новые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путем разделения строк с кодами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С10-С13 и С19-С21)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AE80F05D-6A23-4E66-AEBC-AA8FB978A9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377361"/>
              </p:ext>
            </p:extLst>
          </p:nvPr>
        </p:nvGraphicFramePr>
        <p:xfrm>
          <a:off x="1865153" y="1963445"/>
          <a:ext cx="8355807" cy="3014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99247">
                  <a:extLst>
                    <a:ext uri="{9D8B030D-6E8A-4147-A177-3AD203B41FA5}">
                      <a16:colId xmlns="" xmlns:a16="http://schemas.microsoft.com/office/drawing/2014/main" val="1650301625"/>
                    </a:ext>
                  </a:extLst>
                </a:gridCol>
                <a:gridCol w="985520">
                  <a:extLst>
                    <a:ext uri="{9D8B030D-6E8A-4147-A177-3AD203B41FA5}">
                      <a16:colId xmlns="" xmlns:a16="http://schemas.microsoft.com/office/drawing/2014/main" val="4140984326"/>
                    </a:ext>
                  </a:extLst>
                </a:gridCol>
                <a:gridCol w="1971040">
                  <a:extLst>
                    <a:ext uri="{9D8B030D-6E8A-4147-A177-3AD203B41FA5}">
                      <a16:colId xmlns="" xmlns:a16="http://schemas.microsoft.com/office/drawing/2014/main" val="3374741463"/>
                    </a:ext>
                  </a:extLst>
                </a:gridCol>
              </a:tblGrid>
              <a:tr h="462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по МКБ-10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36141626"/>
                  </a:ext>
                </a:extLst>
              </a:tr>
              <a:tr h="45375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ротоглотки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76559426"/>
                  </a:ext>
                </a:extLst>
              </a:tr>
              <a:tr h="43999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носоглотки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грушевидного синуса и нижней части глотки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С11-С13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0657475"/>
                  </a:ext>
                </a:extLst>
              </a:tr>
              <a:tr h="53212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</a:t>
                      </a:r>
                      <a:r>
                        <a:rPr lang="ru-RU" sz="1400" b="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ректосигмоидного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соединения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74890971"/>
                  </a:ext>
                </a:extLst>
              </a:tr>
              <a:tr h="55719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прямой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кишки, ануса и анального канала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С20, С21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38483553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прочих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визуальных локализаций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С51, С52, С60, С62, С63.2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54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852" y="365125"/>
            <a:ext cx="8755811" cy="1325563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2110 «Сведения о диспансерном наблюдении за пациентами со злокачественными новообразованиями»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786794"/>
              </p:ext>
            </p:extLst>
          </p:nvPr>
        </p:nvGraphicFramePr>
        <p:xfrm>
          <a:off x="1458823" y="1889184"/>
          <a:ext cx="8636000" cy="4419600"/>
        </p:xfrm>
        <a:graphic>
          <a:graphicData uri="http://schemas.openxmlformats.org/drawingml/2006/table">
            <a:tbl>
              <a:tblPr/>
              <a:tblGrid>
                <a:gridCol w="1079500"/>
                <a:gridCol w="1079500"/>
                <a:gridCol w="1079500"/>
                <a:gridCol w="1079500"/>
                <a:gridCol w="1079500"/>
                <a:gridCol w="1079500"/>
                <a:gridCol w="1079500"/>
                <a:gridCol w="1079500"/>
              </a:tblGrid>
              <a:tr h="10782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Число пациентов, снятых с диспансерного наблюдения в связи с переменой места жительства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Из общего числа пациентов, состоящих под диспансерным наблюдением на конец предыдущего отчетного года (из табл. 2100, гр. 8, стр. 1 отчета за предыдущий год)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Из общего числа пациентов, состоящих на учете на конец отчетного года (из табл. 2100, гр. 8, стр. 1)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Из числа пациентов с впервые в жизни установленным диагнозом, выявленных активно, имели I - II стадию заболевания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из них пациенты со злокачествен-</a:t>
                      </a:r>
                      <a:r>
                        <a:rPr lang="ru-RU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ными</a:t>
                      </a: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ново-образованиями визуальных локализаций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отчетном году взято под диспансерное наблюдение пациентов с ранее установленным диагнозом злокачествен-ного ново-образования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число пациентов, у которых диагноз злокачествен-ного ново-образования не подтвержден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снято с диспансерного наблюдения пациентов с базальноклеточ-ным раком кожи через 5 лет после окончания специального лечения при отсутствии рецидивов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сельские жители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имеют первично-множественные злокачественные новообразования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5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  Удаленные графы вынесены в отдельную таблицу 2220  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6883879" y="1886308"/>
            <a:ext cx="1009291" cy="3453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967932" y="1886308"/>
            <a:ext cx="1029419" cy="3453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883880" y="1886308"/>
            <a:ext cx="1009290" cy="3453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988061" y="1886308"/>
            <a:ext cx="1009290" cy="3453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77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457F25-A7A0-4D56-9073-C1F5F42E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294" y="128198"/>
            <a:ext cx="8596668" cy="93860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таблице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2130 «Сведения о пациентах со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злокачественными новообразованиями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состоящих под диспансерным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наблюдением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 и более»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205657E6-1C6D-4E97-BB31-09A325162F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030767"/>
              </p:ext>
            </p:extLst>
          </p:nvPr>
        </p:nvGraphicFramePr>
        <p:xfrm>
          <a:off x="914399" y="1160343"/>
          <a:ext cx="10454642" cy="5484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4835">
                  <a:extLst>
                    <a:ext uri="{9D8B030D-6E8A-4147-A177-3AD203B41FA5}">
                      <a16:colId xmlns="" xmlns:a16="http://schemas.microsoft.com/office/drawing/2014/main" val="3394663807"/>
                    </a:ext>
                  </a:extLst>
                </a:gridCol>
                <a:gridCol w="439883">
                  <a:extLst>
                    <a:ext uri="{9D8B030D-6E8A-4147-A177-3AD203B41FA5}">
                      <a16:colId xmlns="" xmlns:a16="http://schemas.microsoft.com/office/drawing/2014/main" val="1219285249"/>
                    </a:ext>
                  </a:extLst>
                </a:gridCol>
                <a:gridCol w="508265">
                  <a:extLst>
                    <a:ext uri="{9D8B030D-6E8A-4147-A177-3AD203B41FA5}">
                      <a16:colId xmlns="" xmlns:a16="http://schemas.microsoft.com/office/drawing/2014/main" val="2320415742"/>
                    </a:ext>
                  </a:extLst>
                </a:gridCol>
                <a:gridCol w="310155">
                  <a:extLst>
                    <a:ext uri="{9D8B030D-6E8A-4147-A177-3AD203B41FA5}">
                      <a16:colId xmlns="" xmlns:a16="http://schemas.microsoft.com/office/drawing/2014/main" val="84764005"/>
                    </a:ext>
                  </a:extLst>
                </a:gridCol>
                <a:gridCol w="489693">
                  <a:extLst>
                    <a:ext uri="{9D8B030D-6E8A-4147-A177-3AD203B41FA5}">
                      <a16:colId xmlns="" xmlns:a16="http://schemas.microsoft.com/office/drawing/2014/main" val="2108586192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3084322134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3172973002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111292516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340868704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232153843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4220092212"/>
                    </a:ext>
                  </a:extLst>
                </a:gridCol>
                <a:gridCol w="407980">
                  <a:extLst>
                    <a:ext uri="{9D8B030D-6E8A-4147-A177-3AD203B41FA5}">
                      <a16:colId xmlns="" xmlns:a16="http://schemas.microsoft.com/office/drawing/2014/main" val="2351933637"/>
                    </a:ext>
                  </a:extLst>
                </a:gridCol>
                <a:gridCol w="378634">
                  <a:extLst>
                    <a:ext uri="{9D8B030D-6E8A-4147-A177-3AD203B41FA5}">
                      <a16:colId xmlns="" xmlns:a16="http://schemas.microsoft.com/office/drawing/2014/main" val="942717704"/>
                    </a:ext>
                  </a:extLst>
                </a:gridCol>
                <a:gridCol w="522036">
                  <a:extLst>
                    <a:ext uri="{9D8B030D-6E8A-4147-A177-3AD203B41FA5}">
                      <a16:colId xmlns="" xmlns:a16="http://schemas.microsoft.com/office/drawing/2014/main" val="1294845462"/>
                    </a:ext>
                  </a:extLst>
                </a:gridCol>
                <a:gridCol w="544174">
                  <a:extLst>
                    <a:ext uri="{9D8B030D-6E8A-4147-A177-3AD203B41FA5}">
                      <a16:colId xmlns="" xmlns:a16="http://schemas.microsoft.com/office/drawing/2014/main" val="871315014"/>
                    </a:ext>
                  </a:extLst>
                </a:gridCol>
                <a:gridCol w="544174">
                  <a:extLst>
                    <a:ext uri="{9D8B030D-6E8A-4147-A177-3AD203B41FA5}">
                      <a16:colId xmlns="" xmlns:a16="http://schemas.microsoft.com/office/drawing/2014/main" val="1945564500"/>
                    </a:ext>
                  </a:extLst>
                </a:gridCol>
                <a:gridCol w="627893">
                  <a:extLst>
                    <a:ext uri="{9D8B030D-6E8A-4147-A177-3AD203B41FA5}">
                      <a16:colId xmlns="" xmlns:a16="http://schemas.microsoft.com/office/drawing/2014/main" val="1939605210"/>
                    </a:ext>
                  </a:extLst>
                </a:gridCol>
                <a:gridCol w="722077">
                  <a:extLst>
                    <a:ext uri="{9D8B030D-6E8A-4147-A177-3AD203B41FA5}">
                      <a16:colId xmlns="" xmlns:a16="http://schemas.microsoft.com/office/drawing/2014/main" val="2422448989"/>
                    </a:ext>
                  </a:extLst>
                </a:gridCol>
                <a:gridCol w="606963">
                  <a:extLst>
                    <a:ext uri="{9D8B030D-6E8A-4147-A177-3AD203B41FA5}">
                      <a16:colId xmlns="" xmlns:a16="http://schemas.microsoft.com/office/drawing/2014/main" val="1502738680"/>
                    </a:ext>
                  </a:extLst>
                </a:gridCol>
              </a:tblGrid>
              <a:tr h="3350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состоящих под диспансерным наблюдением на конец отчетного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таб. 2100 гр.10) в возрасте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1169696"/>
                  </a:ext>
                </a:extLst>
              </a:tr>
              <a:tr h="670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30-34 года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35-39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40-44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45-49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50-54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55-59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60-64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65-69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70-74 года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75-79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80-84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лет и старше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1240567"/>
                  </a:ext>
                </a:extLst>
              </a:tr>
              <a:tr h="16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8171149"/>
                  </a:ext>
                </a:extLst>
              </a:tr>
              <a:tr h="502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</a:t>
                      </a: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желудка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88480828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ободочной кишки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0635807"/>
                  </a:ext>
                </a:extLst>
              </a:tr>
              <a:tr h="50858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прямой кишки, ануса и анального канала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15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С19-С21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40536431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бронхов и легкого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19)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С34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64560193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молочной железы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24)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20611951"/>
                  </a:ext>
                </a:extLst>
              </a:tr>
              <a:tr h="502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шейки матки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25)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23666494"/>
                  </a:ext>
                </a:extLst>
              </a:tr>
              <a:tr h="381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Острый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лимфобластный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лейкоз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36)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С91.0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46072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274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BC378FE-154B-4753-9ECF-819A99F04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774" y="328433"/>
            <a:ext cx="8596668" cy="42738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2130 продолжение</a:t>
            </a:r>
            <a:endParaRPr lang="ru-RU" sz="18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457FB744-F878-4D31-8D75-2F9C82B8BE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2615111"/>
              </p:ext>
            </p:extLst>
          </p:nvPr>
        </p:nvGraphicFramePr>
        <p:xfrm>
          <a:off x="1104053" y="986846"/>
          <a:ext cx="9935448" cy="5482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2548">
                  <a:extLst>
                    <a:ext uri="{9D8B030D-6E8A-4147-A177-3AD203B41FA5}">
                      <a16:colId xmlns="" xmlns:a16="http://schemas.microsoft.com/office/drawing/2014/main" val="1185520336"/>
                    </a:ext>
                  </a:extLst>
                </a:gridCol>
                <a:gridCol w="429439">
                  <a:extLst>
                    <a:ext uri="{9D8B030D-6E8A-4147-A177-3AD203B41FA5}">
                      <a16:colId xmlns="" xmlns:a16="http://schemas.microsoft.com/office/drawing/2014/main" val="1649493321"/>
                    </a:ext>
                  </a:extLst>
                </a:gridCol>
                <a:gridCol w="543125">
                  <a:extLst>
                    <a:ext uri="{9D8B030D-6E8A-4147-A177-3AD203B41FA5}">
                      <a16:colId xmlns="" xmlns:a16="http://schemas.microsoft.com/office/drawing/2014/main" val="2069905454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12610892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174224544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751120923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99930641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516835247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2208748175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717343390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364972889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194942200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3757556162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4131390933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478308591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3771450466"/>
                    </a:ext>
                  </a:extLst>
                </a:gridCol>
                <a:gridCol w="409190">
                  <a:extLst>
                    <a:ext uri="{9D8B030D-6E8A-4147-A177-3AD203B41FA5}">
                      <a16:colId xmlns="" xmlns:a16="http://schemas.microsoft.com/office/drawing/2014/main" val="1116681949"/>
                    </a:ext>
                  </a:extLst>
                </a:gridCol>
                <a:gridCol w="579634">
                  <a:extLst>
                    <a:ext uri="{9D8B030D-6E8A-4147-A177-3AD203B41FA5}">
                      <a16:colId xmlns="" xmlns:a16="http://schemas.microsoft.com/office/drawing/2014/main" val="2419639411"/>
                    </a:ext>
                  </a:extLst>
                </a:gridCol>
                <a:gridCol w="702042">
                  <a:extLst>
                    <a:ext uri="{9D8B030D-6E8A-4147-A177-3AD203B41FA5}">
                      <a16:colId xmlns="" xmlns:a16="http://schemas.microsoft.com/office/drawing/2014/main" val="3388457150"/>
                    </a:ext>
                  </a:extLst>
                </a:gridCol>
              </a:tblGrid>
              <a:tr h="36076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(из таб.2100 гр.10) в возрасте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8111246"/>
                  </a:ext>
                </a:extLst>
              </a:tr>
              <a:tr h="721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25-29 лет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35-39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40-44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45-49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50-54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55-59 лет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60-64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65-69 лет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70-74 года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75-79 лет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80-84 года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лет и старше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00551090"/>
                  </a:ext>
                </a:extLst>
              </a:tr>
              <a:tr h="2022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0701217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</a:t>
                      </a: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желудка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9898402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ободочной кишки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57281721"/>
                  </a:ext>
                </a:extLst>
              </a:tr>
              <a:tr h="664112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прямой кишки, ануса и анального канала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15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С19-С21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5786510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бронхов и легкого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19)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С34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69861859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молочной железы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24)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7054912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Злокачественное новообразование: шейки матки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25)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52080350"/>
                  </a:ext>
                </a:extLst>
              </a:tr>
              <a:tr h="3607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Острый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лимфобластный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лейкоз </a:t>
                      </a: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(стр. 36)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С91.0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66552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18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40000"/>
                <a:lumOff val="60000"/>
              </a:schemeClr>
            </a:gs>
            <a:gs pos="2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59F1F7-9254-47CB-B55D-4C3034488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831" y="393627"/>
            <a:ext cx="8915240" cy="102973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2200 «Сведения о морфологическом подтверждении и распределении по стадиям </a:t>
            </a:r>
            <a:r>
              <a:rPr lang="ru-RU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новообразований, выявленных в отчетном году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строки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разделения строк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С10-С13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С19-С21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058230"/>
              </p:ext>
            </p:extLst>
          </p:nvPr>
        </p:nvGraphicFramePr>
        <p:xfrm>
          <a:off x="1427831" y="1768607"/>
          <a:ext cx="9126537" cy="47588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57573"/>
                <a:gridCol w="537115"/>
                <a:gridCol w="626108"/>
                <a:gridCol w="1201662"/>
                <a:gridCol w="731520"/>
                <a:gridCol w="1198880"/>
                <a:gridCol w="640080"/>
                <a:gridCol w="640080"/>
                <a:gridCol w="688793"/>
                <a:gridCol w="804726"/>
              </a:tblGrid>
              <a:tr h="69205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локализация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Выявлено в отчетном году злокачественных новообразований 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(без выявленных 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посмертно)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выявлено активно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гр.4)</a:t>
                      </a: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злокачественных новообразований (гр. 4):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6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 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подтвержден морфологически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имели стадию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7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84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67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ротоглотки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03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носоглотки, грушевидного синуса и нижней части глотки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С11-С13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03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ректосигмоидного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соединения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03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прямой кишки, ануса и анального канала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С20, С21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03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глаза и его придаточного аппарата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С69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03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прочих визуальных локализаций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С51, С52, С60, С62, С63.2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5" marR="64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5769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</TotalTime>
  <Words>1204</Words>
  <Application>Microsoft Office PowerPoint</Application>
  <PresentationFormat>Широкоэкранный</PresentationFormat>
  <Paragraphs>571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ИЗМЕНЕНИЯ ПО ФОРМЕ ФЕДЕРАЛЬНОГО СТАТИСТИЧЕСКОГО НАБЛЮДЕНИЯ №7 «СВЕДЕНИЯ О ЗЛОКАЧЕСТВЕННЫХ НОВООБРАЗОВАНИЯХ» в 2024 году</vt:lpstr>
      <vt:lpstr>Изменения, внесенные в таблицу 2000 «Сведения о впервые выявленных злокачественных новообразованиях» (добавлены новые строки путем разделения строки с кодами С19-С21)</vt:lpstr>
      <vt:lpstr>Изменения, внесенные в таблицу 2010 «Сведения о злокачественных новообразованиях у сельских жителей из числа впервые в жизни выявленных, и о новообразованиях in situ о первично-множественных злокачественных новообразованиях»</vt:lpstr>
      <vt:lpstr>Изменения, внесенные в таблицу 2100 «Сведение о движении контингента пациентов со злокачественными новообразованиями»  (добавлены новые строки путем разделения строк с кодами  С10-С13 и С19-С21)</vt:lpstr>
      <vt:lpstr>Изменения, внесенные в таблицу 2110 «Сведения о диспансерном наблюдении за пациентами со злокачественными новообразованиями»</vt:lpstr>
      <vt:lpstr>Изменения в таблице 2130 «Сведения о пациентах со злокачественными новообразованиями, состоящих под диспансерным  наблюдением 5 лет и более»</vt:lpstr>
      <vt:lpstr>таблица 2130 продолжение</vt:lpstr>
      <vt:lpstr>Изменения, внесенные в таблицу 2200 «Сведения о морфологическом подтверждении и распределении по стадиям злокач. новообразований, выявленных в отчетном году» (добавлены новые строки путем разделения строк с кодами  С10-С13 и С19-С21)</vt:lpstr>
      <vt:lpstr>  Добавлена новая таблица 2220 «Сведения об активно выявленных злокачественных новообразованиях I-II стадии»    </vt:lpstr>
      <vt:lpstr>Изменения внесенные в таблицу №2300 «Сведения о впервые в жизни  выявленных злокачественных новообразованиях, подлежащих радикальному лечению» (добавлены новые строки путем разделения строк  с кодами С10-С13 и С19-С21)</vt:lpstr>
      <vt:lpstr>РЕКОМЕНДАЦИИ ПО ФОРМИРОВАНИЮ ТАБЛИЦЫ ПО ЛЕЧЕНИЮ  (ТАБЛИЦА 2300 ГРАФЫ 6-10) ПО ЛОКАЛИЗАЦИЯМ ОПУХОЛЕВОГО ПРОЦЕССА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Карзакова Наталья Владиславовна</dc:creator>
  <cp:lastModifiedBy>Карзакова Наталья Владиславовна</cp:lastModifiedBy>
  <cp:revision>64</cp:revision>
  <dcterms:created xsi:type="dcterms:W3CDTF">2022-11-15T07:09:54Z</dcterms:created>
  <dcterms:modified xsi:type="dcterms:W3CDTF">2024-12-16T02:41:46Z</dcterms:modified>
</cp:coreProperties>
</file>