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8" r:id="rId1"/>
  </p:sldMasterIdLst>
  <p:notesMasterIdLst>
    <p:notesMasterId r:id="rId50"/>
  </p:notesMasterIdLst>
  <p:sldIdLst>
    <p:sldId id="645" r:id="rId2"/>
    <p:sldId id="646" r:id="rId3"/>
    <p:sldId id="833" r:id="rId4"/>
    <p:sldId id="812" r:id="rId5"/>
    <p:sldId id="868" r:id="rId6"/>
    <p:sldId id="648" r:id="rId7"/>
    <p:sldId id="848" r:id="rId8"/>
    <p:sldId id="663" r:id="rId9"/>
    <p:sldId id="664" r:id="rId10"/>
    <p:sldId id="821" r:id="rId11"/>
    <p:sldId id="667" r:id="rId12"/>
    <p:sldId id="672" r:id="rId13"/>
    <p:sldId id="841" r:id="rId14"/>
    <p:sldId id="834" r:id="rId15"/>
    <p:sldId id="840" r:id="rId16"/>
    <p:sldId id="650" r:id="rId17"/>
    <p:sldId id="836" r:id="rId18"/>
    <p:sldId id="843" r:id="rId19"/>
    <p:sldId id="831" r:id="rId20"/>
    <p:sldId id="708" r:id="rId21"/>
    <p:sldId id="709" r:id="rId22"/>
    <p:sldId id="844" r:id="rId23"/>
    <p:sldId id="845" r:id="rId24"/>
    <p:sldId id="846" r:id="rId25"/>
    <p:sldId id="847" r:id="rId26"/>
    <p:sldId id="871" r:id="rId27"/>
    <p:sldId id="655" r:id="rId28"/>
    <p:sldId id="872" r:id="rId29"/>
    <p:sldId id="854" r:id="rId30"/>
    <p:sldId id="867" r:id="rId31"/>
    <p:sldId id="869" r:id="rId32"/>
    <p:sldId id="856" r:id="rId33"/>
    <p:sldId id="874" r:id="rId34"/>
    <p:sldId id="857" r:id="rId35"/>
    <p:sldId id="858" r:id="rId36"/>
    <p:sldId id="859" r:id="rId37"/>
    <p:sldId id="810" r:id="rId38"/>
    <p:sldId id="807" r:id="rId39"/>
    <p:sldId id="808" r:id="rId40"/>
    <p:sldId id="806" r:id="rId41"/>
    <p:sldId id="657" r:id="rId42"/>
    <p:sldId id="690" r:id="rId43"/>
    <p:sldId id="862" r:id="rId44"/>
    <p:sldId id="863" r:id="rId45"/>
    <p:sldId id="864" r:id="rId46"/>
    <p:sldId id="751" r:id="rId47"/>
    <p:sldId id="752" r:id="rId48"/>
    <p:sldId id="865" r:id="rId49"/>
  </p:sldIdLst>
  <p:sldSz cx="9144000" cy="6858000" type="screen4x3"/>
  <p:notesSz cx="6797675" cy="987266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0E6"/>
    <a:srgbClr val="CC0000"/>
    <a:srgbClr val="2BF556"/>
    <a:srgbClr val="32EE63"/>
    <a:srgbClr val="0066FF"/>
    <a:srgbClr val="C5C5C5"/>
    <a:srgbClr val="FFFFFF"/>
    <a:srgbClr val="008000"/>
    <a:srgbClr val="87893B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84039" autoAdjust="0"/>
  </p:normalViewPr>
  <p:slideViewPr>
    <p:cSldViewPr>
      <p:cViewPr varScale="1">
        <p:scale>
          <a:sx n="89" d="100"/>
          <a:sy n="89" d="100"/>
        </p:scale>
        <p:origin x="13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5" cy="493555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55" y="0"/>
            <a:ext cx="2946135" cy="493555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C7B923E-1ECE-4B45-8F20-A1F3DD232AFE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9" tIns="45514" rIns="91029" bIns="4551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4" y="4689554"/>
            <a:ext cx="5437188" cy="4441989"/>
          </a:xfrm>
          <a:prstGeom prst="rect">
            <a:avLst/>
          </a:prstGeom>
        </p:spPr>
        <p:txBody>
          <a:bodyPr vert="horz" lIns="91029" tIns="45514" rIns="91029" bIns="45514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532"/>
            <a:ext cx="2946135" cy="493554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55" y="9377532"/>
            <a:ext cx="2946135" cy="493554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B7AAE2-DA4D-4466-8803-B93ABD149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648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/>
              <a:t>Таблица 1000.</a:t>
            </a:r>
            <a:r>
              <a:rPr lang="ru-RU" dirty="0"/>
              <a:t> В таблице указывается вид подчиненности медицинской организации (юридическое лицо), на конец отчетного года. </a:t>
            </a:r>
          </a:p>
          <a:p>
            <a:r>
              <a:rPr lang="ru-RU" b="1" dirty="0"/>
              <a:t>Сумма строк 1, 2, 3  ровна Всего медицинских организаций в субъекте</a:t>
            </a:r>
          </a:p>
          <a:p>
            <a:r>
              <a:rPr lang="ru-RU" dirty="0"/>
              <a:t>В 4 строку включаются сведения о числе медицинских организаций, расположенных в сельских поселениях сельских муниципальных образований, </a:t>
            </a:r>
            <a:endParaRPr lang="ru-RU" b="1" dirty="0"/>
          </a:p>
          <a:p>
            <a:r>
              <a:rPr lang="ru-RU" dirty="0"/>
              <a:t>а также в сельских населенных пунктах, входящих в состав городских поселений или городских округов</a:t>
            </a:r>
            <a:endParaRPr lang="ru-RU" b="1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9901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2975" y="735013"/>
            <a:ext cx="4903788" cy="3678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288">
              <a:spcBef>
                <a:spcPts val="0"/>
              </a:spcBef>
              <a:tabLst>
                <a:tab pos="266668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59" indent="-28571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61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005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149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94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438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582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726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8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853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2975" y="735013"/>
            <a:ext cx="4903788" cy="3678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288">
              <a:spcBef>
                <a:spcPts val="0"/>
              </a:spcBef>
              <a:tabLst>
                <a:tab pos="266668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59" indent="-28571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61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005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149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94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438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582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726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9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875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2975" y="735013"/>
            <a:ext cx="4903788" cy="3678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288">
              <a:spcBef>
                <a:spcPts val="0"/>
              </a:spcBef>
              <a:tabLst>
                <a:tab pos="266668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59" indent="-28571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61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005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149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94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438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582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726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10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2975" y="735013"/>
            <a:ext cx="4903788" cy="3678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288">
              <a:spcBef>
                <a:spcPts val="0"/>
              </a:spcBef>
              <a:tabLst>
                <a:tab pos="266668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59" indent="-28571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61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005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149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94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438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582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726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11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628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2975" y="735013"/>
            <a:ext cx="4903788" cy="3678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288">
              <a:spcBef>
                <a:spcPts val="0"/>
              </a:spcBef>
              <a:tabLst>
                <a:tab pos="266668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59" indent="-28571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61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005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149" indent="-228572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94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438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582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726" indent="-228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12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560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0285" eaLnBrk="0" hangingPunct="0">
              <a:defRPr/>
            </a:pPr>
            <a:r>
              <a:rPr lang="ru-RU" b="1" dirty="0">
                <a:cs typeface="Arial" charset="0"/>
              </a:rPr>
              <a:t>Строка 1 равна  сумме строк со 2 по 8</a:t>
            </a:r>
          </a:p>
          <a:p>
            <a:pPr defTabSz="910285" eaLnBrk="0" hangingPunct="0">
              <a:defRPr/>
            </a:pPr>
            <a:r>
              <a:rPr lang="ru-RU" b="1" dirty="0"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не указывается </a:t>
            </a:r>
            <a:r>
              <a:rPr lang="ru-RU" altLang="ru-RU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5957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Исключили 4 графу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B7AAE2-DA4D-4466-8803-B93ABD149CC0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181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EB39-7FFD-4F2F-82E2-75654EF4B179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6F6AC-DC0B-48CF-90BA-35F14087B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1F4F-3469-4E1F-AF0B-2221F98BB0CC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8535-E6A8-4E75-BF11-0C67F354C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9BFD7-2F54-4BD4-951E-6D6BE604255B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4E81B-D667-4708-98E0-3256EFE0B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8610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4B170-AB42-43A2-8474-5C1D161E4BB3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7AFD8-FD70-4650-9F03-3DFE362F1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D9B7-5B59-4A7A-8E0B-D4353BCF77CC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C0AA-9FD0-44F2-A261-45052046A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B159F-8511-43CA-9A05-D5D71B6DEB29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CE99A-E8BD-4CA6-AB52-0F433C6A7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509C-4723-4085-BFBE-C81F8F04DBE3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BA65C-8C7B-456B-8581-D8F2E8046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4F76-CCB3-49EB-B395-6FA7B6AE3EB0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03BC-78C4-4E9A-B3DA-2499CE8FA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1ACC-49C6-440D-9D82-C86B5BB99750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2A94-7AAF-4030-BE8E-204AD512F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30F7C-408F-48EF-988D-5302AB96EF96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67FE7-E152-4075-91D4-C3BA0A7B6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E6F6-B1B0-4599-B194-BEC193B8D082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42B0-EB04-4ADA-9C64-120D6685A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084304-703E-4BDC-9061-D3A74DA93508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07E25D-23CF-4D59-8DF5-8536C839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  <p:sldLayoutId id="214748372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#P442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Relationship Id="rId5" Type="http://schemas.openxmlformats.org/officeDocument/2006/relationships/hyperlink" Target="#P635"/><Relationship Id="rId4" Type="http://schemas.openxmlformats.org/officeDocument/2006/relationships/hyperlink" Target="#P529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отчетных формах за 2024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0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10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79513" y="112714"/>
            <a:ext cx="8702554" cy="124142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79513" y="117475"/>
            <a:ext cx="8746975" cy="134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Wingdings 2" pitchFamily="18" charset="2"/>
              <a:buChar char=""/>
              <a:tabLst>
                <a:tab pos="266700" algn="l"/>
              </a:tabLst>
            </a:pPr>
            <a:r>
              <a:rPr lang="ru-RU" altLang="ru-RU" sz="1800" dirty="0" smtClean="0">
                <a:latin typeface="Times New Roman" pitchFamily="18" charset="0"/>
              </a:rPr>
              <a:t> </a:t>
            </a:r>
            <a:r>
              <a:rPr lang="ru-RU" altLang="ru-RU" sz="1800" dirty="0">
                <a:solidFill>
                  <a:schemeClr val="bg1"/>
                </a:solidFill>
                <a:latin typeface="Times New Roman" pitchFamily="18" charset="0"/>
              </a:rPr>
              <a:t>П</a:t>
            </a:r>
            <a:r>
              <a:rPr lang="ru-RU" altLang="ru-RU" sz="1800" dirty="0" smtClean="0">
                <a:solidFill>
                  <a:schemeClr val="bg1"/>
                </a:solidFill>
                <a:latin typeface="Times New Roman" pitchFamily="18" charset="0"/>
              </a:rPr>
              <a:t>ри заполнении табл. 1001 необходимо учесть,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что в нее включаются кабинеты, отделения, подразделения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только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амбулаторно-поликлинической службы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. </a:t>
            </a: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О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тделения, которые оказывают медицинскую помощь в стационарных условиях, в таблицу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не включают</a:t>
            </a:r>
            <a:r>
              <a:rPr lang="ru-RU" altLang="ru-RU" sz="1800" b="1" dirty="0">
                <a:latin typeface="Times New Roman" pitchFamily="18" charset="0"/>
              </a:rPr>
              <a:t> </a:t>
            </a:r>
            <a:r>
              <a:rPr lang="ru-RU" altLang="ru-RU" sz="1800" dirty="0">
                <a:solidFill>
                  <a:schemeClr val="bg1"/>
                </a:solidFill>
                <a:latin typeface="Times New Roman" pitchFamily="18" charset="0"/>
              </a:rPr>
              <a:t>(данные по таким отделениям включаются в табл. 3100)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9688" y="2427974"/>
            <a:ext cx="8796808" cy="416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altLang="ru-RU" sz="1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 smtClean="0">
                <a:latin typeface="Times New Roman" pitchFamily="18" charset="0"/>
              </a:rPr>
              <a:t> </a:t>
            </a:r>
            <a:r>
              <a:rPr lang="ru-RU" altLang="ru-RU" sz="1800" b="1" dirty="0" smtClean="0">
                <a:solidFill>
                  <a:srgbClr val="990033"/>
                </a:solidFill>
                <a:latin typeface="Times New Roman" pitchFamily="18" charset="0"/>
              </a:rPr>
              <a:t>не </a:t>
            </a: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отмечают профильные кабинеты специализированные медицинской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организации (кожно-венерологические диспансеры –дерматовенерологические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кабинеты, наркологические диспансеры – наркологические кабинеты, детские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поликлиники – детские отделения и кабинеты и т.д.)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altLang="ru-RU" sz="1800" b="1" dirty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медицинские организации, оказывающие медицинскую помощь только в амбулаторных условиях, и </a:t>
            </a:r>
            <a:r>
              <a:rPr lang="ru-RU" altLang="ru-RU" sz="1800" b="1" u="sng" dirty="0">
                <a:latin typeface="Times New Roman" pitchFamily="18" charset="0"/>
              </a:rPr>
              <a:t>не имеющие обособленных структурных подразделений</a:t>
            </a:r>
            <a:r>
              <a:rPr lang="ru-RU" altLang="ru-RU" sz="1800" b="1" dirty="0">
                <a:latin typeface="Times New Roman" pitchFamily="18" charset="0"/>
              </a:rPr>
              <a:t>,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</a:rPr>
              <a:t>не отмечают соответствующие подразделения (поликлиника - поликлиники, амбулатория – амбулатории и т.д.) 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 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 </a:t>
            </a: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в обособленных структурных подразделениях наличие кабинета, отделения,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отдела указывается в соответствии со штатным расписанием (положении о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работе)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37143" y="1784720"/>
            <a:ext cx="8534149" cy="641350"/>
          </a:xfrm>
          <a:prstGeom prst="rect">
            <a:avLst/>
          </a:prstGeom>
          <a:solidFill>
            <a:srgbClr val="5BFF21">
              <a:alpha val="49000"/>
            </a:srgb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</a:rPr>
              <a:t>Исключение: в строке Отделение скорой медицинской помощи(стационарные)</a:t>
            </a:r>
            <a:endParaRPr lang="ru-RU" altLang="ru-RU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549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11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8796" y="1447800"/>
            <a:ext cx="8839200" cy="396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2000" dirty="0">
                <a:latin typeface="Times New Roman" pitchFamily="18" charset="0"/>
              </a:rPr>
              <a:t>  к клинико-диагностическим лабораториям нужно относить лаборатории, производящие разные виды исследований (общеклинические, гематологические, цитологические, биохимические, </a:t>
            </a:r>
            <a:r>
              <a:rPr lang="ru-RU" altLang="ru-RU" sz="2000" dirty="0" err="1" smtClean="0">
                <a:latin typeface="Times New Roman" pitchFamily="18" charset="0"/>
              </a:rPr>
              <a:t>коагулогические</a:t>
            </a:r>
            <a:r>
              <a:rPr lang="ru-RU" altLang="ru-RU" sz="2000" dirty="0">
                <a:latin typeface="Times New Roman" pitchFamily="18" charset="0"/>
              </a:rPr>
              <a:t>, иммунологические, микробиологические) или только некоторые из этих видов</a:t>
            </a:r>
            <a:r>
              <a:rPr lang="ru-RU" altLang="ru-RU" sz="20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ru-RU" sz="2000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altLang="ru-RU" sz="20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75000"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централизованные</a:t>
            </a:r>
            <a:r>
              <a:rPr lang="ru-RU" altLang="ru-RU" sz="20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лаборатории указывают в том случае, если они созданы </a:t>
            </a:r>
            <a:r>
              <a:rPr lang="ru-RU" altLang="ru-RU" sz="2000" b="1" u="sng" dirty="0">
                <a:latin typeface="Times New Roman" pitchFamily="18" charset="0"/>
              </a:rPr>
              <a:t>приказом</a:t>
            </a:r>
            <a:r>
              <a:rPr lang="ru-RU" altLang="ru-RU" sz="2000" dirty="0">
                <a:latin typeface="Times New Roman" pitchFamily="18" charset="0"/>
              </a:rPr>
              <a:t> вышестоящего органа исполнительной власти в сфере  здравоохранения в качестве централизованных для выполнения определенных видов исследований для нескольких организаций.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55679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42891" y="3212976"/>
            <a:ext cx="152645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6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12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036896"/>
              </p:ext>
            </p:extLst>
          </p:nvPr>
        </p:nvGraphicFramePr>
        <p:xfrm>
          <a:off x="152400" y="838200"/>
          <a:ext cx="8839200" cy="5294376"/>
        </p:xfrm>
        <a:graphic>
          <a:graphicData uri="http://schemas.openxmlformats.org/drawingml/2006/table">
            <a:tbl>
              <a:tblPr/>
              <a:tblGrid>
                <a:gridCol w="3581400"/>
                <a:gridCol w="685800"/>
                <a:gridCol w="1524000"/>
                <a:gridCol w="1524000"/>
                <a:gridCol w="15240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Стоматологические 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включаются 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стоматологические кабинеты, развернутые при высших, специальных средних учебных заведениях,  ПТУ, общеобразовательных школах и промышленных предприятиях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195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 доверия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Участковые больницы в составе медицинской организации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Фельдшерско-акушерские пункты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(включая передвижные)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Фельдшерские пункты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(включая передвижные) и ФЗ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14"/>
          <p:cNvSpPr>
            <a:spLocks noChangeArrowheads="1"/>
          </p:cNvSpPr>
          <p:nvPr/>
        </p:nvSpPr>
        <p:spPr bwMode="auto">
          <a:xfrm>
            <a:off x="395536" y="904150"/>
            <a:ext cx="3419872" cy="2164810"/>
          </a:xfrm>
          <a:prstGeom prst="rect">
            <a:avLst/>
          </a:prstGeom>
          <a:solidFill>
            <a:srgbClr val="5BFF2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 smtClean="0"/>
              <a:t>Стоматологические поликлиники строки «стоматологические» не заполняют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При наличии 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в стоматологической поликлинике отделения/кабинета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 ортопедической стоматологии заполняется строка «ортопедической стоматологии»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4117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476672"/>
            <a:ext cx="8319952" cy="1008112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Добавлены новые </a:t>
            </a:r>
            <a:r>
              <a:rPr lang="ru-RU" sz="1800" b="1" cap="all" dirty="0" err="1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сТРОКИ</a:t>
            </a: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b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423093"/>
              </p:ext>
            </p:extLst>
          </p:nvPr>
        </p:nvGraphicFramePr>
        <p:xfrm>
          <a:off x="251520" y="1628800"/>
          <a:ext cx="8784976" cy="2814032"/>
        </p:xfrm>
        <a:graphic>
          <a:graphicData uri="http://schemas.openxmlformats.org/drawingml/2006/table">
            <a:tbl>
              <a:tblPr firstRow="1" firstCol="1" bandRow="1"/>
              <a:tblGrid>
                <a:gridCol w="4740496"/>
                <a:gridCol w="606351"/>
                <a:gridCol w="1277890"/>
                <a:gridCol w="1152128"/>
                <a:gridCol w="1008111"/>
              </a:tblGrid>
              <a:tr h="100143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(нет – 0,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– 1)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кабинетов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4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медицинской помощи несовершеннолетним 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образовательных организациях (отделения, кабинеты)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из них в общеобразовательных организациях следующих уровней: начальное 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основное общее и среднее общее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Отделения (кабинеты) медико-психологического консультирования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endParaRPr lang="ru-RU" sz="1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для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485888" y="355495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Таблица 1001</a:t>
            </a:r>
          </a:p>
        </p:txBody>
      </p:sp>
    </p:spTree>
    <p:extLst>
      <p:ext uri="{BB962C8B-B14F-4D97-AF65-F5344CB8AC3E}">
        <p14:creationId xmlns:p14="http://schemas.microsoft.com/office/powerpoint/2010/main" val="3945352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308" y="260648"/>
            <a:ext cx="8134672" cy="655229"/>
          </a:xfr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274638" algn="ctr"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Передвижные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подразделения и формы работы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940520"/>
              </p:ext>
            </p:extLst>
          </p:nvPr>
        </p:nvGraphicFramePr>
        <p:xfrm>
          <a:off x="381844" y="1022893"/>
          <a:ext cx="8229599" cy="4206240"/>
        </p:xfrm>
        <a:graphic>
          <a:graphicData uri="http://schemas.openxmlformats.org/drawingml/2006/table">
            <a:tbl>
              <a:tblPr firstRow="1" firstCol="1" bandRow="1"/>
              <a:tblGrid>
                <a:gridCol w="3240360"/>
                <a:gridCol w="576064"/>
                <a:gridCol w="1224136"/>
                <a:gridCol w="1080120"/>
                <a:gridCol w="945576"/>
                <a:gridCol w="1163343"/>
              </a:tblGrid>
              <a:tr h="562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подразделений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форм работы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(нет – 0, есть – 1)</a:t>
                      </a: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подразделений, установок, бригад,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выездов,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принятых 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 выездах, чел</a:t>
                      </a: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327" marR="63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327" marR="63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327" marR="63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Врачебные амбулатории  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Мобильные стоматологические кабинеты  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7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Флюорографические установки  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Лаборатории 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Врачебные бригады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и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 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них психиатрические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5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Отделения  выездной патронажной паллиативной медицинской помощи взрослым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5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Отделения  выездной патронажной паллиативной медицинской помощи детям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Фельдшерско-акушерские пункты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Фельдшерские пункты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Маммографические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установки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Мобильные медицинские бригады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Мобильные медицинские комплексы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Передвижной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флюорограф-маммограф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флюмамм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3327" marR="633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27" marR="633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48906" y="5345831"/>
            <a:ext cx="4392488" cy="151216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2BF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наличии передвижных флюорографических 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маммографических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установок сведения об их деятельности должны быть отражены в таблице 5114. 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51520" y="588262"/>
            <a:ext cx="187220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Таблица</a:t>
            </a:r>
            <a:r>
              <a:rPr lang="ru-RU" altLang="ru-RU" sz="1800" b="1" dirty="0">
                <a:latin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1003</a:t>
            </a:r>
            <a:endParaRPr lang="ru-RU" altLang="ru-RU" sz="1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76056" y="5301209"/>
            <a:ext cx="3960440" cy="144016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2BF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Гр.6 Число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пациентов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принятых при выездах, чел (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посещений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3203848" y="4365104"/>
            <a:ext cx="45719" cy="929879"/>
          </a:xfrm>
          <a:prstGeom prst="downArrow">
            <a:avLst/>
          </a:prstGeom>
          <a:solidFill>
            <a:srgbClr val="2BF55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668344" y="1905434"/>
            <a:ext cx="72008" cy="3323765"/>
          </a:xfrm>
          <a:prstGeom prst="downArrow">
            <a:avLst>
              <a:gd name="adj1" fmla="val 73960"/>
              <a:gd name="adj2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2522291" y="2558681"/>
            <a:ext cx="45719" cy="2736303"/>
          </a:xfrm>
          <a:prstGeom prst="downArrow">
            <a:avLst>
              <a:gd name="adj1" fmla="val 73960"/>
              <a:gd name="adj2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582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28010"/>
            <a:ext cx="8095928" cy="369332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Добавлена новая таблица: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23528" y="392542"/>
            <a:ext cx="187220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Таблица</a:t>
            </a:r>
            <a:r>
              <a:rPr lang="ru-RU" altLang="ru-RU" sz="1800" b="1" dirty="0">
                <a:latin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1004</a:t>
            </a:r>
            <a:endParaRPr lang="ru-RU" altLang="ru-RU" sz="1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700808"/>
            <a:ext cx="8559189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Акушерско-гинекологические кабинеты (из таб.1001, стр.1), расположенные: в малых городах с численностью общего населения до 50 тыс. человек 1____________, в поселках городского типа 2_________, в сельской местности 3___________; женские консультации, расположенные: в малых городах с численностью общего населения до 50 тыс. человек 4____, в поселках городского типа 5_____, в сельской местности 6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_______.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Проставляются все отделения и кабинеты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-расположенные в малых городах, т.е. это Город, с численностью населения до 50 тыс. человек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-в поселках городского типа (не зависимо от числа населения)</a:t>
            </a:r>
          </a:p>
          <a:p>
            <a:pPr algn="just"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Также логика по строке Женская консультация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3012" y="980728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dirty="0">
                <a:solidFill>
                  <a:srgbClr val="FF0000"/>
                </a:solidFill>
                <a:latin typeface="Times New Roman,Bold"/>
                <a:ea typeface="Times New Roman" panose="02020603050405020304" pitchFamily="18" charset="0"/>
                <a:cs typeface="Times New Roman,Bold"/>
              </a:rPr>
              <a:t>(1004)</a:t>
            </a:r>
            <a:r>
              <a:rPr lang="ru-RU" sz="1600" dirty="0">
                <a:latin typeface="Times New Roman,Bold"/>
                <a:ea typeface="Times New Roman" panose="02020603050405020304" pitchFamily="18" charset="0"/>
                <a:cs typeface="Times New Roman,Bold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,Bold"/>
                <a:ea typeface="Times New Roman" panose="02020603050405020304" pitchFamily="18" charset="0"/>
                <a:cs typeface="Times New Roman,Bold"/>
              </a:rPr>
              <a:t>Кабинеты, отделения, подразделения амбулаторной акушерско-гинекологической помощи, единица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34465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8600" y="4572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latin typeface="Times New Roman" panose="02020603050405020304" pitchFamily="18" charset="0"/>
              </a:rPr>
              <a:t>7. Мощность (плановое число посещений в смену)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подразделений, </a:t>
            </a:r>
            <a:r>
              <a:rPr lang="ru-RU" altLang="ru-RU" sz="1800" b="1" dirty="0">
                <a:latin typeface="Times New Roman" panose="02020603050405020304" pitchFamily="18" charset="0"/>
              </a:rPr>
              <a:t>оказывающих медицинскую помощь в амбулаторных условиях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28600" y="10668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70373245"/>
              </p:ext>
            </p:extLst>
          </p:nvPr>
        </p:nvGraphicFramePr>
        <p:xfrm>
          <a:off x="152400" y="1371600"/>
          <a:ext cx="8534400" cy="3491548"/>
        </p:xfrm>
        <a:graphic>
          <a:graphicData uri="http://schemas.openxmlformats.org/drawingml/2006/table">
            <a:tbl>
              <a:tblPr/>
              <a:tblGrid>
                <a:gridCol w="40379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33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431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4953000" y="3788296"/>
            <a:ext cx="3962400" cy="1166292"/>
          </a:xfrm>
          <a:prstGeom prst="rect">
            <a:avLst/>
          </a:prstGeom>
          <a:solidFill>
            <a:srgbClr val="B9E1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cs typeface="Arial" charset="0"/>
              </a:rPr>
              <a:t>При наличии нескольких отдельно стоящих зданий медицинской организации мощности подразделений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суммируют</a:t>
            </a:r>
            <a:r>
              <a:rPr lang="ru-RU" sz="1400" b="1" dirty="0">
                <a:cs typeface="Arial" charset="0"/>
              </a:rPr>
              <a:t>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4953000" y="2074590"/>
            <a:ext cx="3651448" cy="49609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defRPr/>
            </a:pPr>
            <a:r>
              <a:rPr lang="ru-RU" sz="1400" b="1" dirty="0"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11317" name="Rectangle 229"/>
          <p:cNvSpPr>
            <a:spLocks noChangeArrowheads="1"/>
          </p:cNvSpPr>
          <p:nvPr/>
        </p:nvSpPr>
        <p:spPr bwMode="auto">
          <a:xfrm>
            <a:off x="152400" y="48768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рассчитывается и не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указывается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травмпунктов,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</p:txBody>
      </p:sp>
      <p:sp>
        <p:nvSpPr>
          <p:cNvPr id="11318" name="TextBox 8"/>
          <p:cNvSpPr txBox="1">
            <a:spLocks noChangeArrowheads="1"/>
          </p:cNvSpPr>
          <p:nvPr/>
        </p:nvSpPr>
        <p:spPr bwMode="auto">
          <a:xfrm>
            <a:off x="7020272" y="5257800"/>
            <a:ext cx="1666528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</a:rPr>
              <a:t>Показываем в целых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  </a:t>
            </a:r>
            <a:r>
              <a:rPr lang="ru-RU" altLang="ru-RU" sz="2000" b="1" dirty="0">
                <a:latin typeface="Times New Roman" panose="02020603050405020304" pitchFamily="18" charset="0"/>
              </a:rPr>
              <a:t>числах</a:t>
            </a:r>
          </a:p>
        </p:txBody>
      </p:sp>
    </p:spTree>
    <p:extLst>
      <p:ext uri="{BB962C8B-B14F-4D97-AF65-F5344CB8AC3E}">
        <p14:creationId xmlns:p14="http://schemas.microsoft.com/office/powerpoint/2010/main" val="226816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22114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деятельности поликлиники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Фактическая мощность поликлиники (М) определяется по формуле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= Всего врачебных посещений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поликлиника+дом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)/512, коэффициент 512 – количество рабочий дней при 1,66 смены (среднее)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Плановая (проектная)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мощность поликлиники (М) определяется по формуле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= Плановое число врачебных посещений/512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сопоставлении фактической мощности/плановой-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100%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резервы площадей для амбулаторного приема;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100%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нехватка площадей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729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28010"/>
            <a:ext cx="8095928" cy="436694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Добавлена новая таблица: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5959" y="462017"/>
            <a:ext cx="187220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Таблица</a:t>
            </a:r>
            <a:r>
              <a:rPr lang="ru-RU" altLang="ru-RU" sz="1800" b="1" dirty="0">
                <a:latin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1051</a:t>
            </a:r>
            <a:endParaRPr lang="ru-RU" altLang="ru-RU" sz="1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924" y="1399247"/>
            <a:ext cx="88924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just"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проживающих в сельской местности, поселках городского типа и малых городах (численность населения до 50 тыс. человек), прикрепленных к женским консультациям, чел. 1___________________из них получивших медицинскую помощь, чел. 2____________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0510" algn="just">
              <a:spcAft>
                <a:spcPts val="6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924" y="876027"/>
            <a:ext cx="11631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0510" algn="just">
              <a:spcAft>
                <a:spcPts val="60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(1051)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4628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63105"/>
            <a:ext cx="7920880" cy="4932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arenBoth" startAt="1090"/>
              <a:tabLst>
                <a:tab pos="2637155" algn="ctr"/>
                <a:tab pos="2743200" algn="l"/>
                <a:tab pos="5274310" algn="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 человек – 792</a:t>
            </a:r>
          </a:p>
          <a:p>
            <a:pPr marL="590550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Санаторно-курортное лечение по всем профилям: направлено на санаторно-курортное лечение, всего 1 _____________, из них</a:t>
            </a:r>
          </a:p>
          <a:p>
            <a:pPr marL="590550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детей 0–17 лет  2 _____________ , получили санаторно-курортное лечение, всего  3 _____________, из них дети 0–17 лет  4 __________ , </a:t>
            </a:r>
          </a:p>
          <a:p>
            <a:pPr marL="590550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общего числа получивших санаторно-курортное лечение – иностранные граждане, 5 ________, из них дети 6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__________.  </a:t>
            </a:r>
          </a:p>
          <a:p>
            <a:pPr marL="590550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заполняется  медицинскими организациями, направляющих пациентов на санаторно-курортное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ечение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1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3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статистического наблюдения № 30 составляется всеми медицинскими организациями, входящими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номенклатуру медицинских организаций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Минздрава России от 06.08.2013 № 529н, зарегистрирован в Министерстве юстиции Российской Федерации 13.09.2013 № 29950)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Клиники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ВУЗов и НИИ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(подчинения МЗРФ и академии наук) также заполняют  форму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91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38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1107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197859" name="Group 227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515811243"/>
              </p:ext>
            </p:extLst>
          </p:nvPr>
        </p:nvGraphicFramePr>
        <p:xfrm>
          <a:off x="152400" y="762000"/>
          <a:ext cx="8763000" cy="3475302"/>
        </p:xfrm>
        <a:graphic>
          <a:graphicData uri="http://schemas.openxmlformats.org/drawingml/2006/table">
            <a:tbl>
              <a:tblPr/>
              <a:tblGrid>
                <a:gridCol w="5715000"/>
                <a:gridCol w="990600"/>
                <a:gridCol w="2057400"/>
              </a:tblGrid>
              <a:tr h="335351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Участки медицинских организаций, оказывающих медицинскую помощь в амбулаторных условиях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6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Врачебных терапевтических участков,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комплексные участки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малокомплектные участки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Участки врача общей практики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 участки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1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малокомплектные участки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Фельдшерские    участки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06" name="Rectangle 228"/>
          <p:cNvSpPr>
            <a:spLocks noChangeArrowheads="1"/>
          </p:cNvSpPr>
          <p:nvPr/>
        </p:nvSpPr>
        <p:spPr bwMode="auto">
          <a:xfrm>
            <a:off x="5004048" y="2420888"/>
            <a:ext cx="3888432" cy="18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Проверка доступности первичной медико-санитарной помощи: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(численность населения) : (норматив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численности населения на участке) =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численность штатных должностей участковых врачей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При этом могут быть отклонения</a:t>
            </a:r>
          </a:p>
        </p:txBody>
      </p:sp>
      <p:sp>
        <p:nvSpPr>
          <p:cNvPr id="11307" name="AutoShape 229"/>
          <p:cNvSpPr>
            <a:spLocks noChangeArrowheads="1"/>
          </p:cNvSpPr>
          <p:nvPr/>
        </p:nvSpPr>
        <p:spPr bwMode="auto">
          <a:xfrm>
            <a:off x="4114800" y="6172200"/>
            <a:ext cx="9906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>
              <a:alpha val="58823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11308" name="Rectangle 228"/>
          <p:cNvSpPr>
            <a:spLocks noChangeArrowheads="1"/>
          </p:cNvSpPr>
          <p:nvPr/>
        </p:nvSpPr>
        <p:spPr bwMode="auto">
          <a:xfrm>
            <a:off x="381000" y="4437112"/>
            <a:ext cx="8229600" cy="1872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dirty="0">
                <a:solidFill>
                  <a:srgbClr val="000000"/>
                </a:solidFill>
                <a:latin typeface="Times New Roman"/>
              </a:rPr>
              <a:t>В строке 7 указывать участки по состоянию на конец отчетного года и созданные по причине </a:t>
            </a:r>
            <a:r>
              <a:rPr lang="ru-RU" sz="1600" dirty="0" err="1">
                <a:solidFill>
                  <a:srgbClr val="000000"/>
                </a:solidFill>
                <a:latin typeface="Times New Roman"/>
              </a:rPr>
              <a:t>неукомплектованности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> либо недостаточной укомплектованности медицинской организации, оказывающей первичную врачебную медико-санитарную помощь, или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</a:rPr>
              <a:t>ее подразделений 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>медицинскими работниками из числа врачей-терапевтов, врачей терапевтов-участковых, врачей-педиатров, врачей-педиатров участковых, врачей общей практики (семейных врачей), а также в случае их временного отсутствия и возложении на фельдшера отдельных врачебных функций </a:t>
            </a:r>
            <a:endParaRPr lang="ru-RU" altLang="ru-RU" sz="1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1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>
            <a:spLocks noChangeArrowheads="1"/>
          </p:cNvSpPr>
          <p:nvPr/>
        </p:nvSpPr>
        <p:spPr bwMode="auto">
          <a:xfrm>
            <a:off x="0" y="2895600"/>
            <a:ext cx="8915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</a:pPr>
            <a:r>
              <a:rPr lang="ru-RU" altLang="ru-RU" sz="1600" b="1">
                <a:latin typeface="Times New Roman" panose="02020603050405020304" pitchFamily="18" charset="0"/>
              </a:rPr>
              <a:t>В соответствии с приказом Минздравсоцразвития России от 15.05.2012 </a:t>
            </a: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№ 543н </a:t>
            </a:r>
            <a:r>
              <a:rPr lang="ru-RU" altLang="ru-RU" sz="1600" b="1">
                <a:latin typeface="Times New Roman" panose="02020603050405020304" pitchFamily="18" charset="0"/>
              </a:rPr>
              <a:t>“Об утверждении Положения об организации оказания первичной медико-санитарной помощи взрослому населению” могут быть организованы следующие участки: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•   терапевтический, с численностью прикрепленного взрослого населения (18 лет и старше) в количестве 1700 чел.;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•   врача общей практики, с численностью прикрепленного взрослого на- селения (18 лет и старше) в количестве 1200 чел.;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•   семейного врача, с численностью прикрепленного взрослого и детского населения в количестве 1500 чел.;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•   комплексный терапевтический, с численностью прикрепленного населения (взрослого и детского) в количестве 2000 чел.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</a:pPr>
            <a:r>
              <a:rPr lang="ru-RU" altLang="ru-RU" sz="1600" b="1">
                <a:latin typeface="Times New Roman" panose="02020603050405020304" pitchFamily="18" charset="0"/>
              </a:rPr>
              <a:t>В соответствии с приказом Минздравсоцразвития России  от 16.04.2012 №</a:t>
            </a: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366н "</a:t>
            </a:r>
            <a:r>
              <a:rPr lang="ru-RU" altLang="ru-RU" sz="1600" b="1">
                <a:latin typeface="Times New Roman" panose="02020603050405020304" pitchFamily="18" charset="0"/>
              </a:rPr>
              <a:t>Об утверждении Порядка оказания педиатрической помощи" рекомендовано на 1 врача-педиатра участкового 800 прикрепленного детского населения</a:t>
            </a:r>
          </a:p>
        </p:txBody>
      </p:sp>
      <p:sp>
        <p:nvSpPr>
          <p:cNvPr id="12291" name="AutoShape 11"/>
          <p:cNvSpPr>
            <a:spLocks noChangeArrowheads="1"/>
          </p:cNvSpPr>
          <p:nvPr/>
        </p:nvSpPr>
        <p:spPr bwMode="auto">
          <a:xfrm>
            <a:off x="3962400" y="0"/>
            <a:ext cx="8382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>
              <a:alpha val="58823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0" y="533400"/>
            <a:ext cx="9144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</a:pP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Комплексный терапевтический участок </a:t>
            </a:r>
            <a:r>
              <a:rPr lang="ru-RU" altLang="ru-RU" sz="1600" b="1">
                <a:latin typeface="Times New Roman" panose="02020603050405020304" pitchFamily="18" charset="0"/>
              </a:rPr>
              <a:t>– обслуживается врачом терапевтом участковым, медсестрой и фельдшером (акушеркой), ФАП, ФП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</a:pPr>
            <a:r>
              <a:rPr lang="ru-RU" altLang="ru-RU" sz="1600" b="1">
                <a:solidFill>
                  <a:srgbClr val="C00000"/>
                </a:solidFill>
                <a:latin typeface="Times New Roman" panose="02020603050405020304" pitchFamily="18" charset="0"/>
              </a:rPr>
              <a:t>Комплексный терапевтический участок </a:t>
            </a:r>
            <a:r>
              <a:rPr lang="ru-RU" altLang="ru-RU" sz="1600" b="1">
                <a:latin typeface="Times New Roman" panose="02020603050405020304" pitchFamily="18" charset="0"/>
              </a:rPr>
              <a:t>формируется из населения врачебного участка с недостаточной численностью прикрепленного населения (малокомплектный участок) или населения, обслуживаемого врачом-терапевтом амбулатории и населения, обслуживаемого фельдшерско-акушерскими пунктами (фельдшерскими пунктами)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</a:pPr>
            <a:r>
              <a:rPr lang="ru-RU" altLang="ru-RU" sz="1600" b="1">
                <a:latin typeface="Times New Roman" panose="02020603050405020304" pitchFamily="18" charset="0"/>
              </a:rPr>
              <a:t>К малокомплектным участкам относят участки,  численность прикрепленного населения на которых на 200 человек ниже установленных нормативов</a:t>
            </a:r>
          </a:p>
        </p:txBody>
      </p:sp>
    </p:spTree>
    <p:extLst>
      <p:ext uri="{BB962C8B-B14F-4D97-AF65-F5344CB8AC3E}">
        <p14:creationId xmlns:p14="http://schemas.microsoft.com/office/powerpoint/2010/main" val="270506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518616"/>
            <a:ext cx="8435280" cy="490067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Добавлены новые </a:t>
            </a:r>
            <a:r>
              <a:rPr lang="ru-RU" sz="1800" b="1" cap="all" dirty="0" err="1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сТРОКИ</a:t>
            </a:r>
            <a:r>
              <a:rPr lang="ru-RU" sz="1800" b="1" cap="all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lang="ru-RU" sz="1800" b="1" cap="all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191439"/>
              </p:ext>
            </p:extLst>
          </p:nvPr>
        </p:nvGraphicFramePr>
        <p:xfrm>
          <a:off x="251520" y="1772816"/>
          <a:ext cx="8640960" cy="3519017"/>
        </p:xfrm>
        <a:graphic>
          <a:graphicData uri="http://schemas.openxmlformats.org/drawingml/2006/table">
            <a:tbl>
              <a:tblPr firstRow="1" firstCol="1" bandRow="1"/>
              <a:tblGrid>
                <a:gridCol w="1728192"/>
                <a:gridCol w="545972"/>
                <a:gridCol w="591434"/>
                <a:gridCol w="560731"/>
                <a:gridCol w="578506"/>
                <a:gridCol w="461081"/>
                <a:gridCol w="458388"/>
                <a:gridCol w="458388"/>
                <a:gridCol w="607054"/>
                <a:gridCol w="607054"/>
                <a:gridCol w="712089"/>
                <a:gridCol w="619982"/>
                <a:gridCol w="712089"/>
              </a:tblGrid>
              <a:tr h="55935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стро-ки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посещений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посещений (из графы 3) сделано по поводу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заболеваний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посещений врачами на дому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врачей, включая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профилак-тические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 всего</a:t>
                      </a: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сель-скими жителя-ми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взрос-лыми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лет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более 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0–17 лет 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графы 9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графы 12 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поводу заболеваний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5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сельскими жителями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0–17 лет 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поводу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заболева-ний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441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7864" marR="5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7864" marR="5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7864" marR="5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7864" marR="5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7864" marR="5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72">
                <a:tc>
                  <a:txBody>
                    <a:bodyPr/>
                    <a:lstStyle/>
                    <a:p>
                      <a:pPr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Врачи, всего</a:t>
                      </a: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7864" marR="5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строки 1, консультации, проведенные национальными медицинскими исследовательскими центрами (НМИЦ) в ходе выездов в медицинские организации субъектов Российской Федерации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864" marR="578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107504" y="692696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2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100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291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0453" y="250724"/>
            <a:ext cx="8229600" cy="634082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Добавлены новые таблицы: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23528" y="591679"/>
            <a:ext cx="25202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Таблица</a:t>
            </a:r>
            <a:r>
              <a:rPr lang="ru-RU" altLang="ru-RU" sz="18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2109 и 2110</a:t>
            </a:r>
            <a:endParaRPr lang="ru-RU" altLang="ru-RU" sz="1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7608" y="1191481"/>
            <a:ext cx="8342445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(2109)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Деятельность Центров здоровья для взрослого населения: углубленное профилактическое консультирование лиц, прошедших профилактический медицинский осмотр и диспансеризацию определенных групп взрослого населения, и индивидуальные программы по ведению здорового образа жизни: подлежало углубленному профилактическому консультированию, всего, чел 1_________, из них сельских жителей, чел 2___________; прошли углубленное профилактическое консультирование (из стр.1), всего, чел 3_____________, из них сельских жителей, чел 4________________; Из числа прошедших углубленное профилактическое консультирование (стр.3) разработано индивидуальных программ по ведению здорового образа жизни, всего, чел 5__________________, из них сельских жителей, чел 6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____________________________.</a:t>
            </a:r>
          </a:p>
          <a:p>
            <a:pPr algn="just">
              <a:spcAft>
                <a:spcPts val="0"/>
              </a:spcAft>
            </a:pP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Деятельность только Центров здоровья (участковая служба или центры профилактики не указываются)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Сведения о числе лиц не должны превышать данных отраслевой ФФСН № 68 «Сведения о деятельности центра здоровья»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СОПОСТАВЛЕНИЕ НА НАЛИЧИЕ Центров здоровья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943129"/>
            <a:ext cx="837456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(2110)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 Центров здоровья для взрослого населения: индивидуальные программы здорового питания  из числа прошедших углубленное профилактическое консультирование: подлежало разработке индивидуальных программ всего, чел 1_______________, из них сельских жителей, чел 2_____________; Из них разработано индивидуальных программ здорового питания, всего, чел 3_____________, из них сельских жителей, чел 4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________________.</a:t>
            </a:r>
          </a:p>
          <a:p>
            <a:pPr algn="just"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922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2074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Добавлены новые </a:t>
            </a:r>
            <a:r>
              <a:rPr lang="ru-RU" sz="1800" b="1" cap="all" dirty="0" err="1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сТРОКИ</a:t>
            </a: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1835919"/>
              </p:ext>
            </p:extLst>
          </p:nvPr>
        </p:nvGraphicFramePr>
        <p:xfrm>
          <a:off x="107504" y="1340768"/>
          <a:ext cx="8712968" cy="5013960"/>
        </p:xfrm>
        <a:graphic>
          <a:graphicData uri="http://schemas.openxmlformats.org/drawingml/2006/table">
            <a:tbl>
              <a:tblPr firstRow="1" firstCol="1" bandRow="1"/>
              <a:tblGrid>
                <a:gridCol w="1510940"/>
                <a:gridCol w="397794"/>
                <a:gridCol w="711988"/>
                <a:gridCol w="632877"/>
                <a:gridCol w="778849"/>
                <a:gridCol w="645127"/>
                <a:gridCol w="715915"/>
                <a:gridCol w="715915"/>
                <a:gridCol w="639610"/>
                <a:gridCol w="560501"/>
                <a:gridCol w="701726"/>
                <a:gridCol w="596401"/>
                <a:gridCol w="105325"/>
              </a:tblGrid>
              <a:tr h="13179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Подлежало осмотрам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сельских жителей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сельских жителей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Выявлена патология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Направлено на лечение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Пролечено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71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сельских жителей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сельских жителей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сельских жителей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5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в возрасте 15-17 лет, всего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387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</a:t>
                      </a:r>
                    </a:p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мальчиков (урологом-андрологом)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591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девочек (акушером-гинекологом)</a:t>
                      </a: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5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в возрасте 18-49 лет, 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2569">
                <a:tc>
                  <a:txBody>
                    <a:bodyPr/>
                    <a:lstStyle/>
                    <a:p>
                      <a:pPr indent="20320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мужчин (врачом-урологом, при его отсутствии врачом-хирургом, прошедшим подготовку по вопросам репродуктивного здоровья у мужчин)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591">
                <a:tc>
                  <a:txBody>
                    <a:bodyPr/>
                    <a:lstStyle/>
                    <a:p>
                      <a:pPr indent="20320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женщин (врачом акушером-гинекологом)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08" marR="59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457200" y="481177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2511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528" y="1043251"/>
            <a:ext cx="9759371" cy="17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5458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2074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Добавлена новая таблица: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89618"/>
              </p:ext>
            </p:extLst>
          </p:nvPr>
        </p:nvGraphicFramePr>
        <p:xfrm>
          <a:off x="457200" y="1268760"/>
          <a:ext cx="8229600" cy="3474720"/>
        </p:xfrm>
        <a:graphic>
          <a:graphicData uri="http://schemas.openxmlformats.org/drawingml/2006/table">
            <a:tbl>
              <a:tblPr firstRow="1" firstCol="1" bandRow="1"/>
              <a:tblGrid>
                <a:gridCol w="4324719"/>
                <a:gridCol w="889672"/>
                <a:gridCol w="1537977"/>
                <a:gridCol w="1477232"/>
              </a:tblGrid>
              <a:tr h="319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граждан репродуктивного возраста 18–49 лет включительно, с целью оценки репродуктивного здоровья, чел.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1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число пациентов, состоявших в отчетном году под диспансерным наблюдением с патологией репродуктивного здоровья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женщин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048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число пациентов, состоявших в отчетном году под диспансерным наблюдением с патологией репродуктивного здоровья, было: госпитализировано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из них женщин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направлено на санаторно-курортное лечение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из них женщин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нуждалось в оперативном лечении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из них женщин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оперировано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из них женщин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направлено на медицинскую реабилитацию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0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из них женщин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71"/>
          <p:cNvSpPr>
            <a:spLocks noChangeArrowheads="1"/>
          </p:cNvSpPr>
          <p:nvPr/>
        </p:nvSpPr>
        <p:spPr bwMode="auto">
          <a:xfrm>
            <a:off x="323528" y="455712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2517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4941168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607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7893496"/>
          </a:xfrm>
        </p:spPr>
        <p:txBody>
          <a:bodyPr/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64, раздел 6, т. 6000 заполняется всеми медицинскими организациями, которые занимаются заготовкой, хранением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использованием донорской крови и ее компонентами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6000 формы 64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равны данным по т.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3200 формы 30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84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861048"/>
            <a:ext cx="5486400" cy="2880320"/>
          </a:xfrm>
        </p:spPr>
        <p:txBody>
          <a:bodyPr/>
          <a:lstStyle/>
          <a:p>
            <a:pPr algn="ctr"/>
            <a:r>
              <a:rPr lang="ru-RU" altLang="ru-RU" sz="1400" b="1" dirty="0" smtClean="0">
                <a:solidFill>
                  <a:srgbClr val="CC0000"/>
                </a:solidFill>
                <a:latin typeface="Times New Roman" pitchFamily="18" charset="0"/>
              </a:rPr>
              <a:t/>
            </a:r>
            <a:br>
              <a:rPr lang="ru-RU" altLang="ru-RU" sz="1400" b="1" dirty="0" smtClean="0">
                <a:solidFill>
                  <a:srgbClr val="CC0000"/>
                </a:solidFill>
                <a:latin typeface="Times New Roman" pitchFamily="18" charset="0"/>
              </a:rPr>
            </a:br>
            <a:r>
              <a:rPr lang="ru-RU" altLang="ru-RU" sz="1400" dirty="0">
                <a:solidFill>
                  <a:srgbClr val="CC0000"/>
                </a:solidFill>
                <a:latin typeface="Times New Roman" pitchFamily="18" charset="0"/>
              </a:rPr>
              <a:t/>
            </a:r>
            <a:br>
              <a:rPr lang="ru-RU" altLang="ru-RU" sz="1400" dirty="0">
                <a:solidFill>
                  <a:srgbClr val="CC0000"/>
                </a:solidFill>
                <a:latin typeface="Times New Roman" pitchFamily="18" charset="0"/>
              </a:rPr>
            </a:br>
            <a:r>
              <a:rPr lang="ru-RU" altLang="ru-RU" sz="1400" b="1" dirty="0" smtClean="0">
                <a:solidFill>
                  <a:srgbClr val="CC0000"/>
                </a:solidFill>
                <a:latin typeface="Times New Roman" pitchFamily="18" charset="0"/>
              </a:rPr>
              <a:t>ВАЖНО!</a:t>
            </a:r>
            <a:br>
              <a:rPr lang="ru-RU" altLang="ru-RU" sz="1400" b="1" dirty="0" smtClean="0">
                <a:solidFill>
                  <a:srgbClr val="CC0000"/>
                </a:solidFill>
                <a:latin typeface="Times New Roman" pitchFamily="18" charset="0"/>
              </a:rPr>
            </a:br>
            <a:r>
              <a:rPr lang="ru-RU" altLang="ru-RU" sz="1400" dirty="0">
                <a:solidFill>
                  <a:srgbClr val="CC0000"/>
                </a:solidFill>
                <a:latin typeface="Times New Roman" pitchFamily="18" charset="0"/>
              </a:rPr>
              <a:t/>
            </a:r>
            <a:br>
              <a:rPr lang="ru-RU" altLang="ru-RU" sz="1400" dirty="0">
                <a:solidFill>
                  <a:srgbClr val="CC0000"/>
                </a:solidFill>
                <a:latin typeface="Times New Roman" pitchFamily="18" charset="0"/>
              </a:rPr>
            </a:br>
            <a:r>
              <a:rPr lang="ru-RU" altLang="ru-RU" sz="1400" b="1" dirty="0" smtClean="0">
                <a:latin typeface="Times New Roman" pitchFamily="18" charset="0"/>
              </a:rPr>
              <a:t>ОБЪЕМ ТРАНСФУЗИОННЫХ СРЕДСТВ УКАЗЫВАЕТСЯ В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ЛИТРАХ</a:t>
            </a:r>
            <a:br>
              <a:rPr lang="ru-RU" altLang="ru-RU" sz="14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НЕ ПУТАТЬ С ДОЗАМИ</a:t>
            </a:r>
            <a:br>
              <a:rPr lang="ru-RU" altLang="ru-RU" sz="14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ru-RU" sz="1400" b="1" dirty="0" smtClean="0">
                <a:latin typeface="Times New Roman" pitchFamily="18" charset="0"/>
              </a:rPr>
              <a:t>Обратить внимание на показатели  -  </a:t>
            </a:r>
            <a:br>
              <a:rPr lang="ru-RU" altLang="ru-RU" sz="1400" b="1" dirty="0" smtClean="0">
                <a:latin typeface="Times New Roman" pitchFamily="18" charset="0"/>
              </a:rPr>
            </a:br>
            <a:r>
              <a:rPr lang="ru-RU" altLang="ru-RU" sz="1400" b="1" dirty="0" smtClean="0">
                <a:latin typeface="Times New Roman" pitchFamily="18" charset="0"/>
              </a:rPr>
              <a:t>объем на одно переливание и на одного пациента,</a:t>
            </a:r>
            <a:br>
              <a:rPr lang="ru-RU" altLang="ru-RU" sz="1400" b="1" dirty="0" smtClean="0">
                <a:latin typeface="Times New Roman" pitchFamily="18" charset="0"/>
              </a:rPr>
            </a:br>
            <a:r>
              <a:rPr lang="ru-RU" altLang="ru-RU" sz="1400" b="1" dirty="0" smtClean="0">
                <a:latin typeface="Times New Roman" pitchFamily="18" charset="0"/>
              </a:rPr>
              <a:t> а также число переливаний на одного пациента</a:t>
            </a:r>
            <a:br>
              <a:rPr lang="ru-RU" altLang="ru-RU" sz="1400" b="1" dirty="0" smtClean="0">
                <a:latin typeface="Times New Roman" pitchFamily="18" charset="0"/>
              </a:rPr>
            </a:br>
            <a:r>
              <a:rPr lang="ru-RU" altLang="ru-RU" sz="1400" dirty="0">
                <a:latin typeface="Times New Roman" pitchFamily="18" charset="0"/>
              </a:rPr>
              <a:t/>
            </a:r>
            <a:br>
              <a:rPr lang="ru-RU" altLang="ru-RU" sz="1400" dirty="0">
                <a:latin typeface="Times New Roman" pitchFamily="18" charset="0"/>
              </a:rPr>
            </a:br>
            <a:r>
              <a:rPr lang="ru-RU" altLang="ru-RU" u="sng" dirty="0" smtClean="0">
                <a:solidFill>
                  <a:srgbClr val="CC0000"/>
                </a:solidFill>
                <a:latin typeface="Times New Roman" pitchFamily="18" charset="0"/>
              </a:rPr>
              <a:t>т. 3200 ф. 30 должна сверяться с т. 6.1, раздел 6 ф. 64</a:t>
            </a:r>
            <a:r>
              <a:rPr lang="ru-RU" altLang="ru-RU" b="1" u="sng" dirty="0" smtClean="0">
                <a:solidFill>
                  <a:srgbClr val="CC0000"/>
                </a:solidFill>
                <a:latin typeface="Times New Roman" pitchFamily="18" charset="0"/>
              </a:rPr>
              <a:t/>
            </a:r>
            <a:br>
              <a:rPr lang="ru-RU" altLang="ru-RU" b="1" u="sng" dirty="0" smtClean="0">
                <a:solidFill>
                  <a:srgbClr val="CC0000"/>
                </a:solidFill>
                <a:latin typeface="Times New Roman" pitchFamily="18" charset="0"/>
              </a:rPr>
            </a:br>
            <a:endParaRPr lang="ru-RU" b="1" u="sng" dirty="0">
              <a:solidFill>
                <a:srgbClr val="CC0000"/>
              </a:solidFill>
            </a:endParaRPr>
          </a:p>
        </p:txBody>
      </p:sp>
      <p:graphicFrame>
        <p:nvGraphicFramePr>
          <p:cNvPr id="4" name="Рисунок 3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961603152"/>
              </p:ext>
            </p:extLst>
          </p:nvPr>
        </p:nvGraphicFramePr>
        <p:xfrm>
          <a:off x="467545" y="620688"/>
          <a:ext cx="8136903" cy="30515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92636"/>
                <a:gridCol w="759692"/>
                <a:gridCol w="1088459"/>
                <a:gridCol w="1287804"/>
                <a:gridCol w="1509316"/>
                <a:gridCol w="1298996"/>
              </a:tblGrid>
              <a:tr h="77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Транфузионные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средства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чел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переливаний,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Перелито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трансфузионных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средств, л.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посттранс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фузионных осложнений,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097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5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Консервированная кровь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5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Эритроцитсодержащие среды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93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Плазма всех видов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5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Концентрат тромбоцитов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3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Аутогемотрансфузии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92" marR="465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2288" y="116632"/>
            <a:ext cx="5486400" cy="432048"/>
          </a:xfrm>
        </p:spPr>
        <p:txBody>
          <a:bodyPr/>
          <a:lstStyle/>
          <a:p>
            <a:r>
              <a:rPr lang="ru-RU" b="1" dirty="0" smtClean="0"/>
              <a:t>Т. 3200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1287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ru-RU" sz="3600" dirty="0" smtClean="0"/>
              <a:t>!!! </a:t>
            </a:r>
            <a:r>
              <a:rPr lang="ru-RU" sz="3600" u="sng" dirty="0" smtClean="0">
                <a:solidFill>
                  <a:srgbClr val="FF0000"/>
                </a:solidFill>
              </a:rPr>
              <a:t>По гр. 9 т. 5000, 6000 предоставить пояснительную записку с указанием причины утилизации</a:t>
            </a:r>
            <a:endParaRPr lang="ru-RU" sz="36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8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2364668"/>
              </p:ext>
            </p:extLst>
          </p:nvPr>
        </p:nvGraphicFramePr>
        <p:xfrm>
          <a:off x="179514" y="1556793"/>
          <a:ext cx="8856981" cy="4032447"/>
        </p:xfrm>
        <a:graphic>
          <a:graphicData uri="http://schemas.openxmlformats.org/drawingml/2006/table">
            <a:tbl>
              <a:tblPr firstRow="1" firstCol="1" bandRow="1"/>
              <a:tblGrid>
                <a:gridCol w="1571400"/>
                <a:gridCol w="428564"/>
                <a:gridCol w="499991"/>
                <a:gridCol w="857127"/>
                <a:gridCol w="571418"/>
                <a:gridCol w="571418"/>
                <a:gridCol w="571418"/>
                <a:gridCol w="571418"/>
                <a:gridCol w="499991"/>
                <a:gridCol w="571418"/>
                <a:gridCol w="872458"/>
                <a:gridCol w="635180"/>
                <a:gridCol w="635180"/>
              </a:tblGrid>
              <a:tr h="19499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 них выполнено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исследований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3)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6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Рентгеноско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Рентгенограмм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Флюорограмм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Томограмм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9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пленке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циф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ровых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пленке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циф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ровых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b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пленке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циф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b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ровых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контра </a:t>
                      </a:r>
                      <a:r>
                        <a:rPr lang="ru-RU" sz="11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стированием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(без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ангио-</a:t>
                      </a:r>
                      <a:b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графий)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-делениях, оказывающих медицинскую помощь в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условиях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условиях дневного стационара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49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9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Рентгенодиагностические  исследования – всего</a:t>
                      </a:r>
                    </a:p>
                  </a:txBody>
                  <a:tcPr marL="12382" marR="12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79961">
                <a:tc>
                  <a:txBody>
                    <a:bodyPr/>
                    <a:lstStyle/>
                    <a:p>
                      <a:pPr marL="83820" indent="3810"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исследований, выполненных методом </a:t>
                      </a:r>
                      <a:r>
                        <a:rPr lang="ru-RU" sz="11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томосинтеза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(из стр. 1)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49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71755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382" marR="123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490066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ВНЕСЕНЫ ИЗМЕНЕНИЯ В ТАБЛИЦУ: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395536" y="383704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5100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873770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Рентгенодиагностические исследования (без профилактических исследований), единица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00366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99288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	В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адресной части Формы указывается полное и краткое наименование отчитывающейся медицинской организации в соответствии с учредительными документами, зарегистрированными в установленном порядке.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	По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строке «Почтовый адрес» указывается наименование субъекта Российской Федерации, юридический адрес с почтовым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индексом.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	Медицинские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организации заполняют разделы (таблицы), информация в которых содержит фактическую деятельность медицинской организации. 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	Все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медицинские организации обязательно заполняют таблицы: 1000, 1001, 1100, 7000, 8000. 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	При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составлении формы представляется весь объем деятельности – вне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зависимости от источников финансирования.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775190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66756"/>
            <a:ext cx="8229600" cy="490066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томография,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63824" y="48749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5113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3824" y="4869160"/>
            <a:ext cx="8630616" cy="1796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</a:rPr>
              <a:t>По строке 1 «исследований всего» разность между графой 3 «Всего» и суммой граф 4 «без внутривенного контрастирования» и 5 «с внутривенным контрастирование» указывает на значение по графе 3 строки 14 «ангиографии иных сосудов».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674241"/>
              </p:ext>
            </p:extLst>
          </p:nvPr>
        </p:nvGraphicFramePr>
        <p:xfrm>
          <a:off x="462372" y="999189"/>
          <a:ext cx="8229599" cy="3703320"/>
        </p:xfrm>
        <a:graphic>
          <a:graphicData uri="http://schemas.openxmlformats.org/drawingml/2006/table">
            <a:tbl>
              <a:tblPr firstRow="1" firstCol="1" bandRow="1"/>
              <a:tblGrid>
                <a:gridCol w="3281380"/>
                <a:gridCol w="537055"/>
                <a:gridCol w="855914"/>
                <a:gridCol w="1214701"/>
                <a:gridCol w="1214701"/>
                <a:gridCol w="1125848"/>
              </a:tblGrid>
              <a:tr h="13496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Наименования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органов и систем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(гр. 3)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8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 внутривенного контрастирования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внутривенным контрастированием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исследований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236676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156733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77486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123257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головного мозга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57517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53310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4207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17190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околоносовых пазух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5848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5670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4783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височной кости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2359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1894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области шеи, гортани и гортаноглотки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5456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4827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2752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области груди (без сердца и коронарных сосудов)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91470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66446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47972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из стр. 6 легких при 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8176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7681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2159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сердца и коронарных сосудов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34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органов брюшной полости (печень, селезенка,  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поджелудочная железа)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35508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7177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28331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24864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почек и мочевых путей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3823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органов малого таза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13376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2446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10930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9567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позвоночника, из него: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11215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11069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6475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позвоночника (шейный отдел)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2653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2635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1430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позвоночника (грудной отдел)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2409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2373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позвоночника (поясничный и крестцовый отделы)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6153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6061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костей, суставов и мягких тканей конечностей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5656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5409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прочих органов и систем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Ангиография иных сосудов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2457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5" marR="60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2391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66756"/>
            <a:ext cx="8229600" cy="490066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600" b="1" cap="all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Аппараты и оборудование для лучевой диагностики</a:t>
            </a:r>
            <a:endParaRPr lang="ru-RU" sz="1600" b="1" cap="all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63824" y="48749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5117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3824" y="1124744"/>
            <a:ext cx="8496944" cy="539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Обратить внимание! </a:t>
            </a:r>
            <a:r>
              <a:rPr lang="ru-RU" dirty="0" smtClean="0">
                <a:solidFill>
                  <a:srgbClr val="FF0000"/>
                </a:solidFill>
              </a:rPr>
              <a:t>Вам необходимо сопоставления ФРМО и формы № 30 по цифровым </a:t>
            </a:r>
            <a:r>
              <a:rPr lang="ru-RU" dirty="0" err="1" smtClean="0">
                <a:solidFill>
                  <a:srgbClr val="FF0000"/>
                </a:solidFill>
              </a:rPr>
              <a:t>флюорографам</a:t>
            </a:r>
            <a:r>
              <a:rPr lang="ru-RU" dirty="0" smtClean="0">
                <a:solidFill>
                  <a:srgbClr val="FF0000"/>
                </a:solidFill>
              </a:rPr>
              <a:t>, цифровым </a:t>
            </a:r>
            <a:r>
              <a:rPr lang="ru-RU" dirty="0" err="1" smtClean="0">
                <a:solidFill>
                  <a:srgbClr val="FF0000"/>
                </a:solidFill>
              </a:rPr>
              <a:t>маммографам</a:t>
            </a:r>
            <a:r>
              <a:rPr lang="ru-RU" dirty="0" smtClean="0">
                <a:solidFill>
                  <a:srgbClr val="FF0000"/>
                </a:solidFill>
              </a:rPr>
              <a:t>, цифровым рентгеновским аппаратам, </a:t>
            </a:r>
            <a:r>
              <a:rPr lang="ru-RU" dirty="0" err="1" smtClean="0">
                <a:solidFill>
                  <a:srgbClr val="FF0000"/>
                </a:solidFill>
              </a:rPr>
              <a:t>компьютертным</a:t>
            </a:r>
            <a:r>
              <a:rPr lang="ru-RU" dirty="0" smtClean="0">
                <a:solidFill>
                  <a:srgbClr val="FF0000"/>
                </a:solidFill>
              </a:rPr>
              <a:t> томографам. Согласно методическим рекомендациям по заполнению отчетной формы федерального статистического наблюдения  № 30 «Сведения о медицинской организации»  все аппараты и оборудование показываются по состоянию на конец года  состоящих на балансе медицинской организации.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33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192150"/>
            <a:ext cx="8229600" cy="4180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ВНЕСЕНЫ ИЗМЕНЕНИЯ В ТАБЛИЦУ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333278"/>
              </p:ext>
            </p:extLst>
          </p:nvPr>
        </p:nvGraphicFramePr>
        <p:xfrm>
          <a:off x="179512" y="980728"/>
          <a:ext cx="8856984" cy="5733400"/>
        </p:xfrm>
        <a:graphic>
          <a:graphicData uri="http://schemas.openxmlformats.org/drawingml/2006/table">
            <a:tbl>
              <a:tblPr firstRow="1" firstCol="1" bandRow="1"/>
              <a:tblGrid>
                <a:gridCol w="3394754"/>
                <a:gridCol w="421670"/>
                <a:gridCol w="1080120"/>
                <a:gridCol w="1224136"/>
                <a:gridCol w="504056"/>
                <a:gridCol w="648072"/>
                <a:gridCol w="1584176"/>
              </a:tblGrid>
              <a:tr h="6697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оборудования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всего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31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 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действующих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эксплуатации свыше 10 лет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6)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Рентгенодиагностические комплексы универсальные (на 1,2,3 рабочих места, в том числе телеуправляемые)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на 3 рабочих места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на 2 рабочих места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на 1 рабочее место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цифровые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2.4.1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Передвижные </a:t>
                      </a:r>
                      <a:r>
                        <a:rPr lang="ru-RU" sz="11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рентгенотелевизионные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установки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типа С-дуга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Рентгеновские аппараты всего (без компьютерных томографов и ангиографических аппаратов)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Компьютерные томографы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пошаговые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1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односрезовые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1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многосрезовые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всего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в том числе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менее 16 срезов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16 срезов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32–40 срезов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64 среза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128 и более срезов</a:t>
                      </a: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передвижные КТ установки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Ангиографические аппараты стационарные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циклотроны для синтеза </a:t>
                      </a:r>
                      <a:r>
                        <a:rPr lang="ru-RU" sz="11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РФП (без ПЭТ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установки)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05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ru-RU" sz="11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ренографы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871" marR="23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251520" y="22920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5117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91679"/>
            <a:ext cx="8389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4638">
              <a:tabLst>
                <a:tab pos="266700" algn="l"/>
              </a:tabLs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Аппараты и оборудование для лучевой диагностики, единица</a:t>
            </a:r>
            <a:endParaRPr lang="ru-RU" sz="1600" b="1" cap="all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2785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7"/>
            <a:ext cx="820891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a typeface="Times New Roman" panose="02020603050405020304" pitchFamily="18" charset="0"/>
              </a:rPr>
              <a:t>Деятельность лаборатории </a:t>
            </a:r>
            <a:endParaRPr lang="en-US" sz="2800" b="1" dirty="0" smtClean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ea typeface="Times New Roman" panose="02020603050405020304" pitchFamily="18" charset="0"/>
              </a:rPr>
              <a:t>(т. 5300, т.</a:t>
            </a:r>
            <a:r>
              <a:rPr lang="en-US" sz="2800" b="1" dirty="0" smtClean="0">
                <a:ea typeface="Times New Roman" panose="02020603050405020304" pitchFamily="18" charset="0"/>
              </a:rPr>
              <a:t> 5301</a:t>
            </a:r>
            <a:r>
              <a:rPr lang="ru-RU" sz="2800" b="1" dirty="0" smtClean="0">
                <a:ea typeface="Times New Roman" panose="02020603050405020304" pitchFamily="18" charset="0"/>
              </a:rPr>
              <a:t>  т. 5302)</a:t>
            </a:r>
          </a:p>
          <a:p>
            <a:pPr>
              <a:spcAft>
                <a:spcPts val="0"/>
              </a:spcAft>
            </a:pPr>
            <a:endParaRPr lang="ru-RU" sz="2800" b="1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ea typeface="Times New Roman" panose="02020603050405020304" pitchFamily="18" charset="0"/>
              </a:rPr>
              <a:t>Таблицы заполняются полностью в соответствии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с</a:t>
            </a:r>
            <a:r>
              <a:rPr lang="ru-RU" sz="2800" b="1" dirty="0" smtClean="0">
                <a:ea typeface="Times New Roman" panose="02020603050405020304" pitchFamily="18" charset="0"/>
              </a:rPr>
              <a:t> методическими указаниями</a:t>
            </a:r>
          </a:p>
          <a:p>
            <a:pPr>
              <a:spcAft>
                <a:spcPts val="0"/>
              </a:spcAft>
            </a:pPr>
            <a:endParaRPr lang="ru-RU" sz="2800" b="1" dirty="0" smtClean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b="1" dirty="0">
              <a:ea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Изменены наименования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строк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1340" lvl="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Добавлены новые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строки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b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9119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274638"/>
            <a:ext cx="8568952" cy="490066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ВНЕСЕНЫ ИЗМЕНЕНИЯ В ТАБЛИЦУ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400278"/>
              </p:ext>
            </p:extLst>
          </p:nvPr>
        </p:nvGraphicFramePr>
        <p:xfrm>
          <a:off x="292025" y="1340768"/>
          <a:ext cx="8600455" cy="4895826"/>
        </p:xfrm>
        <a:graphic>
          <a:graphicData uri="http://schemas.openxmlformats.org/drawingml/2006/table">
            <a:tbl>
              <a:tblPr/>
              <a:tblGrid>
                <a:gridCol w="4040574"/>
                <a:gridCol w="437311"/>
                <a:gridCol w="583082"/>
                <a:gridCol w="1093278"/>
                <a:gridCol w="728852"/>
                <a:gridCol w="709247"/>
                <a:gridCol w="1008111"/>
              </a:tblGrid>
              <a:tr h="114376"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13344" marR="13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</a:t>
                      </a: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иссле-дований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13344" marR="13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лабораторные исследования по аутсорсингу, (лабораторные исследования отправленные по договору          в лаборатории медицинских организаций, не подающих отчет)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44" marR="13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1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подразде-лениях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оказывающих медицинскую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</a:t>
                      </a:r>
                      <a:b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амбулатор-ных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условиях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условиях дневного стационара</a:t>
                      </a: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месту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нахождения (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лечения)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пациента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(вне лаборатории)</a:t>
                      </a:r>
                    </a:p>
                  </a:txBody>
                  <a:tcPr marL="13344" marR="13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3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Лабораторные исследования, всего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химико-микроскопические исследования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0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гематологические исследования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цитологические исследования 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биохимические исследования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коагулогические исследования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иммунологические исследования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62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инфекционная иммунология (исследования наличия антигенов и антител к ПБА)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микробиологические исследования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молекулярно-генетические исследования 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5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химико-токсикологические исследования 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94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лабораторные исследования, выполненные передвижными клинико-диагностическими</a:t>
                      </a:r>
                      <a:b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лабораториями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69" marR="5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179512" y="383704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5300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19533" y="836712"/>
            <a:ext cx="35769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 лаборатории, единица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4993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274638"/>
            <a:ext cx="8507288" cy="562074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ВНЕСЕНЫ ИЗМЕНЕНИЯ В ТАБЛИЦУ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3259106"/>
              </p:ext>
            </p:extLst>
          </p:nvPr>
        </p:nvGraphicFramePr>
        <p:xfrm>
          <a:off x="208294" y="948960"/>
          <a:ext cx="8496944" cy="5897880"/>
        </p:xfrm>
        <a:graphic>
          <a:graphicData uri="http://schemas.openxmlformats.org/drawingml/2006/table">
            <a:tbl>
              <a:tblPr/>
              <a:tblGrid>
                <a:gridCol w="5616624"/>
                <a:gridCol w="648072"/>
                <a:gridCol w="864096"/>
                <a:gridCol w="1368152"/>
              </a:tblGrid>
              <a:tr h="212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исследований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 положи-тельными результатами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31858" marR="318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анализов (табл. 5300, гр. 3) – исследования на паразитов и простейших (из стр. 1.1) 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методом жидкостной цитологии (из стр. 1.3)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с окраской по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Папаниколау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(из стр. 1.3)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0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Расширенный неонатальный скрининг (из стр.1.9)</a:t>
                      </a: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0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в том числе, спинальная мышечная атрофия – СМА  (из строки 1.9) </a:t>
                      </a: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0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из них у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нововорожденных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0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первичные иммунодефициты – ПИД (из строки 1.9)</a:t>
                      </a: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0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из них у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нововорожденных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0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наследственные болезни обмена (из стр. 1.9)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0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из них у </a:t>
                      </a:r>
                      <a:r>
                        <a:rPr lang="ru-RU" sz="9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нововорожденных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терапевтический лекарственный мониторинг (из стр. 1.4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стр.1.6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41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06145" algn="l"/>
                        </a:tabLs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   радиоизотопные лабораторные исследования (из стр. 1.6)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67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 специфические антитела (</a:t>
                      </a:r>
                      <a:r>
                        <a:rPr lang="en-US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IgE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класса) к антигенам растительного, животного, химического,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лекарственного происхождений (из стр. 1.6)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бактериологические исследования, всего (из стр. 1.8)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из них: определение чувствительности к антимикробным препаратам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табл. 5301, стр. 20):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бактериологические исследования на туберкулез (культивирование,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идентификация,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чувствительности)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из них (из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табл. 5301, стр. 20.1):  посевы на туберкулез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20.1.1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определение лекарственной чувствительности микобактерий     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туберкулеза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туберкулеза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на питательных средах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20.1.2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санитарная бактериология (из стр. 1.8)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02030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молекулярно-биологические исследования (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ПЦР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ДНК/РНК ПБА) (из стр. 1.9)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07945" algn="l"/>
                          <a:tab pos="2727325" algn="l"/>
                        </a:tabLs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из них (из табл. 5301, стр. 22): на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энтеровирусы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на грипп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с целью выявления ДНК туберкулеза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определение лекарственной чувствительности микобактерий туберкулеза по генетическим маркерам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(из стр. 1.9)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наличие наркотических и психотропных веществ, подтверждающими методами исследования (из стр. 1.10)</a:t>
                      </a: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исследование РНК SARS-CoV-2 (из строки 1.9)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исследование на антитела к SARS-CoV-2 (COVID-19)  (из строки 1.7)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95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исследование на антиген SARS-CoV-2 (COVID-19) (в том числе экспресс-тесты) (из строки 1.7)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58" marR="31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0" y="466219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5301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3430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2141" y="274638"/>
            <a:ext cx="8363272" cy="4180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ВНЕСЕНЫ ИЗМЕНЕНИЯ В ТАБЛИЦУ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Rectangle 171"/>
          <p:cNvSpPr>
            <a:spLocks noChangeArrowheads="1"/>
          </p:cNvSpPr>
          <p:nvPr/>
        </p:nvSpPr>
        <p:spPr bwMode="auto">
          <a:xfrm>
            <a:off x="251520" y="311696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5302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174534"/>
              </p:ext>
            </p:extLst>
          </p:nvPr>
        </p:nvGraphicFramePr>
        <p:xfrm>
          <a:off x="323528" y="958598"/>
          <a:ext cx="8496944" cy="4181805"/>
        </p:xfrm>
        <a:graphic>
          <a:graphicData uri="http://schemas.openxmlformats.org/drawingml/2006/table">
            <a:tbl>
              <a:tblPr/>
              <a:tblGrid>
                <a:gridCol w="3624315"/>
                <a:gridCol w="388437"/>
                <a:gridCol w="743956"/>
                <a:gridCol w="901964"/>
                <a:gridCol w="821314"/>
                <a:gridCol w="819668"/>
                <a:gridCol w="1197290"/>
              </a:tblGrid>
              <a:tr h="293817">
                <a:tc rowSpan="2">
                  <a:txBody>
                    <a:bodyPr/>
                    <a:lstStyle/>
                    <a:p>
                      <a:pPr marR="921385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стро-ки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оборудования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аппаратов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оборудова-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ния – со сроком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эксплуатации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свыше 7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</a:t>
                      </a:r>
                      <a:b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b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(из гр. 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7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подразделениях, оказывающих медицинскую помощь </a:t>
                      </a:r>
                      <a:b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30" marR="177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действующих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19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Микроскопы монокулярные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78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Микроскопы бинокулярные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 световой стандартный (бинокулярный)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9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Микроскопы люминесцентные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 световой флуоресцентный /люминесцентный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стереоскопические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 инвертированный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9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Микроскоп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автоматической компьютерной визуализацией изображений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2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Анализатор скорости оседания эритроцитов (СОЭ)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Гемоглобинометры фотоэлектрические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Колориметры фотоэлектрические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Спектрофотометры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89" marR="68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525325" y="5229200"/>
            <a:ext cx="8136904" cy="14611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Табл.5302 значительно изменена: добавлено много строк с оборудованием, убрано много строк с оборудованием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338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7"/>
            <a:ext cx="820891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ea typeface="Times New Roman" panose="02020603050405020304" pitchFamily="18" charset="0"/>
              </a:rPr>
              <a:t>Патологоанатомическая служба заполняет разделы по таблицам 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ea typeface="Times New Roman" panose="02020603050405020304" pitchFamily="18" charset="0"/>
              </a:rPr>
              <a:t>5460,  5461, 5500, 5502, 5503, 5505</a:t>
            </a:r>
          </a:p>
          <a:p>
            <a:pPr>
              <a:spcAft>
                <a:spcPts val="0"/>
              </a:spcAft>
            </a:pPr>
            <a:endParaRPr lang="ru-RU" b="1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ea typeface="Times New Roman" panose="02020603050405020304" pitchFamily="18" charset="0"/>
              </a:rPr>
              <a:t>Таблица 5460 – </a:t>
            </a:r>
            <a:r>
              <a:rPr lang="ru-RU" dirty="0" smtClean="0">
                <a:ea typeface="Times New Roman" panose="02020603050405020304" pitchFamily="18" charset="0"/>
              </a:rPr>
              <a:t>учитывается основное оборудование, состоящее на балансе патолого-анатомического бюро (отделения)</a:t>
            </a:r>
          </a:p>
          <a:p>
            <a:pPr algn="just">
              <a:spcAft>
                <a:spcPts val="0"/>
              </a:spcAft>
            </a:pPr>
            <a:endParaRPr lang="ru-RU" dirty="0" smtClean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ea typeface="Times New Roman" panose="02020603050405020304" pitchFamily="18" charset="0"/>
              </a:rPr>
              <a:t>Таблица 5461 – </a:t>
            </a:r>
            <a:r>
              <a:rPr lang="ru-RU" dirty="0" smtClean="0">
                <a:ea typeface="Times New Roman" panose="02020603050405020304" pitchFamily="18" charset="0"/>
              </a:rPr>
              <a:t>указывается наличие лабораторной информационной системы (ЛИС – это компьютерные системы, созданные специально для медицинских лабораторий и обеспечивающие накопление, обработку и хранение информации, автоматизацию технологических процессов управления и коммуникации)</a:t>
            </a:r>
          </a:p>
          <a:p>
            <a:pPr algn="just">
              <a:spcAft>
                <a:spcPts val="0"/>
              </a:spcAft>
            </a:pPr>
            <a:endParaRPr lang="ru-RU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ea typeface="Times New Roman" panose="02020603050405020304" pitchFamily="18" charset="0"/>
              </a:rPr>
              <a:t>Таблица 5500 </a:t>
            </a:r>
            <a:r>
              <a:rPr lang="ru-RU" dirty="0" smtClean="0">
                <a:ea typeface="Times New Roman" panose="02020603050405020304" pitchFamily="18" charset="0"/>
              </a:rPr>
              <a:t>– сведения о числе пациентов, которым выполнены прижизненные патолого-анатомические исследования и цитологические исследования.</a:t>
            </a:r>
          </a:p>
          <a:p>
            <a:pPr algn="just">
              <a:spcAft>
                <a:spcPts val="0"/>
              </a:spcAft>
            </a:pPr>
            <a:endParaRPr lang="ru-RU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ea typeface="Times New Roman" panose="02020603050405020304" pitchFamily="18" charset="0"/>
              </a:rPr>
              <a:t>Таблица 5502 </a:t>
            </a:r>
            <a:r>
              <a:rPr lang="ru-RU" dirty="0" smtClean="0">
                <a:ea typeface="Times New Roman" panose="02020603050405020304" pitchFamily="18" charset="0"/>
              </a:rPr>
              <a:t>–учитываются обслуживаемые медицинские организации, являющиеся самостоятельными юридическими лицами</a:t>
            </a:r>
          </a:p>
          <a:p>
            <a:pPr>
              <a:spcAft>
                <a:spcPts val="0"/>
              </a:spcAft>
            </a:pPr>
            <a:endParaRPr lang="ru-RU" b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662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МИНИСТЕРСТВО ЗДРАВООХРАНЕНИЯ РОССИЙСКОЙ ФЕДЕРАЦИИ</a:t>
            </a:r>
          </a:p>
          <a:p>
            <a:pPr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ПРИКАЗ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от 24 марта 2016 г. N 179н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О ПРАВИЛАХ ПРОВЕДЕНИЯ ПАТОЛОГО-АНАТОМИЧЕСКИХ </a:t>
            </a:r>
            <a:r>
              <a:rPr lang="ru-RU" b="1" dirty="0" smtClean="0">
                <a:ea typeface="Times New Roman" panose="02020603050405020304" pitchFamily="18" charset="0"/>
              </a:rPr>
              <a:t>ИССЛЕДОВАНИЙ</a:t>
            </a:r>
          </a:p>
          <a:p>
            <a:pPr>
              <a:spcAft>
                <a:spcPts val="0"/>
              </a:spcAft>
            </a:pPr>
            <a:endParaRPr lang="ru-RU" b="1" dirty="0">
              <a:ea typeface="Times New Roman" panose="02020603050405020304" pitchFamily="18" charset="0"/>
            </a:endParaRPr>
          </a:p>
          <a:p>
            <a:r>
              <a:rPr lang="ru-RU" dirty="0" smtClean="0">
                <a:hlinkClick r:id="rId3" action="ppaction://hlinkfile"/>
              </a:rPr>
              <a:t>форма </a:t>
            </a:r>
            <a:r>
              <a:rPr lang="ru-RU" dirty="0">
                <a:hlinkClick r:id="rId3" action="ppaction://hlinkfile"/>
              </a:rPr>
              <a:t>N 014/у</a:t>
            </a:r>
            <a:r>
              <a:rPr lang="ru-RU" dirty="0"/>
              <a:t> "Направление на прижизненное патолого-анатомическое исследование </a:t>
            </a:r>
            <a:r>
              <a:rPr lang="ru-RU" dirty="0" err="1"/>
              <a:t>биопсийного</a:t>
            </a:r>
            <a:r>
              <a:rPr lang="ru-RU" dirty="0"/>
              <a:t> (операционного) материала" </a:t>
            </a:r>
          </a:p>
          <a:p>
            <a:endParaRPr lang="ru-RU" dirty="0"/>
          </a:p>
          <a:p>
            <a:r>
              <a:rPr lang="ru-RU" dirty="0" smtClean="0">
                <a:hlinkClick r:id="rId4" action="ppaction://hlinkfile"/>
              </a:rPr>
              <a:t>форма </a:t>
            </a:r>
            <a:r>
              <a:rPr lang="ru-RU" dirty="0">
                <a:hlinkClick r:id="rId4" action="ppaction://hlinkfile"/>
              </a:rPr>
              <a:t>N 014-1/у</a:t>
            </a:r>
            <a:r>
              <a:rPr lang="ru-RU" dirty="0"/>
              <a:t> "Протокол прижизненного патолого-анатомического исследования </a:t>
            </a:r>
            <a:r>
              <a:rPr lang="ru-RU" dirty="0" err="1"/>
              <a:t>биопсийного</a:t>
            </a:r>
            <a:r>
              <a:rPr lang="ru-RU" dirty="0"/>
              <a:t> (операционного) </a:t>
            </a:r>
            <a:r>
              <a:rPr lang="ru-RU" dirty="0" smtClean="0"/>
              <a:t>материала" </a:t>
            </a:r>
          </a:p>
          <a:p>
            <a:endParaRPr lang="ru-RU" dirty="0"/>
          </a:p>
          <a:p>
            <a:r>
              <a:rPr lang="ru-RU" dirty="0" smtClean="0">
                <a:hlinkClick r:id="rId5" action="ppaction://hlinkfile"/>
              </a:rPr>
              <a:t>форма </a:t>
            </a:r>
            <a:r>
              <a:rPr lang="ru-RU" dirty="0">
                <a:hlinkClick r:id="rId5" action="ppaction://hlinkfile"/>
              </a:rPr>
              <a:t>N 014-2/у</a:t>
            </a:r>
            <a:r>
              <a:rPr lang="ru-RU" dirty="0"/>
              <a:t> "Журнал регистрации поступления </a:t>
            </a:r>
            <a:r>
              <a:rPr lang="ru-RU" dirty="0" err="1"/>
              <a:t>биопсийного</a:t>
            </a:r>
            <a:r>
              <a:rPr lang="ru-RU" dirty="0"/>
              <a:t> (операционного) материала и выдачи результатов прижизненных патолого-анатомических исследований</a:t>
            </a:r>
            <a:r>
              <a:rPr lang="ru-RU" dirty="0" smtClean="0"/>
              <a:t>"</a:t>
            </a:r>
            <a:endParaRPr lang="ru-RU" dirty="0"/>
          </a:p>
          <a:p>
            <a:pPr>
              <a:spcAft>
                <a:spcPts val="0"/>
              </a:spcAft>
            </a:pPr>
            <a:endParaRPr lang="ru-RU" b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483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7"/>
            <a:ext cx="8208912" cy="5165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МИНИСТЕРСТВО ЗДРАВООХРАНЕНИЯ РОССИЙСКОЙ ФЕДЕРАЦИИ</a:t>
            </a:r>
          </a:p>
          <a:p>
            <a:pPr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ПРИКАЗ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от 6 июня 2013 г. N 354н</a:t>
            </a:r>
          </a:p>
          <a:p>
            <a:pPr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О ПОРЯДКЕ ПРОВЕДЕНИЯ ПАТОЛОГО-АНАТОМИЧЕСКИХ ВСКРЫТИЙ</a:t>
            </a:r>
          </a:p>
          <a:p>
            <a:pPr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</a:rPr>
              <a:t> </a:t>
            </a:r>
          </a:p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a typeface="Times New Roman" panose="02020603050405020304" pitchFamily="18" charset="0"/>
              </a:rPr>
              <a:t>форма </a:t>
            </a:r>
            <a:r>
              <a:rPr lang="ru-RU" dirty="0">
                <a:ea typeface="Times New Roman" panose="02020603050405020304" pitchFamily="18" charset="0"/>
              </a:rPr>
              <a:t>учетной медицинской документации </a:t>
            </a:r>
            <a:r>
              <a:rPr lang="ru-RU" dirty="0">
                <a:solidFill>
                  <a:srgbClr val="0066FF"/>
                </a:solidFill>
                <a:ea typeface="Times New Roman" panose="02020603050405020304" pitchFamily="18" charset="0"/>
              </a:rPr>
              <a:t>N 013/у </a:t>
            </a:r>
            <a:r>
              <a:rPr lang="ru-RU" dirty="0">
                <a:ea typeface="Times New Roman" panose="02020603050405020304" pitchFamily="18" charset="0"/>
              </a:rPr>
              <a:t>"Протокол патолого-анатомического вскрытия" </a:t>
            </a:r>
            <a:endParaRPr lang="ru-RU" dirty="0" smtClean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 smtClean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a typeface="Times New Roman" panose="02020603050405020304" pitchFamily="18" charset="0"/>
              </a:rPr>
              <a:t>форма </a:t>
            </a:r>
            <a:r>
              <a:rPr lang="ru-RU" dirty="0">
                <a:ea typeface="Times New Roman" panose="02020603050405020304" pitchFamily="18" charset="0"/>
              </a:rPr>
              <a:t>учетной медицинской документации N </a:t>
            </a:r>
            <a:r>
              <a:rPr lang="ru-RU" dirty="0">
                <a:solidFill>
                  <a:srgbClr val="0066FF"/>
                </a:solidFill>
                <a:ea typeface="Times New Roman" panose="02020603050405020304" pitchFamily="18" charset="0"/>
              </a:rPr>
              <a:t>013-1/у</a:t>
            </a:r>
            <a:r>
              <a:rPr lang="ru-RU" dirty="0">
                <a:ea typeface="Times New Roman" panose="02020603050405020304" pitchFamily="18" charset="0"/>
              </a:rPr>
              <a:t> "Протокол патолого-анатомического вскрытия плода, мертворожденного или новорожденного" </a:t>
            </a:r>
            <a:endParaRPr lang="ru-RU" dirty="0" smtClean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a typeface="Times New Roman" panose="02020603050405020304" pitchFamily="18" charset="0"/>
              </a:rPr>
              <a:t>форма </a:t>
            </a:r>
            <a:r>
              <a:rPr lang="ru-RU" dirty="0">
                <a:ea typeface="Times New Roman" panose="02020603050405020304" pitchFamily="18" charset="0"/>
              </a:rPr>
              <a:t>учетной медицинской документации N </a:t>
            </a:r>
            <a:r>
              <a:rPr lang="ru-RU" dirty="0">
                <a:solidFill>
                  <a:srgbClr val="0066FF"/>
                </a:solidFill>
                <a:ea typeface="Times New Roman" panose="02020603050405020304" pitchFamily="18" charset="0"/>
              </a:rPr>
              <a:t>015/у</a:t>
            </a:r>
            <a:r>
              <a:rPr lang="ru-RU" dirty="0">
                <a:ea typeface="Times New Roman" panose="02020603050405020304" pitchFamily="18" charset="0"/>
              </a:rPr>
              <a:t> "Журнал регистрации поступления и выдачи тел умерших" </a:t>
            </a:r>
          </a:p>
        </p:txBody>
      </p:sp>
    </p:spTree>
    <p:extLst>
      <p:ext uri="{BB962C8B-B14F-4D97-AF65-F5344CB8AC3E}">
        <p14:creationId xmlns:p14="http://schemas.microsoft.com/office/powerpoint/2010/main" val="2124653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3"/>
            <a:ext cx="784887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 заполнении ФФСН 30 необходимо использовать следующие документы: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Устав медицинской организации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об организации структурного подразделения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Штатное расписание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 оснащения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Должностные инструкции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внутреннего распорядка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утвержденный руководителем нагрузки персонала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975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9036050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5600 (</a:t>
            </a:r>
            <a:r>
              <a:rPr lang="ru-RU" sz="20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учитываются аппараты и </a:t>
            </a:r>
            <a:r>
              <a:rPr lang="ru-RU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оборудование</a:t>
            </a:r>
            <a:r>
              <a:rPr lang="ru-RU" sz="2000">
                <a:solidFill>
                  <a:srgbClr val="FF0000"/>
                </a:solidFill>
                <a:ea typeface="Times New Roman" panose="02020603050405020304" pitchFamily="18" charset="0"/>
              </a:rPr>
              <a:t>, </a:t>
            </a:r>
            <a:r>
              <a:rPr lang="ru-RU" sz="2000" smtClean="0">
                <a:solidFill>
                  <a:srgbClr val="FF0000"/>
                </a:solidFill>
                <a:ea typeface="Times New Roman" panose="02020603050405020304" pitchFamily="18" charset="0"/>
              </a:rPr>
              <a:t>состоящие </a:t>
            </a:r>
            <a:r>
              <a:rPr lang="ru-RU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на балансе </a:t>
            </a:r>
            <a:r>
              <a:rPr lang="ru-RU" sz="20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на конец года)</a:t>
            </a:r>
            <a:r>
              <a:rPr lang="ru-RU" sz="2000" dirty="0">
                <a:solidFill>
                  <a:srgbClr val="FF0000"/>
                </a:solidFill>
                <a:ea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ea typeface="Times New Roman" panose="02020603050405020304" pitchFamily="18" charset="0"/>
              </a:rPr>
            </a:b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51520" y="-27384"/>
            <a:ext cx="866388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Аппараты </a:t>
            </a:r>
            <a:r>
              <a:rPr lang="ru-RU" altLang="ru-RU" sz="2000" b="1" dirty="0">
                <a:latin typeface="Times New Roman" panose="02020603050405020304" pitchFamily="18" charset="0"/>
              </a:rPr>
              <a:t>и оборудование отделений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службы переливания крови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9062" name="Group 694"/>
          <p:cNvGraphicFramePr>
            <a:graphicFrameLocks noGrp="1"/>
          </p:cNvGraphicFramePr>
          <p:nvPr>
            <p:extLst/>
          </p:nvPr>
        </p:nvGraphicFramePr>
        <p:xfrm>
          <a:off x="0" y="914400"/>
          <a:ext cx="8991600" cy="6126863"/>
        </p:xfrm>
        <a:graphic>
          <a:graphicData uri="http://schemas.openxmlformats.org/drawingml/2006/table">
            <a:tbl>
              <a:tblPr/>
              <a:tblGrid>
                <a:gridCol w="37957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56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79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414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1126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7435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05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5 лет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Автоматический/ автоматизированный комплекс для генотестирования донорской крови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Автоматический иммуногематологический </a:t>
                      </a: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анализатор для проведения иммуногематологических исследований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6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Аппарат для плазмафереза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 для цитафереза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Быстрозамораживатель для плазмы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глицеринизации и деглицеринизации эритроцитов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проведения фотогемотерапии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замораживания и хранения клеток крови при сверхнизкой температуре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Мобильный комплекс заготовки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187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404664"/>
            <a:ext cx="1752600" cy="216024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Табл.7000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25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Оснащенность компьютерным оборудованием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5524874"/>
              </p:ext>
            </p:extLst>
          </p:nvPr>
        </p:nvGraphicFramePr>
        <p:xfrm>
          <a:off x="152400" y="656929"/>
          <a:ext cx="8896351" cy="5505450"/>
        </p:xfrm>
        <a:graphic>
          <a:graphicData uri="http://schemas.openxmlformats.org/drawingml/2006/table">
            <a:tbl>
              <a:tblPr/>
              <a:tblGrid>
                <a:gridCol w="36995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10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7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44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144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1441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0698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8831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6889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устройств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числе(из гр.3):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60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административно-хозяйственной деятельности организации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медицинского персонала (для автоматизации лечебного процесса)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08787496"/>
                  </a:ext>
                </a:extLst>
              </a:tr>
              <a:tr h="1189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8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2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Персональные компьютеры (моноблоки, системные блоки, терминалы, ноутбуки)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6921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7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в сельской местности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965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в ФАП и ФП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точек подключения к сети Интернет по типам подключения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ФАП и ФП, подключенных к сети Интернет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99991" y="3284984"/>
            <a:ext cx="4548759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3 равна сумме граф с 4 по 8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15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2819400" cy="320675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7001</a:t>
            </a:r>
            <a:endParaRPr lang="ru-RU" altLang="ru-RU" sz="1400" dirty="0" smtClean="0">
              <a:latin typeface="Times New Roman" panose="02020603050405020304" pitchFamily="18" charset="0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052736"/>
            <a:ext cx="7772400" cy="1512168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 медицинской статистики, имеющих доступ к высокоскоростным каналам передачи данных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 к сети Интернет по типам подключения:  коммутируемый (модемный)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2 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широкополосный доступ по технологии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xDSL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3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через сеть общего пользования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_______.  </a:t>
            </a: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861048"/>
            <a:ext cx="7838256" cy="18002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медицинских работников, работающих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 – всего 1_______, из них: врачей 2 _______, среднего медицинского персонала 3 _______.  </a:t>
            </a:r>
            <a:endParaRPr lang="ru-RU" altLang="ru-RU" sz="1600" dirty="0" smtClean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600" dirty="0" smtClean="0">
                <a:ln w="0"/>
                <a:solidFill>
                  <a:srgbClr val="FF0000"/>
                </a:solidFill>
                <a:latin typeface="Times New Roman" panose="02020603050405020304" pitchFamily="18" charset="0"/>
              </a:rPr>
              <a:t>В таблице учитываются основные работники, без учета совместителей!!!</a:t>
            </a:r>
            <a:endParaRPr lang="ru-RU" altLang="ru-RU" sz="1600" dirty="0">
              <a:ln w="0"/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1" y="3259723"/>
            <a:ext cx="2013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CC0000"/>
                </a:solidFill>
                <a:latin typeface="Times New Roman" panose="02020603050405020304" pitchFamily="18" charset="0"/>
              </a:rPr>
              <a:t>Таблица 7002 </a:t>
            </a:r>
            <a:r>
              <a:rPr lang="ru-RU" altLang="ru-RU" b="1" dirty="0" smtClean="0">
                <a:solidFill>
                  <a:srgbClr val="CC0000"/>
                </a:solidFill>
                <a:latin typeface="Times New Roman" panose="02020603050405020304" pitchFamily="18" charset="0"/>
              </a:rPr>
              <a:t>!!!</a:t>
            </a:r>
            <a:r>
              <a:rPr lang="ru-RU" altLang="ru-RU" sz="1100" dirty="0" smtClean="0">
                <a:solidFill>
                  <a:srgbClr val="CC0000"/>
                </a:solidFill>
                <a:latin typeface="Times New Roman" panose="02020603050405020304" pitchFamily="18" charset="0"/>
              </a:rPr>
              <a:t> </a:t>
            </a:r>
            <a:endParaRPr lang="ru-RU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360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274638"/>
            <a:ext cx="8568952" cy="43724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ВНЕСЕНЫ ИЗМЕНЕНИЯ В ТАБЛИЦУ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323528" y="33087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7004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836712"/>
          <a:ext cx="8640961" cy="5854610"/>
        </p:xfrm>
        <a:graphic>
          <a:graphicData uri="http://schemas.openxmlformats.org/drawingml/2006/table">
            <a:tbl>
              <a:tblPr firstRow="1" firstCol="1" bandRow="1"/>
              <a:tblGrid>
                <a:gridCol w="4032448"/>
                <a:gridCol w="517442"/>
                <a:gridCol w="570007"/>
                <a:gridCol w="908214"/>
                <a:gridCol w="827655"/>
                <a:gridCol w="892597"/>
                <a:gridCol w="892598"/>
              </a:tblGrid>
              <a:tr h="15098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</a:p>
                  </a:txBody>
                  <a:tcPr marL="53114" marR="53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ОМС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неотложных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3114" marR="53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ед 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9">
                <a:tc>
                  <a:txBody>
                    <a:bodyPr/>
                    <a:lstStyle/>
                    <a:p>
                      <a:pPr marL="9017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количество консультаций, проведенных национальными медицинскими центрами (НМИЦ)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536">
                <a:tc>
                  <a:txBody>
                    <a:bodyPr/>
                    <a:lstStyle/>
                    <a:p>
                      <a:pPr marL="9017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консилиумов врачей с применением телемедицинских технологий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(из строки 1)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777">
                <a:tc>
                  <a:txBody>
                    <a:bodyPr/>
                    <a:lstStyle/>
                    <a:p>
                      <a:pPr marL="0" indent="26987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количество проведенных консилиумов врачей с применением телемедицинских технологий, по результатам которых проведена госпитализация пациентов или осуществлен перевод пациента в другую медицинскую организацию (из строки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9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режиме реального времени с применением 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видеоконференцсвязи (из строки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9">
                <a:tc>
                  <a:txBody>
                    <a:bodyPr/>
                    <a:lstStyle/>
                    <a:p>
                      <a:pPr marL="9017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консультаций пациентов с применением телемедицинских технологий (из строки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583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количество проведенных консультаций пациентов с применением телемедицинских технологий, по результатам которых проведена госпитализация пациентов (из строки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9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режиме реального времени с применением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видеоконференцсвязи (из строки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583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исследований, ед 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получивших медицинскую помощь в амбулаторных условиях с применением телемедицинских технологий, всего чел.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583">
                <a:tc>
                  <a:txBody>
                    <a:bodyPr/>
                    <a:lstStyle/>
                    <a:p>
                      <a:pPr marL="9017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получивших медицинскую помощь по медицинской реабилитации в амбулаторных условиях с применением телемедицинских технологий, всего чел.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94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 (0–17 лет)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94">
                <a:tc>
                  <a:txBody>
                    <a:bodyPr/>
                    <a:lstStyle/>
                    <a:p>
                      <a:pPr marL="63055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взрослых (18 лет и старше)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находившихся на дистанционном наблюдении за состоянием здоровья с применением телемедицинских технологий, чел 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583">
                <a:tc>
                  <a:txBody>
                    <a:bodyPr/>
                    <a:lstStyle/>
                    <a:p>
                      <a:pPr marL="9017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лиц, находящихся под диспансерным наблюдением при условии использования медицинских изделий, имеющих функции передачи данных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(из строки 4)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консультаций/оценки, интерпретации и описания результатов исследований с применением телемедицинских технологий, у пациентов с онкологическими заболеваниями, чел.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114" marR="53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381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490066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cap="all" dirty="0" smtClean="0">
                <a:solidFill>
                  <a:srgbClr val="CC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Добавлена новая таблица:</a:t>
            </a:r>
            <a:endParaRPr lang="ru-RU" sz="1800" b="1" cap="all" dirty="0">
              <a:solidFill>
                <a:srgbClr val="CC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171"/>
          <p:cNvSpPr>
            <a:spLocks noChangeArrowheads="1"/>
          </p:cNvSpPr>
          <p:nvPr/>
        </p:nvSpPr>
        <p:spPr bwMode="auto">
          <a:xfrm>
            <a:off x="323528" y="40922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7006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96752"/>
            <a:ext cx="878497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(7006)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x-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результатам консультации НМИЦ: изменена тактика ведения пациента (из стр. 1.1), чел: 1 __________; госпитализировано в НМИЦ (из стр. 1.1), чел: 2 </a:t>
            </a:r>
            <a:r>
              <a:rPr lang="x-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__________;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таблице указываются консультации, которые получили МО и изменили тактику ведения пациента.</a:t>
            </a:r>
          </a:p>
          <a:p>
            <a:pPr marL="18034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7006, не будет сравниваться с таблицей 7004. В таблице 7004 количество консультаций, проведенных НМИЦ, МО не показывают </a:t>
            </a:r>
            <a:r>
              <a:rPr lang="ru-RU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эти консультации.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238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D8B94AD8-A613-FF7F-53F4-4F50136C9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188640"/>
            <a:ext cx="8229600" cy="41805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274638">
              <a:tabLst>
                <a:tab pos="266700" algn="l"/>
              </a:tabLst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состояние зданий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b="1" cap="all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927031"/>
              </p:ext>
            </p:extLst>
          </p:nvPr>
        </p:nvGraphicFramePr>
        <p:xfrm>
          <a:off x="333873" y="908720"/>
          <a:ext cx="8363271" cy="485436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872206"/>
                <a:gridCol w="504056"/>
                <a:gridCol w="511946"/>
                <a:gridCol w="674602"/>
                <a:gridCol w="674602"/>
                <a:gridCol w="674602"/>
                <a:gridCol w="674602"/>
                <a:gridCol w="674602"/>
                <a:gridCol w="602701"/>
                <a:gridCol w="749676"/>
                <a:gridCol w="749676"/>
              </a:tblGrid>
              <a:tr h="216000"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Названия </a:t>
                      </a:r>
                      <a:endParaRPr lang="ru-RU" sz="7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подразделений</a:t>
                      </a:r>
                      <a:endParaRPr lang="ru-RU" sz="7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строки.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зданий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ед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площадь зданий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 м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3):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находящихся                 в аварийном состоянии,               или требующих сноса, реконструк-ции и капитального ремонта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находятся           в аварийном состоянии, требует сноса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требуют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требуют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капитально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 ремонта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находятся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автономное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энерго-снабжение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20" marR="15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9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приспо-соблен-ных помеще-ниях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арендо-ванных помещени-ях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Подразделения, оказывающие медицинскую помощь                                   в амбулаторных условиях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Подразделения, оказывающие медицинскую помощь                                     в стационарных условиях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Подразделения, оказывающие медицинскую помощь                                     в амбулаторных и стационарных условиях, расположенные в одном здании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 (отделения) врачей общей практики (семейной медицины)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Фельдшерско-акушерские пункты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Фельдшерские пункты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Патологоанатомические отделения</a:t>
                      </a:r>
                      <a:endParaRPr lang="ru-RU" sz="7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(сумма строк 1</a:t>
                      </a:r>
                      <a:r>
                        <a:rPr lang="ru-RU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8)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7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71"/>
          <p:cNvSpPr>
            <a:spLocks noChangeArrowheads="1"/>
          </p:cNvSpPr>
          <p:nvPr/>
        </p:nvSpPr>
        <p:spPr bwMode="auto">
          <a:xfrm>
            <a:off x="352745" y="280846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8000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3928" y="3573016"/>
            <a:ext cx="4901184" cy="13906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Число зданий ФАП (гр.3; стр.5)= ф.№30, табл. 1001, гр.4;стр.115 (ФАП, включая передвижные) – ф.№30, табл.1003, гр.4; стр.8 (передвижные ФАП)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5113489"/>
            <a:ext cx="5020056" cy="14743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Число зданий </a:t>
            </a:r>
            <a:r>
              <a:rPr lang="ru-RU" dirty="0" smtClean="0">
                <a:solidFill>
                  <a:schemeClr val="tx1"/>
                </a:solidFill>
              </a:rPr>
              <a:t>ФП </a:t>
            </a:r>
            <a:r>
              <a:rPr lang="ru-RU" dirty="0">
                <a:solidFill>
                  <a:schemeClr val="tx1"/>
                </a:solidFill>
              </a:rPr>
              <a:t>(гр.3; </a:t>
            </a:r>
            <a:r>
              <a:rPr lang="ru-RU" dirty="0" smtClean="0">
                <a:solidFill>
                  <a:schemeClr val="tx1"/>
                </a:solidFill>
              </a:rPr>
              <a:t>стр.6)= </a:t>
            </a:r>
            <a:r>
              <a:rPr lang="ru-RU" dirty="0">
                <a:solidFill>
                  <a:schemeClr val="tx1"/>
                </a:solidFill>
              </a:rPr>
              <a:t>ф.№30, табл. 1001, </a:t>
            </a:r>
            <a:r>
              <a:rPr lang="ru-RU" dirty="0" smtClean="0">
                <a:solidFill>
                  <a:schemeClr val="tx1"/>
                </a:solidFill>
              </a:rPr>
              <a:t>гр.4;стр.116 </a:t>
            </a:r>
            <a:r>
              <a:rPr lang="ru-RU" dirty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ФП</a:t>
            </a:r>
            <a:r>
              <a:rPr lang="ru-RU" dirty="0">
                <a:solidFill>
                  <a:schemeClr val="tx1"/>
                </a:solidFill>
              </a:rPr>
              <a:t>, включая передвижные) – ф.№30, табл.1003, гр.4; </a:t>
            </a:r>
            <a:r>
              <a:rPr lang="ru-RU" dirty="0" smtClean="0">
                <a:solidFill>
                  <a:schemeClr val="tx1"/>
                </a:solidFill>
              </a:rPr>
              <a:t>стр.9 </a:t>
            </a:r>
            <a:r>
              <a:rPr lang="ru-RU" dirty="0">
                <a:solidFill>
                  <a:schemeClr val="tx1"/>
                </a:solidFill>
              </a:rPr>
              <a:t>(передвижные </a:t>
            </a:r>
            <a:r>
              <a:rPr lang="ru-RU" dirty="0" smtClean="0">
                <a:solidFill>
                  <a:schemeClr val="tx1"/>
                </a:solidFill>
              </a:rPr>
              <a:t>ФП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2915816" y="4810676"/>
            <a:ext cx="1008112" cy="1664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915816" y="5113489"/>
            <a:ext cx="1008112" cy="1664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925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22313" y="188641"/>
            <a:ext cx="7772400" cy="93610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  30 - село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1052423"/>
            <a:ext cx="7883153" cy="4104769"/>
          </a:xfrm>
        </p:spPr>
        <p:txBody>
          <a:bodyPr/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включаются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медицинские организации, как юридические лица так и структурные подразделения, расположенные только в сельской местности – это больничные медицинские организации, поликлиники, амбулатории, (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ФАПы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ФП и другие).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8569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Обязательна сверка формы 30 с формой 30- село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ФАП, ФП, здания, штаты, посещения и т.д.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8033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71600" y="1484784"/>
            <a:ext cx="7162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>
                <a:srgbClr val="1287C3"/>
              </a:buClr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Зав. отделом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мед. статистики и анализа </a:t>
            </a:r>
            <a:endParaRPr lang="en-US" altLang="ru-RU" sz="2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>
                <a:srgbClr val="1287C3"/>
              </a:buClr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ГАУЗ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«КОМИАЦ им. Р.М. </a:t>
            </a:r>
            <a:r>
              <a:rPr lang="ru-RU" alt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Зельковича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»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>
                <a:srgbClr val="1287C3"/>
              </a:buClr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Головина Наталья Михайловна</a:t>
            </a:r>
            <a:endParaRPr lang="ru-RU" altLang="ru-RU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>
                <a:srgbClr val="1287C3"/>
              </a:buClr>
              <a:buFont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Эл. почта </a:t>
            </a:r>
            <a:r>
              <a:rPr lang="en-US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medstat@kuzdrav.ru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endParaRPr lang="en-US" altLang="ru-RU" sz="2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>
                <a:srgbClr val="1287C3"/>
              </a:buClr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тел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 68-05-02,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доб.408</a:t>
            </a:r>
            <a:r>
              <a:rPr lang="en-US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ru-RU" altLang="ru-RU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829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076845"/>
              </p:ext>
            </p:extLst>
          </p:nvPr>
        </p:nvGraphicFramePr>
        <p:xfrm>
          <a:off x="251520" y="188640"/>
          <a:ext cx="8278688" cy="6720840"/>
        </p:xfrm>
        <a:graphic>
          <a:graphicData uri="http://schemas.openxmlformats.org/drawingml/2006/table">
            <a:tbl>
              <a:tblPr/>
              <a:tblGrid>
                <a:gridCol w="7056784"/>
                <a:gridCol w="437540"/>
                <a:gridCol w="784364"/>
              </a:tblGrid>
              <a:tr h="1361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подчинения федеральный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Учреждения подчинения субъекту РФ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Учреждения муниципального подчинения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Санаторно-курортные подразделения круглогодичного функционирования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4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Санаторно-курортные подразделения сезонного функционирования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Женщин - всего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595453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914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фертильного возраста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281444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292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детей - 0 - 4 лет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57796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292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детей - 5 - 9 лет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101493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292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детей 1-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года жизни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11970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2730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Резерв</a:t>
                      </a:r>
                    </a:p>
                  </a:txBody>
                  <a:tcPr marL="27088" marR="27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для взрослых при стационаре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для взрослых при АПУ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186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для взрослых на дому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для детей при стационаре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для детей при АПУ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для детей на дому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стационаре - для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стационаре - для детей 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стационаре - Число коек для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стационаре - Число коек для детей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134874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старше трудоспособного возраста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детей 0-17 лет вкл.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-дней - взрослыми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134874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- взрослыми старше трудоспособного возраста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-дней - детьми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АПУ - для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АПУ - для детей 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АПУ - Число коек для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при АПУ  - Число коек для детей(село)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134874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старше трудоспособного возраста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детей 0-17 лет вкл.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-дней - взрослыми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10650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134874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- взрослыми старше трудоспособного возраста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6104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пациенто-дней - детьми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на дому - для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на дому - для детей 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на дому - Число коек для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ДС на дому  - Число коек для детей(село)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взрослых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134874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старше трудоспособного возраста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детей 0-17 лет вкл. (село)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-дней - взрослыми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8331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1348740" indent="1524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- взрослыми старше трудоспособного возраста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8211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9">
                <a:tc>
                  <a:txBody>
                    <a:bodyPr/>
                    <a:lstStyle/>
                    <a:p>
                      <a:pPr marL="899160" indent="1524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-дней - детьми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4560</a:t>
                      </a:r>
                    </a:p>
                  </a:txBody>
                  <a:tcPr marL="27088" marR="27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78688" cy="188640"/>
          </a:xfr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274638">
              <a:tabLst>
                <a:tab pos="266700" algn="l"/>
              </a:tabLst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Паспорт учреждения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71"/>
          <p:cNvSpPr>
            <a:spLocks noChangeArrowheads="1"/>
          </p:cNvSpPr>
          <p:nvPr/>
        </p:nvSpPr>
        <p:spPr bwMode="auto">
          <a:xfrm>
            <a:off x="17929" y="-9618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Форма 0</a:t>
            </a:r>
            <a:endParaRPr lang="ru-RU" altLang="ru-RU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480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3810000" cy="381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</a:rPr>
              <a:t>1. Общие сведения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51912878"/>
              </p:ext>
            </p:extLst>
          </p:nvPr>
        </p:nvGraphicFramePr>
        <p:xfrm>
          <a:off x="638355" y="1328467"/>
          <a:ext cx="8090737" cy="23165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7624">
                  <a:extLst>
                    <a:ext uri="{9D8B030D-6E8A-4147-A177-3AD203B41FA5}">
                      <a16:colId xmlns="" xmlns:a16="http://schemas.microsoft.com/office/drawing/2014/main" val="1085761373"/>
                    </a:ext>
                  </a:extLst>
                </a:gridCol>
                <a:gridCol w="704279">
                  <a:extLst>
                    <a:ext uri="{9D8B030D-6E8A-4147-A177-3AD203B41FA5}">
                      <a16:colId xmlns="" xmlns:a16="http://schemas.microsoft.com/office/drawing/2014/main" val="2962686166"/>
                    </a:ext>
                  </a:extLst>
                </a:gridCol>
                <a:gridCol w="1127500">
                  <a:extLst>
                    <a:ext uri="{9D8B030D-6E8A-4147-A177-3AD203B41FA5}">
                      <a16:colId xmlns="" xmlns:a16="http://schemas.microsoft.com/office/drawing/2014/main" val="655358359"/>
                    </a:ext>
                  </a:extLst>
                </a:gridCol>
                <a:gridCol w="1941334">
                  <a:extLst>
                    <a:ext uri="{9D8B030D-6E8A-4147-A177-3AD203B41FA5}">
                      <a16:colId xmlns="" xmlns:a16="http://schemas.microsoft.com/office/drawing/2014/main" val="1255260262"/>
                    </a:ext>
                  </a:extLst>
                </a:gridCol>
              </a:tblGrid>
              <a:tr h="11582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Отметка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(нет – 0,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да –1)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Участвующая в создании и тиражировании «Новой модели медицинской организации»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           (нет – 0, да –1)       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30554839"/>
                  </a:ext>
                </a:extLst>
              </a:tr>
              <a:tr h="2316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42172712"/>
                  </a:ext>
                </a:extLst>
              </a:tr>
              <a:tr h="231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Подчиненность:  муниципальная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98951183"/>
                  </a:ext>
                </a:extLst>
              </a:tr>
              <a:tr h="231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субъекту Российской Федерации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72706964"/>
                  </a:ext>
                </a:extLst>
              </a:tr>
              <a:tr h="231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федеральная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4328682"/>
                  </a:ext>
                </a:extLst>
              </a:tr>
              <a:tr h="231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Медицинская организация расположена в сельской местности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59369402"/>
                  </a:ext>
                </a:extLst>
              </a:tr>
            </a:tbl>
          </a:graphicData>
        </a:graphic>
      </p:graphicFrame>
      <p:sp>
        <p:nvSpPr>
          <p:cNvPr id="7201" name="Rectangle 3"/>
          <p:cNvSpPr>
            <a:spLocks noChangeArrowheads="1"/>
          </p:cNvSpPr>
          <p:nvPr/>
        </p:nvSpPr>
        <p:spPr bwMode="auto">
          <a:xfrm>
            <a:off x="2027238" y="2192338"/>
            <a:ext cx="34036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720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1000</a:t>
            </a:r>
          </a:p>
        </p:txBody>
      </p:sp>
      <p:sp>
        <p:nvSpPr>
          <p:cNvPr id="7206" name="Rectangle 214"/>
          <p:cNvSpPr>
            <a:spLocks noChangeArrowheads="1"/>
          </p:cNvSpPr>
          <p:nvPr/>
        </p:nvSpPr>
        <p:spPr bwMode="auto">
          <a:xfrm>
            <a:off x="899592" y="4149080"/>
            <a:ext cx="7416824" cy="1440159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Таблица заполняется только юридическим лицом (головное учреждение), структурные подразделения, находящиеся на разных территориях, таблицу 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заполняют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3" name="AutoShape 2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-1260648" y="160337"/>
            <a:ext cx="2025823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03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9308" y="260648"/>
            <a:ext cx="8134672" cy="655229"/>
          </a:xfr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274638">
              <a:tabLst>
                <a:tab pos="266700" algn="l"/>
              </a:tabLst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Кабинеты, отделения, подразделения, единица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417214"/>
              </p:ext>
            </p:extLst>
          </p:nvPr>
        </p:nvGraphicFramePr>
        <p:xfrm>
          <a:off x="323528" y="1700808"/>
          <a:ext cx="7307472" cy="2419712"/>
        </p:xfrm>
        <a:graphic>
          <a:graphicData uri="http://schemas.openxmlformats.org/drawingml/2006/table">
            <a:tbl>
              <a:tblPr firstRow="1" firstCol="1" bandRow="1"/>
              <a:tblGrid>
                <a:gridCol w="4070811"/>
                <a:gridCol w="495002"/>
                <a:gridCol w="856680"/>
                <a:gridCol w="770195"/>
                <a:gridCol w="1114784"/>
              </a:tblGrid>
              <a:tr h="94792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(1001)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(нет – 0,</a:t>
                      </a:r>
                      <a:b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– 1)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b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отделений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кабинетов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5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Амбулатории (включая передвижные)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Отделения (кабинеты) врача общей практики (семейного врача)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Участковые больницы в составе медицинской организации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Фельдшерско-акушерские пункты (включая передвижные)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Фельдшерские пункты (включая передвижные)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</a:p>
                  </a:txBody>
                  <a:tcPr marL="51435" marR="514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авая фигурная скобка 5"/>
          <p:cNvSpPr/>
          <p:nvPr/>
        </p:nvSpPr>
        <p:spPr>
          <a:xfrm>
            <a:off x="6429350" y="2924944"/>
            <a:ext cx="472084" cy="1008112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01434" y="1363050"/>
            <a:ext cx="2242566" cy="38661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</a:rPr>
              <a:t>Сверка</a:t>
            </a:r>
            <a:r>
              <a:rPr lang="ru-RU" dirty="0" smtClean="0">
                <a:solidFill>
                  <a:schemeClr val="tx1"/>
                </a:solidFill>
              </a:rPr>
              <a:t> по амбулаториям, отделениям врача общей практики, участковым больницам в составе медицинской организации, </a:t>
            </a:r>
            <a:r>
              <a:rPr lang="ru-RU" dirty="0" err="1" smtClean="0">
                <a:solidFill>
                  <a:schemeClr val="tx1"/>
                </a:solidFill>
              </a:rPr>
              <a:t>ФАПам</a:t>
            </a:r>
            <a:r>
              <a:rPr lang="ru-RU" dirty="0" smtClean="0">
                <a:solidFill>
                  <a:schemeClr val="tx1"/>
                </a:solidFill>
              </a:rPr>
              <a:t>, ФП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 данными ФРМО обязательна. Данные должны совпадать.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427214" y="52772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Таблица 1001</a:t>
            </a:r>
          </a:p>
        </p:txBody>
      </p:sp>
    </p:spTree>
    <p:extLst>
      <p:ext uri="{BB962C8B-B14F-4D97-AF65-F5344CB8AC3E}">
        <p14:creationId xmlns:p14="http://schemas.microsoft.com/office/powerpoint/2010/main" val="1738760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8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Rectangle 167"/>
          <p:cNvSpPr>
            <a:spLocks noGrp="1" noChangeArrowheads="1"/>
          </p:cNvSpPr>
          <p:nvPr>
            <p:ph type="title"/>
          </p:nvPr>
        </p:nvSpPr>
        <p:spPr>
          <a:xfrm>
            <a:off x="263813" y="35356"/>
            <a:ext cx="4953000" cy="457200"/>
          </a:xfrm>
        </p:spPr>
        <p:txBody>
          <a:bodyPr/>
          <a:lstStyle/>
          <a:p>
            <a:pPr eaLnBrk="1" hangingPunct="1"/>
            <a:r>
              <a:rPr lang="en-US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. Кабинеты, отделения, подразделения</a:t>
            </a:r>
          </a:p>
        </p:txBody>
      </p:sp>
      <p:sp>
        <p:nvSpPr>
          <p:cNvPr id="12" name="Rectangle 171"/>
          <p:cNvSpPr>
            <a:spLocks noChangeArrowheads="1"/>
          </p:cNvSpPr>
          <p:nvPr/>
        </p:nvSpPr>
        <p:spPr bwMode="auto">
          <a:xfrm>
            <a:off x="242890" y="45940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1001</a:t>
            </a:r>
          </a:p>
        </p:txBody>
      </p:sp>
      <p:graphicFrame>
        <p:nvGraphicFramePr>
          <p:cNvPr id="13" name="Group 193"/>
          <p:cNvGraphicFramePr>
            <a:graphicFrameLocks/>
          </p:cNvGraphicFramePr>
          <p:nvPr>
            <p:extLst/>
          </p:nvPr>
        </p:nvGraphicFramePr>
        <p:xfrm>
          <a:off x="325895" y="893765"/>
          <a:ext cx="8382000" cy="1255628"/>
        </p:xfrm>
        <a:graphic>
          <a:graphicData uri="http://schemas.openxmlformats.org/drawingml/2006/table">
            <a:tbl>
              <a:tblPr/>
              <a:tblGrid>
                <a:gridCol w="2301889"/>
                <a:gridCol w="792088"/>
                <a:gridCol w="2232248"/>
                <a:gridCol w="1974688"/>
                <a:gridCol w="1081087"/>
              </a:tblGrid>
              <a:tr h="74973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отделов,  отделений, кабинетов 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(нет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подразделений,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отделов, отделений</a:t>
                      </a: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AutoShape 182"/>
          <p:cNvSpPr>
            <a:spLocks noChangeArrowheads="1"/>
          </p:cNvSpPr>
          <p:nvPr/>
        </p:nvSpPr>
        <p:spPr bwMode="auto">
          <a:xfrm>
            <a:off x="66429" y="2046447"/>
            <a:ext cx="2979440" cy="3110744"/>
          </a:xfrm>
          <a:prstGeom prst="wedgeRoundRectCallout">
            <a:avLst>
              <a:gd name="adj1" fmla="val 97039"/>
              <a:gd name="adj2" fmla="val -69483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Медицинская организация, являющаяся юридическим лицом, </a:t>
            </a:r>
            <a:r>
              <a:rPr lang="ru-RU" sz="1400" b="1" dirty="0" smtClean="0"/>
              <a:t> </a:t>
            </a:r>
            <a:r>
              <a:rPr lang="ru-RU" sz="1400" b="1" dirty="0"/>
              <a:t>проставляет в соответствующей ему </a:t>
            </a:r>
            <a:r>
              <a:rPr lang="ru-RU" sz="1400" b="1" dirty="0">
                <a:solidFill>
                  <a:srgbClr val="FF0000"/>
                </a:solidFill>
              </a:rPr>
              <a:t>строке цифру 1.</a:t>
            </a:r>
            <a:r>
              <a:rPr lang="ru-RU" sz="1400" b="1" dirty="0"/>
              <a:t> </a:t>
            </a:r>
          </a:p>
          <a:p>
            <a:pPr algn="ctr">
              <a:defRPr/>
            </a:pPr>
            <a:endParaRPr lang="ru-RU" sz="400" b="1" dirty="0"/>
          </a:p>
          <a:p>
            <a:pPr algn="ctr">
              <a:defRPr/>
            </a:pPr>
            <a:r>
              <a:rPr lang="ru-RU" sz="1400" b="1" dirty="0"/>
              <a:t>Структурные подразделения (филиалы) данную графу </a:t>
            </a:r>
            <a:r>
              <a:rPr lang="ru-RU" sz="1400" b="1" dirty="0">
                <a:solidFill>
                  <a:srgbClr val="FF0000"/>
                </a:solidFill>
              </a:rPr>
              <a:t>не заполняют</a:t>
            </a:r>
          </a:p>
        </p:txBody>
      </p:sp>
      <p:sp>
        <p:nvSpPr>
          <p:cNvPr id="17" name="AutoShape 190"/>
          <p:cNvSpPr>
            <a:spLocks noChangeArrowheads="1"/>
          </p:cNvSpPr>
          <p:nvPr/>
        </p:nvSpPr>
        <p:spPr bwMode="auto">
          <a:xfrm>
            <a:off x="3602990" y="2046448"/>
            <a:ext cx="3489289" cy="3110744"/>
          </a:xfrm>
          <a:prstGeom prst="wedgeRoundRectCallout">
            <a:avLst>
              <a:gd name="adj1" fmla="val 33559"/>
              <a:gd name="adj2" fmla="val -62324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Указывается количество подразделений (</a:t>
            </a:r>
            <a:r>
              <a:rPr lang="ru-RU" sz="1400" b="1" dirty="0" smtClean="0"/>
              <a:t>отделов, отделений)</a:t>
            </a:r>
          </a:p>
          <a:p>
            <a:pPr algn="ctr">
              <a:defRPr/>
            </a:pPr>
            <a:r>
              <a:rPr lang="ru-RU" sz="1400" b="1" dirty="0" smtClean="0"/>
              <a:t>в </a:t>
            </a:r>
            <a:r>
              <a:rPr lang="ru-RU" sz="1400" b="1" dirty="0"/>
              <a:t>случае, когда имеется:</a:t>
            </a:r>
          </a:p>
          <a:p>
            <a:pPr algn="ctr">
              <a:defRPr/>
            </a:pPr>
            <a:endParaRPr lang="ru-RU" sz="700" b="1" dirty="0"/>
          </a:p>
          <a:p>
            <a:pPr algn="ctr">
              <a:buFontTx/>
              <a:buChar char="-"/>
              <a:defRPr/>
            </a:pPr>
            <a:r>
              <a:rPr lang="ru-RU" sz="1400" b="1" dirty="0"/>
              <a:t>выделенное для них помещение, </a:t>
            </a:r>
          </a:p>
          <a:p>
            <a:pPr algn="ctr">
              <a:defRPr/>
            </a:pPr>
            <a:r>
              <a:rPr lang="ru-RU" sz="1400" b="1" dirty="0"/>
              <a:t>-аппаратура и оборудование, </a:t>
            </a:r>
          </a:p>
          <a:p>
            <a:pPr algn="ctr">
              <a:defRPr/>
            </a:pPr>
            <a:r>
              <a:rPr lang="ru-RU" sz="1400" b="1" dirty="0"/>
              <a:t>-должности, соответствующих</a:t>
            </a:r>
          </a:p>
          <a:p>
            <a:pPr algn="ctr">
              <a:defRPr/>
            </a:pPr>
            <a:r>
              <a:rPr lang="ru-RU" sz="1400" b="1" dirty="0"/>
              <a:t>  медицинских работников</a:t>
            </a:r>
          </a:p>
          <a:p>
            <a:pPr algn="ctr">
              <a:defRPr/>
            </a:pPr>
            <a:endParaRPr lang="ru-RU" sz="600" b="1" dirty="0"/>
          </a:p>
          <a:p>
            <a:pPr algn="ctr">
              <a:defRPr/>
            </a:pPr>
            <a:r>
              <a:rPr lang="ru-RU" sz="1400" b="1" dirty="0"/>
              <a:t>в соответствии с положением и приказами об организации     </a:t>
            </a:r>
          </a:p>
        </p:txBody>
      </p:sp>
      <p:sp>
        <p:nvSpPr>
          <p:cNvPr id="18" name="AutoShape 191"/>
          <p:cNvSpPr>
            <a:spLocks noChangeArrowheads="1"/>
          </p:cNvSpPr>
          <p:nvPr/>
        </p:nvSpPr>
        <p:spPr bwMode="auto">
          <a:xfrm>
            <a:off x="7245982" y="2176060"/>
            <a:ext cx="1898019" cy="2981130"/>
          </a:xfrm>
          <a:prstGeom prst="wedgeRoundRectCallout">
            <a:avLst>
              <a:gd name="adj1" fmla="val 4100"/>
              <a:gd name="adj2" fmla="val -68356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Указывается число структурных единиц –</a:t>
            </a:r>
          </a:p>
          <a:p>
            <a:pPr algn="ctr">
              <a:defRPr/>
            </a:pPr>
            <a:r>
              <a:rPr lang="ru-RU" sz="1400" b="1" dirty="0" smtClean="0"/>
              <a:t>Кабинетов (не количество площадей) и</a:t>
            </a:r>
            <a:endParaRPr lang="ru-RU" sz="1400" b="1" dirty="0"/>
          </a:p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</a:rPr>
              <a:t>НЕ</a:t>
            </a:r>
            <a:r>
              <a:rPr lang="ru-RU" sz="1400" b="1" dirty="0"/>
              <a:t> объединенных в подразделения, отделы или отделения</a:t>
            </a: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152400" y="5486400"/>
            <a:ext cx="883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</a:rPr>
              <a:t>Если имеются подразделения, отделы или отделения, то сведения о них показываются в графе 4, при этом графа 5 не заполняется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70C0"/>
                </a:solidFill>
                <a:latin typeface="Times New Roman" pitchFamily="18" charset="0"/>
              </a:rPr>
              <a:t>Если имеются только кабинеты, </a:t>
            </a:r>
            <a:endParaRPr lang="en-US" altLang="ru-RU" sz="18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70C0"/>
                </a:solidFill>
                <a:latin typeface="Times New Roman" pitchFamily="18" charset="0"/>
              </a:rPr>
              <a:t>то </a:t>
            </a:r>
            <a:r>
              <a:rPr lang="ru-RU" altLang="ru-RU" sz="1800" b="1" dirty="0">
                <a:solidFill>
                  <a:srgbClr val="0070C0"/>
                </a:solidFill>
                <a:latin typeface="Times New Roman" pitchFamily="18" charset="0"/>
              </a:rPr>
              <a:t>сведения о них показывают в графе 5 (графа 4 не заполняется)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5004048" y="143989"/>
            <a:ext cx="4061899" cy="1123712"/>
          </a:xfrm>
          <a:prstGeom prst="wedgeRoundRectCallout">
            <a:avLst/>
          </a:prstGeom>
          <a:solidFill>
            <a:srgbClr val="5BFF2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В форме  графа 3 может быть равна 0 при наличии значений в графах 4 и 5</a:t>
            </a:r>
            <a:endParaRPr lang="ru-RU" altLang="ru-RU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6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059832" y="4379506"/>
            <a:ext cx="6112718" cy="2478494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txBody>
          <a:bodyPr/>
          <a:lstStyle>
            <a:lvl1pPr marL="609600" indent="-609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dirty="0">
                <a:latin typeface="Times New Roman" pitchFamily="18" charset="0"/>
              </a:rPr>
              <a:t>Если в организации на конец отчетного года в кабинете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нет</a:t>
            </a:r>
            <a:r>
              <a:rPr lang="ru-RU" altLang="ru-RU" sz="14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занятых врачебных должностей (врач уволен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), средний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медперсонал есть, оборудование есть, </a:t>
            </a:r>
            <a:r>
              <a:rPr lang="ru-RU" altLang="ru-RU" sz="1400" b="1" dirty="0">
                <a:latin typeface="Times New Roman" pitchFamily="18" charset="0"/>
              </a:rPr>
              <a:t>то: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в таблице 1001 в  </a:t>
            </a:r>
            <a:r>
              <a:rPr lang="ru-RU" altLang="ru-RU" sz="1400" b="1" dirty="0" smtClean="0">
                <a:latin typeface="Times New Roman" pitchFamily="18" charset="0"/>
              </a:rPr>
              <a:t>строке ставим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ru-RU" altLang="ru-RU" sz="1400" b="1" dirty="0">
                <a:latin typeface="Times New Roman" pitchFamily="18" charset="0"/>
              </a:rPr>
              <a:t>.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При этом сведения в таблице 1100 будут </a:t>
            </a:r>
            <a:r>
              <a:rPr lang="ru-RU" altLang="ru-RU" sz="1400" b="1" dirty="0" smtClean="0">
                <a:latin typeface="Times New Roman" pitchFamily="18" charset="0"/>
              </a:rPr>
              <a:t>заполнены  только</a:t>
            </a:r>
            <a:endParaRPr lang="ru-RU" altLang="ru-RU" sz="1400" b="1" dirty="0">
              <a:latin typeface="Times New Roman" pitchFamily="18" charset="0"/>
            </a:endParaRP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в графах 3 и 5 (штатные </a:t>
            </a:r>
            <a:r>
              <a:rPr lang="ru-RU" altLang="ru-RU" sz="1400" b="1" dirty="0" smtClean="0">
                <a:latin typeface="Times New Roman" pitchFamily="18" charset="0"/>
              </a:rPr>
              <a:t>должности- врачи), 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по </a:t>
            </a:r>
            <a:r>
              <a:rPr lang="ru-RU" altLang="ru-RU" sz="1400" b="1" dirty="0">
                <a:latin typeface="Times New Roman" pitchFamily="18" charset="0"/>
              </a:rPr>
              <a:t>стр. </a:t>
            </a:r>
            <a:r>
              <a:rPr lang="ru-RU" altLang="ru-RU" sz="1400" b="1" dirty="0" err="1" smtClean="0">
                <a:latin typeface="Times New Roman" pitchFamily="18" charset="0"/>
              </a:rPr>
              <a:t>средн.медперсонала</a:t>
            </a:r>
            <a:r>
              <a:rPr lang="ru-RU" altLang="ru-RU" sz="1400" b="1" dirty="0" smtClean="0">
                <a:latin typeface="Times New Roman" pitchFamily="18" charset="0"/>
              </a:rPr>
              <a:t> </a:t>
            </a:r>
            <a:r>
              <a:rPr lang="ru-RU" altLang="ru-RU" sz="1400" b="1" dirty="0">
                <a:latin typeface="Times New Roman" pitchFamily="18" charset="0"/>
              </a:rPr>
              <a:t>по гр. 3, 4, 5, 6, 9 и 10; 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а в таблице 4601 будут указаны сведения о числе лиц и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 выполненных им процедурах с начала года</a:t>
            </a:r>
          </a:p>
        </p:txBody>
      </p:sp>
      <p:sp>
        <p:nvSpPr>
          <p:cNvPr id="12" name="AutoShape 182"/>
          <p:cNvSpPr>
            <a:spLocks noChangeArrowheads="1"/>
          </p:cNvSpPr>
          <p:nvPr/>
        </p:nvSpPr>
        <p:spPr bwMode="auto">
          <a:xfrm>
            <a:off x="25400" y="4465915"/>
            <a:ext cx="2387600" cy="2307948"/>
          </a:xfrm>
          <a:prstGeom prst="wedgeRoundRectCallout">
            <a:avLst>
              <a:gd name="adj1" fmla="val 80180"/>
              <a:gd name="adj2" fmla="val -24205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9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76200" y="41948"/>
            <a:ext cx="8805866" cy="1512648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1000" y="0"/>
            <a:ext cx="815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При заполнении таблицы 1001 следует иметь в виду: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325483"/>
            <a:ext cx="8991600" cy="13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itchFamily="18" charset="0"/>
              </a:rPr>
              <a:t>  </a:t>
            </a:r>
            <a:r>
              <a:rPr lang="ru-RU" altLang="ru-RU" sz="1600" dirty="0" smtClean="0">
                <a:solidFill>
                  <a:schemeClr val="bg1"/>
                </a:solidFill>
                <a:latin typeface="Times New Roman" pitchFamily="18" charset="0"/>
              </a:rPr>
              <a:t>наличие подразделения, отдела, отделения, кабинета следует показывать только  тогда, когда 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штатным расписанием</a:t>
            </a:r>
            <a:r>
              <a:rPr lang="ru-RU" altLang="ru-RU" sz="1600" dirty="0" smtClean="0">
                <a:solidFill>
                  <a:schemeClr val="bg1"/>
                </a:solidFill>
                <a:latin typeface="Times New Roman" pitchFamily="18" charset="0"/>
              </a:rPr>
              <a:t> предусмотрены соответствующие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  <a:latin typeface="Times New Roman" pitchFamily="18" charset="0"/>
              </a:rPr>
              <a:t>должности врачей и (или) среднего </a:t>
            </a:r>
            <a:r>
              <a:rPr lang="ru-RU" altLang="ru-RU" sz="1600" dirty="0">
                <a:solidFill>
                  <a:schemeClr val="bg1"/>
                </a:solidFill>
                <a:latin typeface="Times New Roman" pitchFamily="18" charset="0"/>
              </a:rPr>
              <a:t>медицинского персонала, соответствующее оборудование, аппаратура, ведется установленный учет, отчетность и показана работа данного подразделения, отдела, отделения, кабинета в соответствующих таблицах формы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</a:pPr>
            <a:r>
              <a:rPr lang="ru-RU" altLang="ru-RU" sz="1800" b="1" dirty="0" smtClean="0">
                <a:latin typeface="Times New Roman" pitchFamily="18" charset="0"/>
              </a:rPr>
              <a:t>Например, </a:t>
            </a:r>
            <a:r>
              <a:rPr lang="ru-RU" altLang="ru-RU" sz="1800" dirty="0" smtClean="0">
                <a:latin typeface="Times New Roman" pitchFamily="18" charset="0"/>
              </a:rPr>
              <a:t>организация, оказывающая медицинскую помощь в </a:t>
            </a:r>
            <a:r>
              <a:rPr lang="ru-RU" altLang="ru-RU" sz="1800" b="1" i="1" dirty="0" smtClean="0">
                <a:latin typeface="Times New Roman" pitchFamily="18" charset="0"/>
              </a:rPr>
              <a:t>амбулаторных</a:t>
            </a:r>
            <a:r>
              <a:rPr lang="ru-RU" altLang="ru-RU" sz="1800" dirty="0" smtClean="0">
                <a:latin typeface="Times New Roman" pitchFamily="18" charset="0"/>
              </a:rPr>
              <a:t> условиях, </a:t>
            </a:r>
            <a:r>
              <a:rPr lang="ru-RU" altLang="ru-RU" sz="1800" b="1" dirty="0" smtClean="0">
                <a:latin typeface="Times New Roman" pitchFamily="18" charset="0"/>
              </a:rPr>
              <a:t>физиотерапевтический кабинет: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0640" y="2174252"/>
            <a:ext cx="8929659" cy="1357188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txBody>
          <a:bodyPr/>
          <a:lstStyle>
            <a:lvl1pPr marL="609600" indent="-609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dirty="0">
                <a:latin typeface="Times New Roman" pitchFamily="18" charset="0"/>
              </a:rPr>
              <a:t>Если в организации на конец отчетного </a:t>
            </a:r>
            <a:r>
              <a:rPr lang="ru-RU" altLang="ru-RU" sz="1600" dirty="0" smtClean="0">
                <a:latin typeface="Times New Roman" pitchFamily="18" charset="0"/>
              </a:rPr>
              <a:t>года</a:t>
            </a:r>
          </a:p>
          <a:p>
            <a:pPr algn="l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dirty="0" smtClean="0">
                <a:latin typeface="Times New Roman" pitchFamily="18" charset="0"/>
              </a:rPr>
              <a:t> </a:t>
            </a:r>
            <a:r>
              <a:rPr lang="ru-RU" altLang="ru-RU" sz="1600" dirty="0">
                <a:latin typeface="Times New Roman" pitchFamily="18" charset="0"/>
              </a:rPr>
              <a:t>кабинет </a:t>
            </a:r>
            <a: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</a:rPr>
              <a:t>закрыт</a:t>
            </a:r>
            <a:r>
              <a:rPr lang="ru-RU" altLang="ru-RU" sz="1600" b="1" dirty="0">
                <a:latin typeface="Times New Roman" pitchFamily="18" charset="0"/>
              </a:rPr>
              <a:t>, </a:t>
            </a:r>
            <a:r>
              <a:rPr lang="ru-RU" altLang="ru-RU" sz="1600" b="1" dirty="0" smtClean="0">
                <a:latin typeface="Times New Roman" pitchFamily="18" charset="0"/>
              </a:rPr>
              <a:t>то в строке 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будет 0</a:t>
            </a:r>
            <a:endParaRPr lang="ru-RU" altLang="ru-RU" sz="16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b="1" dirty="0">
                <a:latin typeface="Times New Roman" pitchFamily="18" charset="0"/>
              </a:rPr>
              <a:t>При </a:t>
            </a:r>
            <a:r>
              <a:rPr lang="ru-RU" altLang="ru-RU" sz="1600" b="1" dirty="0" smtClean="0">
                <a:latin typeface="Times New Roman" pitchFamily="18" charset="0"/>
              </a:rPr>
              <a:t>этом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</a:rPr>
              <a:t>в </a:t>
            </a:r>
            <a:r>
              <a:rPr lang="ru-RU" altLang="ru-RU" sz="1600" b="1" dirty="0">
                <a:latin typeface="Times New Roman" pitchFamily="18" charset="0"/>
              </a:rPr>
              <a:t>таблице 4601 могут быть указаны сведения о числе лиц и</a:t>
            </a:r>
          </a:p>
          <a:p>
            <a:pPr algn="l">
              <a:lnSpc>
                <a:spcPct val="90000"/>
              </a:lnSpc>
              <a:buClr>
                <a:schemeClr val="bg2"/>
              </a:buClr>
              <a:buSzPct val="75000"/>
              <a:buNone/>
            </a:pPr>
            <a:r>
              <a:rPr lang="ru-RU" altLang="ru-RU" sz="1600" b="1" dirty="0">
                <a:latin typeface="Times New Roman" pitchFamily="18" charset="0"/>
              </a:rPr>
              <a:t>выполненных им </a:t>
            </a:r>
            <a:r>
              <a:rPr lang="ru-RU" altLang="ru-RU" sz="1600" b="1" dirty="0" smtClean="0">
                <a:latin typeface="Times New Roman" pitchFamily="18" charset="0"/>
              </a:rPr>
              <a:t>процедурах с </a:t>
            </a:r>
            <a:r>
              <a:rPr lang="ru-RU" altLang="ru-RU" sz="1600" b="1" dirty="0">
                <a:latin typeface="Times New Roman" pitchFamily="18" charset="0"/>
              </a:rPr>
              <a:t>начала года до даты закрытия</a:t>
            </a:r>
          </a:p>
          <a:p>
            <a:pPr algn="l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altLang="ru-RU" sz="1600" b="1" dirty="0" smtClean="0">
              <a:latin typeface="Times New Roman" pitchFamily="18" charset="0"/>
            </a:endParaRPr>
          </a:p>
        </p:txBody>
      </p:sp>
      <p:sp>
        <p:nvSpPr>
          <p:cNvPr id="11" name="AutoShape 182"/>
          <p:cNvSpPr>
            <a:spLocks noChangeArrowheads="1"/>
          </p:cNvSpPr>
          <p:nvPr/>
        </p:nvSpPr>
        <p:spPr bwMode="auto">
          <a:xfrm>
            <a:off x="20640" y="4465915"/>
            <a:ext cx="2387600" cy="2307948"/>
          </a:xfrm>
          <a:prstGeom prst="wedgeRoundRectCallout">
            <a:avLst>
              <a:gd name="adj1" fmla="val 19232"/>
              <a:gd name="adj2" fmla="val -71607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В графе 3 медицинская организация, являющаяся юридическим лицом проставляет в соответствующей</a:t>
            </a:r>
          </a:p>
          <a:p>
            <a:pPr algn="ctr">
              <a:defRPr/>
            </a:pPr>
            <a:r>
              <a:rPr lang="ru-RU" sz="1400" b="1" dirty="0"/>
              <a:t> </a:t>
            </a:r>
            <a:r>
              <a:rPr lang="ru-RU" sz="1400" b="1" dirty="0">
                <a:solidFill>
                  <a:srgbClr val="FF0000"/>
                </a:solidFill>
              </a:rPr>
              <a:t>строке цифру 1.</a:t>
            </a:r>
            <a:r>
              <a:rPr lang="ru-RU" sz="1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208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6" grpId="0" build="p"/>
      <p:bldP spid="8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24807</TotalTime>
  <Words>5522</Words>
  <Application>Microsoft Office PowerPoint</Application>
  <PresentationFormat>Экран (4:3)</PresentationFormat>
  <Paragraphs>2080</Paragraphs>
  <Slides>48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6" baseType="lpstr">
      <vt:lpstr>Arial</vt:lpstr>
      <vt:lpstr>Calibri</vt:lpstr>
      <vt:lpstr>Tahoma</vt:lpstr>
      <vt:lpstr>Times New Roman</vt:lpstr>
      <vt:lpstr>Times New Roman,Bold</vt:lpstr>
      <vt:lpstr>Wingdings</vt:lpstr>
      <vt:lpstr>Wingdings 2</vt:lpstr>
      <vt:lpstr>Тема Office</vt:lpstr>
      <vt:lpstr>Изменения в отчетных формах за 2024 год</vt:lpstr>
      <vt:lpstr>Презентация PowerPoint</vt:lpstr>
      <vt:lpstr>Презентация PowerPoint</vt:lpstr>
      <vt:lpstr>Презентация PowerPoint</vt:lpstr>
      <vt:lpstr> Паспорт учреждения </vt:lpstr>
      <vt:lpstr>1. Общие сведения</vt:lpstr>
      <vt:lpstr>Кабинеты, отделения, подразделения, единица </vt:lpstr>
      <vt:lpstr>2. Кабинеты, отделения, подразделения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Добавлены новые сТРОКИ:  </vt:lpstr>
      <vt:lpstr>Передвижные подразделения и формы работы </vt:lpstr>
      <vt:lpstr>Добавлена новая таблица:</vt:lpstr>
      <vt:lpstr>Презентация PowerPoint</vt:lpstr>
      <vt:lpstr>Оценка деятельности поликлиники</vt:lpstr>
      <vt:lpstr>Добавлена новая таблица:</vt:lpstr>
      <vt:lpstr>Презентация PowerPoint</vt:lpstr>
      <vt:lpstr>Презентация PowerPoint</vt:lpstr>
      <vt:lpstr>Презентация PowerPoint</vt:lpstr>
      <vt:lpstr>Добавлены новые сТРОКИ:</vt:lpstr>
      <vt:lpstr>Добавлены новые таблицы:</vt:lpstr>
      <vt:lpstr>Добавлены новые сТРОКИ:</vt:lpstr>
      <vt:lpstr>Добавлена новая таблица:</vt:lpstr>
      <vt:lpstr> Форма 64, раздел 6, т. 6000 заполняется всеми медицинскими организациями, которые занимаются заготовкой, хранением и использованием донорской крови и ее компонентами.  Данные по т. 6000 формы 64 должны быть равны данным по т.3200 формы 30    </vt:lpstr>
      <vt:lpstr>  ВАЖНО!  ОБЪЕМ ТРАНСФУЗИОННЫХ СРЕДСТВ УКАЗЫВАЕТСЯ В ЛИТРАХ НЕ ПУТАТЬ С ДОЗАМИ Обратить внимание на показатели  -   объем на одно переливание и на одного пациента,  а также число переливаний на одного пациента  т. 3200 ф. 30 должна сверяться с т. 6.1, раздел 6 ф. 64 </vt:lpstr>
      <vt:lpstr>!!! По гр. 9 т. 5000, 6000 предоставить пояснительную записку с указанием причины утилизации</vt:lpstr>
      <vt:lpstr>ВНЕСЕНЫ ИЗМЕНЕНИЯ В ТАБЛИЦУ:</vt:lpstr>
      <vt:lpstr>Компьютерная томография, единица </vt:lpstr>
      <vt:lpstr>Аппараты и оборудование для лучевой диагностики</vt:lpstr>
      <vt:lpstr>ВНЕСЕНЫ ИЗМЕНЕНИЯ В ТАБЛИЦУ</vt:lpstr>
      <vt:lpstr>Презентация PowerPoint</vt:lpstr>
      <vt:lpstr>ВНЕСЕНЫ ИЗМЕНЕНИЯ В ТАБЛИЦУ</vt:lpstr>
      <vt:lpstr>ВНЕСЕНЫ ИЗМЕНЕНИЯ В ТАБЛИЦУ</vt:lpstr>
      <vt:lpstr>ВНЕСЕНЫ ИЗМЕНЕНИЯ В ТАБЛИЦУ</vt:lpstr>
      <vt:lpstr>Презентация PowerPoint</vt:lpstr>
      <vt:lpstr>Презентация PowerPoint</vt:lpstr>
      <vt:lpstr>Презентация PowerPoint</vt:lpstr>
      <vt:lpstr>Таблица 5600 (учитываются аппараты и оборудование, состоящие на балансе на конец года)  </vt:lpstr>
      <vt:lpstr>Табл.7000</vt:lpstr>
      <vt:lpstr>Таблица 7001</vt:lpstr>
      <vt:lpstr>ВНЕСЕНЫ ИЗМЕНЕНИЯ В ТАБЛИЦУ</vt:lpstr>
      <vt:lpstr>Добавлена новая таблица:</vt:lpstr>
      <vt:lpstr> Техническое состояние зданий </vt:lpstr>
      <vt:lpstr>Форма   30 - село</vt:lpstr>
      <vt:lpstr>Обязательна сверка формы 30 с формой 30- село Например: количество ФАП, ФП, здания, штаты, посещения и т.д.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медицинскойнауки</dc:title>
  <dc:creator>Apple</dc:creator>
  <cp:lastModifiedBy>Головина Наталья Михайловна</cp:lastModifiedBy>
  <cp:revision>1538</cp:revision>
  <cp:lastPrinted>2021-11-30T03:53:08Z</cp:lastPrinted>
  <dcterms:created xsi:type="dcterms:W3CDTF">2012-08-30T01:27:20Z</dcterms:created>
  <dcterms:modified xsi:type="dcterms:W3CDTF">2024-12-18T03:52:23Z</dcterms:modified>
</cp:coreProperties>
</file>