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ppt/theme/theme13.xml" ContentType="application/vnd.openxmlformats-officedocument.theme+xml"/>
  <Override PartName="/ppt/theme/theme14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891" r:id="rId1"/>
    <p:sldMasterId id="2147483915" r:id="rId2"/>
    <p:sldMasterId id="2147483927" r:id="rId3"/>
    <p:sldMasterId id="2147483975" r:id="rId4"/>
    <p:sldMasterId id="2147484023" r:id="rId5"/>
    <p:sldMasterId id="2147484035" r:id="rId6"/>
    <p:sldMasterId id="2147484047" r:id="rId7"/>
    <p:sldMasterId id="2147484059" r:id="rId8"/>
    <p:sldMasterId id="2147484071" r:id="rId9"/>
    <p:sldMasterId id="2147484083" r:id="rId10"/>
    <p:sldMasterId id="2147484107" r:id="rId11"/>
    <p:sldMasterId id="2147484285" r:id="rId12"/>
  </p:sldMasterIdLst>
  <p:notesMasterIdLst>
    <p:notesMasterId r:id="rId46"/>
  </p:notesMasterIdLst>
  <p:handoutMasterIdLst>
    <p:handoutMasterId r:id="rId47"/>
  </p:handoutMasterIdLst>
  <p:sldIdLst>
    <p:sldId id="346" r:id="rId13"/>
    <p:sldId id="371" r:id="rId14"/>
    <p:sldId id="348" r:id="rId15"/>
    <p:sldId id="349" r:id="rId16"/>
    <p:sldId id="351" r:id="rId17"/>
    <p:sldId id="350" r:id="rId18"/>
    <p:sldId id="369" r:id="rId19"/>
    <p:sldId id="301" r:id="rId20"/>
    <p:sldId id="332" r:id="rId21"/>
    <p:sldId id="370" r:id="rId22"/>
    <p:sldId id="303" r:id="rId23"/>
    <p:sldId id="328" r:id="rId24"/>
    <p:sldId id="329" r:id="rId25"/>
    <p:sldId id="304" r:id="rId26"/>
    <p:sldId id="310" r:id="rId27"/>
    <p:sldId id="324" r:id="rId28"/>
    <p:sldId id="325" r:id="rId29"/>
    <p:sldId id="316" r:id="rId30"/>
    <p:sldId id="326" r:id="rId31"/>
    <p:sldId id="352" r:id="rId32"/>
    <p:sldId id="357" r:id="rId33"/>
    <p:sldId id="353" r:id="rId34"/>
    <p:sldId id="355" r:id="rId35"/>
    <p:sldId id="358" r:id="rId36"/>
    <p:sldId id="359" r:id="rId37"/>
    <p:sldId id="361" r:id="rId38"/>
    <p:sldId id="362" r:id="rId39"/>
    <p:sldId id="364" r:id="rId40"/>
    <p:sldId id="365" r:id="rId41"/>
    <p:sldId id="366" r:id="rId42"/>
    <p:sldId id="367" r:id="rId43"/>
    <p:sldId id="368" r:id="rId44"/>
    <p:sldId id="372" r:id="rId45"/>
  </p:sldIdLst>
  <p:sldSz cx="9144000" cy="6858000" type="screen4x3"/>
  <p:notesSz cx="9144000" cy="6858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liana R" initials="UR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83" autoAdjust="0"/>
    <p:restoredTop sz="94364" autoAdjust="0"/>
  </p:normalViewPr>
  <p:slideViewPr>
    <p:cSldViewPr>
      <p:cViewPr>
        <p:scale>
          <a:sx n="125" d="100"/>
          <a:sy n="125" d="100"/>
        </p:scale>
        <p:origin x="-122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slide" Target="slides/slide14.xml"/><Relationship Id="rId39" Type="http://schemas.openxmlformats.org/officeDocument/2006/relationships/slide" Target="slides/slide27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9.xml"/><Relationship Id="rId34" Type="http://schemas.openxmlformats.org/officeDocument/2006/relationships/slide" Target="slides/slide22.xml"/><Relationship Id="rId42" Type="http://schemas.openxmlformats.org/officeDocument/2006/relationships/slide" Target="slides/slide30.xml"/><Relationship Id="rId47" Type="http://schemas.openxmlformats.org/officeDocument/2006/relationships/handoutMaster" Target="handoutMasters/handoutMaster1.xml"/><Relationship Id="rId50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33" Type="http://schemas.openxmlformats.org/officeDocument/2006/relationships/slide" Target="slides/slide21.xml"/><Relationship Id="rId38" Type="http://schemas.openxmlformats.org/officeDocument/2006/relationships/slide" Target="slides/slide26.xml"/><Relationship Id="rId46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slide" Target="slides/slide17.xml"/><Relationship Id="rId41" Type="http://schemas.openxmlformats.org/officeDocument/2006/relationships/slide" Target="slides/slide29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2.xml"/><Relationship Id="rId32" Type="http://schemas.openxmlformats.org/officeDocument/2006/relationships/slide" Target="slides/slide20.xml"/><Relationship Id="rId37" Type="http://schemas.openxmlformats.org/officeDocument/2006/relationships/slide" Target="slides/slide25.xml"/><Relationship Id="rId40" Type="http://schemas.openxmlformats.org/officeDocument/2006/relationships/slide" Target="slides/slide28.xml"/><Relationship Id="rId45" Type="http://schemas.openxmlformats.org/officeDocument/2006/relationships/slide" Target="slides/slide33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slide" Target="slides/slide16.xml"/><Relationship Id="rId36" Type="http://schemas.openxmlformats.org/officeDocument/2006/relationships/slide" Target="slides/slide24.xml"/><Relationship Id="rId49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31" Type="http://schemas.openxmlformats.org/officeDocument/2006/relationships/slide" Target="slides/slide19.xml"/><Relationship Id="rId44" Type="http://schemas.openxmlformats.org/officeDocument/2006/relationships/slide" Target="slides/slide32.xml"/><Relationship Id="rId52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slide" Target="slides/slide15.xml"/><Relationship Id="rId30" Type="http://schemas.openxmlformats.org/officeDocument/2006/relationships/slide" Target="slides/slide18.xml"/><Relationship Id="rId35" Type="http://schemas.openxmlformats.org/officeDocument/2006/relationships/slide" Target="slides/slide23.xml"/><Relationship Id="rId43" Type="http://schemas.openxmlformats.org/officeDocument/2006/relationships/slide" Target="slides/slide31.xml"/><Relationship Id="rId48" Type="http://schemas.openxmlformats.org/officeDocument/2006/relationships/commentAuthors" Target="commentAuthors.xml"/><Relationship Id="rId8" Type="http://schemas.openxmlformats.org/officeDocument/2006/relationships/slideMaster" Target="slideMasters/slideMaster8.xml"/><Relationship Id="rId51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12-10T00:23:56.257" idx="1">
    <p:pos x="10" y="10"/>
    <p:text/>
    <p:extLst>
      <p:ext uri="{C676402C-5697-4E1C-873F-D02D1690AC5C}">
        <p15:threadingInfo xmlns:p15="http://schemas.microsoft.com/office/powerpoint/2012/main" xmlns="" timeZoneBias="-180"/>
      </p:ext>
    </p:extLs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7EACFF-97B2-4867-9681-B40FE3CF59C6}" type="datetimeFigureOut">
              <a:rPr lang="ru-RU" smtClean="0"/>
              <a:pPr/>
              <a:t>13.12.2024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280E7B-471D-4422-ADAD-350AF788A2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49202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821308C-60ED-44D4-9AA7-E55F77AE0495}" type="datetimeFigureOut">
              <a:rPr lang="ru-RU"/>
              <a:pPr>
                <a:defRPr/>
              </a:pPr>
              <a:t>13.12.2024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F69CB73-940E-446F-88BF-28D3B523F54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24648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69CB73-940E-446F-88BF-28D3B523F547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06130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69CB73-940E-446F-88BF-28D3B523F547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3728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69CB73-940E-446F-88BF-28D3B523F547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0442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AB67B95-04B4-4B88-90D5-A9201E55D310}" type="datetimeFigureOut">
              <a:rPr lang="ru-RU" smtClean="0"/>
              <a:pPr>
                <a:defRPr/>
              </a:pPr>
              <a:t>13.12.2024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2DA2E3-0522-43B9-B2F8-E76A4ECA7EC3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7859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4172D59-FF9D-4740-A6A0-9DEBD1FC01E3}" type="datetimeFigureOut">
              <a:rPr lang="ru-RU" smtClean="0"/>
              <a:pPr>
                <a:defRPr/>
              </a:pPr>
              <a:t>13.12.2024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B398C9-1160-4542-8529-31C5869EDC10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8545943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EFEC3-621E-4766-B43D-383D5931744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9749794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68DFF-E32A-4850-9B85-E64DC9A7036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5214000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2E2B6-FE4F-4DC5-BAB0-E2AE9C06D51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3009287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AB02-DEF0-4299-886F-45AAAD4F568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4097265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19B77-E3BD-432D-9194-15E34237692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5462095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60BB-9DF5-499C-B668-8F279B1AF7B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1699387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400B-B60F-440D-A54C-9CAF404C8CE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6417202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AED3-2E6E-4685-A736-0C0048C2176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1063588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18D6-AE26-4CDD-8375-1C32EC2C350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410365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AD793-36A5-49B0-9752-CACCB03879A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50824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4B09100-697E-462B-A116-6271E78FF2AD}" type="datetimeFigureOut">
              <a:rPr lang="ru-RU" smtClean="0"/>
              <a:pPr>
                <a:defRPr/>
              </a:pPr>
              <a:t>13.12.2024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156398-10F7-46B5-A0C5-DEF426AE0785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9062948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7708-14A5-43E8-BE2C-E318B2A3875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319491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EFEC3-621E-4766-B43D-383D5931744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4553845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68DFF-E32A-4850-9B85-E64DC9A7036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096505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2E2B6-FE4F-4DC5-BAB0-E2AE9C06D51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8423962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AB02-DEF0-4299-886F-45AAAD4F568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1260866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19B77-E3BD-432D-9194-15E34237692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4525445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60BB-9DF5-499C-B668-8F279B1AF7B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6980487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400B-B60F-440D-A54C-9CAF404C8CE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3814867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AED3-2E6E-4685-A736-0C0048C2176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1490781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18D6-AE26-4CDD-8375-1C32EC2C350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78998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EFEC3-621E-4766-B43D-383D5931744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839327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AD793-36A5-49B0-9752-CACCB03879A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259620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7708-14A5-43E8-BE2C-E318B2A3875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9045398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EFEC3-621E-4766-B43D-383D5931744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3253281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68DFF-E32A-4850-9B85-E64DC9A7036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9060084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2E2B6-FE4F-4DC5-BAB0-E2AE9C06D51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0528917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AB02-DEF0-4299-886F-45AAAD4F568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3015080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19B77-E3BD-432D-9194-15E34237692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0560224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60BB-9DF5-499C-B668-8F279B1AF7B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3492376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400B-B60F-440D-A54C-9CAF404C8CE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8160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AED3-2E6E-4685-A736-0C0048C2176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63923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68DFF-E32A-4850-9B85-E64DC9A7036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1286597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18D6-AE26-4CDD-8375-1C32EC2C350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1722666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AD793-36A5-49B0-9752-CACCB03879A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7461472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7708-14A5-43E8-BE2C-E318B2A3875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31761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2E2B6-FE4F-4DC5-BAB0-E2AE9C06D51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88039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AB02-DEF0-4299-886F-45AAAD4F568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18282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19B77-E3BD-432D-9194-15E34237692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67946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60BB-9DF5-499C-B668-8F279B1AF7B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35416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400B-B60F-440D-A54C-9CAF404C8CE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0002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AED3-2E6E-4685-A736-0C0048C2176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5846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4E17B80-F7F3-4889-9472-B1F35B8EECC6}" type="datetimeFigureOut">
              <a:rPr lang="ru-RU" smtClean="0"/>
              <a:pPr>
                <a:defRPr/>
              </a:pPr>
              <a:t>13.12.2024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6E1786-B8D3-497E-813E-0222EE3194FA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2271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18D6-AE26-4CDD-8375-1C32EC2C350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09892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AD793-36A5-49B0-9752-CACCB03879A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95229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7708-14A5-43E8-BE2C-E318B2A3875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381296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EFEC3-621E-4766-B43D-383D5931744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648798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68DFF-E32A-4850-9B85-E64DC9A7036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69723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2E2B6-FE4F-4DC5-BAB0-E2AE9C06D51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409728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AB02-DEF0-4299-886F-45AAAD4F568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186122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19B77-E3BD-432D-9194-15E34237692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94170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60BB-9DF5-499C-B668-8F279B1AF7B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645185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400B-B60F-440D-A54C-9CAF404C8CE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07904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FD8AF28-D5BA-4103-8FA5-D7DCB6FCA4E0}" type="datetimeFigureOut">
              <a:rPr lang="ru-RU" smtClean="0"/>
              <a:pPr>
                <a:defRPr/>
              </a:pPr>
              <a:t>13.12.2024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331E09-E514-4C73-9208-F3F5C9CFAAA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316707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AED3-2E6E-4685-A736-0C0048C2176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56622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18D6-AE26-4CDD-8375-1C32EC2C350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233270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AD793-36A5-49B0-9752-CACCB03879A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882811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7708-14A5-43E8-BE2C-E318B2A3875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108152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EFEC3-621E-4766-B43D-383D5931744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76286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68DFF-E32A-4850-9B85-E64DC9A7036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07319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2E2B6-FE4F-4DC5-BAB0-E2AE9C06D51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93761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AB02-DEF0-4299-886F-45AAAD4F568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173669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19B77-E3BD-432D-9194-15E34237692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801192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60BB-9DF5-499C-B668-8F279B1AF7B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74654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C1FBBA6-101E-4B4B-AFD8-DE14840BB22C}" type="datetimeFigureOut">
              <a:rPr lang="ru-RU" smtClean="0"/>
              <a:pPr>
                <a:defRPr/>
              </a:pPr>
              <a:t>13.12.2024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B0DE70-716E-4FA8-A955-97E0B936D258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6413606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400B-B60F-440D-A54C-9CAF404C8CE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249808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AED3-2E6E-4685-A736-0C0048C2176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872004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18D6-AE26-4CDD-8375-1C32EC2C350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622407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AD793-36A5-49B0-9752-CACCB03879A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475148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7708-14A5-43E8-BE2C-E318B2A3875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514785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EFEC3-621E-4766-B43D-383D5931744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585458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68DFF-E32A-4850-9B85-E64DC9A7036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7912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2E2B6-FE4F-4DC5-BAB0-E2AE9C06D51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27272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AB02-DEF0-4299-886F-45AAAD4F568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446857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19B77-E3BD-432D-9194-15E34237692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08773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951C624-B057-4284-BED2-B48108B88DC0}" type="datetimeFigureOut">
              <a:rPr lang="ru-RU" smtClean="0"/>
              <a:pPr>
                <a:defRPr/>
              </a:pPr>
              <a:t>13.12.2024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F4FCB7-B9D7-45D2-B795-890B89015AB9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438067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60BB-9DF5-499C-B668-8F279B1AF7B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850135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400B-B60F-440D-A54C-9CAF404C8CE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276323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AED3-2E6E-4685-A736-0C0048C2176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618581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18D6-AE26-4CDD-8375-1C32EC2C350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359927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AD793-36A5-49B0-9752-CACCB03879A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765270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7708-14A5-43E8-BE2C-E318B2A3875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22697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EFEC3-621E-4766-B43D-383D5931744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74475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68DFF-E32A-4850-9B85-E64DC9A7036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251978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2E2B6-FE4F-4DC5-BAB0-E2AE9C06D51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951320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AB02-DEF0-4299-886F-45AAAD4F568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41231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FD73928-812A-4CBE-BAA5-22A29AC54749}" type="datetimeFigureOut">
              <a:rPr lang="ru-RU" smtClean="0"/>
              <a:pPr>
                <a:defRPr/>
              </a:pPr>
              <a:t>13.12.2024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9387B5-16E2-4833-9065-0ECA2913844D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80395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19B77-E3BD-432D-9194-15E34237692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77895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60BB-9DF5-499C-B668-8F279B1AF7B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3800426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400B-B60F-440D-A54C-9CAF404C8CE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425122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AED3-2E6E-4685-A736-0C0048C2176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631194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18D6-AE26-4CDD-8375-1C32EC2C350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705366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AD793-36A5-49B0-9752-CACCB03879A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818891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7708-14A5-43E8-BE2C-E318B2A3875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3340691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EFEC3-621E-4766-B43D-383D5931744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2942515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68DFF-E32A-4850-9B85-E64DC9A7036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0980895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2E2B6-FE4F-4DC5-BAB0-E2AE9C06D51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14253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10D4704-FECE-4E78-8CD7-AD580D8CB281}" type="datetimeFigureOut">
              <a:rPr lang="ru-RU" smtClean="0"/>
              <a:pPr>
                <a:defRPr/>
              </a:pPr>
              <a:t>13.12.2024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40B7A7-ADCB-4F8B-BC03-ECA2C5BF9B8A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448546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AB02-DEF0-4299-886F-45AAAD4F568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278192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19B77-E3BD-432D-9194-15E34237692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456118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60BB-9DF5-499C-B668-8F279B1AF7B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0869627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400B-B60F-440D-A54C-9CAF404C8CE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7064495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AED3-2E6E-4685-A736-0C0048C2176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0609330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18D6-AE26-4CDD-8375-1C32EC2C350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2144281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AD793-36A5-49B0-9752-CACCB03879A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6061792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7708-14A5-43E8-BE2C-E318B2A3875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5036116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EFEC3-621E-4766-B43D-383D5931744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5163207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68DFF-E32A-4850-9B85-E64DC9A7036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1465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BF96043-6678-4581-8209-F22D97D7C660}" type="datetimeFigureOut">
              <a:rPr lang="ru-RU" smtClean="0"/>
              <a:pPr>
                <a:defRPr/>
              </a:pPr>
              <a:t>13.12.2024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494988-FC16-4314-9643-70F68890E2BC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7019647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2E2B6-FE4F-4DC5-BAB0-E2AE9C06D51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9750206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AB02-DEF0-4299-886F-45AAAD4F568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5738546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19B77-E3BD-432D-9194-15E34237692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8109841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60BB-9DF5-499C-B668-8F279B1AF7B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456269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400B-B60F-440D-A54C-9CAF404C8CE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546656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AED3-2E6E-4685-A736-0C0048C2176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5259591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18D6-AE26-4CDD-8375-1C32EC2C350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888536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AD793-36A5-49B0-9752-CACCB03879A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1226265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7708-14A5-43E8-BE2C-E318B2A3875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3155558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EFEC3-621E-4766-B43D-383D5931744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59641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1DB7F7F-E0CB-4BD3-B5BF-A9CD1A27FCC5}" type="datetimeFigureOut">
              <a:rPr lang="ru-RU" smtClean="0"/>
              <a:pPr>
                <a:defRPr/>
              </a:pPr>
              <a:t>13.12.2024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914040-67CD-427C-B15B-34F0B93D7C24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9370110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68DFF-E32A-4850-9B85-E64DC9A7036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6727598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2E2B6-FE4F-4DC5-BAB0-E2AE9C06D51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2211301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AB02-DEF0-4299-886F-45AAAD4F568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6514568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19B77-E3BD-432D-9194-15E34237692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9914630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60BB-9DF5-499C-B668-8F279B1AF7B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0796083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400B-B60F-440D-A54C-9CAF404C8CE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4692354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AED3-2E6E-4685-A736-0C0048C2176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4886060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18D6-AE26-4CDD-8375-1C32EC2C350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8823242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AD793-36A5-49B0-9752-CACCB03879A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6525994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7708-14A5-43E8-BE2C-E318B2A3875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58811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BE27649-B868-46E7-87F0-80ADD8EC9555}" type="datetimeFigureOut">
              <a:rPr lang="ru-RU" smtClean="0"/>
              <a:pPr>
                <a:defRPr/>
              </a:pPr>
              <a:t>13.12.2024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58AFD66-DBE4-4F60-957E-3E2E4164F86E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53091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2" r:id="rId1"/>
    <p:sldLayoutId id="2147483893" r:id="rId2"/>
    <p:sldLayoutId id="2147483894" r:id="rId3"/>
    <p:sldLayoutId id="2147483895" r:id="rId4"/>
    <p:sldLayoutId id="2147483896" r:id="rId5"/>
    <p:sldLayoutId id="2147483897" r:id="rId6"/>
    <p:sldLayoutId id="2147483898" r:id="rId7"/>
    <p:sldLayoutId id="2147483899" r:id="rId8"/>
    <p:sldLayoutId id="2147483900" r:id="rId9"/>
    <p:sldLayoutId id="2147483901" r:id="rId10"/>
    <p:sldLayoutId id="2147483902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3E28D71-A895-4677-B716-3DA0B820C77F}" type="datetime1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13.12.2024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4185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84" r:id="rId1"/>
    <p:sldLayoutId id="2147484085" r:id="rId2"/>
    <p:sldLayoutId id="2147484086" r:id="rId3"/>
    <p:sldLayoutId id="2147484087" r:id="rId4"/>
    <p:sldLayoutId id="2147484088" r:id="rId5"/>
    <p:sldLayoutId id="2147484089" r:id="rId6"/>
    <p:sldLayoutId id="2147484090" r:id="rId7"/>
    <p:sldLayoutId id="2147484091" r:id="rId8"/>
    <p:sldLayoutId id="2147484092" r:id="rId9"/>
    <p:sldLayoutId id="2147484093" r:id="rId10"/>
    <p:sldLayoutId id="2147484094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3E28D71-A895-4677-B716-3DA0B820C77F}" type="datetime1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13.12.2024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59982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08" r:id="rId1"/>
    <p:sldLayoutId id="2147484109" r:id="rId2"/>
    <p:sldLayoutId id="2147484110" r:id="rId3"/>
    <p:sldLayoutId id="2147484111" r:id="rId4"/>
    <p:sldLayoutId id="2147484112" r:id="rId5"/>
    <p:sldLayoutId id="2147484113" r:id="rId6"/>
    <p:sldLayoutId id="2147484114" r:id="rId7"/>
    <p:sldLayoutId id="2147484115" r:id="rId8"/>
    <p:sldLayoutId id="2147484116" r:id="rId9"/>
    <p:sldLayoutId id="2147484117" r:id="rId10"/>
    <p:sldLayoutId id="2147484118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BE27649-B868-46E7-87F0-80ADD8EC9555}" type="datetimeFigureOut">
              <a:rPr lang="ru-RU" smtClean="0"/>
              <a:pPr>
                <a:defRPr/>
              </a:pPr>
              <a:t>13.12.2024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58AFD66-DBE4-4F60-957E-3E2E4164F86E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43441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86" r:id="rId1"/>
    <p:sldLayoutId id="2147484287" r:id="rId2"/>
    <p:sldLayoutId id="2147484288" r:id="rId3"/>
    <p:sldLayoutId id="2147484289" r:id="rId4"/>
    <p:sldLayoutId id="2147484290" r:id="rId5"/>
    <p:sldLayoutId id="2147484291" r:id="rId6"/>
    <p:sldLayoutId id="2147484292" r:id="rId7"/>
    <p:sldLayoutId id="2147484293" r:id="rId8"/>
    <p:sldLayoutId id="2147484294" r:id="rId9"/>
    <p:sldLayoutId id="2147484295" r:id="rId10"/>
    <p:sldLayoutId id="214748429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8C469B01-FE5E-4CC2-BF09-032BF437FD13}" type="datetime1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13.12.2024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53756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6" r:id="rId1"/>
    <p:sldLayoutId id="2147483917" r:id="rId2"/>
    <p:sldLayoutId id="2147483918" r:id="rId3"/>
    <p:sldLayoutId id="2147483919" r:id="rId4"/>
    <p:sldLayoutId id="2147483920" r:id="rId5"/>
    <p:sldLayoutId id="2147483921" r:id="rId6"/>
    <p:sldLayoutId id="2147483922" r:id="rId7"/>
    <p:sldLayoutId id="2147483923" r:id="rId8"/>
    <p:sldLayoutId id="2147483924" r:id="rId9"/>
    <p:sldLayoutId id="2147483925" r:id="rId10"/>
    <p:sldLayoutId id="2147483926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8C469B01-FE5E-4CC2-BF09-032BF437FD13}" type="datetime1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13.12.2024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165671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8" r:id="rId1"/>
    <p:sldLayoutId id="2147483929" r:id="rId2"/>
    <p:sldLayoutId id="2147483930" r:id="rId3"/>
    <p:sldLayoutId id="2147483931" r:id="rId4"/>
    <p:sldLayoutId id="2147483932" r:id="rId5"/>
    <p:sldLayoutId id="2147483933" r:id="rId6"/>
    <p:sldLayoutId id="2147483934" r:id="rId7"/>
    <p:sldLayoutId id="2147483935" r:id="rId8"/>
    <p:sldLayoutId id="2147483936" r:id="rId9"/>
    <p:sldLayoutId id="2147483937" r:id="rId10"/>
    <p:sldLayoutId id="2147483938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3E28D71-A895-4677-B716-3DA0B820C77F}" type="datetime1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13.12.2024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61276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6" r:id="rId1"/>
    <p:sldLayoutId id="2147483977" r:id="rId2"/>
    <p:sldLayoutId id="2147483978" r:id="rId3"/>
    <p:sldLayoutId id="2147483979" r:id="rId4"/>
    <p:sldLayoutId id="2147483980" r:id="rId5"/>
    <p:sldLayoutId id="2147483981" r:id="rId6"/>
    <p:sldLayoutId id="2147483982" r:id="rId7"/>
    <p:sldLayoutId id="2147483983" r:id="rId8"/>
    <p:sldLayoutId id="2147483984" r:id="rId9"/>
    <p:sldLayoutId id="2147483985" r:id="rId10"/>
    <p:sldLayoutId id="2147483986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3E28D71-A895-4677-B716-3DA0B820C77F}" type="datetime1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13.12.2024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76480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4" r:id="rId1"/>
    <p:sldLayoutId id="2147484025" r:id="rId2"/>
    <p:sldLayoutId id="2147484026" r:id="rId3"/>
    <p:sldLayoutId id="2147484027" r:id="rId4"/>
    <p:sldLayoutId id="2147484028" r:id="rId5"/>
    <p:sldLayoutId id="2147484029" r:id="rId6"/>
    <p:sldLayoutId id="2147484030" r:id="rId7"/>
    <p:sldLayoutId id="2147484031" r:id="rId8"/>
    <p:sldLayoutId id="2147484032" r:id="rId9"/>
    <p:sldLayoutId id="2147484033" r:id="rId10"/>
    <p:sldLayoutId id="2147484034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3E28D71-A895-4677-B716-3DA0B820C77F}" type="datetime1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13.12.2024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33498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6" r:id="rId1"/>
    <p:sldLayoutId id="2147484037" r:id="rId2"/>
    <p:sldLayoutId id="2147484038" r:id="rId3"/>
    <p:sldLayoutId id="2147484039" r:id="rId4"/>
    <p:sldLayoutId id="2147484040" r:id="rId5"/>
    <p:sldLayoutId id="2147484041" r:id="rId6"/>
    <p:sldLayoutId id="2147484042" r:id="rId7"/>
    <p:sldLayoutId id="2147484043" r:id="rId8"/>
    <p:sldLayoutId id="2147484044" r:id="rId9"/>
    <p:sldLayoutId id="2147484045" r:id="rId10"/>
    <p:sldLayoutId id="2147484046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3E28D71-A895-4677-B716-3DA0B820C77F}" type="datetime1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13.12.2024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17634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48" r:id="rId1"/>
    <p:sldLayoutId id="2147484049" r:id="rId2"/>
    <p:sldLayoutId id="2147484050" r:id="rId3"/>
    <p:sldLayoutId id="2147484051" r:id="rId4"/>
    <p:sldLayoutId id="2147484052" r:id="rId5"/>
    <p:sldLayoutId id="2147484053" r:id="rId6"/>
    <p:sldLayoutId id="2147484054" r:id="rId7"/>
    <p:sldLayoutId id="2147484055" r:id="rId8"/>
    <p:sldLayoutId id="2147484056" r:id="rId9"/>
    <p:sldLayoutId id="2147484057" r:id="rId10"/>
    <p:sldLayoutId id="2147484058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3E28D71-A895-4677-B716-3DA0B820C77F}" type="datetime1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13.12.2024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34265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60" r:id="rId1"/>
    <p:sldLayoutId id="2147484061" r:id="rId2"/>
    <p:sldLayoutId id="2147484062" r:id="rId3"/>
    <p:sldLayoutId id="2147484063" r:id="rId4"/>
    <p:sldLayoutId id="2147484064" r:id="rId5"/>
    <p:sldLayoutId id="2147484065" r:id="rId6"/>
    <p:sldLayoutId id="2147484066" r:id="rId7"/>
    <p:sldLayoutId id="2147484067" r:id="rId8"/>
    <p:sldLayoutId id="2147484068" r:id="rId9"/>
    <p:sldLayoutId id="2147484069" r:id="rId10"/>
    <p:sldLayoutId id="2147484070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3E28D71-A895-4677-B716-3DA0B820C77F}" type="datetime1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13.12.2024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29344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2" r:id="rId1"/>
    <p:sldLayoutId id="2147484073" r:id="rId2"/>
    <p:sldLayoutId id="2147484074" r:id="rId3"/>
    <p:sldLayoutId id="2147484075" r:id="rId4"/>
    <p:sldLayoutId id="2147484076" r:id="rId5"/>
    <p:sldLayoutId id="2147484077" r:id="rId6"/>
    <p:sldLayoutId id="2147484078" r:id="rId7"/>
    <p:sldLayoutId id="2147484079" r:id="rId8"/>
    <p:sldLayoutId id="2147484080" r:id="rId9"/>
    <p:sldLayoutId id="2147484081" r:id="rId10"/>
    <p:sldLayoutId id="2147484082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55576" y="2276872"/>
            <a:ext cx="684076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rgbClr val="FF0000"/>
                </a:solidFill>
              </a:rPr>
              <a:t>ФСН № 32 </a:t>
            </a:r>
            <a:br>
              <a:rPr lang="ru-RU" sz="2400" dirty="0">
                <a:solidFill>
                  <a:srgbClr val="FF0000"/>
                </a:solidFill>
              </a:rPr>
            </a:br>
            <a:r>
              <a:rPr lang="ru-RU" sz="2400" dirty="0">
                <a:solidFill>
                  <a:srgbClr val="FF0000"/>
                </a:solidFill>
              </a:rPr>
              <a:t>«Сведения о медицинской помощи беременным, роженицам и родильницам»,</a:t>
            </a:r>
            <a:br>
              <a:rPr lang="ru-RU" sz="2400" dirty="0">
                <a:solidFill>
                  <a:srgbClr val="FF0000"/>
                </a:solidFill>
              </a:rPr>
            </a:br>
            <a:r>
              <a:rPr lang="ru-RU" sz="2400" dirty="0">
                <a:solidFill>
                  <a:srgbClr val="FF0000"/>
                </a:solidFill>
              </a:rPr>
              <a:t/>
            </a:r>
            <a:br>
              <a:rPr lang="ru-RU" sz="2400" dirty="0">
                <a:solidFill>
                  <a:srgbClr val="FF0000"/>
                </a:solidFill>
              </a:rPr>
            </a:br>
            <a:r>
              <a:rPr lang="ru-RU" sz="2400" dirty="0">
                <a:solidFill>
                  <a:srgbClr val="FF0000"/>
                </a:solidFill>
              </a:rPr>
              <a:t> вкладыш к  форме ФСН № 32 (232)</a:t>
            </a:r>
            <a:br>
              <a:rPr lang="ru-RU" sz="2400" dirty="0">
                <a:solidFill>
                  <a:srgbClr val="FF0000"/>
                </a:solidFill>
              </a:rPr>
            </a:br>
            <a:r>
              <a:rPr lang="ru-RU" sz="2400" dirty="0">
                <a:solidFill>
                  <a:srgbClr val="FF0000"/>
                </a:solidFill>
              </a:rPr>
              <a:t>«Сведения о регионализации акушерской и перинатальной помощи в родильных  домах (отделениях) и перинатальных центрах»</a:t>
            </a: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Форма 32,вкдадыш </a:t>
            </a:r>
            <a:r>
              <a:rPr lang="ru-RU" sz="2000" dirty="0" smtClean="0"/>
              <a:t>202</a:t>
            </a:r>
            <a:r>
              <a:rPr lang="en-US" sz="2000" dirty="0" smtClean="0"/>
              <a:t>4</a:t>
            </a:r>
            <a:r>
              <a:rPr lang="ru-RU" sz="2000" dirty="0" smtClean="0"/>
              <a:t>г</a:t>
            </a:r>
            <a:r>
              <a:rPr lang="ru-RU" sz="2000" dirty="0" smtClean="0"/>
              <a:t>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521463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8569325" cy="2349500"/>
          </a:xfrm>
        </p:spPr>
        <p:txBody>
          <a:bodyPr/>
          <a:lstStyle/>
          <a:p>
            <a:pPr algn="just" eaLnBrk="1" hangingPunct="1">
              <a:lnSpc>
                <a:spcPct val="85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 определению ВОЗ  недоношенными  считаются рожденные при сроке  22-36 недель 6 дней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гестации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что составляет интервал от 154 до 258 полных дней.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Новорожденный является доношенным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 259 дня.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2349500"/>
            <a:ext cx="9144000" cy="348932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целях сохранения единообразного подхода рекомендуется  учитывать</a:t>
            </a:r>
          </a:p>
          <a:p>
            <a:pPr marL="85725" indent="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беременность/срок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гестации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«до 22 недель» - как: </a:t>
            </a:r>
          </a:p>
          <a:p>
            <a:pPr marL="0" indent="85725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срок «менее 154 полных дней»;</a:t>
            </a:r>
          </a:p>
          <a:p>
            <a:pPr marL="85725" indent="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«22-27 недель» -154-195 полных дней (менее 196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дн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.)</a:t>
            </a:r>
          </a:p>
          <a:p>
            <a:pPr marL="85725" indent="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«28-37 н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едель» -196-258 полных дней (менее 259 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дн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.) 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68496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/>
          </p:cNvSpPr>
          <p:nvPr>
            <p:ph type="title" idx="4294967295"/>
          </p:nvPr>
        </p:nvSpPr>
        <p:spPr>
          <a:xfrm>
            <a:off x="250825" y="260350"/>
            <a:ext cx="8893175" cy="936625"/>
          </a:xfrm>
        </p:spPr>
        <p:txBody>
          <a:bodyPr/>
          <a:lstStyle/>
          <a:p>
            <a:r>
              <a:rPr lang="ru-RU" sz="3600" dirty="0" smtClean="0">
                <a:latin typeface="Times New Roman" pitchFamily="18" charset="0"/>
              </a:rPr>
              <a:t>Раздел 3. Сведения о новорожденных</a:t>
            </a:r>
          </a:p>
        </p:txBody>
      </p:sp>
      <p:sp>
        <p:nvSpPr>
          <p:cNvPr id="43011" name="Rectangle 3"/>
          <p:cNvSpPr>
            <a:spLocks noGrp="1"/>
          </p:cNvSpPr>
          <p:nvPr>
            <p:ph type="body" idx="4294967295"/>
          </p:nvPr>
        </p:nvSpPr>
        <p:spPr>
          <a:xfrm>
            <a:off x="358775" y="1341438"/>
            <a:ext cx="8785225" cy="489585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b="1" dirty="0" err="1" smtClean="0">
                <a:latin typeface="Times New Roman" pitchFamily="18" charset="0"/>
              </a:rPr>
              <a:t>Табл</a:t>
            </a:r>
            <a:r>
              <a:rPr lang="ru-RU" sz="2000" b="1" dirty="0" smtClean="0">
                <a:latin typeface="Times New Roman" pitchFamily="18" charset="0"/>
              </a:rPr>
              <a:t> 2245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2000" dirty="0" smtClean="0">
                <a:latin typeface="Times New Roman" pitchFamily="18" charset="0"/>
              </a:rPr>
              <a:t>Дети, родившиеся с массой тела 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</a:rPr>
              <a:t>менее 500 </a:t>
            </a:r>
            <a:r>
              <a:rPr lang="ru-RU" sz="2000" dirty="0" smtClean="0">
                <a:latin typeface="Times New Roman" pitchFamily="18" charset="0"/>
              </a:rPr>
              <a:t>г в срок </a:t>
            </a:r>
            <a:r>
              <a:rPr lang="ru-RU" sz="2000" dirty="0" err="1" smtClean="0">
                <a:latin typeface="Times New Roman" pitchFamily="18" charset="0"/>
              </a:rPr>
              <a:t>гестации</a:t>
            </a:r>
            <a:r>
              <a:rPr lang="ru-RU" sz="2000" dirty="0" smtClean="0">
                <a:latin typeface="Times New Roman" pitchFamily="18" charset="0"/>
              </a:rPr>
              <a:t> 22 недели и более (СЗРП, двойни, тройни и т.д.) </a:t>
            </a:r>
            <a:r>
              <a:rPr lang="ru-RU" sz="2000" u="sng" dirty="0" smtClean="0">
                <a:solidFill>
                  <a:srgbClr val="C00000"/>
                </a:solidFill>
                <a:latin typeface="Times New Roman" pitchFamily="18" charset="0"/>
              </a:rPr>
              <a:t>НЕ </a:t>
            </a:r>
            <a:r>
              <a:rPr lang="ru-RU" sz="2000" dirty="0" smtClean="0">
                <a:latin typeface="Times New Roman" pitchFamily="18" charset="0"/>
              </a:rPr>
              <a:t>вносятся в </a:t>
            </a:r>
            <a:r>
              <a:rPr lang="ru-RU" sz="2000" u="sng" dirty="0" smtClean="0">
                <a:latin typeface="Times New Roman" pitchFamily="18" charset="0"/>
              </a:rPr>
              <a:t>гр. 3, 13, 14 </a:t>
            </a:r>
            <a:r>
              <a:rPr lang="ru-RU" sz="2000" dirty="0" smtClean="0">
                <a:latin typeface="Times New Roman" pitchFamily="18" charset="0"/>
              </a:rPr>
              <a:t>по всем строкам. 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</a:rPr>
              <a:t>Разница в числе родов и детей может быть за счет этих новорожденных. В случаях расхождений-предоставить пояснительные записки.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b="1" dirty="0" smtClean="0">
                <a:latin typeface="Times New Roman" pitchFamily="18" charset="0"/>
              </a:rPr>
              <a:t>КОНТРОЛЬ: </a:t>
            </a:r>
            <a:r>
              <a:rPr lang="ru-RU" sz="2000" dirty="0" smtClean="0">
                <a:latin typeface="Times New Roman" pitchFamily="18" charset="0"/>
              </a:rPr>
              <a:t> </a:t>
            </a:r>
            <a:endParaRPr lang="ru-RU" dirty="0">
              <a:latin typeface="Times New Roman" pitchFamily="18" charset="0"/>
            </a:endParaRPr>
          </a:p>
          <a:p>
            <a:pPr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ru-RU" sz="2000" dirty="0" smtClean="0">
                <a:latin typeface="Times New Roman" pitchFamily="18" charset="0"/>
              </a:rPr>
              <a:t>число родившихся недоношенных </a:t>
            </a:r>
            <a:r>
              <a:rPr lang="ru-RU" sz="2000" b="1" dirty="0" smtClean="0">
                <a:latin typeface="Times New Roman" pitchFamily="18" charset="0"/>
              </a:rPr>
              <a:t>в гр. 13 </a:t>
            </a:r>
            <a:r>
              <a:rPr lang="ru-RU" sz="2000" dirty="0" smtClean="0">
                <a:latin typeface="Times New Roman" pitchFamily="18" charset="0"/>
              </a:rPr>
              <a:t>= табл. 2250 </a:t>
            </a:r>
            <a:r>
              <a:rPr lang="ru-RU" sz="2000" dirty="0" err="1" smtClean="0">
                <a:latin typeface="Times New Roman" pitchFamily="18" charset="0"/>
              </a:rPr>
              <a:t>стр</a:t>
            </a:r>
            <a:r>
              <a:rPr lang="ru-RU" sz="2000" dirty="0" smtClean="0">
                <a:latin typeface="Times New Roman" pitchFamily="18" charset="0"/>
              </a:rPr>
              <a:t> 1 </a:t>
            </a:r>
            <a:r>
              <a:rPr lang="ru-RU" sz="2000" dirty="0" err="1" smtClean="0">
                <a:latin typeface="Times New Roman" pitchFamily="18" charset="0"/>
              </a:rPr>
              <a:t>гр</a:t>
            </a:r>
            <a:r>
              <a:rPr lang="ru-RU" sz="2000" dirty="0" smtClean="0">
                <a:latin typeface="Times New Roman" pitchFamily="18" charset="0"/>
              </a:rPr>
              <a:t> 4+табл 2260 стр.</a:t>
            </a:r>
            <a:endParaRPr lang="ru-RU" dirty="0">
              <a:latin typeface="Times New Roman" pitchFamily="18" charset="0"/>
            </a:endParaRPr>
          </a:p>
          <a:p>
            <a:pPr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ru-RU" sz="2000" dirty="0" err="1" smtClean="0">
                <a:latin typeface="Times New Roman" pitchFamily="18" charset="0"/>
              </a:rPr>
              <a:t>гр</a:t>
            </a:r>
            <a:r>
              <a:rPr lang="ru-RU" sz="2000" dirty="0" smtClean="0">
                <a:latin typeface="Times New Roman" pitchFamily="18" charset="0"/>
              </a:rPr>
              <a:t> 5.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dirty="0" smtClean="0">
                <a:latin typeface="Times New Roman" pitchFamily="18" charset="0"/>
              </a:rPr>
              <a:t>По аналогии проводится контроль умерших недоношенных табл. 2245 стр. 2 гр. 13 и табл. 2250 стр. 1 гр. 5+табл 2260 стр. 1 гр. 7.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dirty="0" smtClean="0">
                <a:latin typeface="Times New Roman" pitchFamily="18" charset="0"/>
              </a:rPr>
              <a:t>Если данные в табл. 2245 стр. 2 и стр. 3 идентичны – представить пояснение.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dirty="0" smtClean="0">
                <a:latin typeface="Times New Roman" pitchFamily="18" charset="0"/>
              </a:rPr>
              <a:t>Если данные в табл. 2245 стр. 5 и стр. 6 идентичны – представить пояснение.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b="1" dirty="0" smtClean="0">
                <a:latin typeface="Times New Roman" pitchFamily="18" charset="0"/>
              </a:rPr>
              <a:t>КОНТРОЛЬ: </a:t>
            </a:r>
            <a:r>
              <a:rPr lang="ru-RU" sz="2000" dirty="0" smtClean="0">
                <a:latin typeface="Times New Roman" pitchFamily="18" charset="0"/>
              </a:rPr>
              <a:t> в табл. 2245 представлена информация 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</a:rPr>
              <a:t>обо всех новорожденных</a:t>
            </a:r>
            <a:r>
              <a:rPr lang="ru-RU" sz="2000" dirty="0" smtClean="0">
                <a:latin typeface="Times New Roman" pitchFamily="18" charset="0"/>
              </a:rPr>
              <a:t>. Во вкл. </a:t>
            </a:r>
            <a:r>
              <a:rPr lang="ru-RU" dirty="0">
                <a:latin typeface="Times New Roman" pitchFamily="18" charset="0"/>
              </a:rPr>
              <a:t>к</a:t>
            </a:r>
            <a:r>
              <a:rPr lang="ru-RU" sz="2000" dirty="0" smtClean="0">
                <a:latin typeface="Times New Roman" pitchFamily="18" charset="0"/>
              </a:rPr>
              <a:t> Ф- № 32 представлена информация о детях, получивших помощь в учреждениях родовспоможения (родившихся и доставленных). 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</a:rPr>
              <a:t>Поэтому во вкл. 32 детей может быть меньше!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</a:rPr>
              <a:t>	</a:t>
            </a:r>
            <a:endParaRPr lang="ru-RU" sz="2000" dirty="0" smtClean="0">
              <a:solidFill>
                <a:srgbClr val="FF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332656"/>
            <a:ext cx="6840759" cy="6078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38472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Рисунок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46" y="392412"/>
            <a:ext cx="9125553" cy="6204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63924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/>
          </p:cNvSpPr>
          <p:nvPr>
            <p:ph type="title" idx="4294967295"/>
          </p:nvPr>
        </p:nvSpPr>
        <p:spPr>
          <a:xfrm>
            <a:off x="539750" y="260350"/>
            <a:ext cx="8604250" cy="936625"/>
          </a:xfrm>
        </p:spPr>
        <p:txBody>
          <a:bodyPr/>
          <a:lstStyle/>
          <a:p>
            <a:r>
              <a:rPr lang="ru-RU" sz="3600" dirty="0" smtClean="0">
                <a:latin typeface="Times New Roman" pitchFamily="18" charset="0"/>
              </a:rPr>
              <a:t>Раздел 3. Сведения о новорожденных</a:t>
            </a:r>
          </a:p>
        </p:txBody>
      </p:sp>
      <p:sp>
        <p:nvSpPr>
          <p:cNvPr id="44035" name="Rectangle 3"/>
          <p:cNvSpPr>
            <a:spLocks noGrp="1"/>
          </p:cNvSpPr>
          <p:nvPr>
            <p:ph type="body" idx="4294967295"/>
          </p:nvPr>
        </p:nvSpPr>
        <p:spPr>
          <a:xfrm>
            <a:off x="914400" y="1457325"/>
            <a:ext cx="8229600" cy="5400675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b="1" dirty="0" smtClean="0">
                <a:latin typeface="Times New Roman" pitchFamily="18" charset="0"/>
              </a:rPr>
              <a:t>Табл. 2247  </a:t>
            </a:r>
            <a:r>
              <a:rPr lang="ru-RU" sz="2400" dirty="0" smtClean="0">
                <a:latin typeface="Times New Roman" pitchFamily="18" charset="0"/>
              </a:rPr>
              <a:t>Учитываются межгоспитальные переводы (в другие стационары).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dirty="0" smtClean="0">
                <a:latin typeface="Times New Roman" pitchFamily="18" charset="0"/>
              </a:rPr>
              <a:t>	Объем дополнительной информации по переводам будет представлен ниже.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2400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b="1" dirty="0" err="1" smtClean="0">
                <a:latin typeface="Times New Roman" pitchFamily="18" charset="0"/>
              </a:rPr>
              <a:t>Табл</a:t>
            </a:r>
            <a:r>
              <a:rPr lang="ru-RU" sz="2400" b="1" dirty="0" smtClean="0">
                <a:latin typeface="Times New Roman" pitchFamily="18" charset="0"/>
              </a:rPr>
              <a:t> 2250.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b="1" dirty="0" smtClean="0">
                <a:latin typeface="Times New Roman" pitchFamily="18" charset="0"/>
              </a:rPr>
              <a:t>	КОНТРОЛЬ: </a:t>
            </a:r>
            <a:r>
              <a:rPr lang="ru-RU" sz="2400" dirty="0" smtClean="0">
                <a:latin typeface="Times New Roman" pitchFamily="18" charset="0"/>
              </a:rPr>
              <a:t> Число заболеваний всего стр. 5 = сумма строк 2-4 (по графе 4).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dirty="0" smtClean="0">
                <a:latin typeface="Times New Roman" pitchFamily="18" charset="0"/>
              </a:rPr>
              <a:t>	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b="1" dirty="0" smtClean="0">
                <a:latin typeface="Times New Roman" pitchFamily="18" charset="0"/>
              </a:rPr>
              <a:t>Табл. 2260 	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b="1" dirty="0" smtClean="0">
                <a:latin typeface="Times New Roman" pitchFamily="18" charset="0"/>
              </a:rPr>
              <a:t>	КОНТРОЛЬ: </a:t>
            </a:r>
            <a:r>
              <a:rPr lang="ru-RU" sz="2400" dirty="0" smtClean="0">
                <a:latin typeface="Times New Roman" pitchFamily="18" charset="0"/>
              </a:rPr>
              <a:t> Число заболеваний всего стр. 7 = сумма строк 2-6 (по графам 4 и 5).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2400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2400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dirty="0" smtClean="0">
                <a:latin typeface="Times New Roman" pitchFamily="18" charset="0"/>
              </a:rPr>
              <a:t>	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dirty="0" smtClean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23850" y="404813"/>
            <a:ext cx="8820150" cy="1439862"/>
          </a:xfrm>
        </p:spPr>
        <p:txBody>
          <a:bodyPr>
            <a:normAutofit fontScale="90000"/>
          </a:bodyPr>
          <a:lstStyle/>
          <a:p>
            <a:pPr eaLnBrk="1" hangingPunct="1">
              <a:lnSpc>
                <a:spcPct val="85000"/>
              </a:lnSpc>
            </a:pP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Заслуживает внимания проблема правомерности применения термина «здоровый недоношенный ребенок»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-24714" y="2420888"/>
            <a:ext cx="8351838" cy="3992563"/>
          </a:xfrm>
        </p:spPr>
        <p:txBody>
          <a:bodyPr>
            <a:normAutofit/>
          </a:bodyPr>
          <a:lstStyle/>
          <a:p>
            <a:pPr marL="0" indent="0" eaLnBrk="1" hangingPunct="1">
              <a:lnSpc>
                <a:spcPct val="9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При установлении в медицинской документации диагноза 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«Недоношенность 34-36 недель (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07.3,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07.2,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07.1,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07.0) эти дети должны учитываться в ФСН № 32 табл. 2260 (стр.1 «всего новорожденных», стр. 4 «отдельные состояния, возникающие в перинатальном периоде» с кодом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00-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96). </a:t>
            </a:r>
          </a:p>
          <a:p>
            <a:pPr marL="185738" indent="-185738" eaLnBrk="1" hangingPunct="1">
              <a:lnSpc>
                <a:spcPct val="90000"/>
              </a:lnSpc>
              <a:buFont typeface="Arial" charset="0"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Диагноз: «Недоношенность» является в данном случае правомерным</a:t>
            </a:r>
            <a:endParaRPr lang="ru-RU" dirty="0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/>
          </p:cNvSpPr>
          <p:nvPr>
            <p:ph type="title"/>
          </p:nvPr>
        </p:nvSpPr>
        <p:spPr>
          <a:xfrm>
            <a:off x="822960" y="332656"/>
            <a:ext cx="7543800" cy="1153038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400" b="1" dirty="0" smtClean="0">
                <a:latin typeface="Times New Roman" pitchFamily="18" charset="0"/>
              </a:rPr>
              <a:t>Вкладыш в Ф-№ 32 (232) «Сведения </a:t>
            </a:r>
            <a:r>
              <a:rPr lang="ru-RU" sz="2400" b="1" dirty="0">
                <a:latin typeface="Times New Roman" pitchFamily="18" charset="0"/>
              </a:rPr>
              <a:t>о регионализации акушерской и перинатальной помощи в родильных  домах (отделениях) и перинатальных центрах»</a:t>
            </a:r>
          </a:p>
        </p:txBody>
      </p:sp>
      <p:sp>
        <p:nvSpPr>
          <p:cNvPr id="67587" name="Rectangle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charset="0"/>
              <a:buNone/>
            </a:pPr>
            <a:r>
              <a:rPr lang="ru-RU" sz="2800" dirty="0" smtClean="0">
                <a:latin typeface="Times New Roman" pitchFamily="18" charset="0"/>
              </a:rPr>
              <a:t>	</a:t>
            </a:r>
            <a:r>
              <a:rPr lang="ru-RU" sz="2800" b="1" dirty="0" smtClean="0">
                <a:latin typeface="Times New Roman" pitchFamily="18" charset="0"/>
              </a:rPr>
              <a:t>Табл. 100</a:t>
            </a:r>
          </a:p>
          <a:p>
            <a:r>
              <a:rPr lang="ru-RU" sz="2800" dirty="0" smtClean="0">
                <a:latin typeface="Times New Roman" pitchFamily="18" charset="0"/>
              </a:rPr>
              <a:t>Стр. 2.1 и 2.2.заполняются согласно срокам </a:t>
            </a:r>
            <a:r>
              <a:rPr lang="ru-RU" sz="2800" dirty="0" err="1" smtClean="0">
                <a:latin typeface="Times New Roman" pitchFamily="18" charset="0"/>
              </a:rPr>
              <a:t>гестации</a:t>
            </a:r>
            <a:r>
              <a:rPr lang="ru-RU" sz="2800" dirty="0" smtClean="0">
                <a:latin typeface="Times New Roman" pitchFamily="18" charset="0"/>
              </a:rPr>
              <a:t> в ф № 32 (22-27 недель, 28-37 недель)</a:t>
            </a:r>
          </a:p>
          <a:p>
            <a:r>
              <a:rPr lang="ru-RU" sz="2800" dirty="0" smtClean="0">
                <a:latin typeface="Times New Roman" pitchFamily="18" charset="0"/>
              </a:rPr>
              <a:t>Стр. 2-2.6 учитываются роды, произошедшие только в учреждениях родовспоможения (не СМП, не домашние, не на непрофильных койках)</a:t>
            </a:r>
          </a:p>
          <a:p>
            <a:r>
              <a:rPr lang="ru-RU" sz="2800" dirty="0" smtClean="0">
                <a:latin typeface="Times New Roman" pitchFamily="18" charset="0"/>
              </a:rPr>
              <a:t>Стр.3-6.4.1 учитываются дети, получившие медицинскую помощь в организациях родовспоможения (родились или доставлены)</a:t>
            </a:r>
            <a:endParaRPr lang="ru-RU" sz="2800" dirty="0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2" name="Rectangle 4"/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1270188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</a:rPr>
              <a:t>Критические акушерские состояния (стр. 7-7.4)</a:t>
            </a:r>
          </a:p>
        </p:txBody>
      </p:sp>
      <p:sp>
        <p:nvSpPr>
          <p:cNvPr id="68611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lnSpc>
                <a:spcPct val="75000"/>
              </a:lnSpc>
              <a:buFont typeface="Arial" charset="0"/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Понятие «Критические акушерские состояния»:</a:t>
            </a:r>
          </a:p>
          <a:p>
            <a:pPr algn="ctr" eaLnBrk="1" hangingPunct="1">
              <a:lnSpc>
                <a:spcPct val="90000"/>
              </a:lnSpc>
              <a:buFont typeface="Arial" charset="0"/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это - не сумма всех случаев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преэклампсии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эклампсии, сепсиса и акушерских кровотечений</a:t>
            </a:r>
          </a:p>
          <a:p>
            <a:pPr algn="ctr" eaLnBrk="1" hangingPunct="1">
              <a:lnSpc>
                <a:spcPct val="90000"/>
              </a:lnSpc>
              <a:buFont typeface="Arial" charset="0"/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из ФСН № 32, </a:t>
            </a:r>
            <a:endParaRPr lang="ru-RU" sz="16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 случаи отобранные, с наиболее  тяжелыми проявлениями,  нарушениями  жизненно важных функций, требующие специальных мер  реанимации и выхаживания, применения ИВЛ, трансфузии крови, вазоактивных препаратов, гемодиализа,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гистерэктомии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ru-RU" sz="2800" dirty="0" smtClean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188913"/>
            <a:ext cx="9144000" cy="777875"/>
          </a:xfrm>
        </p:spPr>
        <p:txBody>
          <a:bodyPr/>
          <a:lstStyle/>
          <a:p>
            <a:pPr eaLnBrk="1" hangingPunct="1"/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Учет акушерских операций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966788"/>
            <a:ext cx="7761288" cy="57023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Таблица 100 </a:t>
            </a:r>
            <a:r>
              <a:rPr lang="ru-RU" b="1" spc="-5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(стр. 8-8.5.1)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Строка 8 вкладыша № 32 содержит все акушерские операции с 22 недель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гестации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акушерских стационарах. 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Учет операций должен проводиться единообразно в ФСН № 14 и во вкладыше Ф-№ 32.</a:t>
            </a:r>
          </a:p>
          <a:p>
            <a:pPr eaLnBrk="1" hangingPunct="1">
              <a:lnSpc>
                <a:spcPct val="8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Необходимо сравнивать данные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вкладыша Ф-№ 32 (232):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стр. 8.1. и  ф. №14.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4000 стр. 14.4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3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 (КС)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8.2.  и ф. № 14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4000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14.2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3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Нал.щипцов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8.3. и ф. № 14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4000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14.3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3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(Вакуум-экстракция)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8.4.и ф № 14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14.7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3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плодоразр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8.5. и ф.№14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4000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14.8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(экстирпация и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надвлаг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ампут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.)</a:t>
            </a:r>
          </a:p>
          <a:p>
            <a:pPr eaLnBrk="1" hangingPunct="1">
              <a:lnSpc>
                <a:spcPct val="8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 вкладыше № 32  строки 8.1.1.и 8.5.1 (сроки 22-27 недель) не имеют аналогов в ф. № 14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4000.</a:t>
            </a:r>
          </a:p>
          <a:p>
            <a:pPr eaLnBrk="1" hangingPunct="1">
              <a:lnSpc>
                <a:spcPct val="8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Число операций в строках ф. № 14 таб. 4000 может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быть больше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чем во вкладыше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 счет операций, проведенных вне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акушерского стационара.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latin typeface="Times New Roman" pitchFamily="18" charset="0"/>
              </a:rPr>
              <a:t>Вызовы бригад реанимационной помощи (стр. 11-11.3)</a:t>
            </a:r>
          </a:p>
        </p:txBody>
      </p:sp>
      <p:sp>
        <p:nvSpPr>
          <p:cNvPr id="69635" name="Rectangle 3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404864"/>
          </a:xfrm>
        </p:spPr>
        <p:txBody>
          <a:bodyPr/>
          <a:lstStyle/>
          <a:p>
            <a:pPr>
              <a:buFont typeface="Arial" charset="0"/>
              <a:buNone/>
            </a:pPr>
            <a:endParaRPr lang="ru-RU" dirty="0" smtClean="0">
              <a:latin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ru-RU" dirty="0" smtClean="0">
                <a:latin typeface="Times New Roman" pitchFamily="18" charset="0"/>
              </a:rPr>
              <a:t>Учитывается число выездов реанимационных бригад на 1 уровень (гр. 5), на 2 уровень (гр.6), на 3 уровень (гр. 7).</a:t>
            </a:r>
          </a:p>
          <a:p>
            <a:pPr>
              <a:buFont typeface="Arial" charset="0"/>
              <a:buNone/>
            </a:pPr>
            <a:endParaRPr lang="ru-RU" dirty="0" smtClean="0">
              <a:latin typeface="Times New Roman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79589"/>
            <a:ext cx="9289315" cy="206946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426997"/>
          </a:solidFill>
        </p:spPr>
        <p:txBody>
          <a:bodyPr anchor="ctr">
            <a:normAutofit fontScale="90000"/>
          </a:bodyPr>
          <a:lstStyle/>
          <a:p>
            <a:r>
              <a:rPr lang="ru-RU" sz="2800" dirty="0">
                <a:solidFill>
                  <a:schemeClr val="bg1"/>
                </a:solidFill>
                <a:latin typeface="Times New Roman" pitchFamily="18" charset="0"/>
              </a:rPr>
              <a:t>Раздел 1. Медицинская помощь, оказанная беременным 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</a:rPr>
              <a:t>женщинам</a:t>
            </a:r>
            <a:br>
              <a:rPr lang="ru-RU" sz="2800" dirty="0" smtClean="0">
                <a:solidFill>
                  <a:schemeClr val="bg1"/>
                </a:solidFill>
                <a:latin typeface="Times New Roman" pitchFamily="18" charset="0"/>
              </a:rPr>
            </a:br>
            <a:endParaRPr lang="ru-RU" sz="3600" dirty="0" smtClean="0">
              <a:solidFill>
                <a:srgbClr val="FF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4294967295"/>
          </p:nvPr>
        </p:nvSpPr>
        <p:spPr>
          <a:xfrm>
            <a:off x="914400" y="1484313"/>
            <a:ext cx="8229600" cy="4525962"/>
          </a:xfrm>
        </p:spPr>
        <p:txBody>
          <a:bodyPr>
            <a:normAutofit fontScale="25000" lnSpcReduction="20000"/>
          </a:bodyPr>
          <a:lstStyle/>
          <a:p>
            <a:pPr>
              <a:buFont typeface="Arial" charset="0"/>
              <a:buNone/>
            </a:pPr>
            <a:endParaRPr lang="ru-RU" b="1" dirty="0" smtClean="0">
              <a:latin typeface="Times New Roman" pitchFamily="18" charset="0"/>
            </a:endParaRPr>
          </a:p>
          <a:p>
            <a:pPr>
              <a:buFont typeface="Arial" charset="0"/>
              <a:buNone/>
            </a:pPr>
            <a:endParaRPr lang="ru-RU" b="1" dirty="0">
              <a:latin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ru-RU" sz="7200" b="1" dirty="0" smtClean="0">
                <a:latin typeface="Times New Roman" pitchFamily="18" charset="0"/>
              </a:rPr>
              <a:t>Табл</a:t>
            </a:r>
            <a:r>
              <a:rPr lang="ru-RU" sz="7200" b="1" dirty="0">
                <a:latin typeface="Times New Roman" pitchFamily="18" charset="0"/>
              </a:rPr>
              <a:t>. </a:t>
            </a:r>
            <a:r>
              <a:rPr lang="ru-RU" sz="7200" b="1" dirty="0" smtClean="0">
                <a:latin typeface="Times New Roman" pitchFamily="18" charset="0"/>
              </a:rPr>
              <a:t>2120</a:t>
            </a:r>
          </a:p>
          <a:p>
            <a:pPr>
              <a:buFont typeface="Arial" charset="0"/>
              <a:buNone/>
            </a:pPr>
            <a:endParaRPr lang="ru-RU" sz="7200" b="1" dirty="0">
              <a:latin typeface="Times New Roman" pitchFamily="18" charset="0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ru-RU" sz="5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Число женщин, </a:t>
            </a:r>
            <a:r>
              <a:rPr lang="ru-RU" sz="56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поступивших под наблюдение женской консультации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6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 сроке беременности до 14 недель </a:t>
            </a:r>
            <a:r>
              <a:rPr lang="ru-RU" sz="5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…………………………………………………………..11____</a:t>
            </a:r>
            <a:endParaRPr lang="ru-RU" sz="5600" b="1" dirty="0">
              <a:solidFill>
                <a:srgbClr val="C00000"/>
              </a:solidFill>
              <a:latin typeface="Times New Roman" pitchFamily="18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6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из них: прошедших оценку антенатального развития плода при </a:t>
            </a:r>
            <a:r>
              <a:rPr lang="ru-RU" sz="5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сроке</a:t>
            </a:r>
          </a:p>
          <a:p>
            <a:pPr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беременности 11-14 недель - ультразвуковое исследование и</a:t>
            </a:r>
          </a:p>
          <a:p>
            <a:pPr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определение материнских сывороточных маркеров (связанного</a:t>
            </a:r>
          </a:p>
          <a:p>
            <a:pPr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 беременностью плазменного протеина и свободной </a:t>
            </a:r>
            <a:r>
              <a:rPr lang="ru-RU" sz="5600" b="1" dirty="0" err="1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субединицы</a:t>
            </a:r>
            <a:endParaRPr lang="ru-RU" sz="5600" b="1" dirty="0" smtClean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хронического гонадотропина)..…………………………………………………………….     12____</a:t>
            </a:r>
            <a:endParaRPr lang="ru-RU" sz="5600" b="1" dirty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из </a:t>
            </a:r>
            <a:r>
              <a:rPr lang="ru-RU" sz="56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стр. 12 выявлено: хромосомных аномалий и(или) пороков </a:t>
            </a:r>
            <a:r>
              <a:rPr lang="ru-RU" sz="5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развития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                                                                                                     плода…………....13____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из них: прервано беременностей…………………………………………………………..14____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Риск задержки роста плода………………………………………………………………...15____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Риск </a:t>
            </a:r>
            <a:r>
              <a:rPr lang="ru-RU" sz="56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преждевременных родов</a:t>
            </a:r>
            <a:r>
              <a:rPr lang="ru-RU" sz="5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……………………………………………………………..16____</a:t>
            </a:r>
            <a:endParaRPr lang="ru-RU" sz="5600" b="1" dirty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Риск </a:t>
            </a:r>
            <a:r>
              <a:rPr lang="ru-RU" sz="5600" b="1" dirty="0" err="1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преэклампсии</a:t>
            </a:r>
            <a:r>
              <a:rPr lang="ru-RU" sz="5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………………………………………………………………………….17____</a:t>
            </a:r>
            <a:endParaRPr lang="ru-RU" sz="5600" b="1" dirty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ru-RU" sz="5600" b="1" dirty="0">
                <a:solidFill>
                  <a:srgbClr val="C00000"/>
                </a:solidFill>
                <a:latin typeface="Times New Roman" pitchFamily="18" charset="0"/>
              </a:rPr>
              <a:t>Число женщин, прошедших оценку антенатального развития плода при </a:t>
            </a:r>
            <a:r>
              <a:rPr lang="ru-RU" sz="5600" b="1" dirty="0" smtClean="0">
                <a:solidFill>
                  <a:srgbClr val="C00000"/>
                </a:solidFill>
                <a:latin typeface="Times New Roman" pitchFamily="18" charset="0"/>
              </a:rPr>
              <a:t>сроке </a:t>
            </a:r>
            <a:endParaRPr lang="ru-RU" sz="5600" b="1" dirty="0">
              <a:solidFill>
                <a:srgbClr val="C00000"/>
              </a:solidFill>
              <a:latin typeface="Times New Roman" pitchFamily="18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ru-RU" sz="5600" b="1" dirty="0">
                <a:solidFill>
                  <a:srgbClr val="C00000"/>
                </a:solidFill>
                <a:latin typeface="Times New Roman" pitchFamily="18" charset="0"/>
              </a:rPr>
              <a:t>б</a:t>
            </a:r>
            <a:r>
              <a:rPr lang="ru-RU" sz="5600" b="1" dirty="0" smtClean="0">
                <a:solidFill>
                  <a:srgbClr val="C00000"/>
                </a:solidFill>
                <a:latin typeface="Times New Roman" pitchFamily="18" charset="0"/>
              </a:rPr>
              <a:t>еременности </a:t>
            </a:r>
            <a:r>
              <a:rPr lang="ru-RU" sz="5600" b="1" dirty="0">
                <a:solidFill>
                  <a:srgbClr val="C00000"/>
                </a:solidFill>
                <a:latin typeface="Times New Roman" pitchFamily="18" charset="0"/>
              </a:rPr>
              <a:t>от 19 до 21 недели – ультразвуковое исследование</a:t>
            </a:r>
            <a:r>
              <a:rPr lang="ru-RU" sz="5600" b="1" dirty="0" smtClean="0">
                <a:solidFill>
                  <a:srgbClr val="C00000"/>
                </a:solidFill>
                <a:latin typeface="Times New Roman" pitchFamily="18" charset="0"/>
              </a:rPr>
              <a:t>………………………......18____</a:t>
            </a:r>
            <a:endParaRPr lang="ru-RU" sz="5600" b="1" dirty="0">
              <a:solidFill>
                <a:srgbClr val="C00000"/>
              </a:solidFill>
              <a:latin typeface="Times New Roman" pitchFamily="18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ru-RU" sz="5600" b="1" dirty="0">
                <a:solidFill>
                  <a:srgbClr val="C00000"/>
                </a:solidFill>
                <a:latin typeface="Times New Roman" pitchFamily="18" charset="0"/>
              </a:rPr>
              <a:t>из них: выявлено хромосомных аномалий и (или) пороков развития плода</a:t>
            </a:r>
            <a:r>
              <a:rPr lang="ru-RU" sz="5600" b="1" dirty="0" smtClean="0">
                <a:solidFill>
                  <a:srgbClr val="C00000"/>
                </a:solidFill>
                <a:latin typeface="Times New Roman" pitchFamily="18" charset="0"/>
              </a:rPr>
              <a:t>……………...19____</a:t>
            </a:r>
            <a:endParaRPr lang="ru-RU" sz="5600" b="1" dirty="0">
              <a:solidFill>
                <a:srgbClr val="C00000"/>
              </a:solidFill>
              <a:latin typeface="Times New Roman" pitchFamily="18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ru-RU" sz="5600" b="1" dirty="0">
                <a:solidFill>
                  <a:srgbClr val="C00000"/>
                </a:solidFill>
                <a:latin typeface="Times New Roman" pitchFamily="18" charset="0"/>
              </a:rPr>
              <a:t>                из них: прервано беременностей</a:t>
            </a:r>
            <a:r>
              <a:rPr lang="ru-RU" sz="5600" b="1" dirty="0" smtClean="0">
                <a:solidFill>
                  <a:srgbClr val="C00000"/>
                </a:solidFill>
                <a:latin typeface="Times New Roman" pitchFamily="18" charset="0"/>
              </a:rPr>
              <a:t>……………………………………………………    20____</a:t>
            </a:r>
            <a:endParaRPr lang="ru-RU" sz="5600" b="1" dirty="0">
              <a:solidFill>
                <a:srgbClr val="C00000"/>
              </a:solidFill>
              <a:latin typeface="Times New Roman" pitchFamily="18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ru-RU" sz="5600" b="1" dirty="0">
                <a:solidFill>
                  <a:srgbClr val="C00000"/>
                </a:solidFill>
                <a:latin typeface="Times New Roman" pitchFamily="18" charset="0"/>
              </a:rPr>
              <a:t>       из строки 17: число женщин, поступивших под наблюдение женской консультации 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ru-RU" sz="5600" b="1" dirty="0">
                <a:solidFill>
                  <a:srgbClr val="C00000"/>
                </a:solidFill>
                <a:latin typeface="Times New Roman" pitchFamily="18" charset="0"/>
              </a:rPr>
              <a:t>                               при сроке беременности более 14 недель</a:t>
            </a:r>
            <a:r>
              <a:rPr lang="ru-RU" sz="5600" b="1" dirty="0" smtClean="0">
                <a:solidFill>
                  <a:srgbClr val="C00000"/>
                </a:solidFill>
                <a:latin typeface="Times New Roman" pitchFamily="18" charset="0"/>
              </a:rPr>
              <a:t>......................................................21____</a:t>
            </a:r>
            <a:endParaRPr lang="ru-RU" sz="5600" b="1" dirty="0">
              <a:solidFill>
                <a:srgbClr val="C00000"/>
              </a:solidFill>
              <a:latin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ru-RU" sz="5600" b="1" dirty="0">
                <a:solidFill>
                  <a:srgbClr val="C00000"/>
                </a:solidFill>
                <a:latin typeface="Times New Roman" pitchFamily="18" charset="0"/>
              </a:rPr>
              <a:t> </a:t>
            </a:r>
          </a:p>
          <a:p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031067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  <a:solidFill>
            <a:srgbClr val="426997"/>
          </a:solidFill>
        </p:spPr>
        <p:txBody>
          <a:bodyPr>
            <a:normAutofit/>
          </a:bodyPr>
          <a:lstStyle/>
          <a:p>
            <a:r>
              <a:rPr lang="ru-RU" sz="3200" b="1" dirty="0" err="1" smtClean="0">
                <a:solidFill>
                  <a:schemeClr val="bg1"/>
                </a:solidFill>
              </a:rPr>
              <a:t>Межформенный</a:t>
            </a:r>
            <a:r>
              <a:rPr lang="ru-RU" sz="3200" b="1" dirty="0" smtClean="0">
                <a:solidFill>
                  <a:schemeClr val="bg1"/>
                </a:solidFill>
              </a:rPr>
              <a:t> контроль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" lvl="0" indent="-91440" algn="ctr">
              <a:lnSpc>
                <a:spcPct val="15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None/>
            </a:pPr>
            <a:endParaRPr lang="ru-RU" sz="2400" b="1" dirty="0" smtClean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</a:endParaRPr>
          </a:p>
          <a:p>
            <a:pPr marL="91440" lvl="0" indent="-91440" algn="ctr">
              <a:lnSpc>
                <a:spcPct val="15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None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При </a:t>
            </a: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сдаче годовых отчетов </a:t>
            </a: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межформенный </a:t>
            </a: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контроль проводится между формами № 32 и вкладышем к  </a:t>
            </a: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форме № 32 (232), </a:t>
            </a:r>
            <a:endParaRPr lang="ru-RU" sz="20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</a:endParaRPr>
          </a:p>
          <a:p>
            <a:pPr marL="91440" lvl="0" indent="-91440" algn="ctr">
              <a:lnSpc>
                <a:spcPct val="15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None/>
            </a:pP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а также с формами: № 14, № 30, </a:t>
            </a: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№ </a:t>
            </a: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61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7064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143000"/>
          </a:xfrm>
          <a:solidFill>
            <a:srgbClr val="426997"/>
          </a:solidFill>
        </p:spPr>
        <p:txBody>
          <a:bodyPr>
            <a:normAutofit/>
          </a:bodyPr>
          <a:lstStyle/>
          <a:p>
            <a:r>
              <a:rPr lang="ru-RU" sz="2800" b="1" spc="-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ФСН №</a:t>
            </a:r>
            <a:r>
              <a:rPr lang="ru-RU" sz="2800" b="1" spc="-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14</a:t>
            </a:r>
            <a:br>
              <a:rPr lang="ru-RU" sz="2800" b="1" spc="-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spc="-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сведения о деятельности подразделений медицинской организации, оказывающих медицинскую помощь в стационарных условиях</a:t>
            </a:r>
            <a:endParaRPr lang="ru-RU" sz="1800" b="1" dirty="0" smtClean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endParaRPr lang="ru-RU" sz="2400" b="1" dirty="0" smtClean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Табл. 2200 </a:t>
            </a:r>
            <a:r>
              <a:rPr lang="ru-RU" sz="24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(умерло 0-168 ч</a:t>
            </a:r>
            <a:r>
              <a:rPr lang="ru-RU" sz="24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); </a:t>
            </a:r>
          </a:p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Табл. 2400 </a:t>
            </a:r>
            <a:r>
              <a:rPr lang="ru-RU" sz="24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(материнская смертность</a:t>
            </a:r>
            <a:r>
              <a:rPr lang="ru-RU" sz="24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sz="24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. 3000 </a:t>
            </a:r>
            <a:r>
              <a:rPr lang="ru-RU" sz="24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(состав новорожденных с заболеваниями, поступившими в возрасте 0-6 дней жизни, и исходы их лечения).   Учитываются </a:t>
            </a:r>
            <a:r>
              <a:rPr lang="ru-RU" sz="24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дети, поступившие в отделения детских стационаров или в перинатальные центры из других </a:t>
            </a:r>
            <a:r>
              <a:rPr lang="ru-RU" sz="24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организаций</a:t>
            </a:r>
            <a:r>
              <a:rPr lang="ru-RU" sz="24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sz="2400" dirty="0" smtClean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sz="24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. 4000</a:t>
            </a:r>
            <a:r>
              <a:rPr lang="ru-RU" sz="24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, стр.14.0-14.9, гр.3  (акушерские операции)</a:t>
            </a:r>
          </a:p>
          <a:p>
            <a:pPr marL="91440" lvl="0" indent="-91440">
              <a:lnSpc>
                <a:spcPct val="93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endParaRPr lang="ru-RU" sz="2000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8934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  <a:solidFill>
            <a:srgbClr val="426997"/>
          </a:solidFill>
        </p:spPr>
        <p:txBody>
          <a:bodyPr>
            <a:normAutofit/>
          </a:bodyPr>
          <a:lstStyle/>
          <a:p>
            <a:r>
              <a:rPr lang="ru-RU" sz="2800" b="1" spc="-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ФСН №</a:t>
            </a:r>
            <a:r>
              <a:rPr lang="ru-RU" sz="2800" b="1" spc="-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30</a:t>
            </a:r>
            <a:br>
              <a:rPr lang="ru-RU" sz="2800" b="1" spc="-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spc="-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сведения о медицинской организации</a:t>
            </a:r>
            <a:endParaRPr lang="ru-RU" sz="2000" b="1" dirty="0" smtClean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2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sz="22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. 3100, </a:t>
            </a:r>
            <a:r>
              <a:rPr lang="ru-RU" sz="22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стр. 4 и 5 (койки беременных и рожениц, патологии беременности) </a:t>
            </a:r>
            <a:r>
              <a:rPr lang="ru-RU" sz="22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–должны совпадать.</a:t>
            </a:r>
            <a:endParaRPr lang="ru-RU" sz="2200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2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Табл. 5503</a:t>
            </a:r>
            <a:r>
              <a:rPr lang="ru-RU" sz="22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, стр. 4 и 5; 12 и 13 (патолого-анатомические вскрытия) – информацию по данной таблице сравниваем с табл. 2245 формы ФСН № 32. При наличии расхождений по вскрытиям мертворожденных (всего и 22-27 недель </a:t>
            </a:r>
            <a:r>
              <a:rPr lang="ru-RU" sz="2200" dirty="0" err="1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гестации</a:t>
            </a:r>
            <a:r>
              <a:rPr lang="ru-RU" sz="22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), умерших  новорожденных 0-6 суток, родившихся в 22-27 недель) – представить объяснения.</a:t>
            </a:r>
          </a:p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2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ВАЖНО! </a:t>
            </a:r>
            <a:r>
              <a:rPr lang="ru-RU" sz="22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Срок 22-27 недель – это срок до начала 28 недели (табл. 2245 гр. 14)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52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3914" y="342107"/>
            <a:ext cx="8229600" cy="1143000"/>
          </a:xfrm>
          <a:solidFill>
            <a:srgbClr val="426997"/>
          </a:solidFill>
        </p:spPr>
        <p:txBody>
          <a:bodyPr>
            <a:noAutofit/>
          </a:bodyPr>
          <a:lstStyle/>
          <a:p>
            <a:pPr marL="91440" lvl="0" indent="-91440">
              <a:lnSpc>
                <a:spcPct val="93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ФСН </a:t>
            </a: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№61 </a:t>
            </a:r>
            <a:br>
              <a:rPr lang="ru-RU" sz="2800" b="1" dirty="0">
                <a:solidFill>
                  <a:schemeClr val="bg1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sz="2800" b="1" dirty="0" smtClean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91440" lvl="0" indent="-91440" algn="ctr">
              <a:lnSpc>
                <a:spcPct val="93000"/>
              </a:lnSpc>
              <a:spcBef>
                <a:spcPts val="0"/>
              </a:spcBef>
              <a:buClr>
                <a:srgbClr val="E48312"/>
              </a:buClr>
              <a:buSzPct val="100000"/>
              <a:buNone/>
              <a:defRPr/>
            </a:pPr>
            <a:endParaRPr lang="ru-RU" sz="2400" b="1" dirty="0" smtClean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" lvl="0" indent="-91440" algn="ctr">
              <a:lnSpc>
                <a:spcPct val="93000"/>
              </a:lnSpc>
              <a:spcBef>
                <a:spcPts val="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ФСН № 61</a:t>
            </a:r>
          </a:p>
          <a:p>
            <a:pPr marL="91440" lvl="0" indent="-91440" algn="ctr">
              <a:lnSpc>
                <a:spcPct val="90000"/>
              </a:lnSpc>
              <a:spcBef>
                <a:spcPts val="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Сведения о ВИЧ-Инфекции</a:t>
            </a:r>
            <a:endParaRPr lang="ru-RU" sz="16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sz="24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. 5000</a:t>
            </a:r>
            <a:r>
              <a:rPr lang="ru-RU" sz="24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, стр.2 и 25 (роды у женщин с ВИЧ и родившиеся живыми дети у матерей с ВИЧ)</a:t>
            </a:r>
          </a:p>
          <a:p>
            <a:pPr marL="0" lvl="0" indent="0">
              <a:lnSpc>
                <a:spcPct val="93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случае расхождений по контролям, необходимо представить пояснения.</a:t>
            </a:r>
          </a:p>
          <a:p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6284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426997"/>
          </a:solidFill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ДОПОЛНИТЕЛЬНАЯ ИНФОРМАЦИЯ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91440" lvl="0" indent="-9144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Arial" charset="0"/>
              <a:buAutoNum type="arabicPeriod"/>
            </a:pPr>
            <a:endParaRPr lang="ru-RU" sz="2000" dirty="0" smtClean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</a:endParaRPr>
          </a:p>
          <a:p>
            <a:pPr marL="514350" indent="-51435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+mj-lt"/>
              <a:buAutoNum type="romanUcPeriod"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Дети</a:t>
            </a: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, родившиеся на сроке </a:t>
            </a:r>
            <a:r>
              <a:rPr lang="ru-RU" sz="2000" b="1" dirty="0" err="1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гестации</a:t>
            </a: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 22 недели и более, с массой тела менее 500 </a:t>
            </a: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г</a:t>
            </a:r>
          </a:p>
          <a:p>
            <a:pPr marL="514350" indent="-51435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+mj-lt"/>
              <a:buAutoNum type="romanUcPeriod"/>
            </a:pPr>
            <a:endParaRPr lang="ru-RU" sz="20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</a:endParaRPr>
          </a:p>
          <a:p>
            <a:pPr marL="514350" indent="-51435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+mj-lt"/>
              <a:buAutoNum type="romanUcPeriod"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Сведения </a:t>
            </a: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о материнской </a:t>
            </a: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смертности</a:t>
            </a:r>
            <a:endParaRPr lang="ru-RU" sz="20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</a:endParaRPr>
          </a:p>
          <a:p>
            <a:pPr marL="514350" indent="-51435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+mj-lt"/>
              <a:buAutoNum type="romanUcPeriod"/>
            </a:pPr>
            <a:endParaRPr lang="ru-RU" sz="2000" b="1" dirty="0" smtClean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</a:endParaRPr>
          </a:p>
          <a:p>
            <a:pPr marL="514350" indent="-51435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+mj-lt"/>
              <a:buAutoNum type="romanUcPeriod"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Сведения </a:t>
            </a: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о родах вне родильного </a:t>
            </a: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отделения</a:t>
            </a:r>
            <a:endParaRPr lang="ru-RU" sz="20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</a:endParaRPr>
          </a:p>
          <a:p>
            <a:pPr marL="514350" indent="-51435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+mj-lt"/>
              <a:buAutoNum type="romanUcPeriod"/>
            </a:pPr>
            <a:endParaRPr lang="ru-RU" sz="2000" b="1" dirty="0" smtClean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</a:endParaRPr>
          </a:p>
          <a:p>
            <a:pPr marL="514350" indent="-51435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+mj-lt"/>
              <a:buAutoNum type="romanUcPeriod"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Сведения </a:t>
            </a: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о переводах </a:t>
            </a: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новорожденных</a:t>
            </a:r>
          </a:p>
          <a:p>
            <a:pPr marL="514350" indent="-51435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+mj-lt"/>
              <a:buAutoNum type="romanUcPeriod"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Роды у девочек до 14 лет включительно</a:t>
            </a:r>
          </a:p>
          <a:p>
            <a:pPr marL="514350" indent="-51435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+mj-lt"/>
              <a:buAutoNum type="romanUcPeriod"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Данные анкетирования</a:t>
            </a:r>
          </a:p>
          <a:p>
            <a:pPr marL="514350" indent="-51435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+mj-lt"/>
              <a:buAutoNum type="romanUcPeriod"/>
            </a:pPr>
            <a:endParaRPr lang="ru-RU" sz="20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2202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426997"/>
          </a:solidFill>
        </p:spPr>
        <p:txBody>
          <a:bodyPr>
            <a:normAutofit/>
          </a:bodyPr>
          <a:lstStyle/>
          <a:p>
            <a:r>
              <a:rPr lang="ru-RU" sz="2400" b="1" spc="-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Сведения о новорожденных </a:t>
            </a:r>
            <a:r>
              <a:rPr lang="ru-RU" sz="2400" b="1" spc="-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 массой </a:t>
            </a:r>
            <a:r>
              <a:rPr lang="ru-RU" sz="2400" b="1" spc="-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тела менее 500 г при сроке </a:t>
            </a:r>
            <a:r>
              <a:rPr lang="ru-RU" sz="2400" b="1" spc="-5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гестации</a:t>
            </a:r>
            <a:r>
              <a:rPr lang="ru-RU" sz="2400" b="1" spc="-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spc="-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22 недели </a:t>
            </a:r>
            <a:r>
              <a:rPr lang="ru-RU" sz="2400" b="1" spc="-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400" b="1" spc="-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более:</a:t>
            </a:r>
            <a:endParaRPr lang="ru-RU" sz="2400" b="1" dirty="0" smtClean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91440" lvl="0" indent="-9144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Arial" charset="0"/>
              <a:buAutoNum type="arabicPeriod"/>
            </a:pPr>
            <a:endParaRPr lang="ru-RU" sz="2000" dirty="0" smtClean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</a:endParaRPr>
          </a:p>
          <a:p>
            <a:pPr indent="450215">
              <a:spcAft>
                <a:spcPts val="0"/>
              </a:spcAft>
            </a:pPr>
            <a:endParaRPr lang="ru-RU" sz="24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>
              <a:spcAft>
                <a:spcPts val="0"/>
              </a:spcAft>
            </a:pP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Территория 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2. Уровень медицинской организации, где родился ребенок (1,2, 3 уровень)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3. Возраст матери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4. Соматическое и гинекологическое здоровье матери, паритет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5. Наличие вредностей (профессиональные, экологические; вредные привычки)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6. Состояла ли на учете в женской консультации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7. Срок </a:t>
            </a: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гестации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8. Масса тела и рост ребенка (плода)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9. Родился живым-мертвым (уточнить антенатально, интранатально)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10. Выжил или умер (уточнить в первые 24 ч., 168 ч, или более)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11. Клинический диагноз заболевания ребенка (основной, сопутствующий, осложнения)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12. При вскрытии – патологоанатомический </a:t>
            </a: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диагноз</a:t>
            </a:r>
            <a:endParaRPr lang="ru-RU" sz="1400" b="1" dirty="0">
              <a:solidFill>
                <a:srgbClr val="0070C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0" algn="just">
              <a:spcAft>
                <a:spcPts val="0"/>
              </a:spcAft>
              <a:buNone/>
            </a:pPr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  <a:endParaRPr lang="ru-RU" sz="1400" b="1" dirty="0">
              <a:solidFill>
                <a:srgbClr val="0070C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ru-RU" sz="21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0744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426997"/>
          </a:solidFill>
        </p:spPr>
        <p:txBody>
          <a:bodyPr>
            <a:normAutofit/>
          </a:bodyPr>
          <a:lstStyle/>
          <a:p>
            <a:r>
              <a:rPr lang="ru-RU" sz="3200" b="1" spc="-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Сведения по случаю материнской смерти</a:t>
            </a:r>
            <a:endParaRPr lang="ru-RU" sz="2800" dirty="0" smtClean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>
              <a:buSzPts val="1400"/>
              <a:buFont typeface="+mj-lt"/>
              <a:buAutoNum type="arabicPeriod"/>
            </a:pPr>
            <a:r>
              <a:rPr lang="ru-RU" sz="1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№ Истории болезни, возраст матери</a:t>
            </a:r>
          </a:p>
          <a:p>
            <a:pPr lvl="0">
              <a:buSzPts val="1400"/>
              <a:buFont typeface="+mj-lt"/>
              <a:buAutoNum type="arabicPeriod"/>
            </a:pPr>
            <a:r>
              <a:rPr lang="ru-RU" sz="1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Место жительства (регион);</a:t>
            </a:r>
          </a:p>
          <a:p>
            <a:pPr lvl="0">
              <a:buSzPts val="1400"/>
              <a:buFont typeface="+mj-lt"/>
              <a:buAutoNum type="arabicPeriod"/>
            </a:pPr>
            <a:r>
              <a:rPr lang="ru-RU" sz="1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Место наблюдения за беременной</a:t>
            </a:r>
          </a:p>
          <a:p>
            <a:pPr lvl="0">
              <a:buSzPts val="1400"/>
              <a:buFont typeface="+mj-lt"/>
              <a:buAutoNum type="arabicPeriod"/>
            </a:pPr>
            <a:r>
              <a:rPr lang="ru-RU" sz="1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Срок постановки на учет в женской консультации</a:t>
            </a:r>
          </a:p>
          <a:p>
            <a:pPr lvl="0">
              <a:buSzPts val="1400"/>
              <a:buFont typeface="+mj-lt"/>
              <a:buAutoNum type="arabicPeriod"/>
            </a:pPr>
            <a:r>
              <a:rPr lang="ru-RU" sz="1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Дата и место родов, уровень медицинской организации</a:t>
            </a:r>
          </a:p>
          <a:p>
            <a:pPr lvl="0">
              <a:buSzPts val="1400"/>
              <a:buFont typeface="+mj-lt"/>
              <a:buAutoNum type="arabicPeriod"/>
            </a:pPr>
            <a:r>
              <a:rPr lang="ru-RU" sz="1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Срок беременности на момент родов</a:t>
            </a:r>
          </a:p>
          <a:p>
            <a:pPr lvl="0">
              <a:buSzPts val="1400"/>
              <a:buFont typeface="+mj-lt"/>
              <a:buAutoNum type="arabicPeriod"/>
            </a:pPr>
            <a:r>
              <a:rPr lang="ru-RU" sz="1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Беременность и роды по счету (исходы предыдущих родов)</a:t>
            </a:r>
          </a:p>
          <a:p>
            <a:pPr lvl="0">
              <a:buSzPts val="1400"/>
              <a:buFont typeface="+mj-lt"/>
              <a:buAutoNum type="arabicPeriod"/>
            </a:pPr>
            <a:r>
              <a:rPr lang="ru-RU" sz="1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Репродуктивное здоровье матери: бесплодие, ЭКО, неразвивающаяся беременность, привычные выкидыши, внематочная беременность, кесарево сечение в анамнезе </a:t>
            </a:r>
          </a:p>
          <a:p>
            <a:pPr lvl="0">
              <a:buSzPts val="1400"/>
              <a:buFont typeface="+mj-lt"/>
              <a:buAutoNum type="arabicPeriod"/>
            </a:pPr>
            <a:r>
              <a:rPr lang="ru-RU" sz="18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Экстрагенитальная</a:t>
            </a:r>
            <a:r>
              <a:rPr lang="ru-RU" sz="1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патология, в том числе социально-значимые заболевания</a:t>
            </a:r>
          </a:p>
          <a:p>
            <a:pPr lvl="0">
              <a:buSzPts val="1400"/>
              <a:buFont typeface="+mj-lt"/>
              <a:buAutoNum type="arabicPeriod"/>
            </a:pPr>
            <a:r>
              <a:rPr lang="ru-RU" sz="1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Гинекологическая заболеваемость (воспалительные заболевания, кисты, миомы матки, </a:t>
            </a:r>
            <a:r>
              <a:rPr lang="ru-RU" sz="18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эндометриоз</a:t>
            </a:r>
            <a:r>
              <a:rPr lang="ru-RU" sz="1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)</a:t>
            </a:r>
            <a:endParaRPr lang="ru-RU" sz="1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359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12871"/>
            <a:ext cx="8229600" cy="1143000"/>
          </a:xfrm>
          <a:solidFill>
            <a:srgbClr val="426997"/>
          </a:solidFill>
        </p:spPr>
        <p:txBody>
          <a:bodyPr>
            <a:normAutofit/>
          </a:bodyPr>
          <a:lstStyle/>
          <a:p>
            <a:r>
              <a:rPr lang="ru-RU" sz="3200" b="1" spc="-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Сведения по случаю материнской смерти</a:t>
            </a:r>
            <a:endParaRPr lang="ru-RU" sz="2800" dirty="0" smtClean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420221"/>
            <a:ext cx="8229600" cy="4641379"/>
          </a:xfrm>
        </p:spPr>
        <p:txBody>
          <a:bodyPr>
            <a:noAutofit/>
          </a:bodyPr>
          <a:lstStyle/>
          <a:p>
            <a:pPr marL="0" lvl="0" indent="0">
              <a:lnSpc>
                <a:spcPts val="1920"/>
              </a:lnSpc>
              <a:spcBef>
                <a:spcPts val="0"/>
              </a:spcBef>
              <a:buSzPts val="1400"/>
              <a:buNone/>
            </a:pP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11. Течение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данной беременности: Многоплодие (БХБА, МХБА), Многоводие, маловодие, </a:t>
            </a:r>
            <a:r>
              <a:rPr lang="ru-RU" sz="1600" b="1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ангидроз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угроза прерывания беременности</a:t>
            </a:r>
          </a:p>
          <a:p>
            <a:pPr marL="0" lvl="0" indent="0">
              <a:lnSpc>
                <a:spcPts val="1920"/>
              </a:lnSpc>
              <a:spcBef>
                <a:spcPts val="0"/>
              </a:spcBef>
              <a:buSzPts val="1400"/>
              <a:buNone/>
            </a:pP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12. Метод </a:t>
            </a:r>
            <a:r>
              <a:rPr lang="ru-RU" sz="16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родоразрешения</a:t>
            </a:r>
            <a:endParaRPr lang="ru-RU" sz="16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indent="0">
              <a:lnSpc>
                <a:spcPts val="1920"/>
              </a:lnSpc>
              <a:spcBef>
                <a:spcPts val="0"/>
              </a:spcBef>
              <a:buSzPts val="1400"/>
              <a:buNone/>
            </a:pP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13. Оперативные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вмешательства (вид, дата, осложнения)</a:t>
            </a:r>
          </a:p>
          <a:p>
            <a:pPr marL="0" lvl="0" indent="0">
              <a:lnSpc>
                <a:spcPts val="1920"/>
              </a:lnSpc>
              <a:spcBef>
                <a:spcPts val="0"/>
              </a:spcBef>
              <a:buSzPts val="1400"/>
              <a:buNone/>
              <a:tabLst>
                <a:tab pos="342900" algn="l"/>
                <a:tab pos="450215" algn="l"/>
              </a:tabLst>
            </a:pP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14. Течение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данных родов (без осложнений, кровотечение, септические проявления у матери, гипоксия-асфиксия плода)</a:t>
            </a:r>
          </a:p>
          <a:p>
            <a:pPr marL="0" lvl="0" indent="0">
              <a:lnSpc>
                <a:spcPts val="1920"/>
              </a:lnSpc>
              <a:spcBef>
                <a:spcPts val="0"/>
              </a:spcBef>
              <a:buSzPts val="1400"/>
              <a:buNone/>
            </a:pP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15. Заключительный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клинический диагноз (основной, осложнения, сопутствующий)</a:t>
            </a:r>
          </a:p>
          <a:p>
            <a:pPr marL="0" lvl="0" indent="0">
              <a:lnSpc>
                <a:spcPts val="1920"/>
              </a:lnSpc>
              <a:spcBef>
                <a:spcPts val="0"/>
              </a:spcBef>
              <a:buSzPts val="1400"/>
              <a:buNone/>
            </a:pP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16. Дата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 место смерти</a:t>
            </a:r>
          </a:p>
          <a:p>
            <a:pPr marL="0" lvl="0" indent="0">
              <a:lnSpc>
                <a:spcPts val="1920"/>
              </a:lnSpc>
              <a:spcBef>
                <a:spcPts val="0"/>
              </a:spcBef>
              <a:buSzPts val="1400"/>
              <a:buNone/>
            </a:pP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17. Патологоанатомический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диагноз (основной, фоновое заболевание, осложнения)</a:t>
            </a:r>
          </a:p>
          <a:p>
            <a:pPr marL="0" lvl="0" indent="0">
              <a:lnSpc>
                <a:spcPts val="1920"/>
              </a:lnSpc>
              <a:spcBef>
                <a:spcPts val="0"/>
              </a:spcBef>
              <a:buSzPts val="1400"/>
              <a:buNone/>
            </a:pP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18. Первоначальная причина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смерти и ее код по </a:t>
            </a: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МКБ-10:</a:t>
            </a:r>
            <a:endParaRPr lang="ru-RU" sz="16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lnSpc>
                <a:spcPts val="1920"/>
              </a:lnSpc>
              <a:spcBef>
                <a:spcPts val="0"/>
              </a:spcBef>
              <a:buNone/>
            </a:pP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прямая акушерская причина , или 2 - косвенная акушерская причина </a:t>
            </a:r>
            <a:endParaRPr lang="ru-RU" sz="16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>
              <a:lnSpc>
                <a:spcPts val="1920"/>
              </a:lnSpc>
              <a:spcBef>
                <a:spcPts val="0"/>
              </a:spcBef>
              <a:buNone/>
            </a:pP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19</a:t>
            </a: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ru-RU" sz="16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</a:t>
            </a:r>
            <a:r>
              <a:rPr lang="ru-RU" sz="1600" b="1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редотвратимость</a:t>
            </a: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смерти: 1– предотвратимая, 2 – условно предотвратимая, 3 – непредотвратимая</a:t>
            </a:r>
            <a:endParaRPr lang="ru-RU" sz="16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lvl="0" indent="0">
              <a:lnSpc>
                <a:spcPts val="1920"/>
              </a:lnSpc>
              <a:spcBef>
                <a:spcPts val="0"/>
              </a:spcBef>
              <a:buSzPts val="1400"/>
              <a:buNone/>
              <a:tabLst>
                <a:tab pos="228600" algn="l"/>
                <a:tab pos="342900" algn="l"/>
              </a:tabLst>
            </a:pP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20.Масса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 длина тела ребенка, </a:t>
            </a:r>
          </a:p>
          <a:p>
            <a:pPr marL="0" lvl="0" indent="0">
              <a:lnSpc>
                <a:spcPts val="1920"/>
              </a:lnSpc>
              <a:spcBef>
                <a:spcPts val="0"/>
              </a:spcBef>
              <a:buSzPts val="1400"/>
              <a:buNone/>
              <a:tabLst>
                <a:tab pos="228600" algn="l"/>
                <a:tab pos="342900" algn="l"/>
              </a:tabLst>
            </a:pP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21. Пол </a:t>
            </a:r>
            <a:endParaRPr lang="ru-RU" sz="16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indent="0">
              <a:lnSpc>
                <a:spcPts val="1920"/>
              </a:lnSpc>
              <a:spcBef>
                <a:spcPts val="0"/>
              </a:spcBef>
              <a:buSzPts val="1400"/>
              <a:buNone/>
              <a:tabLst>
                <a:tab pos="228600" algn="l"/>
                <a:tab pos="342900" algn="l"/>
              </a:tabLst>
            </a:pP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22. Диагноз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: МКБ-10 (</a:t>
            </a:r>
            <a:r>
              <a:rPr lang="ru-RU" sz="16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Фетоплацентарная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недостаточность (компенсированная, декомпенсированная), Хронические воспалительные очаги (хр. тонзиллит, пиелит-пиелонефрит и др.), носительство патогенной флоры</a:t>
            </a:r>
          </a:p>
          <a:p>
            <a:pPr marL="0" indent="0">
              <a:lnSpc>
                <a:spcPts val="1920"/>
              </a:lnSpc>
              <a:spcBef>
                <a:spcPts val="0"/>
              </a:spcBef>
              <a:buNone/>
              <a:tabLst>
                <a:tab pos="228600" algn="l"/>
                <a:tab pos="342900" algn="l"/>
              </a:tabLst>
            </a:pPr>
            <a:r>
              <a:rPr lang="ru-RU" sz="16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23. Исходы</a:t>
            </a: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</a:rPr>
              <a:t>: родился живым (умер в первые 24ч., 168 ч., после 168 ч.), родился мертвым (умер антенатально, интранатально)</a:t>
            </a:r>
          </a:p>
          <a:p>
            <a:pPr marL="0" indent="450215">
              <a:lnSpc>
                <a:spcPts val="1920"/>
              </a:lnSpc>
              <a:spcBef>
                <a:spcPts val="0"/>
              </a:spcBef>
            </a:pP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600" b="1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660232" y="6309320"/>
            <a:ext cx="2133600" cy="365125"/>
          </a:xfrm>
        </p:spPr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5099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426997"/>
          </a:solidFill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Прямые и косвенные причины материнской смертности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spc="-5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Имеются </a:t>
            </a:r>
            <a:r>
              <a:rPr lang="ru-RU" sz="4800" spc="-5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разночтения и при характеристике случаев смерти </a:t>
            </a:r>
            <a:br>
              <a:rPr lang="ru-RU" sz="4800" spc="-5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4800" spc="-50" dirty="0">
                <a:solidFill>
                  <a:srgbClr val="E48312">
                    <a:lumMod val="75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по причинам и их распределении </a:t>
            </a:r>
            <a:br>
              <a:rPr lang="ru-RU" sz="4800" spc="-50" dirty="0">
                <a:solidFill>
                  <a:srgbClr val="E48312">
                    <a:lumMod val="75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4800" spc="-50" dirty="0">
                <a:solidFill>
                  <a:srgbClr val="E48312">
                    <a:lumMod val="75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на прямые и косвенные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7335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426997"/>
          </a:solidFill>
        </p:spPr>
        <p:txBody>
          <a:bodyPr>
            <a:normAutofit/>
          </a:bodyPr>
          <a:lstStyle/>
          <a:p>
            <a:r>
              <a:rPr lang="ru-RU" sz="2800" b="1" spc="-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Примеры прямых причин материнской смерти:</a:t>
            </a:r>
            <a:endParaRPr lang="ru-RU" sz="2800" b="1" dirty="0" smtClean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</a:pPr>
            <a:endParaRPr lang="ru-RU" sz="2400" b="1" dirty="0" smtClean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</a:pP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эмболия </a:t>
            </a:r>
            <a:r>
              <a:rPr lang="ru-RU" sz="24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легочной артерии околоплодными </a:t>
            </a: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водами; </a:t>
            </a:r>
            <a:endParaRPr lang="ru-RU" sz="24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</a:pPr>
            <a:r>
              <a:rPr lang="ru-RU" sz="24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тяжелая преэклампсия и </a:t>
            </a: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эклампсия;</a:t>
            </a:r>
            <a:endParaRPr lang="ru-RU" sz="24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</a:pPr>
            <a:r>
              <a:rPr lang="ru-RU" sz="24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разрыв матки и маточных </a:t>
            </a: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труб;</a:t>
            </a:r>
            <a:endParaRPr lang="ru-RU" sz="24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</a:pPr>
            <a:r>
              <a:rPr lang="ru-RU" sz="24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массивные кровотечения  -  маточные и при отслойке </a:t>
            </a: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плаценты;</a:t>
            </a:r>
            <a:endParaRPr lang="ru-RU" sz="24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</a:pPr>
            <a:r>
              <a:rPr lang="ru-RU" sz="24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септические </a:t>
            </a: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осложнения;</a:t>
            </a:r>
            <a:endParaRPr lang="ru-RU" sz="24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</a:pPr>
            <a:r>
              <a:rPr lang="ru-RU" sz="24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ятрогенные </a:t>
            </a: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осложнения;</a:t>
            </a:r>
            <a:endParaRPr lang="ru-RU" sz="24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3175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426997"/>
          </a:solidFill>
        </p:spPr>
        <p:txBody>
          <a:bodyPr>
            <a:normAutofit/>
          </a:bodyPr>
          <a:lstStyle/>
          <a:p>
            <a:r>
              <a:rPr lang="ru-RU" sz="3200" b="1" spc="-50" dirty="0">
                <a:solidFill>
                  <a:schemeClr val="bg1"/>
                </a:solidFill>
                <a:latin typeface="Times New Roman" pitchFamily="18" charset="0"/>
              </a:rPr>
              <a:t>Раздел 2. </a:t>
            </a:r>
            <a:r>
              <a:rPr lang="ru-RU" sz="3200" b="1" spc="-50" dirty="0" smtClean="0">
                <a:solidFill>
                  <a:schemeClr val="bg1"/>
                </a:solidFill>
                <a:latin typeface="Times New Roman" pitchFamily="18" charset="0"/>
              </a:rPr>
              <a:t>Родовспоможение</a:t>
            </a:r>
            <a:r>
              <a:rPr lang="ru-RU" sz="3200" spc="-5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/>
            </a:r>
            <a:br>
              <a:rPr lang="ru-RU" sz="3200" spc="-5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</a:br>
            <a:endParaRPr lang="ru-RU" sz="2800" dirty="0" smtClean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67544" y="1700808"/>
            <a:ext cx="8047806" cy="4476155"/>
          </a:xfrm>
        </p:spPr>
        <p:txBody>
          <a:bodyPr/>
          <a:lstStyle/>
          <a:p>
            <a:pPr marL="0" indent="0">
              <a:buNone/>
            </a:pPr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2.1</a:t>
            </a:r>
            <a:r>
              <a:rPr lang="ru-RU" sz="1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Родовспоможение на дому Необходимо </a:t>
            </a:r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учитывать </a:t>
            </a:r>
            <a:r>
              <a:rPr lang="ru-RU" sz="1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только роды </a:t>
            </a:r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,которые произошли на дому</a:t>
            </a:r>
          </a:p>
          <a:p>
            <a:pPr marL="0" indent="0">
              <a:buNone/>
            </a:pPr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Роды в СМП, на не профильных </a:t>
            </a:r>
            <a:r>
              <a:rPr lang="ru-RU" sz="14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койках,Фап</a:t>
            </a:r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-ах, на улице-не нужно включать!</a:t>
            </a:r>
          </a:p>
          <a:p>
            <a:pPr marL="0" indent="0">
              <a:buNone/>
            </a:pPr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14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(2200)                                                                                             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1808488"/>
              </p:ext>
            </p:extLst>
          </p:nvPr>
        </p:nvGraphicFramePr>
        <p:xfrm>
          <a:off x="467544" y="2276872"/>
          <a:ext cx="8187248" cy="3907633"/>
        </p:xfrm>
        <a:graphic>
          <a:graphicData uri="http://schemas.openxmlformats.org/drawingml/2006/table">
            <a:tbl>
              <a:tblPr firstRow="1" firstCol="1" bandRow="1"/>
              <a:tblGrid>
                <a:gridCol w="6491064"/>
                <a:gridCol w="792088"/>
                <a:gridCol w="904096"/>
              </a:tblGrid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b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строки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spc="-1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</a:t>
                      </a:r>
                      <a:endParaRPr lang="ru-RU" sz="14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47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47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Роды на дому, всего, </a:t>
                      </a:r>
                      <a:r>
                        <a:rPr lang="ru-RU" sz="1400" b="1" dirty="0" err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ед</a:t>
                      </a:r>
                      <a:endParaRPr lang="ru-RU" sz="14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47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143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принято врачами и средним медицинским персоналом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47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Роды без последующей госпитализации родильниц (из стр. 1), </a:t>
                      </a:r>
                      <a:r>
                        <a:rPr lang="ru-RU" sz="1400" b="1" dirty="0" err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ед</a:t>
                      </a:r>
                      <a:endParaRPr lang="ru-RU" sz="14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47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Закончили беременность на дому  в сроки 22 – 27 недель (из стр. 1), чел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47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детей, родившихся на дому, всего, чел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47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143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умерло в первые 0 – 168 часов жизни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6948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Родилось детей без последующей госпитализации родильниц, чел: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живыми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47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8001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</a:t>
                      </a:r>
                      <a:r>
                        <a:rPr lang="ru-RU" sz="1400" b="1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умерло в первые 0 – 168 часов жизни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47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мертвыми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47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вакцинировано против туберкулеза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0636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426997"/>
          </a:solidFill>
        </p:spPr>
        <p:txBody>
          <a:bodyPr>
            <a:normAutofit/>
          </a:bodyPr>
          <a:lstStyle/>
          <a:p>
            <a:r>
              <a:rPr lang="ru-RU" sz="2800" b="1" spc="-5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Примеры </a:t>
            </a:r>
            <a:r>
              <a:rPr lang="ru-RU" sz="2800" b="1" spc="-5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косвенных </a:t>
            </a:r>
            <a:r>
              <a:rPr lang="ru-RU" sz="2800" b="1" spc="-5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причин материнской смерти:</a:t>
            </a:r>
            <a:endParaRPr lang="ru-RU" sz="2800" dirty="0" smtClean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" lvl="0" indent="-9144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endParaRPr lang="ru-RU" sz="2000" dirty="0" smtClean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" lvl="0" indent="-9144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r>
              <a:rPr lang="ru-RU" sz="2000" b="1" dirty="0" err="1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Э</a:t>
            </a:r>
            <a:r>
              <a:rPr lang="ru-RU" sz="2000" b="1" dirty="0" err="1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кстрагенитальные</a:t>
            </a: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 заболевания;</a:t>
            </a:r>
            <a:endParaRPr lang="ru-RU" sz="20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" lvl="0" indent="-9144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роническая </a:t>
            </a: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патология мочеполовой </a:t>
            </a: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системы;</a:t>
            </a:r>
          </a:p>
          <a:p>
            <a:pPr marL="91440" lvl="0" indent="-9144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ВИЧ-инфицирование; </a:t>
            </a:r>
            <a:endParaRPr lang="ru-RU" sz="20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" lvl="0" indent="-9144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Туберкулез;</a:t>
            </a:r>
            <a:endParaRPr lang="ru-RU" sz="20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" lvl="0" indent="-9144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Онкология;</a:t>
            </a:r>
            <a:endParaRPr lang="ru-RU" sz="20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" lvl="0" indent="-9144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r>
              <a:rPr lang="ru-RU" sz="2000" b="1" dirty="0" err="1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Полинаркомания</a:t>
            </a: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; </a:t>
            </a:r>
            <a:endParaRPr lang="ru-RU" sz="20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" lvl="0" indent="-9144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ромбоэмболия </a:t>
            </a: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легочной </a:t>
            </a: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артерии; </a:t>
            </a:r>
            <a:endParaRPr lang="ru-RU" sz="20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" lvl="0" indent="-9144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 тромбозы иной локализации.</a:t>
            </a:r>
          </a:p>
          <a:p>
            <a:endParaRPr lang="ru-RU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1923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426997"/>
          </a:solidFill>
        </p:spPr>
        <p:txBody>
          <a:bodyPr>
            <a:normAutofit/>
          </a:bodyPr>
          <a:lstStyle/>
          <a:p>
            <a:r>
              <a:rPr lang="ru-RU" sz="2800" b="1" spc="-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Информация по родившим вне </a:t>
            </a:r>
            <a:r>
              <a:rPr lang="ru-RU" sz="2800" b="1" spc="-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родильного отделения:</a:t>
            </a:r>
            <a:endParaRPr lang="ru-RU" sz="2800" b="1" dirty="0" smtClean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" lvl="0" indent="-9144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endParaRPr lang="ru-RU" sz="2000" dirty="0" smtClean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Ф. 32. табл. 2200 стр.2</a:t>
            </a:r>
          </a:p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1. В </a:t>
            </a: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непрофильных стационарах (на терапевтических, инфекционных и пр. койках)  – с последующим поступлением в акушерский стационар</a:t>
            </a:r>
          </a:p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2. В </a:t>
            </a: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транспорте – с последующим поступлением в акушерский стационар</a:t>
            </a:r>
          </a:p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3. На </a:t>
            </a: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дому – с последующим поступлением в акушерский стационар</a:t>
            </a:r>
          </a:p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4. На </a:t>
            </a: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дому без последующей </a:t>
            </a: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госпитализации</a:t>
            </a:r>
          </a:p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5. Другое (указать что)</a:t>
            </a:r>
            <a:endParaRPr lang="ru-RU" sz="20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3671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426997"/>
          </a:solidFill>
        </p:spPr>
        <p:txBody>
          <a:bodyPr>
            <a:normAutofit/>
          </a:bodyPr>
          <a:lstStyle/>
          <a:p>
            <a:r>
              <a:rPr lang="ru-RU" sz="2800" b="1" spc="-50" dirty="0">
                <a:solidFill>
                  <a:schemeClr val="bg1"/>
                </a:solidFill>
                <a:latin typeface="Times New Roman" pitchFamily="18" charset="0"/>
              </a:rPr>
              <a:t>Переводы новорожденных </a:t>
            </a:r>
            <a:br>
              <a:rPr lang="ru-RU" sz="2800" b="1" spc="-50" dirty="0">
                <a:solidFill>
                  <a:schemeClr val="bg1"/>
                </a:solidFill>
                <a:latin typeface="Times New Roman" pitchFamily="18" charset="0"/>
              </a:rPr>
            </a:br>
            <a:r>
              <a:rPr lang="ru-RU" sz="2800" b="1" spc="-50" dirty="0">
                <a:solidFill>
                  <a:schemeClr val="bg1"/>
                </a:solidFill>
                <a:latin typeface="Times New Roman" pitchFamily="18" charset="0"/>
              </a:rPr>
              <a:t>к табл. 2247 </a:t>
            </a:r>
            <a:endParaRPr lang="ru-RU" sz="2800" b="1" dirty="0" smtClean="0">
              <a:solidFill>
                <a:schemeClr val="bg1"/>
              </a:solidFill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78969857"/>
              </p:ext>
            </p:extLst>
          </p:nvPr>
        </p:nvGraphicFramePr>
        <p:xfrm>
          <a:off x="755576" y="2132856"/>
          <a:ext cx="7293865" cy="3384374"/>
        </p:xfrm>
        <a:graphic>
          <a:graphicData uri="http://schemas.openxmlformats.org/drawingml/2006/table">
            <a:tbl>
              <a:tblPr/>
              <a:tblGrid>
                <a:gridCol w="1226680"/>
                <a:gridCol w="1604940"/>
                <a:gridCol w="1604940"/>
                <a:gridCol w="1415810"/>
                <a:gridCol w="116920"/>
                <a:gridCol w="1324575"/>
              </a:tblGrid>
              <a:tr h="270440">
                <a:tc gridSpan="6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переводов недоношенных и новорожденных на этап выхаживания и лечения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6197">
                <a:tc gridSpan="5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Межгоспитальные (из роддома в дет.стационар или ПЦ) 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5126">
                <a:tc gridSpan="5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Внутригоспитальные (отделения патологии новорожденных, реанимации и интенсивной терапии внутри учреждения)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197"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Коечный фонд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94521">
                <a:tc row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койки реанимации новорожденных детей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койки патологии недоношенных и новорожденных детей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4693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 этап 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(акушерский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стационар)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 этап (детский стационар или ПЦ)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 этап 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(акушерский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стационар)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 этап (детский стационар или ПЦ)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04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Всего: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9452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на 3-м уровне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1088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556792"/>
            <a:ext cx="7886700" cy="132556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 вопросам заполнения формы </a:t>
            </a:r>
            <a:br>
              <a:rPr lang="ru-RU" dirty="0" smtClean="0"/>
            </a:br>
            <a:r>
              <a:rPr lang="ru-RU" dirty="0" smtClean="0"/>
              <a:t>Раевская Марина Анатольевна 83842680502доб.4052</a:t>
            </a:r>
            <a:br>
              <a:rPr lang="ru-RU" dirty="0" smtClean="0"/>
            </a:br>
            <a:r>
              <a:rPr lang="en-US" dirty="0" smtClean="0"/>
              <a:t>rama@kuzdrav.ru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flipV="1">
            <a:off x="539552" y="6165304"/>
            <a:ext cx="6480720" cy="72008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20490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1763" y="260648"/>
            <a:ext cx="8229600" cy="1143000"/>
          </a:xfrm>
          <a:solidFill>
            <a:srgbClr val="426997"/>
          </a:solidFill>
        </p:spPr>
        <p:txBody>
          <a:bodyPr>
            <a:normAutofit/>
          </a:bodyPr>
          <a:lstStyle/>
          <a:p>
            <a:r>
              <a:rPr lang="ru-RU" sz="3200" b="1" spc="-50" dirty="0">
                <a:solidFill>
                  <a:prstClr val="white"/>
                </a:solidFill>
                <a:latin typeface="Times New Roman" pitchFamily="18" charset="0"/>
              </a:rPr>
              <a:t>Раздел 2. Родовспоможение</a:t>
            </a:r>
            <a:r>
              <a:rPr lang="ru-RU" sz="3200" spc="-5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/>
            </a:r>
            <a:br>
              <a:rPr lang="ru-RU" sz="3200" spc="-5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</a:br>
            <a:endParaRPr lang="ru-RU" sz="2800" dirty="0" smtClean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55501" y="2132856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sz="1200" b="1" spc="-50" dirty="0" smtClean="0">
                <a:solidFill>
                  <a:prstClr val="white"/>
                </a:solidFill>
                <a:latin typeface="Times New Roman" pitchFamily="18" charset="0"/>
                <a:ea typeface="+mj-ea"/>
                <a:cs typeface="+mj-cs"/>
              </a:rPr>
              <a:t>2ю2222ю</a:t>
            </a:r>
            <a:endParaRPr lang="ru-RU" sz="12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15" y="1403648"/>
            <a:ext cx="8437563" cy="45329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6379510"/>
              </p:ext>
            </p:extLst>
          </p:nvPr>
        </p:nvGraphicFramePr>
        <p:xfrm>
          <a:off x="323528" y="2348880"/>
          <a:ext cx="8208912" cy="2746551"/>
        </p:xfrm>
        <a:graphic>
          <a:graphicData uri="http://schemas.openxmlformats.org/drawingml/2006/table">
            <a:tbl>
              <a:tblPr firstRow="1" firstCol="1" bandRow="1"/>
              <a:tblGrid>
                <a:gridCol w="6246039"/>
                <a:gridCol w="1021499"/>
                <a:gridCol w="941374"/>
              </a:tblGrid>
              <a:tr h="5419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b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строки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spc="-1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</a:t>
                      </a:r>
                      <a:endParaRPr lang="ru-RU" sz="14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488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3353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Состоит под наблюдением на конец года женщин, </a:t>
                      </a:r>
                      <a:endParaRPr lang="ru-RU" sz="1600" b="1" dirty="0" smtClean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имеющих </a:t>
                      </a:r>
                      <a:r>
                        <a:rPr lang="ru-RU" sz="16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внутриматочные спирали, чел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 smtClean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6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488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использующих </a:t>
                      </a:r>
                      <a:r>
                        <a:rPr lang="ru-RU" sz="16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гормональную контрацепцию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72977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Введено внутриматочных спиралей (в подразделениях, оказывающих медицинскую </a:t>
                      </a:r>
                      <a:r>
                        <a:rPr lang="ru-RU" sz="1600" b="1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помощь в </a:t>
                      </a:r>
                      <a:r>
                        <a:rPr lang="ru-RU" sz="16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амбулаторных и стационарных условиях), </a:t>
                      </a:r>
                      <a:r>
                        <a:rPr lang="ru-RU" sz="1600" b="1" dirty="0" err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ед</a:t>
                      </a:r>
                      <a:endParaRPr lang="ru-RU" sz="16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 smtClean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6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072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  <a:solidFill>
            <a:srgbClr val="426997"/>
          </a:solidFill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Таблица 101 (вкладыш к ф-32 (232</a:t>
            </a:r>
            <a:r>
              <a:rPr lang="ru-RU" sz="3200" b="1" dirty="0" smtClean="0">
                <a:solidFill>
                  <a:schemeClr val="bg1"/>
                </a:solidFill>
              </a:rPr>
              <a:t>))</a:t>
            </a:r>
            <a:r>
              <a:rPr lang="ru-RU" sz="3200" b="1" dirty="0" smtClean="0">
                <a:solidFill>
                  <a:schemeClr val="bg1"/>
                </a:solidFill>
              </a:rPr>
              <a:t/>
            </a:r>
            <a:br>
              <a:rPr lang="ru-RU" sz="3200" b="1" dirty="0" smtClean="0">
                <a:solidFill>
                  <a:schemeClr val="bg1"/>
                </a:solidFill>
              </a:rPr>
            </a:br>
            <a:endParaRPr lang="ru-RU" sz="3200" b="1" dirty="0" smtClean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" lvl="0" indent="-9144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None/>
            </a:pPr>
            <a:endParaRPr lang="ru-RU" sz="3600" dirty="0" smtClean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</a:endParaRPr>
          </a:p>
          <a:p>
            <a:pPr marL="91440" lvl="0" indent="-9144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None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Таблица 101</a:t>
            </a:r>
          </a:p>
          <a:p>
            <a:pPr marL="91440" lvl="0" indent="-9144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None/>
            </a:pPr>
            <a:r>
              <a:rPr lang="ru-RU" sz="36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Обратите </a:t>
            </a:r>
            <a:r>
              <a:rPr lang="ru-RU" sz="36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внимание:</a:t>
            </a:r>
          </a:p>
          <a:p>
            <a:pPr marL="91440" lvl="0" indent="-9144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Font typeface="Calibri" panose="020F0502020204030204" pitchFamily="34" charset="0"/>
              <a:buChar char=" "/>
            </a:pP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«из гр. 5 стр. 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1 (таблица 100) 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число медицинских организаций I уровня, 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состоящие только 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из ургентного родильного зала: 1____, число 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принятых в 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них родов: 2 ____.».</a:t>
            </a:r>
            <a:endParaRPr lang="ru-RU" sz="28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0723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426997"/>
          </a:solidFill>
        </p:spPr>
        <p:txBody>
          <a:bodyPr>
            <a:normAutofit/>
          </a:bodyPr>
          <a:lstStyle/>
          <a:p>
            <a:r>
              <a:rPr lang="ru-RU" sz="2800" b="1" spc="-50" dirty="0">
                <a:solidFill>
                  <a:schemeClr val="bg1"/>
                </a:solidFill>
                <a:latin typeface="Times New Roman" pitchFamily="18" charset="0"/>
              </a:rPr>
              <a:t>Раздел 1. Медицинская помощь, оказанная беременным женщинам</a:t>
            </a:r>
            <a:endParaRPr lang="ru-RU" sz="2800" b="1" dirty="0" smtClean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277072"/>
          </a:xfrm>
        </p:spPr>
        <p:txBody>
          <a:bodyPr/>
          <a:lstStyle/>
          <a:p>
            <a:pPr marL="91440" lvl="0" indent="-91440" algn="just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Char char=" "/>
            </a:pPr>
            <a:endParaRPr lang="ru-RU" sz="1800" dirty="0" smtClean="0">
              <a:solidFill>
                <a:srgbClr val="0070C0"/>
              </a:solidFill>
              <a:latin typeface="Times New Roman" pitchFamily="18" charset="0"/>
            </a:endParaRPr>
          </a:p>
          <a:p>
            <a:pPr marL="91440" lvl="0" indent="-91440" algn="just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Char char=" "/>
            </a:pPr>
            <a:endParaRPr lang="ru-RU" sz="1800" dirty="0">
              <a:solidFill>
                <a:srgbClr val="0070C0"/>
              </a:solidFill>
              <a:latin typeface="Times New Roman" pitchFamily="18" charset="0"/>
            </a:endParaRPr>
          </a:p>
          <a:p>
            <a:pPr marL="91440" lvl="0" indent="-91440" algn="just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Char char=" "/>
            </a:pPr>
            <a:r>
              <a:rPr lang="ru-RU" sz="1800" b="1" dirty="0" smtClean="0">
                <a:latin typeface="Times New Roman" pitchFamily="18" charset="0"/>
              </a:rPr>
              <a:t>Табл. 2120</a:t>
            </a:r>
          </a:p>
          <a:p>
            <a:pPr marL="91440" lvl="0" indent="-91440" algn="just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Char char=" "/>
            </a:pPr>
            <a:r>
              <a:rPr lang="ru-RU" sz="1800" dirty="0" smtClean="0">
                <a:latin typeface="Times New Roman" pitchFamily="18" charset="0"/>
              </a:rPr>
              <a:t>КОНТРОЛЬ </a:t>
            </a:r>
            <a:endParaRPr lang="ru-RU" sz="1800" dirty="0">
              <a:latin typeface="Times New Roman" pitchFamily="18" charset="0"/>
            </a:endParaRPr>
          </a:p>
          <a:p>
            <a:pPr marL="91440" lvl="0" indent="-91440" algn="just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Char char=" "/>
            </a:pPr>
            <a:r>
              <a:rPr lang="ru-RU" sz="1800" dirty="0">
                <a:latin typeface="Times New Roman" pitchFamily="18" charset="0"/>
              </a:rPr>
              <a:t>ОБРАЩАЙТЕ ВНИМАНИЕ (в 2019 году была строка 15 – число плодов у которых выявлены врожденные пороки развития)</a:t>
            </a:r>
          </a:p>
          <a:p>
            <a:pPr marL="91440" lvl="0" indent="-91440" algn="just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Char char=" "/>
            </a:pPr>
            <a:r>
              <a:rPr lang="ru-RU" sz="1800" dirty="0">
                <a:latin typeface="Times New Roman" pitchFamily="18" charset="0"/>
              </a:rPr>
              <a:t>стр. 13 + стр. 20 (число плодов, у которых выявлены врожденные пороки развития и хромосомные аномалии – всего) может быть равно или меньше число выявленных плодов с врожденными аномалиями и пороками развития ФСН № 30, Табл. 5116, стр. 1 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5864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  <a:solidFill>
            <a:srgbClr val="426997"/>
          </a:solidFill>
        </p:spPr>
        <p:txBody>
          <a:bodyPr>
            <a:normAutofit/>
          </a:bodyPr>
          <a:lstStyle/>
          <a:p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Приказ Минздрава России от 27.12.2011 № 1687 н (с изменениями 13.09.2019 пр. № 755н) «О медицинских критериях рождения, форме документа о рождении и порядке его выдачи»</a:t>
            </a:r>
            <a:endParaRPr lang="ru-RU" sz="2000" b="1" dirty="0" smtClean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525963"/>
          </a:xfrm>
        </p:spPr>
        <p:txBody>
          <a:bodyPr>
            <a:normAutofit fontScale="62500" lnSpcReduction="20000"/>
          </a:bodyPr>
          <a:lstStyle/>
          <a:p>
            <a:r>
              <a:rPr lang="ru-RU" b="1" u="sng" dirty="0"/>
              <a:t>Пункт 2. Медицинскими критериями рождения являются:</a:t>
            </a:r>
            <a:r>
              <a:rPr lang="ru-RU" dirty="0"/>
              <a:t/>
            </a:r>
            <a:br>
              <a:rPr lang="ru-RU" dirty="0"/>
            </a:br>
            <a:endParaRPr lang="ru-RU" dirty="0" smtClean="0"/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1</a:t>
            </a:r>
            <a:r>
              <a:rPr lang="ru-RU" dirty="0"/>
              <a:t>) срок беременности 22 недели и более при массе тела ребенка при рождении 500 грамм и более (</a:t>
            </a:r>
            <a:r>
              <a:rPr lang="ru-RU" u="sng" dirty="0"/>
              <a:t>или менее 500 грамм при многоплодных родах</a:t>
            </a:r>
            <a:r>
              <a:rPr lang="ru-RU" dirty="0"/>
              <a:t>) или в случае, если масса тела ребенка при рождении неизвестна, при длине тела ребенка при рождении 25 см и более;</a:t>
            </a:r>
            <a:br>
              <a:rPr lang="ru-RU" dirty="0"/>
            </a:b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      2</a:t>
            </a:r>
            <a:r>
              <a:rPr lang="ru-RU" dirty="0"/>
              <a:t>) срок беременности </a:t>
            </a:r>
            <a:r>
              <a:rPr lang="ru-RU" u="sng" dirty="0"/>
              <a:t>менее 22 недель или масса тела ребенка при рождении менее 500 грамм</a:t>
            </a:r>
            <a:r>
              <a:rPr lang="ru-RU" dirty="0"/>
              <a:t>, или в случае, если масса тела ребенка при рождении неизвестна, длина тела ребенка при рождении менее 25 см - при продолжительности жизни более 168 часов после рождения (7 суток</a:t>
            </a:r>
            <a:r>
              <a:rPr lang="ru-RU" dirty="0" smtClean="0"/>
              <a:t>).</a:t>
            </a:r>
          </a:p>
          <a:p>
            <a:endParaRPr lang="ru-RU" dirty="0"/>
          </a:p>
          <a:p>
            <a:pPr marL="0" indent="0">
              <a:buNone/>
            </a:pPr>
            <a:r>
              <a:rPr lang="ru-RU" sz="4200" b="1" dirty="0">
                <a:solidFill>
                  <a:srgbClr val="FF0000"/>
                </a:solidFill>
              </a:rPr>
              <a:t> </a:t>
            </a:r>
            <a:r>
              <a:rPr lang="ru-RU" sz="4200" b="1" dirty="0" smtClean="0">
                <a:solidFill>
                  <a:srgbClr val="FF0000"/>
                </a:solidFill>
              </a:rPr>
              <a:t>     1 . </a:t>
            </a:r>
            <a:r>
              <a:rPr lang="ru-RU" dirty="0" smtClean="0"/>
              <a:t>срок </a:t>
            </a:r>
            <a:r>
              <a:rPr lang="ru-RU" dirty="0" err="1"/>
              <a:t>гестации</a:t>
            </a:r>
            <a:r>
              <a:rPr lang="ru-RU" dirty="0"/>
              <a:t> более 22 недель, масса тела более 500 г  - </a:t>
            </a:r>
            <a:r>
              <a:rPr lang="ru-RU" b="1" dirty="0">
                <a:solidFill>
                  <a:srgbClr val="FF0000"/>
                </a:solidFill>
              </a:rPr>
              <a:t>вносим в т </a:t>
            </a:r>
            <a:r>
              <a:rPr lang="ru-RU" b="1" dirty="0" smtClean="0">
                <a:solidFill>
                  <a:srgbClr val="FF0000"/>
                </a:solidFill>
              </a:rPr>
              <a:t>2245</a:t>
            </a:r>
          </a:p>
          <a:p>
            <a:endParaRPr lang="ru-RU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4200" b="1" dirty="0">
                <a:solidFill>
                  <a:srgbClr val="FF0000"/>
                </a:solidFill>
              </a:rPr>
              <a:t> </a:t>
            </a:r>
            <a:r>
              <a:rPr lang="ru-RU" sz="4200" b="1" dirty="0" smtClean="0">
                <a:solidFill>
                  <a:srgbClr val="FF0000"/>
                </a:solidFill>
              </a:rPr>
              <a:t>     2. </a:t>
            </a:r>
            <a:r>
              <a:rPr lang="ru-RU" dirty="0" smtClean="0"/>
              <a:t>срок </a:t>
            </a:r>
            <a:r>
              <a:rPr lang="ru-RU" dirty="0" err="1"/>
              <a:t>гестации</a:t>
            </a:r>
            <a:r>
              <a:rPr lang="ru-RU" dirty="0"/>
              <a:t> более 22 недель, менее 500 г (многоплодная беременность)  - </a:t>
            </a:r>
            <a:r>
              <a:rPr lang="ru-RU" b="1" dirty="0" smtClean="0">
                <a:solidFill>
                  <a:srgbClr val="FF0000"/>
                </a:solidFill>
              </a:rPr>
              <a:t>не вносим в табл. 2245</a:t>
            </a:r>
            <a:r>
              <a:rPr lang="ru-RU" b="1" dirty="0" smtClean="0"/>
              <a:t>. </a:t>
            </a:r>
            <a:r>
              <a:rPr lang="ru-RU" dirty="0" smtClean="0"/>
              <a:t>Но </a:t>
            </a:r>
            <a:r>
              <a:rPr lang="ru-RU" dirty="0"/>
              <a:t>сведения по детям </a:t>
            </a:r>
            <a:r>
              <a:rPr lang="ru-RU" dirty="0" smtClean="0"/>
              <a:t>предоставляем отдельно</a:t>
            </a:r>
            <a:r>
              <a:rPr lang="ru-RU" dirty="0"/>
              <a:t>, так как роды с 22 недель </a:t>
            </a:r>
            <a:r>
              <a:rPr lang="ru-RU" dirty="0" err="1"/>
              <a:t>гестации</a:t>
            </a:r>
            <a:r>
              <a:rPr lang="ru-RU" dirty="0"/>
              <a:t> прошли, но по массе тела ребенок </a:t>
            </a:r>
            <a:r>
              <a:rPr lang="ru-RU" b="1" dirty="0">
                <a:solidFill>
                  <a:srgbClr val="FF0000"/>
                </a:solidFill>
              </a:rPr>
              <a:t>не может быть занесен в </a:t>
            </a:r>
            <a:r>
              <a:rPr lang="ru-RU" b="1" dirty="0" err="1" smtClean="0">
                <a:solidFill>
                  <a:srgbClr val="FF0000"/>
                </a:solidFill>
              </a:rPr>
              <a:t>табл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>
                <a:solidFill>
                  <a:srgbClr val="FF0000"/>
                </a:solidFill>
              </a:rPr>
              <a:t>2245</a:t>
            </a:r>
            <a:r>
              <a:rPr lang="ru-RU" dirty="0"/>
              <a:t>. </a:t>
            </a:r>
            <a:r>
              <a:rPr lang="ru-RU" b="1" dirty="0">
                <a:solidFill>
                  <a:srgbClr val="FF0000"/>
                </a:solidFill>
              </a:rPr>
              <a:t>Будет разница в контроле</a:t>
            </a:r>
            <a:r>
              <a:rPr lang="ru-RU" b="1" dirty="0" smtClean="0">
                <a:solidFill>
                  <a:srgbClr val="FF0000"/>
                </a:solidFill>
              </a:rPr>
              <a:t>.</a:t>
            </a:r>
          </a:p>
          <a:p>
            <a:endParaRPr lang="ru-RU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dirty="0" smtClean="0"/>
              <a:t>        </a:t>
            </a:r>
            <a:r>
              <a:rPr lang="ru-RU" sz="4200" b="1" dirty="0" smtClean="0">
                <a:solidFill>
                  <a:srgbClr val="FF0000"/>
                </a:solidFill>
              </a:rPr>
              <a:t>3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  <a:r>
              <a:rPr lang="ru-RU" dirty="0" smtClean="0"/>
              <a:t> срок </a:t>
            </a:r>
            <a:r>
              <a:rPr lang="ru-RU" dirty="0" err="1"/>
              <a:t>гестации</a:t>
            </a:r>
            <a:r>
              <a:rPr lang="ru-RU" dirty="0"/>
              <a:t> менее 22 недель, масса тела менее 500 г, прожил более 168 ч – считаем новорожденным. </a:t>
            </a:r>
            <a:r>
              <a:rPr lang="ru-RU" b="1" dirty="0">
                <a:solidFill>
                  <a:srgbClr val="FF0000"/>
                </a:solidFill>
              </a:rPr>
              <a:t>Предоставляем информацию по таким детям. В табл. 2245 не вносим. </a:t>
            </a:r>
            <a:r>
              <a:rPr lang="ru-RU" b="1" dirty="0" smtClean="0">
                <a:solidFill>
                  <a:srgbClr val="FF0000"/>
                </a:solidFill>
              </a:rPr>
              <a:t>Разница </a:t>
            </a:r>
            <a:r>
              <a:rPr lang="ru-RU" b="1" dirty="0">
                <a:solidFill>
                  <a:srgbClr val="FF0000"/>
                </a:solidFill>
              </a:rPr>
              <a:t>по родам и детям будет</a:t>
            </a:r>
            <a:r>
              <a:rPr lang="ru-RU" b="1" dirty="0" smtClean="0">
                <a:solidFill>
                  <a:srgbClr val="FF0000"/>
                </a:solidFill>
              </a:rPr>
              <a:t>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Стрелка вправо 5"/>
          <p:cNvSpPr/>
          <p:nvPr/>
        </p:nvSpPr>
        <p:spPr>
          <a:xfrm>
            <a:off x="565146" y="4039032"/>
            <a:ext cx="273730" cy="1867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Стрелка вправо 6"/>
          <p:cNvSpPr/>
          <p:nvPr/>
        </p:nvSpPr>
        <p:spPr>
          <a:xfrm>
            <a:off x="568237" y="4574491"/>
            <a:ext cx="273730" cy="1867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Стрелка вправо 7"/>
          <p:cNvSpPr/>
          <p:nvPr/>
        </p:nvSpPr>
        <p:spPr>
          <a:xfrm>
            <a:off x="568237" y="5445224"/>
            <a:ext cx="273730" cy="1867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9094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/>
          </p:cNvSpPr>
          <p:nvPr>
            <p:ph type="title"/>
          </p:nvPr>
        </p:nvSpPr>
        <p:spPr>
          <a:xfrm>
            <a:off x="755576" y="260648"/>
            <a:ext cx="7543800" cy="1054164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</a:rPr>
              <a:t>Раздел 2. Родовспоможение</a:t>
            </a:r>
          </a:p>
        </p:txBody>
      </p:sp>
      <p:sp>
        <p:nvSpPr>
          <p:cNvPr id="20482" name="Rectangle 3"/>
          <p:cNvSpPr>
            <a:spLocks noGrp="1"/>
          </p:cNvSpPr>
          <p:nvPr>
            <p:ph idx="1"/>
          </p:nvPr>
        </p:nvSpPr>
        <p:spPr>
          <a:xfrm>
            <a:off x="239429" y="1484784"/>
            <a:ext cx="8784976" cy="1368152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25000" lnSpcReduction="20000"/>
          </a:bodyPr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800" dirty="0" smtClean="0">
                <a:latin typeface="Times New Roman" pitchFamily="18" charset="0"/>
              </a:rPr>
              <a:t>	</a:t>
            </a:r>
            <a:r>
              <a:rPr lang="ru-RU" sz="8000" b="1" dirty="0" err="1" smtClean="0">
                <a:latin typeface="Times New Roman" pitchFamily="18" charset="0"/>
              </a:rPr>
              <a:t>Табл</a:t>
            </a:r>
            <a:r>
              <a:rPr lang="ru-RU" sz="8000" b="1" dirty="0" smtClean="0">
                <a:latin typeface="Times New Roman" pitchFamily="18" charset="0"/>
              </a:rPr>
              <a:t> 2210</a:t>
            </a:r>
            <a:br>
              <a:rPr lang="ru-RU" sz="8000" b="1" dirty="0" smtClean="0">
                <a:latin typeface="Times New Roman" pitchFamily="18" charset="0"/>
              </a:rPr>
            </a:br>
            <a:r>
              <a:rPr lang="ru-RU" sz="4300" dirty="0" smtClean="0"/>
              <a:t>Принято родов (с </a:t>
            </a:r>
            <a:r>
              <a:rPr lang="ru-RU" sz="4300" dirty="0"/>
              <a:t>22 недель) - всего 1 </a:t>
            </a:r>
            <a:r>
              <a:rPr lang="ru-RU" sz="4300" dirty="0" smtClean="0"/>
              <a:t>___, кроме того, поступило родивших вне </a:t>
            </a:r>
            <a:r>
              <a:rPr lang="ru-RU" sz="4300" dirty="0"/>
              <a:t>родильного </a:t>
            </a:r>
            <a:r>
              <a:rPr lang="ru-RU" sz="4300" dirty="0" smtClean="0"/>
              <a:t>отделения </a:t>
            </a:r>
            <a:r>
              <a:rPr lang="ru-RU" sz="4300" dirty="0"/>
              <a:t>2  </a:t>
            </a:r>
            <a:r>
              <a:rPr lang="ru-RU" sz="4300" dirty="0" smtClean="0"/>
              <a:t>___.  </a:t>
            </a:r>
            <a:br>
              <a:rPr lang="ru-RU" sz="4300" dirty="0" smtClean="0"/>
            </a:br>
            <a:r>
              <a:rPr lang="ru-RU" sz="4300" dirty="0" smtClean="0"/>
              <a:t>Из  </a:t>
            </a:r>
            <a:r>
              <a:rPr lang="ru-RU" sz="4300" dirty="0"/>
              <a:t>общего числа родов</a:t>
            </a:r>
            <a:r>
              <a:rPr lang="ru-RU" sz="4300" dirty="0" smtClean="0"/>
              <a:t>: принято </a:t>
            </a:r>
            <a:r>
              <a:rPr lang="ru-RU" sz="4300" dirty="0"/>
              <a:t>родов у  детей  до 14 лет 3 </a:t>
            </a:r>
            <a:r>
              <a:rPr lang="ru-RU" sz="4300" dirty="0" smtClean="0"/>
              <a:t>______, </a:t>
            </a:r>
            <a:r>
              <a:rPr lang="ru-RU" sz="4300" dirty="0"/>
              <a:t>у ВИЧ-инфицированных </a:t>
            </a:r>
            <a:r>
              <a:rPr lang="ru-RU" sz="4300" dirty="0" smtClean="0"/>
              <a:t>женщин 4 ______. </a:t>
            </a:r>
            <a:br>
              <a:rPr lang="ru-RU" sz="4300" dirty="0" smtClean="0"/>
            </a:br>
            <a:r>
              <a:rPr lang="ru-RU" sz="4300" dirty="0" smtClean="0"/>
              <a:t>Из </a:t>
            </a:r>
            <a:r>
              <a:rPr lang="ru-RU" sz="4300" dirty="0"/>
              <a:t>общего числа родов: нормальные 5 ___________, </a:t>
            </a:r>
            <a:r>
              <a:rPr lang="ru-RU" sz="4300" dirty="0" smtClean="0"/>
              <a:t>многоплодные 6 </a:t>
            </a:r>
            <a:r>
              <a:rPr lang="ru-RU" sz="4300" dirty="0"/>
              <a:t>_________,   из них двоен 7 _________,  троен 8 _________, четыре и </a:t>
            </a:r>
            <a:r>
              <a:rPr lang="ru-RU" sz="4300" dirty="0" smtClean="0"/>
              <a:t>более ребенка 9 _________. Принято родов  у женщин, не состоявших под наблюдением в   женской консультации 10 _________, из них у  ВИЧ-инфицированных  женщин 11 </a:t>
            </a:r>
            <a:r>
              <a:rPr lang="ru-RU" sz="4300" dirty="0"/>
              <a:t>________. </a:t>
            </a:r>
            <a:r>
              <a:rPr lang="ru-RU" sz="4300" dirty="0" smtClean="0"/>
              <a:t/>
            </a:r>
            <a:br>
              <a:rPr lang="ru-RU" sz="4300" dirty="0" smtClean="0"/>
            </a:br>
            <a:r>
              <a:rPr lang="ru-RU" sz="4300" dirty="0" smtClean="0"/>
              <a:t>Из </a:t>
            </a:r>
            <a:r>
              <a:rPr lang="ru-RU" sz="4300" dirty="0"/>
              <a:t>гр. 1 - принято родов в сроки 22 - 28 недель 12 </a:t>
            </a:r>
            <a:r>
              <a:rPr lang="ru-RU" sz="4300" dirty="0" smtClean="0"/>
              <a:t>_______, из  </a:t>
            </a:r>
            <a:r>
              <a:rPr lang="ru-RU" sz="4300" dirty="0"/>
              <a:t>них  у женщин, не состоявших под  наблюдением  в  женской  </a:t>
            </a:r>
            <a:r>
              <a:rPr lang="ru-RU" sz="4300" dirty="0" smtClean="0"/>
              <a:t>консультации 13 ___. </a:t>
            </a:r>
            <a:br>
              <a:rPr lang="ru-RU" sz="4300" dirty="0" smtClean="0"/>
            </a:br>
            <a:r>
              <a:rPr lang="ru-RU" sz="4300" dirty="0" smtClean="0"/>
              <a:t>Число  </a:t>
            </a:r>
            <a:r>
              <a:rPr lang="ru-RU" sz="4300" dirty="0"/>
              <a:t>преждевременных  родов 22 - 37 </a:t>
            </a:r>
            <a:r>
              <a:rPr lang="ru-RU" sz="4300" dirty="0" smtClean="0"/>
              <a:t>недель 14______, в  </a:t>
            </a:r>
            <a:r>
              <a:rPr lang="ru-RU" sz="4300" dirty="0" err="1"/>
              <a:t>т.ч</a:t>
            </a:r>
            <a:r>
              <a:rPr lang="ru-RU" sz="4300" dirty="0"/>
              <a:t>. в перинатальных центрах 15 </a:t>
            </a:r>
            <a:r>
              <a:rPr lang="ru-RU" sz="4300" dirty="0" smtClean="0"/>
              <a:t>______.</a:t>
            </a:r>
            <a:endParaRPr lang="ru-RU" sz="4300" b="1" dirty="0" smtClean="0">
              <a:latin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51520" y="3284984"/>
            <a:ext cx="8532440" cy="37117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ru-RU" sz="1400" b="1" dirty="0" smtClean="0">
                <a:latin typeface="Times New Roman" pitchFamily="18" charset="0"/>
              </a:rPr>
              <a:t>Стр. </a:t>
            </a:r>
            <a:r>
              <a:rPr lang="ru-RU" sz="1400" b="1" dirty="0">
                <a:latin typeface="Times New Roman" pitchFamily="18" charset="0"/>
              </a:rPr>
              <a:t>1 – учитывается число родов только родильном отделении</a:t>
            </a:r>
          </a:p>
          <a:p>
            <a:pPr algn="just">
              <a:lnSpc>
                <a:spcPct val="80000"/>
              </a:lnSpc>
            </a:pPr>
            <a:r>
              <a:rPr lang="ru-RU" sz="1400" dirty="0" err="1">
                <a:latin typeface="Times New Roman" pitchFamily="18" charset="0"/>
              </a:rPr>
              <a:t>Табл</a:t>
            </a:r>
            <a:r>
              <a:rPr lang="ru-RU" sz="1400" dirty="0">
                <a:latin typeface="Times New Roman" pitchFamily="18" charset="0"/>
              </a:rPr>
              <a:t> 2210 </a:t>
            </a:r>
            <a:r>
              <a:rPr lang="ru-RU" sz="1400" dirty="0" smtClean="0">
                <a:latin typeface="Times New Roman" pitchFamily="18" charset="0"/>
              </a:rPr>
              <a:t>стр. </a:t>
            </a:r>
            <a:r>
              <a:rPr lang="ru-RU" sz="1400" dirty="0">
                <a:latin typeface="Times New Roman" pitchFamily="18" charset="0"/>
              </a:rPr>
              <a:t>1 = Вкл. </a:t>
            </a:r>
            <a:r>
              <a:rPr lang="ru-RU" sz="1400" dirty="0" smtClean="0">
                <a:latin typeface="Times New Roman" pitchFamily="18" charset="0"/>
              </a:rPr>
              <a:t>№32 табл. </a:t>
            </a:r>
            <a:r>
              <a:rPr lang="ru-RU" sz="1400" dirty="0">
                <a:latin typeface="Times New Roman" pitchFamily="18" charset="0"/>
              </a:rPr>
              <a:t>100, стр.2 </a:t>
            </a:r>
            <a:r>
              <a:rPr lang="ru-RU" sz="1400" dirty="0" smtClean="0">
                <a:latin typeface="Times New Roman" pitchFamily="18" charset="0"/>
              </a:rPr>
              <a:t>гр. </a:t>
            </a:r>
            <a:r>
              <a:rPr lang="ru-RU" sz="1400" dirty="0">
                <a:latin typeface="Times New Roman" pitchFamily="18" charset="0"/>
              </a:rPr>
              <a:t>4. (число родов в организациях родовспоможения).</a:t>
            </a:r>
          </a:p>
          <a:p>
            <a:pPr algn="just">
              <a:lnSpc>
                <a:spcPct val="80000"/>
              </a:lnSpc>
            </a:pPr>
            <a:r>
              <a:rPr lang="ru-RU" sz="1400" b="1" dirty="0" smtClean="0">
                <a:latin typeface="Times New Roman" pitchFamily="18" charset="0"/>
              </a:rPr>
              <a:t>Стр. </a:t>
            </a:r>
            <a:r>
              <a:rPr lang="ru-RU" sz="1400" b="1" dirty="0">
                <a:latin typeface="Times New Roman" pitchFamily="18" charset="0"/>
              </a:rPr>
              <a:t>2  - включены роды вне родильного отделения </a:t>
            </a:r>
            <a:r>
              <a:rPr lang="ru-RU" sz="1400" dirty="0">
                <a:latin typeface="Times New Roman" pitchFamily="18" charset="0"/>
              </a:rPr>
              <a:t>(на непрофильных койках, в транспорте, дома (если были госпитализированы), СМП.</a:t>
            </a:r>
          </a:p>
          <a:p>
            <a:pPr algn="just">
              <a:lnSpc>
                <a:spcPct val="80000"/>
              </a:lnSpc>
              <a:buFont typeface="Arial" charset="0"/>
              <a:buNone/>
            </a:pPr>
            <a:r>
              <a:rPr lang="ru-RU" sz="1400" b="1" dirty="0" smtClean="0">
                <a:latin typeface="Times New Roman" pitchFamily="18" charset="0"/>
              </a:rPr>
              <a:t>КОНТРОЛЬ</a:t>
            </a:r>
            <a:r>
              <a:rPr lang="ru-RU" sz="1400" b="1" dirty="0">
                <a:latin typeface="Times New Roman" pitchFamily="18" charset="0"/>
              </a:rPr>
              <a:t>:</a:t>
            </a:r>
            <a:r>
              <a:rPr lang="ru-RU" sz="1400" dirty="0">
                <a:latin typeface="Times New Roman" pitchFamily="18" charset="0"/>
              </a:rPr>
              <a:t> Обращать внимание </a:t>
            </a:r>
            <a:r>
              <a:rPr lang="ru-RU" sz="1400" b="1" dirty="0">
                <a:latin typeface="Times New Roman" pitchFamily="18" charset="0"/>
              </a:rPr>
              <a:t>на соответствие числа родов </a:t>
            </a:r>
            <a:r>
              <a:rPr lang="ru-RU" sz="1400" dirty="0">
                <a:latin typeface="Times New Roman" pitchFamily="18" charset="0"/>
              </a:rPr>
              <a:t>(с учетом рождения двоен, троен, четырех детей и более) </a:t>
            </a:r>
            <a:r>
              <a:rPr lang="ru-RU" sz="1400" b="1" dirty="0">
                <a:latin typeface="Times New Roman" pitchFamily="18" charset="0"/>
              </a:rPr>
              <a:t>числу родившихся детей. </a:t>
            </a:r>
            <a:r>
              <a:rPr lang="ru-RU" sz="1400" dirty="0">
                <a:latin typeface="Times New Roman" pitchFamily="18" charset="0"/>
              </a:rPr>
              <a:t>При расхождении предоставлять подробное объяснение за подписью ответственного за составление отчета. </a:t>
            </a:r>
          </a:p>
          <a:p>
            <a:pPr algn="just">
              <a:lnSpc>
                <a:spcPct val="80000"/>
              </a:lnSpc>
              <a:buFont typeface="Arial" charset="0"/>
              <a:buNone/>
            </a:pPr>
            <a:r>
              <a:rPr lang="ru-RU" sz="1400" dirty="0" smtClean="0">
                <a:latin typeface="Times New Roman" pitchFamily="18" charset="0"/>
              </a:rPr>
              <a:t>____________________________________________________________________________________________</a:t>
            </a:r>
          </a:p>
          <a:p>
            <a:pPr>
              <a:lnSpc>
                <a:spcPct val="80000"/>
              </a:lnSpc>
            </a:pPr>
            <a:r>
              <a:rPr lang="ru-RU" sz="1400" b="1" dirty="0" smtClean="0">
                <a:latin typeface="Times New Roman" pitchFamily="18" charset="0"/>
              </a:rPr>
              <a:t>Стр. </a:t>
            </a:r>
            <a:r>
              <a:rPr lang="ru-RU" sz="1400" b="1" dirty="0">
                <a:latin typeface="Times New Roman" pitchFamily="18" charset="0"/>
              </a:rPr>
              <a:t>12 принято родов срок 22-28 недель </a:t>
            </a:r>
            <a:r>
              <a:rPr lang="ru-RU" sz="1400" dirty="0">
                <a:latin typeface="Times New Roman" pitchFamily="18" charset="0"/>
              </a:rPr>
              <a:t>(от 154 дней, но менее 196 полных дней). </a:t>
            </a:r>
            <a:r>
              <a:rPr lang="ru-RU" sz="1400" dirty="0" smtClean="0">
                <a:latin typeface="Times New Roman" pitchFamily="18" charset="0"/>
              </a:rPr>
              <a:t>Ведется </a:t>
            </a:r>
            <a:r>
              <a:rPr lang="ru-RU" sz="1400" dirty="0">
                <a:latin typeface="Times New Roman" pitchFamily="18" charset="0"/>
              </a:rPr>
              <a:t>учет родов в родильном отделении (из </a:t>
            </a:r>
            <a:r>
              <a:rPr lang="ru-RU" sz="1400" dirty="0" smtClean="0">
                <a:latin typeface="Times New Roman" pitchFamily="18" charset="0"/>
              </a:rPr>
              <a:t>стр. </a:t>
            </a:r>
            <a:r>
              <a:rPr lang="ru-RU" sz="1400" dirty="0">
                <a:latin typeface="Times New Roman" pitchFamily="18" charset="0"/>
              </a:rPr>
              <a:t>1)</a:t>
            </a:r>
          </a:p>
          <a:p>
            <a:pPr>
              <a:lnSpc>
                <a:spcPct val="80000"/>
              </a:lnSpc>
            </a:pPr>
            <a:r>
              <a:rPr lang="ru-RU" sz="1400" b="1" dirty="0" smtClean="0">
                <a:latin typeface="Times New Roman" pitchFamily="18" charset="0"/>
              </a:rPr>
              <a:t>Стр. </a:t>
            </a:r>
            <a:r>
              <a:rPr lang="ru-RU" sz="1400" b="1" dirty="0">
                <a:latin typeface="Times New Roman" pitchFamily="18" charset="0"/>
              </a:rPr>
              <a:t>14 число преждевременных родов 22-37 </a:t>
            </a:r>
            <a:r>
              <a:rPr lang="ru-RU" sz="1400" dirty="0">
                <a:latin typeface="Times New Roman" pitchFamily="18" charset="0"/>
              </a:rPr>
              <a:t>недель (от 154 до 258 полных  дней, но менее 259 дней). </a:t>
            </a:r>
            <a:r>
              <a:rPr lang="ru-RU" sz="1400" dirty="0" smtClean="0">
                <a:latin typeface="Times New Roman" pitchFamily="18" charset="0"/>
              </a:rPr>
              <a:t> Ведется </a:t>
            </a:r>
            <a:r>
              <a:rPr lang="ru-RU" sz="1400" dirty="0">
                <a:latin typeface="Times New Roman" pitchFamily="18" charset="0"/>
              </a:rPr>
              <a:t>учет всех преждевременных родов</a:t>
            </a:r>
            <a:r>
              <a:rPr lang="ru-RU" sz="1400" dirty="0" smtClean="0">
                <a:latin typeface="Times New Roman" pitchFamily="18" charset="0"/>
              </a:rPr>
              <a:t>.</a:t>
            </a:r>
          </a:p>
          <a:p>
            <a:pPr>
              <a:lnSpc>
                <a:spcPct val="80000"/>
              </a:lnSpc>
            </a:pPr>
            <a:r>
              <a:rPr lang="ru-RU" sz="1400" b="1" dirty="0" smtClean="0">
                <a:latin typeface="Times New Roman" pitchFamily="18" charset="0"/>
              </a:rPr>
              <a:t>Стр. 15</a:t>
            </a:r>
            <a:r>
              <a:rPr lang="ru-RU" sz="1400" dirty="0" smtClean="0">
                <a:latin typeface="Times New Roman" pitchFamily="18" charset="0"/>
              </a:rPr>
              <a:t>. </a:t>
            </a:r>
            <a:r>
              <a:rPr lang="ru-RU" sz="1400" dirty="0">
                <a:latin typeface="Times New Roman" pitchFamily="18" charset="0"/>
              </a:rPr>
              <a:t>учитываются преждевременные </a:t>
            </a:r>
            <a:r>
              <a:rPr lang="ru-RU" sz="1400" dirty="0" smtClean="0">
                <a:latin typeface="Times New Roman" pitchFamily="18" charset="0"/>
              </a:rPr>
              <a:t>роды в </a:t>
            </a:r>
            <a:r>
              <a:rPr lang="ru-RU" sz="1400" dirty="0">
                <a:latin typeface="Times New Roman" pitchFamily="18" charset="0"/>
              </a:rPr>
              <a:t>перинатальных центрах, а во вкладыше </a:t>
            </a:r>
            <a:r>
              <a:rPr lang="ru-RU" sz="1400" dirty="0" smtClean="0">
                <a:latin typeface="Times New Roman" pitchFamily="18" charset="0"/>
              </a:rPr>
              <a:t>Ф-32 </a:t>
            </a:r>
            <a:r>
              <a:rPr lang="ru-RU" sz="1400" dirty="0">
                <a:latin typeface="Times New Roman" pitchFamily="18" charset="0"/>
              </a:rPr>
              <a:t>в организациях родовспоможения 3 уровня  (</a:t>
            </a:r>
            <a:r>
              <a:rPr lang="ru-RU" sz="1400" dirty="0" smtClean="0">
                <a:latin typeface="Times New Roman" pitchFamily="18" charset="0"/>
              </a:rPr>
              <a:t>стр. </a:t>
            </a:r>
            <a:r>
              <a:rPr lang="ru-RU" sz="1400" dirty="0">
                <a:latin typeface="Times New Roman" pitchFamily="18" charset="0"/>
              </a:rPr>
              <a:t>1. </a:t>
            </a:r>
            <a:r>
              <a:rPr lang="ru-RU" sz="1400" dirty="0" smtClean="0">
                <a:latin typeface="Times New Roman" pitchFamily="18" charset="0"/>
              </a:rPr>
              <a:t>гр.7)</a:t>
            </a:r>
          </a:p>
          <a:p>
            <a:pPr>
              <a:lnSpc>
                <a:spcPct val="80000"/>
              </a:lnSpc>
            </a:pPr>
            <a:r>
              <a:rPr lang="ru-RU" sz="1400" b="1" dirty="0" smtClean="0">
                <a:latin typeface="Times New Roman" pitchFamily="18" charset="0"/>
              </a:rPr>
              <a:t>КОНТРОЛЬ</a:t>
            </a:r>
            <a:r>
              <a:rPr lang="ru-RU" sz="1400" b="1" dirty="0">
                <a:latin typeface="Times New Roman" pitchFamily="18" charset="0"/>
              </a:rPr>
              <a:t>: </a:t>
            </a:r>
            <a:r>
              <a:rPr lang="ru-RU" sz="1400" dirty="0">
                <a:latin typeface="Times New Roman" pitchFamily="18" charset="0"/>
              </a:rPr>
              <a:t>стр. 12 и стр. 14 имеется </a:t>
            </a:r>
            <a:r>
              <a:rPr lang="ru-RU" sz="1400" dirty="0" smtClean="0">
                <a:latin typeface="Times New Roman" pitchFamily="18" charset="0"/>
              </a:rPr>
              <a:t>межформенный контроль </a:t>
            </a:r>
            <a:r>
              <a:rPr lang="ru-RU" sz="1400" dirty="0">
                <a:latin typeface="Times New Roman" pitchFamily="18" charset="0"/>
              </a:rPr>
              <a:t>с вкладышем </a:t>
            </a:r>
            <a:r>
              <a:rPr lang="ru-RU" sz="1400" dirty="0" smtClean="0">
                <a:latin typeface="Times New Roman" pitchFamily="18" charset="0"/>
              </a:rPr>
              <a:t>Ф-32</a:t>
            </a:r>
            <a:r>
              <a:rPr lang="ru-RU" sz="1400" dirty="0">
                <a:latin typeface="Times New Roman" pitchFamily="18" charset="0"/>
              </a:rPr>
              <a:t>, в котором учитываются роды </a:t>
            </a:r>
            <a:r>
              <a:rPr lang="ru-RU" sz="1400" u="sng" dirty="0" smtClean="0">
                <a:latin typeface="Times New Roman" pitchFamily="18" charset="0"/>
              </a:rPr>
              <a:t>в </a:t>
            </a:r>
            <a:r>
              <a:rPr lang="ru-RU" sz="1400" u="sng" dirty="0">
                <a:latin typeface="Times New Roman" pitchFamily="18" charset="0"/>
              </a:rPr>
              <a:t>учреждениях родовспоможения</a:t>
            </a:r>
            <a:r>
              <a:rPr lang="ru-RU" sz="1400" dirty="0">
                <a:latin typeface="Times New Roman" pitchFamily="18" charset="0"/>
              </a:rPr>
              <a:t> по уровням </a:t>
            </a:r>
            <a:r>
              <a:rPr lang="ru-RU" sz="1400" dirty="0" smtClean="0">
                <a:latin typeface="Times New Roman" pitchFamily="18" charset="0"/>
              </a:rPr>
              <a:t>оказания медицинской </a:t>
            </a:r>
            <a:r>
              <a:rPr lang="ru-RU" sz="1400" dirty="0">
                <a:latin typeface="Times New Roman" pitchFamily="18" charset="0"/>
              </a:rPr>
              <a:t>помощи. </a:t>
            </a:r>
          </a:p>
          <a:p>
            <a:pPr>
              <a:lnSpc>
                <a:spcPct val="80000"/>
              </a:lnSpc>
            </a:pPr>
            <a:r>
              <a:rPr lang="ru-RU" sz="1400" dirty="0" smtClean="0">
                <a:latin typeface="Times New Roman" pitchFamily="18" charset="0"/>
              </a:rPr>
              <a:t>Табл. </a:t>
            </a:r>
            <a:r>
              <a:rPr lang="ru-RU" sz="1400" dirty="0">
                <a:latin typeface="Times New Roman" pitchFamily="18" charset="0"/>
              </a:rPr>
              <a:t>2210 </a:t>
            </a:r>
            <a:r>
              <a:rPr lang="ru-RU" sz="1400" dirty="0" smtClean="0">
                <a:latin typeface="Times New Roman" pitchFamily="18" charset="0"/>
              </a:rPr>
              <a:t>стр. </a:t>
            </a:r>
            <a:r>
              <a:rPr lang="ru-RU" sz="1400" dirty="0">
                <a:latin typeface="Times New Roman" pitchFamily="18" charset="0"/>
              </a:rPr>
              <a:t>12</a:t>
            </a:r>
            <a:r>
              <a:rPr lang="ru-RU" sz="1400" dirty="0" smtClean="0">
                <a:latin typeface="Times New Roman" pitchFamily="18" charset="0"/>
              </a:rPr>
              <a:t>=.Вкл</a:t>
            </a:r>
            <a:r>
              <a:rPr lang="ru-RU" sz="1400" dirty="0">
                <a:latin typeface="Times New Roman" pitchFamily="18" charset="0"/>
              </a:rPr>
              <a:t>. </a:t>
            </a:r>
            <a:r>
              <a:rPr lang="ru-RU" sz="1400" dirty="0" smtClean="0">
                <a:latin typeface="Times New Roman" pitchFamily="18" charset="0"/>
              </a:rPr>
              <a:t>№ 32</a:t>
            </a:r>
            <a:r>
              <a:rPr lang="ru-RU" sz="1400" dirty="0">
                <a:latin typeface="Times New Roman" pitchFamily="18" charset="0"/>
              </a:rPr>
              <a:t>, </a:t>
            </a:r>
            <a:r>
              <a:rPr lang="ru-RU" sz="1400" dirty="0" smtClean="0">
                <a:latin typeface="Times New Roman" pitchFamily="18" charset="0"/>
              </a:rPr>
              <a:t>табл. </a:t>
            </a:r>
            <a:r>
              <a:rPr lang="ru-RU" sz="1400" dirty="0">
                <a:latin typeface="Times New Roman" pitchFamily="18" charset="0"/>
              </a:rPr>
              <a:t>100, </a:t>
            </a:r>
            <a:r>
              <a:rPr lang="ru-RU" sz="1400" dirty="0" smtClean="0">
                <a:latin typeface="Times New Roman" pitchFamily="18" charset="0"/>
              </a:rPr>
              <a:t>стр. 2.1.</a:t>
            </a:r>
            <a:endParaRPr lang="ru-RU" sz="1400" dirty="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ru-RU" sz="1400" dirty="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ru-RU" sz="1400" dirty="0">
              <a:latin typeface="Times New Roman" pitchFamily="18" charset="0"/>
            </a:endParaRPr>
          </a:p>
          <a:p>
            <a:pPr algn="just">
              <a:lnSpc>
                <a:spcPct val="80000"/>
              </a:lnSpc>
              <a:buFont typeface="Arial" charset="0"/>
              <a:buNone/>
            </a:pPr>
            <a:endParaRPr lang="ru-RU" sz="1400" dirty="0" smtClean="0">
              <a:latin typeface="Times New Roman" pitchFamily="18" charset="0"/>
            </a:endParaRPr>
          </a:p>
          <a:p>
            <a:pPr algn="just">
              <a:lnSpc>
                <a:spcPct val="80000"/>
              </a:lnSpc>
              <a:buFont typeface="Arial" charset="0"/>
              <a:buNone/>
            </a:pPr>
            <a:endParaRPr lang="ru-RU" sz="1400" dirty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9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844550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</a:rPr>
              <a:t>Раздел 2. Родовспоможение</a:t>
            </a:r>
          </a:p>
        </p:txBody>
      </p:sp>
      <p:sp>
        <p:nvSpPr>
          <p:cNvPr id="41987" name="Rectangle 3"/>
          <p:cNvSpPr>
            <a:spLocks noGrp="1"/>
          </p:cNvSpPr>
          <p:nvPr>
            <p:ph type="body" idx="4294967295"/>
          </p:nvPr>
        </p:nvSpPr>
        <p:spPr>
          <a:xfrm>
            <a:off x="0" y="1412875"/>
            <a:ext cx="8893175" cy="4708525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dirty="0" smtClean="0">
                <a:latin typeface="Times New Roman" pitchFamily="18" charset="0"/>
              </a:rPr>
              <a:t>	Т</a:t>
            </a:r>
            <a:r>
              <a:rPr lang="ru-RU" sz="2200" b="1" dirty="0" smtClean="0">
                <a:latin typeface="Times New Roman" pitchFamily="18" charset="0"/>
              </a:rPr>
              <a:t>абл. 2250 </a:t>
            </a:r>
          </a:p>
          <a:p>
            <a:pPr algn="just">
              <a:lnSpc>
                <a:spcPct val="80000"/>
              </a:lnSpc>
              <a:buFont typeface="Arial" charset="0"/>
              <a:buNone/>
            </a:pPr>
            <a:r>
              <a:rPr lang="ru-RU" sz="2200" dirty="0" smtClean="0">
                <a:latin typeface="Times New Roman" pitchFamily="18" charset="0"/>
              </a:rPr>
              <a:t>	</a:t>
            </a:r>
            <a:r>
              <a:rPr lang="ru-RU" sz="2200" b="1" dirty="0" smtClean="0">
                <a:latin typeface="Times New Roman" pitchFamily="18" charset="0"/>
              </a:rPr>
              <a:t>КОНТРОЛЬ:</a:t>
            </a:r>
            <a:r>
              <a:rPr lang="ru-RU" sz="2200" dirty="0" smtClean="0">
                <a:latin typeface="Times New Roman" pitchFamily="18" charset="0"/>
              </a:rPr>
              <a:t> Число родов (</a:t>
            </a:r>
            <a:r>
              <a:rPr lang="ru-RU" sz="2200" dirty="0" err="1" smtClean="0">
                <a:latin typeface="Times New Roman" pitchFamily="18" charset="0"/>
              </a:rPr>
              <a:t>табл</a:t>
            </a:r>
            <a:r>
              <a:rPr lang="ru-RU" sz="2200" dirty="0" smtClean="0">
                <a:latin typeface="Times New Roman" pitchFamily="18" charset="0"/>
              </a:rPr>
              <a:t> 2210 </a:t>
            </a:r>
            <a:r>
              <a:rPr lang="ru-RU" sz="2200" dirty="0" err="1" smtClean="0">
                <a:latin typeface="Times New Roman" pitchFamily="18" charset="0"/>
              </a:rPr>
              <a:t>стр</a:t>
            </a:r>
            <a:r>
              <a:rPr lang="ru-RU" sz="2200" dirty="0" smtClean="0">
                <a:latin typeface="Times New Roman" pitchFamily="18" charset="0"/>
              </a:rPr>
              <a:t> 1+ </a:t>
            </a:r>
            <a:r>
              <a:rPr lang="ru-RU" sz="2200" dirty="0" err="1" smtClean="0">
                <a:latin typeface="Times New Roman" pitchFamily="18" charset="0"/>
              </a:rPr>
              <a:t>стр</a:t>
            </a:r>
            <a:r>
              <a:rPr lang="ru-RU" sz="2200" dirty="0" smtClean="0">
                <a:latin typeface="Times New Roman" pitchFamily="18" charset="0"/>
              </a:rPr>
              <a:t> 2) </a:t>
            </a:r>
            <a:r>
              <a:rPr lang="ru-RU" sz="2200" b="1" dirty="0" smtClean="0">
                <a:latin typeface="Times New Roman" pitchFamily="18" charset="0"/>
              </a:rPr>
              <a:t>= </a:t>
            </a:r>
            <a:r>
              <a:rPr lang="ru-RU" sz="2200" dirty="0" smtClean="0">
                <a:latin typeface="Times New Roman" pitchFamily="18" charset="0"/>
              </a:rPr>
              <a:t>число нормальных родов (</a:t>
            </a:r>
            <a:r>
              <a:rPr lang="ru-RU" sz="2200" dirty="0" err="1" smtClean="0">
                <a:latin typeface="Times New Roman" pitchFamily="18" charset="0"/>
              </a:rPr>
              <a:t>табл</a:t>
            </a:r>
            <a:r>
              <a:rPr lang="ru-RU" sz="2200" dirty="0" smtClean="0">
                <a:latin typeface="Times New Roman" pitchFamily="18" charset="0"/>
              </a:rPr>
              <a:t> 2210 </a:t>
            </a:r>
            <a:r>
              <a:rPr lang="ru-RU" sz="2200" dirty="0" err="1" smtClean="0">
                <a:latin typeface="Times New Roman" pitchFamily="18" charset="0"/>
              </a:rPr>
              <a:t>стр</a:t>
            </a:r>
            <a:r>
              <a:rPr lang="ru-RU" sz="2200" dirty="0" smtClean="0">
                <a:latin typeface="Times New Roman" pitchFamily="18" charset="0"/>
              </a:rPr>
              <a:t> 5) + </a:t>
            </a:r>
            <a:r>
              <a:rPr lang="ru-RU" sz="2200" dirty="0" err="1" smtClean="0">
                <a:latin typeface="Times New Roman" pitchFamily="18" charset="0"/>
              </a:rPr>
              <a:t>табл</a:t>
            </a:r>
            <a:r>
              <a:rPr lang="ru-RU" sz="2200" dirty="0" smtClean="0">
                <a:latin typeface="Times New Roman" pitchFamily="18" charset="0"/>
              </a:rPr>
              <a:t> 2250 </a:t>
            </a:r>
            <a:r>
              <a:rPr lang="ru-RU" sz="2200" dirty="0" err="1" smtClean="0">
                <a:latin typeface="Times New Roman" pitchFamily="18" charset="0"/>
              </a:rPr>
              <a:t>стр</a:t>
            </a:r>
            <a:r>
              <a:rPr lang="ru-RU" sz="2200" dirty="0" smtClean="0">
                <a:latin typeface="Times New Roman" pitchFamily="18" charset="0"/>
              </a:rPr>
              <a:t> 1 (Число женщин, у которых зарегистрированы заболевания и  патологические состояния, осложнившие роды и послеродовый период). </a:t>
            </a:r>
          </a:p>
          <a:p>
            <a:pPr algn="just">
              <a:lnSpc>
                <a:spcPct val="80000"/>
              </a:lnSpc>
              <a:buFont typeface="Arial" charset="0"/>
              <a:buNone/>
            </a:pPr>
            <a:r>
              <a:rPr lang="ru-RU" sz="2200" dirty="0" smtClean="0">
                <a:latin typeface="Times New Roman" pitchFamily="18" charset="0"/>
              </a:rPr>
              <a:t>	Случаи расхождения в контроле возможны, необходимо представить пояснение с указанием причин, диагнозов женщин.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2200" dirty="0" smtClean="0">
              <a:latin typeface="Times New Roman" pitchFamily="18" charset="0"/>
            </a:endParaRPr>
          </a:p>
        </p:txBody>
      </p:sp>
      <p:sp>
        <p:nvSpPr>
          <p:cNvPr id="2" name="Овал 1"/>
          <p:cNvSpPr/>
          <p:nvPr/>
        </p:nvSpPr>
        <p:spPr>
          <a:xfrm>
            <a:off x="336533" y="4149079"/>
            <a:ext cx="1872208" cy="171178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1473891" y="4154178"/>
            <a:ext cx="1841928" cy="172309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4089444" y="4152489"/>
            <a:ext cx="1750959" cy="17247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6614028" y="4149079"/>
            <a:ext cx="1779239" cy="172819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339813" y="4782341"/>
            <a:ext cx="12223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Нормальные</a:t>
            </a:r>
            <a:br>
              <a:rPr lang="ru-RU" sz="1200" dirty="0" smtClean="0"/>
            </a:br>
            <a:r>
              <a:rPr lang="ru-RU" sz="1200" dirty="0" smtClean="0"/>
              <a:t> роды</a:t>
            </a:r>
            <a:endParaRPr lang="ru-RU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4334632" y="4782342"/>
            <a:ext cx="12223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Нормальные</a:t>
            </a:r>
            <a:br>
              <a:rPr lang="ru-RU" sz="1200" dirty="0" smtClean="0"/>
            </a:br>
            <a:r>
              <a:rPr lang="ru-RU" sz="1200" dirty="0" smtClean="0"/>
              <a:t> роды</a:t>
            </a:r>
            <a:endParaRPr lang="ru-RU" sz="1200" dirty="0"/>
          </a:p>
        </p:txBody>
      </p:sp>
      <p:sp>
        <p:nvSpPr>
          <p:cNvPr id="4" name="TextBox 3"/>
          <p:cNvSpPr txBox="1"/>
          <p:nvPr/>
        </p:nvSpPr>
        <p:spPr>
          <a:xfrm>
            <a:off x="2062133" y="4563734"/>
            <a:ext cx="10081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dirty="0" smtClean="0"/>
              <a:t>Патология родов </a:t>
            </a:r>
            <a:r>
              <a:rPr lang="ru-RU" sz="1200" dirty="0" err="1" smtClean="0"/>
              <a:t>послеро-дового</a:t>
            </a:r>
            <a:r>
              <a:rPr lang="ru-RU" sz="1200" dirty="0" smtClean="0"/>
              <a:t> периода</a:t>
            </a:r>
            <a:endParaRPr lang="ru-RU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6956596" y="4563735"/>
            <a:ext cx="10081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dirty="0" smtClean="0"/>
              <a:t>Патология родов </a:t>
            </a:r>
            <a:r>
              <a:rPr lang="ru-RU" sz="1200" dirty="0" err="1" smtClean="0"/>
              <a:t>послеро-дового</a:t>
            </a:r>
            <a:r>
              <a:rPr lang="ru-RU" sz="1200" dirty="0" smtClean="0"/>
              <a:t> периода</a:t>
            </a:r>
            <a:endParaRPr lang="ru-RU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1634172" y="4736176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6085440" y="4736176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88177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6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8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1_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AE6F2518-B084-4896-AF52-66CC2144AA26}"/>
    </a:ext>
  </a:extLst>
</a:theme>
</file>

<file path=ppt/theme/theme1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9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10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1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3317</TotalTime>
  <Words>2407</Words>
  <Application>Microsoft Office PowerPoint</Application>
  <PresentationFormat>Экран (4:3)</PresentationFormat>
  <Paragraphs>346</Paragraphs>
  <Slides>33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12</vt:i4>
      </vt:variant>
      <vt:variant>
        <vt:lpstr>Заголовки слайдов</vt:lpstr>
      </vt:variant>
      <vt:variant>
        <vt:i4>33</vt:i4>
      </vt:variant>
    </vt:vector>
  </HeadingPairs>
  <TitlesOfParts>
    <vt:vector size="45" baseType="lpstr">
      <vt:lpstr>Тема Office</vt:lpstr>
      <vt:lpstr>Office Theme</vt:lpstr>
      <vt:lpstr>4_Тема Office</vt:lpstr>
      <vt:lpstr>9_Тема Office</vt:lpstr>
      <vt:lpstr>10_Тема Office</vt:lpstr>
      <vt:lpstr>11_Тема Office</vt:lpstr>
      <vt:lpstr>1_Тема Office</vt:lpstr>
      <vt:lpstr>2_Тема Office</vt:lpstr>
      <vt:lpstr>3_Тема Office</vt:lpstr>
      <vt:lpstr>6_Тема Office</vt:lpstr>
      <vt:lpstr>8_Тема Office</vt:lpstr>
      <vt:lpstr>1_Office Theme</vt:lpstr>
      <vt:lpstr>Форма 32,вкдадыш 2024г.</vt:lpstr>
      <vt:lpstr>Раздел 1. Медицинская помощь, оказанная беременным женщинам </vt:lpstr>
      <vt:lpstr>Раздел 2. Родовспоможение </vt:lpstr>
      <vt:lpstr>Раздел 2. Родовспоможение </vt:lpstr>
      <vt:lpstr>Таблица 101 (вкладыш к ф-32 (232)) </vt:lpstr>
      <vt:lpstr>Раздел 1. Медицинская помощь, оказанная беременным женщинам</vt:lpstr>
      <vt:lpstr>Приказ Минздрава России от 27.12.2011 № 1687 н (с изменениями 13.09.2019 пр. № 755н) «О медицинских критериях рождения, форме документа о рождении и порядке его выдачи»</vt:lpstr>
      <vt:lpstr>Раздел 2. Родовспоможение</vt:lpstr>
      <vt:lpstr>Раздел 2. Родовспоможение</vt:lpstr>
      <vt:lpstr>По определению ВОЗ  недоношенными  считаются рожденные при сроке  22-36 недель 6 дней гестации, что составляет интервал от 154 до 258 полных дней. Новорожденный является доношенным  с 259 дня.</vt:lpstr>
      <vt:lpstr>Раздел 3. Сведения о новорожденных</vt:lpstr>
      <vt:lpstr>Презентация PowerPoint</vt:lpstr>
      <vt:lpstr>Презентация PowerPoint</vt:lpstr>
      <vt:lpstr>Раздел 3. Сведения о новорожденных</vt:lpstr>
      <vt:lpstr>   Заслуживает внимания проблема правомерности применения термина «здоровый недоношенный ребенок»</vt:lpstr>
      <vt:lpstr>Вкладыш в Ф-№ 32 (232) «Сведения о регионализации акушерской и перинатальной помощи в родильных  домах (отделениях) и перинатальных центрах»</vt:lpstr>
      <vt:lpstr>Критические акушерские состояния (стр. 7-7.4)</vt:lpstr>
      <vt:lpstr>Учет акушерских операций </vt:lpstr>
      <vt:lpstr>Вызовы бригад реанимационной помощи (стр. 11-11.3)</vt:lpstr>
      <vt:lpstr>Межформенный контроль</vt:lpstr>
      <vt:lpstr>ФСН №14 сведения о деятельности подразделений медицинской организации, оказывающих медицинскую помощь в стационарных условиях</vt:lpstr>
      <vt:lpstr>ФСН №30 сведения о медицинской организации</vt:lpstr>
      <vt:lpstr> ФСН №61  </vt:lpstr>
      <vt:lpstr>ДОПОЛНИТЕЛЬНАЯ ИНФОРМАЦИЯ</vt:lpstr>
      <vt:lpstr>Сведения о новорожденных с массой тела менее 500 г при сроке гестации 22 недели и более:</vt:lpstr>
      <vt:lpstr>Сведения по случаю материнской смерти</vt:lpstr>
      <vt:lpstr>Сведения по случаю материнской смерти</vt:lpstr>
      <vt:lpstr>Прямые и косвенные причины материнской смертности</vt:lpstr>
      <vt:lpstr>Примеры прямых причин материнской смерти:</vt:lpstr>
      <vt:lpstr>Примеры косвенных причин материнской смерти:</vt:lpstr>
      <vt:lpstr>Информация по родившим вне родильного отделения:</vt:lpstr>
      <vt:lpstr>Переводы новорожденных  к табл. 2247 </vt:lpstr>
      <vt:lpstr>По вопросам заполнения формы  Раевская Марина Анатольевна 83842680502доб.4052 rama@kuzdrav.ru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Раевская Марина Анатольевна</cp:lastModifiedBy>
  <cp:revision>304</cp:revision>
  <dcterms:created xsi:type="dcterms:W3CDTF">2016-11-26T20:08:14Z</dcterms:created>
  <dcterms:modified xsi:type="dcterms:W3CDTF">2024-12-13T02:31:43Z</dcterms:modified>
</cp:coreProperties>
</file>