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4" r:id="rId6"/>
    <p:sldId id="265" r:id="rId7"/>
    <p:sldId id="268" r:id="rId8"/>
    <p:sldId id="269" r:id="rId9"/>
    <p:sldId id="270" r:id="rId10"/>
    <p:sldId id="271" r:id="rId11"/>
    <p:sldId id="272" r:id="rId12"/>
    <p:sldId id="267" r:id="rId13"/>
    <p:sldId id="266"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4" d="100"/>
          <a:sy n="84" d="100"/>
        </p:scale>
        <p:origin x="629" y="7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4E08E31-734F-438B-8C65-28CE730D24D0}" type="datetimeFigureOut">
              <a:rPr lang="ru-RU" smtClean="0"/>
              <a:pPr/>
              <a:t>18.12.2024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325B4B0-6728-4C05-9EBB-A526251E83A8}" type="slidenum">
              <a:rPr lang="ru-RU" smtClean="0"/>
              <a:pPr/>
              <a:t>‹#›</a:t>
            </a:fld>
            <a:endParaRPr lang="ru-RU"/>
          </a:p>
        </p:txBody>
      </p:sp>
    </p:spTree>
    <p:extLst>
      <p:ext uri="{BB962C8B-B14F-4D97-AF65-F5344CB8AC3E}">
        <p14:creationId xmlns:p14="http://schemas.microsoft.com/office/powerpoint/2010/main" val="2216909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4E08E31-734F-438B-8C65-28CE730D24D0}" type="datetimeFigureOut">
              <a:rPr lang="ru-RU" smtClean="0"/>
              <a:pPr/>
              <a:t>18.12.2024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325B4B0-6728-4C05-9EBB-A526251E83A8}" type="slidenum">
              <a:rPr lang="ru-RU" smtClean="0"/>
              <a:pPr/>
              <a:t>‹#›</a:t>
            </a:fld>
            <a:endParaRPr lang="ru-RU"/>
          </a:p>
        </p:txBody>
      </p:sp>
    </p:spTree>
    <p:extLst>
      <p:ext uri="{BB962C8B-B14F-4D97-AF65-F5344CB8AC3E}">
        <p14:creationId xmlns:p14="http://schemas.microsoft.com/office/powerpoint/2010/main" val="1879990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4E08E31-734F-438B-8C65-28CE730D24D0}" type="datetimeFigureOut">
              <a:rPr lang="ru-RU" smtClean="0"/>
              <a:pPr/>
              <a:t>18.12.2024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325B4B0-6728-4C05-9EBB-A526251E83A8}" type="slidenum">
              <a:rPr lang="ru-RU" smtClean="0"/>
              <a:pPr/>
              <a:t>‹#›</a:t>
            </a:fld>
            <a:endParaRPr lang="ru-RU"/>
          </a:p>
        </p:txBody>
      </p:sp>
    </p:spTree>
    <p:extLst>
      <p:ext uri="{BB962C8B-B14F-4D97-AF65-F5344CB8AC3E}">
        <p14:creationId xmlns:p14="http://schemas.microsoft.com/office/powerpoint/2010/main" val="1002298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4E08E31-734F-438B-8C65-28CE730D24D0}" type="datetimeFigureOut">
              <a:rPr lang="ru-RU" smtClean="0"/>
              <a:pPr/>
              <a:t>18.12.2024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325B4B0-6728-4C05-9EBB-A526251E83A8}" type="slidenum">
              <a:rPr lang="ru-RU" smtClean="0"/>
              <a:pPr/>
              <a:t>‹#›</a:t>
            </a:fld>
            <a:endParaRPr lang="ru-RU"/>
          </a:p>
        </p:txBody>
      </p:sp>
    </p:spTree>
    <p:extLst>
      <p:ext uri="{BB962C8B-B14F-4D97-AF65-F5344CB8AC3E}">
        <p14:creationId xmlns:p14="http://schemas.microsoft.com/office/powerpoint/2010/main" val="432527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4E08E31-734F-438B-8C65-28CE730D24D0}" type="datetimeFigureOut">
              <a:rPr lang="ru-RU" smtClean="0"/>
              <a:pPr/>
              <a:t>18.12.2024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325B4B0-6728-4C05-9EBB-A526251E83A8}" type="slidenum">
              <a:rPr lang="ru-RU" smtClean="0"/>
              <a:pPr/>
              <a:t>‹#›</a:t>
            </a:fld>
            <a:endParaRPr lang="ru-RU"/>
          </a:p>
        </p:txBody>
      </p:sp>
    </p:spTree>
    <p:extLst>
      <p:ext uri="{BB962C8B-B14F-4D97-AF65-F5344CB8AC3E}">
        <p14:creationId xmlns:p14="http://schemas.microsoft.com/office/powerpoint/2010/main" val="3492656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4E08E31-734F-438B-8C65-28CE730D24D0}" type="datetimeFigureOut">
              <a:rPr lang="ru-RU" smtClean="0"/>
              <a:pPr/>
              <a:t>18.12.2024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325B4B0-6728-4C05-9EBB-A526251E83A8}" type="slidenum">
              <a:rPr lang="ru-RU" smtClean="0"/>
              <a:pPr/>
              <a:t>‹#›</a:t>
            </a:fld>
            <a:endParaRPr lang="ru-RU"/>
          </a:p>
        </p:txBody>
      </p:sp>
    </p:spTree>
    <p:extLst>
      <p:ext uri="{BB962C8B-B14F-4D97-AF65-F5344CB8AC3E}">
        <p14:creationId xmlns:p14="http://schemas.microsoft.com/office/powerpoint/2010/main" val="4230069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4E08E31-734F-438B-8C65-28CE730D24D0}" type="datetimeFigureOut">
              <a:rPr lang="ru-RU" smtClean="0"/>
              <a:pPr/>
              <a:t>18.12.2024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325B4B0-6728-4C05-9EBB-A526251E83A8}" type="slidenum">
              <a:rPr lang="ru-RU" smtClean="0"/>
              <a:pPr/>
              <a:t>‹#›</a:t>
            </a:fld>
            <a:endParaRPr lang="ru-RU"/>
          </a:p>
        </p:txBody>
      </p:sp>
    </p:spTree>
    <p:extLst>
      <p:ext uri="{BB962C8B-B14F-4D97-AF65-F5344CB8AC3E}">
        <p14:creationId xmlns:p14="http://schemas.microsoft.com/office/powerpoint/2010/main" val="3949362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4E08E31-734F-438B-8C65-28CE730D24D0}" type="datetimeFigureOut">
              <a:rPr lang="ru-RU" smtClean="0"/>
              <a:pPr/>
              <a:t>18.12.2024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325B4B0-6728-4C05-9EBB-A526251E83A8}" type="slidenum">
              <a:rPr lang="ru-RU" smtClean="0"/>
              <a:pPr/>
              <a:t>‹#›</a:t>
            </a:fld>
            <a:endParaRPr lang="ru-RU"/>
          </a:p>
        </p:txBody>
      </p:sp>
    </p:spTree>
    <p:extLst>
      <p:ext uri="{BB962C8B-B14F-4D97-AF65-F5344CB8AC3E}">
        <p14:creationId xmlns:p14="http://schemas.microsoft.com/office/powerpoint/2010/main" val="2126332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4E08E31-734F-438B-8C65-28CE730D24D0}" type="datetimeFigureOut">
              <a:rPr lang="ru-RU" smtClean="0"/>
              <a:pPr/>
              <a:t>18.12.2024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325B4B0-6728-4C05-9EBB-A526251E83A8}" type="slidenum">
              <a:rPr lang="ru-RU" smtClean="0"/>
              <a:pPr/>
              <a:t>‹#›</a:t>
            </a:fld>
            <a:endParaRPr lang="ru-RU"/>
          </a:p>
        </p:txBody>
      </p:sp>
    </p:spTree>
    <p:extLst>
      <p:ext uri="{BB962C8B-B14F-4D97-AF65-F5344CB8AC3E}">
        <p14:creationId xmlns:p14="http://schemas.microsoft.com/office/powerpoint/2010/main" val="976022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4E08E31-734F-438B-8C65-28CE730D24D0}" type="datetimeFigureOut">
              <a:rPr lang="ru-RU" smtClean="0"/>
              <a:pPr/>
              <a:t>18.12.2024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325B4B0-6728-4C05-9EBB-A526251E83A8}" type="slidenum">
              <a:rPr lang="ru-RU" smtClean="0"/>
              <a:pPr/>
              <a:t>‹#›</a:t>
            </a:fld>
            <a:endParaRPr lang="ru-RU"/>
          </a:p>
        </p:txBody>
      </p:sp>
    </p:spTree>
    <p:extLst>
      <p:ext uri="{BB962C8B-B14F-4D97-AF65-F5344CB8AC3E}">
        <p14:creationId xmlns:p14="http://schemas.microsoft.com/office/powerpoint/2010/main" val="7277043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4E08E31-734F-438B-8C65-28CE730D24D0}" type="datetimeFigureOut">
              <a:rPr lang="ru-RU" smtClean="0"/>
              <a:pPr/>
              <a:t>18.12.2024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325B4B0-6728-4C05-9EBB-A526251E83A8}" type="slidenum">
              <a:rPr lang="ru-RU" smtClean="0"/>
              <a:pPr/>
              <a:t>‹#›</a:t>
            </a:fld>
            <a:endParaRPr lang="ru-RU"/>
          </a:p>
        </p:txBody>
      </p:sp>
    </p:spTree>
    <p:extLst>
      <p:ext uri="{BB962C8B-B14F-4D97-AF65-F5344CB8AC3E}">
        <p14:creationId xmlns:p14="http://schemas.microsoft.com/office/powerpoint/2010/main" val="34411639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08E31-734F-438B-8C65-28CE730D24D0}" type="datetimeFigureOut">
              <a:rPr lang="ru-RU" smtClean="0"/>
              <a:pPr/>
              <a:t>18.12.2024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25B4B0-6728-4C05-9EBB-A526251E83A8}" type="slidenum">
              <a:rPr lang="ru-RU" smtClean="0"/>
              <a:pPr/>
              <a:t>‹#›</a:t>
            </a:fld>
            <a:endParaRPr lang="ru-RU"/>
          </a:p>
        </p:txBody>
      </p:sp>
    </p:spTree>
    <p:extLst>
      <p:ext uri="{BB962C8B-B14F-4D97-AF65-F5344CB8AC3E}">
        <p14:creationId xmlns:p14="http://schemas.microsoft.com/office/powerpoint/2010/main" val="31830939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mailto:rla@kuzdrav.ru" TargetMode="Externa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mailto:medstat@kuzdrav.ru" TargetMode="Externa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mailto:medstat@kuzdrav.ru" TargetMode="Externa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mailto:lan@kuzdrav.ru" TargetMode="Externa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001-ОДКБ\МИНЗДРАВ КУЗ\КМИАЦ\заставка КМИАЦ.jpg"/>
          <p:cNvPicPr>
            <a:picLocks noChangeAspect="1" noChangeArrowheads="1"/>
          </p:cNvPicPr>
          <p:nvPr/>
        </p:nvPicPr>
        <p:blipFill>
          <a:blip r:embed="rId2" cstate="print"/>
          <a:srcRect/>
          <a:stretch>
            <a:fillRect/>
          </a:stretch>
        </p:blipFill>
        <p:spPr bwMode="auto">
          <a:xfrm>
            <a:off x="0" y="0"/>
            <a:ext cx="12192000" cy="6860249"/>
          </a:xfrm>
          <a:prstGeom prst="rect">
            <a:avLst/>
          </a:prstGeom>
          <a:noFill/>
        </p:spPr>
      </p:pic>
    </p:spTree>
    <p:extLst>
      <p:ext uri="{BB962C8B-B14F-4D97-AF65-F5344CB8AC3E}">
        <p14:creationId xmlns:p14="http://schemas.microsoft.com/office/powerpoint/2010/main" val="1827803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001-ОДКБ\МИНЗДРАВ КУЗ\КМИАЦ\фон КМИАЦ.jpg"/>
          <p:cNvPicPr>
            <a:picLocks noChangeAspect="1" noChangeArrowheads="1"/>
          </p:cNvPicPr>
          <p:nvPr/>
        </p:nvPicPr>
        <p:blipFill>
          <a:blip r:embed="rId2" cstate="print"/>
          <a:srcRect/>
          <a:stretch>
            <a:fillRect/>
          </a:stretch>
        </p:blipFill>
        <p:spPr bwMode="auto">
          <a:xfrm>
            <a:off x="0" y="0"/>
            <a:ext cx="12188002" cy="6858000"/>
          </a:xfrm>
          <a:prstGeom prst="rect">
            <a:avLst/>
          </a:prstGeom>
          <a:noFill/>
        </p:spPr>
      </p:pic>
      <p:sp>
        <p:nvSpPr>
          <p:cNvPr id="2" name="Прямоугольник 1"/>
          <p:cNvSpPr/>
          <p:nvPr/>
        </p:nvSpPr>
        <p:spPr>
          <a:xfrm>
            <a:off x="1408176" y="950976"/>
            <a:ext cx="9674352" cy="5016758"/>
          </a:xfrm>
          <a:prstGeom prst="rect">
            <a:avLst/>
          </a:prstGeom>
        </p:spPr>
        <p:txBody>
          <a:bodyPr wrap="square">
            <a:spAutoFit/>
          </a:bodyPr>
          <a:lstStyle/>
          <a:p>
            <a:pPr lvl="0" algn="just"/>
            <a:r>
              <a:rPr lang="ru-RU" sz="3200" dirty="0">
                <a:latin typeface="Times New Roman" panose="02020603050405020304" pitchFamily="18" charset="0"/>
                <a:cs typeface="Times New Roman" panose="02020603050405020304" pitchFamily="18" charset="0"/>
              </a:rPr>
              <a:t>После приема и проверки статистических форм специалистами ГАУЗ «КОМИАЦ им. Р. М. </a:t>
            </a:r>
            <a:r>
              <a:rPr lang="ru-RU" sz="3200" dirty="0" err="1">
                <a:latin typeface="Times New Roman" panose="02020603050405020304" pitchFamily="18" charset="0"/>
                <a:cs typeface="Times New Roman" panose="02020603050405020304" pitchFamily="18" charset="0"/>
              </a:rPr>
              <a:t>Зельковича</a:t>
            </a:r>
            <a:r>
              <a:rPr lang="ru-RU" sz="3200" dirty="0">
                <a:latin typeface="Times New Roman" panose="02020603050405020304" pitchFamily="18" charset="0"/>
                <a:cs typeface="Times New Roman" panose="02020603050405020304" pitchFamily="18" charset="0"/>
              </a:rPr>
              <a:t>», отчеты направляются в электронном виде (файл .</a:t>
            </a:r>
            <a:r>
              <a:rPr lang="en-US" sz="3200" dirty="0" err="1">
                <a:latin typeface="Times New Roman" panose="02020603050405020304" pitchFamily="18" charset="0"/>
                <a:cs typeface="Times New Roman" panose="02020603050405020304" pitchFamily="18" charset="0"/>
              </a:rPr>
              <a:t>mdd</a:t>
            </a:r>
            <a:r>
              <a:rPr lang="en-US" sz="3200" dirty="0">
                <a:latin typeface="Times New Roman" panose="02020603050405020304" pitchFamily="18" charset="0"/>
                <a:cs typeface="Times New Roman" panose="02020603050405020304" pitchFamily="18" charset="0"/>
              </a:rPr>
              <a:t> </a:t>
            </a:r>
            <a:r>
              <a:rPr lang="ru-RU" sz="3200" dirty="0">
                <a:latin typeface="Times New Roman" panose="02020603050405020304" pitchFamily="18" charset="0"/>
                <a:cs typeface="Times New Roman" panose="02020603050405020304" pitchFamily="18" charset="0"/>
              </a:rPr>
              <a:t>«</a:t>
            </a:r>
            <a:r>
              <a:rPr lang="ru-RU" sz="3200" dirty="0" err="1">
                <a:latin typeface="Times New Roman" panose="02020603050405020304" pitchFamily="18" charset="0"/>
                <a:cs typeface="Times New Roman" panose="02020603050405020304" pitchFamily="18" charset="0"/>
              </a:rPr>
              <a:t>Медстат</a:t>
            </a:r>
            <a:r>
              <a:rPr lang="ru-RU" sz="3200" dirty="0">
                <a:latin typeface="Times New Roman" panose="02020603050405020304" pitchFamily="18" charset="0"/>
                <a:cs typeface="Times New Roman" panose="02020603050405020304" pitchFamily="18" charset="0"/>
              </a:rPr>
              <a:t>») в медицинские организации. Ответственные лица в медицинской организации распечатывают статистические формы, подписывают  руководителем, заверяют печатью. Статистические формы на бумажном носителе передают в отдел медицинской статистики ГАУЗ «КОМИАЦ им. Р. М. </a:t>
            </a:r>
            <a:r>
              <a:rPr lang="ru-RU" sz="3200" dirty="0" err="1">
                <a:latin typeface="Times New Roman" panose="02020603050405020304" pitchFamily="18" charset="0"/>
                <a:cs typeface="Times New Roman" panose="02020603050405020304" pitchFamily="18" charset="0"/>
              </a:rPr>
              <a:t>Зельковича</a:t>
            </a:r>
            <a:r>
              <a:rPr lang="ru-RU" sz="3200" dirty="0">
                <a:latin typeface="Times New Roman" panose="02020603050405020304" pitchFamily="18" charset="0"/>
                <a:cs typeface="Times New Roman" panose="02020603050405020304" pitchFamily="18" charset="0"/>
              </a:rPr>
              <a:t>» до 2</a:t>
            </a:r>
            <a:r>
              <a:rPr lang="en-US" sz="3200" dirty="0">
                <a:latin typeface="Times New Roman" panose="02020603050405020304" pitchFamily="18" charset="0"/>
                <a:cs typeface="Times New Roman" panose="02020603050405020304" pitchFamily="18" charset="0"/>
              </a:rPr>
              <a:t>5</a:t>
            </a:r>
            <a:r>
              <a:rPr lang="ru-RU" sz="3200" dirty="0">
                <a:latin typeface="Times New Roman" panose="02020603050405020304" pitchFamily="18" charset="0"/>
                <a:cs typeface="Times New Roman" panose="02020603050405020304" pitchFamily="18" charset="0"/>
              </a:rPr>
              <a:t>.02.2025. </a:t>
            </a:r>
          </a:p>
        </p:txBody>
      </p:sp>
    </p:spTree>
    <p:extLst>
      <p:ext uri="{BB962C8B-B14F-4D97-AF65-F5344CB8AC3E}">
        <p14:creationId xmlns:p14="http://schemas.microsoft.com/office/powerpoint/2010/main" val="5596699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001-ОДКБ\МИНЗДРАВ КУЗ\КМИАЦ\фон КМИАЦ.jpg"/>
          <p:cNvPicPr>
            <a:picLocks noChangeAspect="1" noChangeArrowheads="1"/>
          </p:cNvPicPr>
          <p:nvPr/>
        </p:nvPicPr>
        <p:blipFill>
          <a:blip r:embed="rId2" cstate="print"/>
          <a:srcRect/>
          <a:stretch>
            <a:fillRect/>
          </a:stretch>
        </p:blipFill>
        <p:spPr bwMode="auto">
          <a:xfrm>
            <a:off x="0" y="0"/>
            <a:ext cx="12188002" cy="6858000"/>
          </a:xfrm>
          <a:prstGeom prst="rect">
            <a:avLst/>
          </a:prstGeom>
          <a:noFill/>
        </p:spPr>
      </p:pic>
      <p:sp>
        <p:nvSpPr>
          <p:cNvPr id="2" name="Прямоугольник 1"/>
          <p:cNvSpPr/>
          <p:nvPr/>
        </p:nvSpPr>
        <p:spPr>
          <a:xfrm>
            <a:off x="841248" y="1929384"/>
            <a:ext cx="10780776" cy="4031873"/>
          </a:xfrm>
          <a:prstGeom prst="rect">
            <a:avLst/>
          </a:prstGeom>
        </p:spPr>
        <p:txBody>
          <a:bodyPr wrap="square">
            <a:spAutoFit/>
          </a:bodyPr>
          <a:lstStyle/>
          <a:p>
            <a:pPr lvl="0" algn="just"/>
            <a:r>
              <a:rPr lang="ru-RU" sz="3200" dirty="0">
                <a:latin typeface="Times New Roman" panose="02020603050405020304" pitchFamily="18" charset="0"/>
                <a:cs typeface="Times New Roman" panose="02020603050405020304" pitchFamily="18" charset="0"/>
              </a:rPr>
              <a:t>Медицинские организации, имеющие в своем составе филиалы, обособленные структурные подразделения, </a:t>
            </a:r>
            <a:r>
              <a:rPr lang="ru-RU" sz="3200" b="1" dirty="0">
                <a:latin typeface="Times New Roman" panose="02020603050405020304" pitchFamily="18" charset="0"/>
                <a:cs typeface="Times New Roman" panose="02020603050405020304" pitchFamily="18" charset="0"/>
              </a:rPr>
              <a:t>находящиеся на других  территориях</a:t>
            </a:r>
            <a:r>
              <a:rPr lang="ru-RU" sz="3200" dirty="0">
                <a:latin typeface="Times New Roman" panose="02020603050405020304" pitchFamily="18" charset="0"/>
                <a:cs typeface="Times New Roman" panose="02020603050405020304" pitchFamily="18" charset="0"/>
              </a:rPr>
              <a:t>, предоставляют отчетные формы  отдельно по каждому филиалу, обособленному структурному подразделению в программе «</a:t>
            </a:r>
            <a:r>
              <a:rPr lang="ru-RU" sz="3200" dirty="0" err="1">
                <a:latin typeface="Times New Roman" panose="02020603050405020304" pitchFamily="18" charset="0"/>
                <a:cs typeface="Times New Roman" panose="02020603050405020304" pitchFamily="18" charset="0"/>
              </a:rPr>
              <a:t>Медстат</a:t>
            </a:r>
            <a:r>
              <a:rPr lang="ru-RU" sz="3200" dirty="0">
                <a:latin typeface="Times New Roman" panose="02020603050405020304" pitchFamily="18" charset="0"/>
                <a:cs typeface="Times New Roman" panose="02020603050405020304" pitchFamily="18" charset="0"/>
              </a:rPr>
              <a:t>».  </a:t>
            </a:r>
          </a:p>
          <a:p>
            <a:pPr lvl="0" algn="just"/>
            <a:r>
              <a:rPr lang="ru-RU" sz="3200" b="1" dirty="0">
                <a:latin typeface="Times New Roman" panose="02020603050405020304" pitchFamily="18" charset="0"/>
                <a:cs typeface="Times New Roman" panose="02020603050405020304" pitchFamily="18" charset="0"/>
              </a:rPr>
              <a:t>На бумажном носителе только свод по юридическому лицу.</a:t>
            </a:r>
          </a:p>
        </p:txBody>
      </p:sp>
    </p:spTree>
    <p:extLst>
      <p:ext uri="{BB962C8B-B14F-4D97-AF65-F5344CB8AC3E}">
        <p14:creationId xmlns:p14="http://schemas.microsoft.com/office/powerpoint/2010/main" val="499862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001-ОДКБ\МИНЗДРАВ КУЗ\КМИАЦ\фон КМИАЦ.jpg"/>
          <p:cNvPicPr>
            <a:picLocks noChangeAspect="1" noChangeArrowheads="1"/>
          </p:cNvPicPr>
          <p:nvPr/>
        </p:nvPicPr>
        <p:blipFill>
          <a:blip r:embed="rId2" cstate="print"/>
          <a:srcRect/>
          <a:stretch>
            <a:fillRect/>
          </a:stretch>
        </p:blipFill>
        <p:spPr bwMode="auto">
          <a:xfrm>
            <a:off x="0" y="0"/>
            <a:ext cx="12188002" cy="6858000"/>
          </a:xfrm>
          <a:prstGeom prst="rect">
            <a:avLst/>
          </a:prstGeom>
          <a:noFill/>
        </p:spPr>
      </p:pic>
      <p:sp>
        <p:nvSpPr>
          <p:cNvPr id="2" name="Прямоугольник 1"/>
          <p:cNvSpPr/>
          <p:nvPr/>
        </p:nvSpPr>
        <p:spPr>
          <a:xfrm>
            <a:off x="1014984" y="2084832"/>
            <a:ext cx="10607040" cy="2062103"/>
          </a:xfrm>
          <a:prstGeom prst="rect">
            <a:avLst/>
          </a:prstGeom>
        </p:spPr>
        <p:txBody>
          <a:bodyPr wrap="square">
            <a:spAutoFit/>
          </a:bodyPr>
          <a:lstStyle/>
          <a:p>
            <a:r>
              <a:rPr lang="ru-RU" sz="3200" dirty="0">
                <a:latin typeface="Times New Roman" panose="02020603050405020304" pitchFamily="18" charset="0"/>
                <a:cs typeface="Times New Roman" panose="02020603050405020304" pitchFamily="18" charset="0"/>
              </a:rPr>
              <a:t>Список сотрудников , принимающих отчетные формы  размещен на сайте ГАУЗ «КОМИАЦ им. Р. М. </a:t>
            </a:r>
            <a:r>
              <a:rPr lang="ru-RU" sz="3200" dirty="0" err="1">
                <a:latin typeface="Times New Roman" panose="02020603050405020304" pitchFamily="18" charset="0"/>
                <a:cs typeface="Times New Roman" panose="02020603050405020304" pitchFamily="18" charset="0"/>
              </a:rPr>
              <a:t>Зельковича</a:t>
            </a:r>
            <a:r>
              <a:rPr lang="ru-RU" sz="3200" dirty="0">
                <a:latin typeface="Times New Roman" panose="02020603050405020304" pitchFamily="18" charset="0"/>
                <a:cs typeface="Times New Roman" panose="02020603050405020304" pitchFamily="18" charset="0"/>
              </a:rPr>
              <a:t>» в разделе «Годовой отчет 2024» (ФИО, должность, телефон, электронная почта)</a:t>
            </a:r>
            <a:endParaRPr lang="ru-RU" sz="3200" dirty="0"/>
          </a:p>
        </p:txBody>
      </p:sp>
    </p:spTree>
    <p:extLst>
      <p:ext uri="{BB962C8B-B14F-4D97-AF65-F5344CB8AC3E}">
        <p14:creationId xmlns:p14="http://schemas.microsoft.com/office/powerpoint/2010/main" val="17107067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001-ОДКБ\МИНЗДРАВ КУЗ\КМИАЦ\фон КМИАЦ.jpg"/>
          <p:cNvPicPr>
            <a:picLocks noChangeAspect="1" noChangeArrowheads="1"/>
          </p:cNvPicPr>
          <p:nvPr/>
        </p:nvPicPr>
        <p:blipFill>
          <a:blip r:embed="rId2" cstate="print"/>
          <a:srcRect/>
          <a:stretch>
            <a:fillRect/>
          </a:stretch>
        </p:blipFill>
        <p:spPr bwMode="auto">
          <a:xfrm>
            <a:off x="0" y="0"/>
            <a:ext cx="12188002" cy="6858000"/>
          </a:xfrm>
          <a:prstGeom prst="rect">
            <a:avLst/>
          </a:prstGeom>
          <a:noFill/>
        </p:spPr>
      </p:pic>
      <p:sp>
        <p:nvSpPr>
          <p:cNvPr id="2" name="Прямоугольник 1"/>
          <p:cNvSpPr/>
          <p:nvPr/>
        </p:nvSpPr>
        <p:spPr>
          <a:xfrm>
            <a:off x="2240280" y="1645920"/>
            <a:ext cx="9354312" cy="4031873"/>
          </a:xfrm>
          <a:prstGeom prst="rect">
            <a:avLst/>
          </a:prstGeom>
        </p:spPr>
        <p:txBody>
          <a:bodyPr wrap="square">
            <a:spAutoFit/>
          </a:bodyPr>
          <a:lstStyle/>
          <a:p>
            <a:r>
              <a:rPr lang="ru-RU" sz="3200" dirty="0">
                <a:latin typeface="Times New Roman" panose="02020603050405020304" pitchFamily="18" charset="0"/>
                <a:cs typeface="Times New Roman" panose="02020603050405020304" pitchFamily="18" charset="0"/>
              </a:rPr>
              <a:t>Проект приказа по сдаче годового отчета за 2024 год, вместе с приложениями, размещен на сайте</a:t>
            </a:r>
            <a:r>
              <a:rPr lang="ru-RU" sz="3200" dirty="0">
                <a:solidFill>
                  <a:prstClr val="black"/>
                </a:solidFill>
                <a:latin typeface="Times New Roman" panose="02020603050405020304" pitchFamily="18" charset="0"/>
                <a:cs typeface="Times New Roman" panose="02020603050405020304" pitchFamily="18" charset="0"/>
              </a:rPr>
              <a:t> </a:t>
            </a:r>
            <a:r>
              <a:rPr lang="ru-RU" sz="3200" dirty="0">
                <a:latin typeface="Times New Roman" panose="02020603050405020304" pitchFamily="18" charset="0"/>
                <a:cs typeface="Times New Roman" panose="02020603050405020304" pitchFamily="18" charset="0"/>
              </a:rPr>
              <a:t>ГАУЗ «КОМИАЦ им. Р. М. </a:t>
            </a:r>
            <a:r>
              <a:rPr lang="ru-RU" sz="3200" dirty="0" err="1">
                <a:latin typeface="Times New Roman" panose="02020603050405020304" pitchFamily="18" charset="0"/>
                <a:cs typeface="Times New Roman" panose="02020603050405020304" pitchFamily="18" charset="0"/>
              </a:rPr>
              <a:t>Зельковича</a:t>
            </a:r>
            <a:r>
              <a:rPr lang="ru-RU" sz="3200" dirty="0">
                <a:latin typeface="Times New Roman" panose="02020603050405020304" pitchFamily="18" charset="0"/>
                <a:cs typeface="Times New Roman" panose="02020603050405020304" pitchFamily="18" charset="0"/>
              </a:rPr>
              <a:t>»</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     Презентации сотрудников ОМСА и дополнительная информация будет размещена на сайте ГАУЗ КОМИАЦ им.</a:t>
            </a:r>
            <a:r>
              <a:rPr lang="en-US" sz="3200" dirty="0">
                <a:latin typeface="Times New Roman" panose="02020603050405020304" pitchFamily="18" charset="0"/>
                <a:cs typeface="Times New Roman" panose="02020603050405020304" pitchFamily="18" charset="0"/>
              </a:rPr>
              <a:t> </a:t>
            </a:r>
            <a:r>
              <a:rPr lang="ru-RU" sz="3200" dirty="0">
                <a:latin typeface="Times New Roman" panose="02020603050405020304" pitchFamily="18" charset="0"/>
                <a:cs typeface="Times New Roman" panose="02020603050405020304" pitchFamily="18" charset="0"/>
              </a:rPr>
              <a:t>Р. М. </a:t>
            </a:r>
            <a:r>
              <a:rPr lang="ru-RU" sz="3200" dirty="0" err="1">
                <a:latin typeface="Times New Roman" panose="02020603050405020304" pitchFamily="18" charset="0"/>
                <a:cs typeface="Times New Roman" panose="02020603050405020304" pitchFamily="18" charset="0"/>
              </a:rPr>
              <a:t>Зельковича</a:t>
            </a:r>
            <a:r>
              <a:rPr lang="ru-RU" sz="3200" dirty="0">
                <a:latin typeface="Times New Roman" panose="02020603050405020304" pitchFamily="18" charset="0"/>
                <a:cs typeface="Times New Roman" panose="02020603050405020304" pitchFamily="18" charset="0"/>
              </a:rPr>
              <a:t> до 20 числа текущего месяца. </a:t>
            </a:r>
            <a:endParaRPr lang="ru-RU" sz="3200" dirty="0"/>
          </a:p>
        </p:txBody>
      </p:sp>
    </p:spTree>
    <p:extLst>
      <p:ext uri="{BB962C8B-B14F-4D97-AF65-F5344CB8AC3E}">
        <p14:creationId xmlns:p14="http://schemas.microsoft.com/office/powerpoint/2010/main" val="3330395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001-ОДКБ\МИНЗДРАВ КУЗ\КМИАЦ\фон КМИАЦ.jpg"/>
          <p:cNvPicPr>
            <a:picLocks noChangeAspect="1" noChangeArrowheads="1"/>
          </p:cNvPicPr>
          <p:nvPr/>
        </p:nvPicPr>
        <p:blipFill>
          <a:blip r:embed="rId2" cstate="print"/>
          <a:srcRect/>
          <a:stretch>
            <a:fillRect/>
          </a:stretch>
        </p:blipFill>
        <p:spPr bwMode="auto">
          <a:xfrm>
            <a:off x="3998" y="0"/>
            <a:ext cx="12188002" cy="6858000"/>
          </a:xfrm>
          <a:prstGeom prst="rect">
            <a:avLst/>
          </a:prstGeom>
          <a:noFill/>
        </p:spPr>
      </p:pic>
      <p:sp>
        <p:nvSpPr>
          <p:cNvPr id="2" name="Прямоугольник 1"/>
          <p:cNvSpPr/>
          <p:nvPr/>
        </p:nvSpPr>
        <p:spPr>
          <a:xfrm>
            <a:off x="3048000" y="2705725"/>
            <a:ext cx="6096000" cy="1446550"/>
          </a:xfrm>
          <a:prstGeom prst="rect">
            <a:avLst/>
          </a:prstGeom>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4400" b="1" i="0" u="none" strike="noStrike" kern="0" cap="none" spc="0" normalizeH="0" baseline="0" noProof="0" dirty="0" smtClean="0">
                <a:ln>
                  <a:noFill/>
                </a:ln>
                <a:solidFill>
                  <a:prstClr val="black"/>
                </a:solidFill>
                <a:effectLst/>
                <a:uLnTx/>
                <a:uFillTx/>
                <a:latin typeface="Times New Roman" panose="02020603050405020304" pitchFamily="18" charset="0"/>
                <a:ea typeface="+mj-ea"/>
                <a:cs typeface="Times New Roman" panose="02020603050405020304" pitchFamily="18" charset="0"/>
              </a:rPr>
              <a:t>ГОДОВОЙ ОТЧЕТ </a:t>
            </a:r>
            <a:r>
              <a:rPr kumimoji="0" lang="en-US" sz="4400" b="1" i="0" u="none" strike="noStrike" kern="0" cap="none" spc="0" normalizeH="0" baseline="0" noProof="0" dirty="0" smtClean="0">
                <a:ln>
                  <a:noFill/>
                </a:ln>
                <a:solidFill>
                  <a:prstClr val="black"/>
                </a:solidFill>
                <a:effectLst/>
                <a:uLnTx/>
                <a:uFillTx/>
                <a:latin typeface="Times New Roman" panose="02020603050405020304" pitchFamily="18" charset="0"/>
                <a:ea typeface="+mj-ea"/>
                <a:cs typeface="Times New Roman" panose="02020603050405020304" pitchFamily="18" charset="0"/>
              </a:rPr>
              <a:t/>
            </a:r>
            <a:br>
              <a:rPr kumimoji="0" lang="en-US" sz="4400" b="1" i="0" u="none" strike="noStrike" kern="0" cap="none" spc="0" normalizeH="0" baseline="0" noProof="0" dirty="0" smtClean="0">
                <a:ln>
                  <a:noFill/>
                </a:ln>
                <a:solidFill>
                  <a:prstClr val="black"/>
                </a:solidFill>
                <a:effectLst/>
                <a:uLnTx/>
                <a:uFillTx/>
                <a:latin typeface="Times New Roman" panose="02020603050405020304" pitchFamily="18" charset="0"/>
                <a:ea typeface="+mj-ea"/>
                <a:cs typeface="Times New Roman" panose="02020603050405020304" pitchFamily="18" charset="0"/>
              </a:rPr>
            </a:br>
            <a:r>
              <a:rPr kumimoji="0" lang="ru-RU" sz="4400" b="1" i="0" u="none" strike="noStrike" kern="0" cap="none" spc="0" normalizeH="0" baseline="0" noProof="0" dirty="0" smtClean="0">
                <a:ln>
                  <a:noFill/>
                </a:ln>
                <a:solidFill>
                  <a:prstClr val="black"/>
                </a:solidFill>
                <a:effectLst/>
                <a:uLnTx/>
                <a:uFillTx/>
                <a:latin typeface="Times New Roman" panose="02020603050405020304" pitchFamily="18" charset="0"/>
                <a:ea typeface="+mj-ea"/>
                <a:cs typeface="Times New Roman" panose="02020603050405020304" pitchFamily="18" charset="0"/>
              </a:rPr>
              <a:t>за 2024год </a:t>
            </a:r>
            <a:endParaRPr kumimoji="0" lang="ru-RU"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18278034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001-ОДКБ\МИНЗДРАВ КУЗ\КМИАЦ\фон КМИАЦ.jpg"/>
          <p:cNvPicPr>
            <a:picLocks noChangeAspect="1" noChangeArrowheads="1"/>
          </p:cNvPicPr>
          <p:nvPr/>
        </p:nvPicPr>
        <p:blipFill>
          <a:blip r:embed="rId2" cstate="print"/>
          <a:srcRect/>
          <a:stretch>
            <a:fillRect/>
          </a:stretch>
        </p:blipFill>
        <p:spPr bwMode="auto">
          <a:xfrm>
            <a:off x="3998" y="-118872"/>
            <a:ext cx="12188002" cy="6858000"/>
          </a:xfrm>
          <a:prstGeom prst="rect">
            <a:avLst/>
          </a:prstGeom>
          <a:noFill/>
        </p:spPr>
      </p:pic>
      <p:sp>
        <p:nvSpPr>
          <p:cNvPr id="2" name="Прямоугольник 1"/>
          <p:cNvSpPr/>
          <p:nvPr/>
        </p:nvSpPr>
        <p:spPr>
          <a:xfrm>
            <a:off x="781337" y="1324862"/>
            <a:ext cx="10479024" cy="3797963"/>
          </a:xfrm>
          <a:prstGeom prst="rect">
            <a:avLst/>
          </a:prstGeom>
        </p:spPr>
        <p:txBody>
          <a:bodyPr wrap="square">
            <a:spAutoFit/>
          </a:bodyPr>
          <a:lstStyle/>
          <a:p>
            <a:pPr lvl="0" fontAlgn="base">
              <a:spcBef>
                <a:spcPct val="20000"/>
              </a:spcBef>
              <a:spcAft>
                <a:spcPct val="0"/>
              </a:spcAft>
            </a:pPr>
            <a:r>
              <a:rPr lang="ru-RU" sz="2800" dirty="0">
                <a:solidFill>
                  <a:prstClr val="black"/>
                </a:solidFill>
                <a:latin typeface="Times New Roman" panose="02020603050405020304" pitchFamily="18" charset="0"/>
                <a:cs typeface="Times New Roman" panose="02020603050405020304" pitchFamily="18" charset="0"/>
              </a:rPr>
              <a:t>Из проекта приказа</a:t>
            </a:r>
          </a:p>
          <a:p>
            <a:pPr marL="342900" lvl="0" indent="-342900" algn="just" fontAlgn="base">
              <a:spcBef>
                <a:spcPct val="20000"/>
              </a:spcBef>
              <a:spcAft>
                <a:spcPct val="0"/>
              </a:spcAft>
              <a:buFont typeface="Arial" pitchFamily="34" charset="0"/>
              <a:buChar char="•"/>
            </a:pPr>
            <a:r>
              <a:rPr lang="ru-RU" sz="2800" dirty="0">
                <a:solidFill>
                  <a:prstClr val="black"/>
                </a:solidFill>
                <a:latin typeface="Times New Roman" panose="02020603050405020304" pitchFamily="18" charset="0"/>
                <a:cs typeface="Times New Roman" panose="02020603050405020304" pitchFamily="18" charset="0"/>
              </a:rPr>
              <a:t>Отчет за 2024 год  приниматься будет дистанционно, по графику в соответствии с Приказом Минздрава Кузбасса</a:t>
            </a:r>
          </a:p>
          <a:p>
            <a:pPr marL="342900" lvl="0" indent="-342900" algn="just" fontAlgn="base">
              <a:spcBef>
                <a:spcPct val="20000"/>
              </a:spcBef>
              <a:spcAft>
                <a:spcPct val="0"/>
              </a:spcAft>
              <a:buFont typeface="Arial" pitchFamily="34" charset="0"/>
              <a:buChar char="•"/>
            </a:pPr>
            <a:r>
              <a:rPr lang="ru-RU" sz="2800" dirty="0">
                <a:solidFill>
                  <a:prstClr val="black"/>
                </a:solidFill>
                <a:latin typeface="Times New Roman" panose="02020603050405020304" pitchFamily="18" charset="0"/>
                <a:cs typeface="Times New Roman" panose="02020603050405020304" pitchFamily="18" charset="0"/>
              </a:rPr>
              <a:t> Программа «</a:t>
            </a:r>
            <a:r>
              <a:rPr lang="ru-RU" sz="2800" dirty="0" err="1">
                <a:solidFill>
                  <a:prstClr val="black"/>
                </a:solidFill>
                <a:latin typeface="Times New Roman" panose="02020603050405020304" pitchFamily="18" charset="0"/>
                <a:cs typeface="Times New Roman" panose="02020603050405020304" pitchFamily="18" charset="0"/>
              </a:rPr>
              <a:t>Медстат</a:t>
            </a:r>
            <a:r>
              <a:rPr lang="ru-RU" sz="2800" dirty="0">
                <a:solidFill>
                  <a:prstClr val="black"/>
                </a:solidFill>
                <a:latin typeface="Times New Roman" panose="02020603050405020304" pitchFamily="18" charset="0"/>
                <a:cs typeface="Times New Roman" panose="02020603050405020304" pitchFamily="18" charset="0"/>
              </a:rPr>
              <a:t>». По всем вопросам  программы «</a:t>
            </a:r>
            <a:r>
              <a:rPr lang="ru-RU" sz="2800" dirty="0" err="1">
                <a:solidFill>
                  <a:prstClr val="black"/>
                </a:solidFill>
                <a:latin typeface="Times New Roman" panose="02020603050405020304" pitchFamily="18" charset="0"/>
                <a:cs typeface="Times New Roman" panose="02020603050405020304" pitchFamily="18" charset="0"/>
              </a:rPr>
              <a:t>Медстат</a:t>
            </a:r>
            <a:r>
              <a:rPr lang="ru-RU" sz="2800" dirty="0">
                <a:solidFill>
                  <a:prstClr val="black"/>
                </a:solidFill>
                <a:latin typeface="Times New Roman" panose="02020603050405020304" pitchFamily="18" charset="0"/>
                <a:cs typeface="Times New Roman" panose="02020603050405020304" pitchFamily="18" charset="0"/>
              </a:rPr>
              <a:t>» обращаться к главному специалисту ОМСА </a:t>
            </a:r>
            <a:r>
              <a:rPr lang="ru-RU" sz="2800" dirty="0">
                <a:solidFill>
                  <a:srgbClr val="0070C0"/>
                </a:solidFill>
                <a:latin typeface="Times New Roman" panose="02020603050405020304" pitchFamily="18" charset="0"/>
                <a:cs typeface="Times New Roman" panose="02020603050405020304" pitchFamily="18" charset="0"/>
              </a:rPr>
              <a:t>(Казакова Анастасия Александровна, т.8 (3842)68-05-02. д.4051 </a:t>
            </a:r>
          </a:p>
          <a:p>
            <a:pPr marL="342900" lvl="0" indent="-342900" algn="just" fontAlgn="base">
              <a:spcBef>
                <a:spcPct val="20000"/>
              </a:spcBef>
              <a:spcAft>
                <a:spcPct val="0"/>
              </a:spcAft>
              <a:buFont typeface="Arial" pitchFamily="34" charset="0"/>
              <a:buChar char="•"/>
            </a:pPr>
            <a:r>
              <a:rPr lang="ru-RU" sz="2800" dirty="0">
                <a:solidFill>
                  <a:prstClr val="black"/>
                </a:solidFill>
                <a:latin typeface="Times New Roman" panose="02020603050405020304" pitchFamily="18" charset="0"/>
                <a:cs typeface="Times New Roman" panose="02020603050405020304" pitchFamily="18" charset="0"/>
              </a:rPr>
              <a:t>В проекте Приказа прописан график  предоставления отчета и согласования отчета</a:t>
            </a:r>
          </a:p>
        </p:txBody>
      </p:sp>
    </p:spTree>
    <p:extLst>
      <p:ext uri="{BB962C8B-B14F-4D97-AF65-F5344CB8AC3E}">
        <p14:creationId xmlns:p14="http://schemas.microsoft.com/office/powerpoint/2010/main" val="1827803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001-ОДКБ\МИНЗДРАВ КУЗ\КМИАЦ\фон КМИАЦ.jpg"/>
          <p:cNvPicPr>
            <a:picLocks noChangeAspect="1" noChangeArrowheads="1"/>
          </p:cNvPicPr>
          <p:nvPr/>
        </p:nvPicPr>
        <p:blipFill>
          <a:blip r:embed="rId2" cstate="print"/>
          <a:srcRect/>
          <a:stretch>
            <a:fillRect/>
          </a:stretch>
        </p:blipFill>
        <p:spPr bwMode="auto">
          <a:xfrm>
            <a:off x="-100584" y="-109728"/>
            <a:ext cx="12188002" cy="6858000"/>
          </a:xfrm>
          <a:prstGeom prst="rect">
            <a:avLst/>
          </a:prstGeom>
          <a:noFill/>
        </p:spPr>
      </p:pic>
      <p:sp>
        <p:nvSpPr>
          <p:cNvPr id="2" name="Прямоугольник 1"/>
          <p:cNvSpPr/>
          <p:nvPr/>
        </p:nvSpPr>
        <p:spPr>
          <a:xfrm>
            <a:off x="941832" y="1060704"/>
            <a:ext cx="9939527" cy="4524315"/>
          </a:xfrm>
          <a:prstGeom prst="rect">
            <a:avLst/>
          </a:prstGeom>
        </p:spPr>
        <p:txBody>
          <a:bodyPr wrap="square">
            <a:spAutoFit/>
          </a:bodyPr>
          <a:lstStyle/>
          <a:p>
            <a:pPr marL="342900" lvl="1" indent="-342900" algn="just">
              <a:buFont typeface="Arial" pitchFamily="34" charset="0"/>
              <a:buChar char="•"/>
            </a:pPr>
            <a:r>
              <a:rPr lang="ru-RU" sz="3200" dirty="0">
                <a:latin typeface="Times New Roman" panose="02020603050405020304" pitchFamily="18" charset="0"/>
                <a:cs typeface="Times New Roman" panose="02020603050405020304" pitchFamily="18" charset="0"/>
              </a:rPr>
              <a:t>Предоставить список ответственных за сдачу статистических отчетов по формам до </a:t>
            </a:r>
            <a:r>
              <a:rPr lang="en-US" sz="3200" dirty="0">
                <a:latin typeface="Times New Roman" panose="02020603050405020304" pitchFamily="18" charset="0"/>
                <a:cs typeface="Times New Roman" panose="02020603050405020304" pitchFamily="18" charset="0"/>
              </a:rPr>
              <a:t>20</a:t>
            </a:r>
            <a:r>
              <a:rPr lang="ru-RU" sz="3200" dirty="0">
                <a:latin typeface="Times New Roman" panose="02020603050405020304" pitchFamily="18" charset="0"/>
                <a:cs typeface="Times New Roman" panose="02020603050405020304" pitchFamily="18" charset="0"/>
              </a:rPr>
              <a:t>.12.2024г. по электронному адресу </a:t>
            </a:r>
            <a:r>
              <a:rPr lang="en-US" sz="3200" dirty="0" err="1">
                <a:solidFill>
                  <a:srgbClr val="0066FF"/>
                </a:solidFill>
                <a:latin typeface="Times New Roman" panose="02020603050405020304" pitchFamily="18" charset="0"/>
                <a:cs typeface="Times New Roman" panose="02020603050405020304" pitchFamily="18" charset="0"/>
              </a:rPr>
              <a:t>zyv</a:t>
            </a:r>
            <a:r>
              <a:rPr lang="ru-RU" sz="3200" dirty="0">
                <a:solidFill>
                  <a:srgbClr val="0066FF"/>
                </a:solidFill>
                <a:latin typeface="Times New Roman" panose="02020603050405020304" pitchFamily="18" charset="0"/>
                <a:cs typeface="Times New Roman" panose="02020603050405020304" pitchFamily="18" charset="0"/>
              </a:rPr>
              <a:t>@</a:t>
            </a:r>
            <a:r>
              <a:rPr lang="en-US" sz="3200" dirty="0" err="1">
                <a:solidFill>
                  <a:srgbClr val="0066FF"/>
                </a:solidFill>
                <a:latin typeface="Times New Roman" panose="02020603050405020304" pitchFamily="18" charset="0"/>
                <a:cs typeface="Times New Roman" panose="02020603050405020304" pitchFamily="18" charset="0"/>
              </a:rPr>
              <a:t>kuzdrav</a:t>
            </a:r>
            <a:r>
              <a:rPr lang="ru-RU" sz="3200" dirty="0">
                <a:solidFill>
                  <a:srgbClr val="0066FF"/>
                </a:solidFill>
                <a:latin typeface="Times New Roman" panose="02020603050405020304" pitchFamily="18" charset="0"/>
                <a:cs typeface="Times New Roman" panose="02020603050405020304" pitchFamily="18" charset="0"/>
              </a:rPr>
              <a:t>.</a:t>
            </a:r>
            <a:r>
              <a:rPr lang="en-US" sz="3200" dirty="0" err="1">
                <a:solidFill>
                  <a:srgbClr val="0066FF"/>
                </a:solidFill>
                <a:latin typeface="Times New Roman" panose="02020603050405020304" pitchFamily="18" charset="0"/>
                <a:cs typeface="Times New Roman" panose="02020603050405020304" pitchFamily="18" charset="0"/>
              </a:rPr>
              <a:t>ru</a:t>
            </a:r>
            <a:r>
              <a:rPr lang="ru-RU" sz="3200" dirty="0">
                <a:latin typeface="Times New Roman" panose="02020603050405020304" pitchFamily="18" charset="0"/>
                <a:cs typeface="Times New Roman" panose="02020603050405020304" pitchFamily="18" charset="0"/>
              </a:rPr>
              <a:t>, в соответствии с </a:t>
            </a:r>
            <a:r>
              <a:rPr lang="ru-RU" sz="3200" b="1" dirty="0">
                <a:latin typeface="Times New Roman" panose="02020603050405020304" pitchFamily="18" charset="0"/>
                <a:cs typeface="Times New Roman" panose="02020603050405020304" pitchFamily="18" charset="0"/>
              </a:rPr>
              <a:t>приложением 4.</a:t>
            </a:r>
            <a:r>
              <a:rPr lang="ru-RU" sz="3200" u="sng" dirty="0">
                <a:latin typeface="Times New Roman" panose="02020603050405020304" pitchFamily="18" charset="0"/>
                <a:cs typeface="Times New Roman" panose="02020603050405020304" pitchFamily="18" charset="0"/>
              </a:rPr>
              <a:t> </a:t>
            </a:r>
          </a:p>
          <a:p>
            <a:pPr marL="342900" lvl="1" indent="-342900" algn="just">
              <a:buFont typeface="Arial" pitchFamily="34" charset="0"/>
              <a:buChar char="•"/>
            </a:pPr>
            <a:r>
              <a:rPr lang="ru-RU" sz="3200" dirty="0">
                <a:latin typeface="Times New Roman" panose="02020603050405020304" pitchFamily="18" charset="0"/>
                <a:cs typeface="Times New Roman" panose="02020603050405020304" pitchFamily="18" charset="0"/>
              </a:rPr>
              <a:t>Обеспечить получение программного продукта по обработке форм статистической отчетности, размещенного на сайте  КОМИАЦ </a:t>
            </a:r>
            <a:r>
              <a:rPr lang="en-US" sz="3200" dirty="0">
                <a:latin typeface="Times New Roman" panose="02020603050405020304" pitchFamily="18" charset="0"/>
                <a:cs typeface="Times New Roman" panose="02020603050405020304" pitchFamily="18" charset="0"/>
              </a:rPr>
              <a:t>http</a:t>
            </a:r>
            <a:r>
              <a:rPr lang="ru-RU" sz="3200" dirty="0">
                <a:latin typeface="Times New Roman" panose="02020603050405020304" pitchFamily="18" charset="0"/>
                <a:cs typeface="Times New Roman" panose="02020603050405020304" pitchFamily="18" charset="0"/>
              </a:rPr>
              <a:t>://</a:t>
            </a:r>
            <a:r>
              <a:rPr lang="en-US" sz="3200" dirty="0" err="1">
                <a:latin typeface="Times New Roman" panose="02020603050405020304" pitchFamily="18" charset="0"/>
                <a:cs typeface="Times New Roman" panose="02020603050405020304" pitchFamily="18" charset="0"/>
              </a:rPr>
              <a:t>komiac</a:t>
            </a:r>
            <a:r>
              <a:rPr lang="ru-RU" sz="3200" dirty="0">
                <a:latin typeface="Times New Roman" panose="02020603050405020304" pitchFamily="18" charset="0"/>
                <a:cs typeface="Times New Roman" panose="02020603050405020304" pitchFamily="18" charset="0"/>
              </a:rPr>
              <a:t>.</a:t>
            </a:r>
            <a:r>
              <a:rPr lang="en-US" sz="3200" dirty="0" err="1">
                <a:latin typeface="Times New Roman" panose="02020603050405020304" pitchFamily="18" charset="0"/>
                <a:cs typeface="Times New Roman" panose="02020603050405020304" pitchFamily="18" charset="0"/>
              </a:rPr>
              <a:t>ru</a:t>
            </a:r>
            <a:r>
              <a:rPr lang="en-US" sz="3200" dirty="0">
                <a:latin typeface="Times New Roman" panose="02020603050405020304" pitchFamily="18" charset="0"/>
                <a:cs typeface="Times New Roman" panose="02020603050405020304" pitchFamily="18" charset="0"/>
              </a:rPr>
              <a:t> </a:t>
            </a:r>
            <a:r>
              <a:rPr lang="ru-RU" sz="3200" dirty="0">
                <a:latin typeface="Times New Roman" panose="02020603050405020304" pitchFamily="18" charset="0"/>
                <a:cs typeface="Times New Roman" panose="02020603050405020304" pitchFamily="18" charset="0"/>
              </a:rPr>
              <a:t>(раздел</a:t>
            </a:r>
            <a:r>
              <a:rPr lang="en-US" sz="3200" dirty="0">
                <a:latin typeface="Times New Roman" panose="02020603050405020304" pitchFamily="18" charset="0"/>
                <a:cs typeface="Times New Roman" panose="02020603050405020304" pitchFamily="18" charset="0"/>
              </a:rPr>
              <a:t> </a:t>
            </a:r>
            <a:r>
              <a:rPr lang="ru-RU" sz="3200" dirty="0">
                <a:latin typeface="Times New Roman" panose="02020603050405020304" pitchFamily="18" charset="0"/>
                <a:cs typeface="Times New Roman" panose="02020603050405020304" pitchFamily="18" charset="0"/>
              </a:rPr>
              <a:t>Специалистам, вкладка «Медицинская статистика» - «Годовой отчет 2024»</a:t>
            </a:r>
          </a:p>
        </p:txBody>
      </p:sp>
    </p:spTree>
    <p:extLst>
      <p:ext uri="{BB962C8B-B14F-4D97-AF65-F5344CB8AC3E}">
        <p14:creationId xmlns:p14="http://schemas.microsoft.com/office/powerpoint/2010/main" val="2097453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001-ОДКБ\МИНЗДРАВ КУЗ\КМИАЦ\фон КМИАЦ.jpg"/>
          <p:cNvPicPr>
            <a:picLocks noChangeAspect="1" noChangeArrowheads="1"/>
          </p:cNvPicPr>
          <p:nvPr/>
        </p:nvPicPr>
        <p:blipFill>
          <a:blip r:embed="rId2" cstate="print"/>
          <a:srcRect/>
          <a:stretch>
            <a:fillRect/>
          </a:stretch>
        </p:blipFill>
        <p:spPr bwMode="auto">
          <a:xfrm>
            <a:off x="0" y="0"/>
            <a:ext cx="12188002" cy="6858000"/>
          </a:xfrm>
          <a:prstGeom prst="rect">
            <a:avLst/>
          </a:prstGeom>
          <a:noFill/>
        </p:spPr>
      </p:pic>
      <p:sp>
        <p:nvSpPr>
          <p:cNvPr id="2" name="Прямоугольник 1"/>
          <p:cNvSpPr/>
          <p:nvPr/>
        </p:nvSpPr>
        <p:spPr>
          <a:xfrm>
            <a:off x="1371600" y="1133856"/>
            <a:ext cx="9683496" cy="5509200"/>
          </a:xfrm>
          <a:prstGeom prst="rect">
            <a:avLst/>
          </a:prstGeom>
        </p:spPr>
        <p:txBody>
          <a:bodyPr wrap="square">
            <a:spAutoFit/>
          </a:bodyPr>
          <a:lstStyle/>
          <a:p>
            <a:pPr marL="342900" lvl="1" indent="-342900" algn="just">
              <a:buFont typeface="Arial" pitchFamily="34" charset="0"/>
              <a:buChar char="•"/>
            </a:pPr>
            <a:r>
              <a:rPr lang="ru-RU" sz="3200" dirty="0">
                <a:latin typeface="Times New Roman" panose="02020603050405020304" pitchFamily="18" charset="0"/>
                <a:cs typeface="Times New Roman" panose="02020603050405020304" pitchFamily="18" charset="0"/>
              </a:rPr>
              <a:t>Предоставить копии актов обследования зданий на необходимость капитального ремонта, реконструкции зданий, актов об аварийном состоянии зданий (документы, составляемые организацией, уполномоченной на проведение экспертизы технического состояния зданий, выполнявшей обследования по заказу медицинской организации или органа исполнительной власти субъекта) в отдел медицинской статистики и анализа   «КОМИАЦ» по электронному адресу</a:t>
            </a:r>
            <a:r>
              <a:rPr lang="en-US" sz="3200" dirty="0">
                <a:latin typeface="Times New Roman" panose="02020603050405020304" pitchFamily="18" charset="0"/>
                <a:cs typeface="Times New Roman" panose="02020603050405020304" pitchFamily="18" charset="0"/>
              </a:rPr>
              <a:t> </a:t>
            </a:r>
            <a:r>
              <a:rPr lang="en-US" sz="3200" dirty="0" err="1">
                <a:solidFill>
                  <a:srgbClr val="0000FF"/>
                </a:solidFill>
                <a:latin typeface="Times New Roman" panose="02020603050405020304" pitchFamily="18" charset="0"/>
                <a:ea typeface="Times New Roman"/>
                <a:cs typeface="Times New Roman" panose="02020603050405020304" pitchFamily="18" charset="0"/>
                <a:hlinkClick r:id="rId3"/>
              </a:rPr>
              <a:t>rla</a:t>
            </a:r>
            <a:r>
              <a:rPr lang="ru-RU" sz="3200" dirty="0">
                <a:solidFill>
                  <a:srgbClr val="0000FF"/>
                </a:solidFill>
                <a:latin typeface="Times New Roman" panose="02020603050405020304" pitchFamily="18" charset="0"/>
                <a:ea typeface="Times New Roman"/>
                <a:cs typeface="Times New Roman" panose="02020603050405020304" pitchFamily="18" charset="0"/>
                <a:hlinkClick r:id="rId3"/>
              </a:rPr>
              <a:t>@</a:t>
            </a:r>
            <a:r>
              <a:rPr lang="en-US" sz="3200" dirty="0" err="1">
                <a:solidFill>
                  <a:srgbClr val="0000FF"/>
                </a:solidFill>
                <a:latin typeface="Times New Roman" panose="02020603050405020304" pitchFamily="18" charset="0"/>
                <a:ea typeface="Times New Roman"/>
                <a:cs typeface="Times New Roman" panose="02020603050405020304" pitchFamily="18" charset="0"/>
                <a:hlinkClick r:id="rId3"/>
              </a:rPr>
              <a:t>kuzdrav</a:t>
            </a:r>
            <a:r>
              <a:rPr lang="ru-RU" sz="3200" dirty="0">
                <a:solidFill>
                  <a:srgbClr val="0000FF"/>
                </a:solidFill>
                <a:latin typeface="Times New Roman" panose="02020603050405020304" pitchFamily="18" charset="0"/>
                <a:ea typeface="Times New Roman"/>
                <a:cs typeface="Times New Roman" panose="02020603050405020304" pitchFamily="18" charset="0"/>
                <a:hlinkClick r:id="rId3"/>
              </a:rPr>
              <a:t>.</a:t>
            </a:r>
            <a:r>
              <a:rPr lang="en-US" sz="3200" dirty="0" err="1">
                <a:solidFill>
                  <a:srgbClr val="0000FF"/>
                </a:solidFill>
                <a:latin typeface="Times New Roman" panose="02020603050405020304" pitchFamily="18" charset="0"/>
                <a:ea typeface="Times New Roman"/>
                <a:cs typeface="Times New Roman" panose="02020603050405020304" pitchFamily="18" charset="0"/>
                <a:hlinkClick r:id="rId3"/>
              </a:rPr>
              <a:t>ru</a:t>
            </a:r>
            <a:r>
              <a:rPr lang="ru-RU" sz="3200" dirty="0">
                <a:latin typeface="Times New Roman" panose="02020603050405020304" pitchFamily="18" charset="0"/>
                <a:cs typeface="Times New Roman" panose="02020603050405020304" pitchFamily="18" charset="0"/>
              </a:rPr>
              <a:t>до 20.12.2024г. </a:t>
            </a:r>
            <a:endParaRPr lang="ru-RU" sz="3200" dirty="0"/>
          </a:p>
        </p:txBody>
      </p:sp>
    </p:spTree>
    <p:extLst>
      <p:ext uri="{BB962C8B-B14F-4D97-AF65-F5344CB8AC3E}">
        <p14:creationId xmlns:p14="http://schemas.microsoft.com/office/powerpoint/2010/main" val="2306876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001-ОДКБ\МИНЗДРАВ КУЗ\КМИАЦ\фон КМИАЦ.jpg"/>
          <p:cNvPicPr>
            <a:picLocks noChangeAspect="1" noChangeArrowheads="1"/>
          </p:cNvPicPr>
          <p:nvPr/>
        </p:nvPicPr>
        <p:blipFill>
          <a:blip r:embed="rId2" cstate="print"/>
          <a:srcRect/>
          <a:stretch>
            <a:fillRect/>
          </a:stretch>
        </p:blipFill>
        <p:spPr bwMode="auto">
          <a:xfrm>
            <a:off x="0" y="0"/>
            <a:ext cx="12188002" cy="6858000"/>
          </a:xfrm>
          <a:prstGeom prst="rect">
            <a:avLst/>
          </a:prstGeom>
          <a:noFill/>
        </p:spPr>
      </p:pic>
      <p:sp>
        <p:nvSpPr>
          <p:cNvPr id="2" name="Прямоугольник 1"/>
          <p:cNvSpPr/>
          <p:nvPr/>
        </p:nvSpPr>
        <p:spPr>
          <a:xfrm>
            <a:off x="1554480" y="1307592"/>
            <a:ext cx="9482328" cy="4524315"/>
          </a:xfrm>
          <a:prstGeom prst="rect">
            <a:avLst/>
          </a:prstGeom>
        </p:spPr>
        <p:txBody>
          <a:bodyPr wrap="square">
            <a:spAutoFit/>
          </a:bodyPr>
          <a:lstStyle/>
          <a:p>
            <a:pPr marL="342900" lvl="1" indent="-342900" algn="just">
              <a:buFont typeface="Arial" pitchFamily="34" charset="0"/>
              <a:buChar char="•"/>
            </a:pPr>
            <a:r>
              <a:rPr lang="ru-RU" sz="3200" dirty="0">
                <a:latin typeface="Times New Roman" panose="02020603050405020304" pitchFamily="18" charset="0"/>
                <a:cs typeface="Times New Roman" panose="02020603050405020304" pitchFamily="18" charset="0"/>
              </a:rPr>
              <a:t>Предоставить копии соответствующих документов (Устав, лист записи ЕГРЮЛ) на все случаи изменения (ликвидация, реорганизация, открытие, изменение названия и другое) государственных медицинских организаций области за отчетный период в отдел медицинской статистики и анализа  ГАУЗ «КОМИАЦ им. Р. М. </a:t>
            </a:r>
            <a:r>
              <a:rPr lang="ru-RU" sz="3200" dirty="0" err="1">
                <a:latin typeface="Times New Roman" panose="02020603050405020304" pitchFamily="18" charset="0"/>
                <a:cs typeface="Times New Roman" panose="02020603050405020304" pitchFamily="18" charset="0"/>
              </a:rPr>
              <a:t>Зельковича</a:t>
            </a:r>
            <a:r>
              <a:rPr lang="ru-RU" sz="3200" dirty="0">
                <a:latin typeface="Times New Roman" panose="02020603050405020304" pitchFamily="18" charset="0"/>
                <a:cs typeface="Times New Roman" panose="02020603050405020304" pitchFamily="18" charset="0"/>
              </a:rPr>
              <a:t>» по электронному адресу </a:t>
            </a:r>
            <a:r>
              <a:rPr lang="en-US" sz="3200" dirty="0" err="1">
                <a:latin typeface="Times New Roman" panose="02020603050405020304" pitchFamily="18" charset="0"/>
                <a:cs typeface="Times New Roman" panose="02020603050405020304" pitchFamily="18" charset="0"/>
                <a:hlinkClick r:id="rId3"/>
              </a:rPr>
              <a:t>medstat</a:t>
            </a:r>
            <a:r>
              <a:rPr lang="ru-RU" sz="3200" dirty="0">
                <a:latin typeface="Times New Roman" panose="02020603050405020304" pitchFamily="18" charset="0"/>
                <a:cs typeface="Times New Roman" panose="02020603050405020304" pitchFamily="18" charset="0"/>
                <a:hlinkClick r:id="rId3"/>
              </a:rPr>
              <a:t>@</a:t>
            </a:r>
            <a:r>
              <a:rPr lang="en-US" sz="3200" dirty="0" err="1">
                <a:latin typeface="Times New Roman" panose="02020603050405020304" pitchFamily="18" charset="0"/>
                <a:cs typeface="Times New Roman" panose="02020603050405020304" pitchFamily="18" charset="0"/>
                <a:hlinkClick r:id="rId3"/>
              </a:rPr>
              <a:t>kuzdrav</a:t>
            </a:r>
            <a:r>
              <a:rPr lang="ru-RU" sz="3200" dirty="0">
                <a:latin typeface="Times New Roman" panose="02020603050405020304" pitchFamily="18" charset="0"/>
                <a:cs typeface="Times New Roman" panose="02020603050405020304" pitchFamily="18" charset="0"/>
                <a:hlinkClick r:id="rId3"/>
              </a:rPr>
              <a:t>.</a:t>
            </a:r>
            <a:r>
              <a:rPr lang="en-US" sz="3200" dirty="0" err="1">
                <a:latin typeface="Times New Roman" panose="02020603050405020304" pitchFamily="18" charset="0"/>
                <a:cs typeface="Times New Roman" panose="02020603050405020304" pitchFamily="18" charset="0"/>
                <a:hlinkClick r:id="rId3"/>
              </a:rPr>
              <a:t>ru</a:t>
            </a:r>
            <a:r>
              <a:rPr lang="ru-RU" sz="3200" dirty="0">
                <a:latin typeface="Times New Roman" panose="02020603050405020304" pitchFamily="18" charset="0"/>
                <a:cs typeface="Times New Roman" panose="02020603050405020304" pitchFamily="18" charset="0"/>
              </a:rPr>
              <a:t>  до 20.12.2024г.</a:t>
            </a:r>
          </a:p>
        </p:txBody>
      </p:sp>
    </p:spTree>
    <p:extLst>
      <p:ext uri="{BB962C8B-B14F-4D97-AF65-F5344CB8AC3E}">
        <p14:creationId xmlns:p14="http://schemas.microsoft.com/office/powerpoint/2010/main" val="1050268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001-ОДКБ\МИНЗДРАВ КУЗ\КМИАЦ\фон КМИАЦ.jpg"/>
          <p:cNvPicPr>
            <a:picLocks noChangeAspect="1" noChangeArrowheads="1"/>
          </p:cNvPicPr>
          <p:nvPr/>
        </p:nvPicPr>
        <p:blipFill>
          <a:blip r:embed="rId2" cstate="print"/>
          <a:srcRect/>
          <a:stretch>
            <a:fillRect/>
          </a:stretch>
        </p:blipFill>
        <p:spPr bwMode="auto">
          <a:xfrm>
            <a:off x="0" y="73152"/>
            <a:ext cx="12188002" cy="6858000"/>
          </a:xfrm>
          <a:prstGeom prst="rect">
            <a:avLst/>
          </a:prstGeom>
          <a:noFill/>
        </p:spPr>
      </p:pic>
      <p:sp>
        <p:nvSpPr>
          <p:cNvPr id="2" name="Прямоугольник 1"/>
          <p:cNvSpPr/>
          <p:nvPr/>
        </p:nvSpPr>
        <p:spPr>
          <a:xfrm>
            <a:off x="1325880" y="1581912"/>
            <a:ext cx="10314432" cy="3539430"/>
          </a:xfrm>
          <a:prstGeom prst="rect">
            <a:avLst/>
          </a:prstGeom>
        </p:spPr>
        <p:txBody>
          <a:bodyPr wrap="square">
            <a:spAutoFit/>
          </a:bodyPr>
          <a:lstStyle/>
          <a:p>
            <a:r>
              <a:rPr lang="ru-RU" sz="3200" dirty="0">
                <a:solidFill>
                  <a:srgbClr val="FF0000"/>
                </a:solidFill>
                <a:latin typeface="Times New Roman" panose="02020603050405020304" pitchFamily="18" charset="0"/>
                <a:cs typeface="Times New Roman" panose="02020603050405020304" pitchFamily="18" charset="0"/>
              </a:rPr>
              <a:t>ОБРАТИТЕ ВНИМАНИЕ!</a:t>
            </a:r>
          </a:p>
          <a:p>
            <a:pPr algn="just"/>
            <a:r>
              <a:rPr lang="en-US" sz="3200" dirty="0">
                <a:solidFill>
                  <a:srgbClr val="151515"/>
                </a:solidFill>
                <a:latin typeface="Times New Roman" panose="02020603050405020304" pitchFamily="18" charset="0"/>
                <a:cs typeface="Times New Roman" panose="02020603050405020304" pitchFamily="18" charset="0"/>
              </a:rPr>
              <a:t>	</a:t>
            </a:r>
            <a:r>
              <a:rPr lang="ru-RU" sz="3200" dirty="0">
                <a:solidFill>
                  <a:srgbClr val="151515"/>
                </a:solidFill>
                <a:latin typeface="Times New Roman" panose="02020603050405020304" pitchFamily="18" charset="0"/>
                <a:cs typeface="Times New Roman" panose="02020603050405020304" pitchFamily="18" charset="0"/>
              </a:rPr>
              <a:t>В срок до </a:t>
            </a:r>
            <a:r>
              <a:rPr lang="ru-RU" sz="3200" dirty="0">
                <a:solidFill>
                  <a:srgbClr val="000000"/>
                </a:solidFill>
                <a:latin typeface="Times New Roman" panose="02020603050405020304" pitchFamily="18" charset="0"/>
                <a:cs typeface="Times New Roman" panose="02020603050405020304" pitchFamily="18" charset="0"/>
              </a:rPr>
              <a:t>20.12.2024г.</a:t>
            </a:r>
            <a:r>
              <a:rPr lang="ru-RU" sz="3200" dirty="0">
                <a:solidFill>
                  <a:srgbClr val="151515"/>
                </a:solidFill>
                <a:latin typeface="Times New Roman" panose="02020603050405020304" pitchFamily="18" charset="0"/>
                <a:cs typeface="Times New Roman" panose="02020603050405020304" pitchFamily="18" charset="0"/>
              </a:rPr>
              <a:t> предоставить на адрес </a:t>
            </a:r>
            <a:r>
              <a:rPr lang="en-US" sz="3200" dirty="0" err="1">
                <a:solidFill>
                  <a:srgbClr val="151515"/>
                </a:solidFill>
                <a:latin typeface="Times New Roman" panose="02020603050405020304" pitchFamily="18" charset="0"/>
                <a:cs typeface="Times New Roman" panose="02020603050405020304" pitchFamily="18" charset="0"/>
                <a:hlinkClick r:id="rId3"/>
              </a:rPr>
              <a:t>medstat</a:t>
            </a:r>
            <a:r>
              <a:rPr lang="ru-RU" sz="3200" dirty="0">
                <a:solidFill>
                  <a:srgbClr val="151515"/>
                </a:solidFill>
                <a:latin typeface="Times New Roman" panose="02020603050405020304" pitchFamily="18" charset="0"/>
                <a:cs typeface="Times New Roman" panose="02020603050405020304" pitchFamily="18" charset="0"/>
                <a:hlinkClick r:id="rId3"/>
              </a:rPr>
              <a:t>@kuzdrav.ru</a:t>
            </a:r>
            <a:r>
              <a:rPr lang="en-US" sz="3200" dirty="0">
                <a:solidFill>
                  <a:srgbClr val="151515"/>
                </a:solidFill>
                <a:latin typeface="Times New Roman" panose="02020603050405020304" pitchFamily="18" charset="0"/>
                <a:cs typeface="Times New Roman" panose="02020603050405020304" pitchFamily="18" charset="0"/>
              </a:rPr>
              <a:t> </a:t>
            </a:r>
            <a:r>
              <a:rPr lang="ru-RU" sz="3200" dirty="0">
                <a:solidFill>
                  <a:srgbClr val="151515"/>
                </a:solidFill>
                <a:latin typeface="Times New Roman" panose="02020603050405020304" pitchFamily="18" charset="0"/>
                <a:cs typeface="Times New Roman" panose="02020603050405020304" pitchFamily="18" charset="0"/>
              </a:rPr>
              <a:t>документы на все случаи изменения (ликвидация, реорганизация, открытие, изменение названия и другое) государственных медицинских организаций области за отчетный период в структуре медицинской организации за отчетный период</a:t>
            </a:r>
            <a:endParaRPr lang="ru-RU" sz="3200" dirty="0"/>
          </a:p>
        </p:txBody>
      </p:sp>
    </p:spTree>
    <p:extLst>
      <p:ext uri="{BB962C8B-B14F-4D97-AF65-F5344CB8AC3E}">
        <p14:creationId xmlns:p14="http://schemas.microsoft.com/office/powerpoint/2010/main" val="3530933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001-ОДКБ\МИНЗДРАВ КУЗ\КМИАЦ\фон КМИАЦ.jpg"/>
          <p:cNvPicPr>
            <a:picLocks noChangeAspect="1" noChangeArrowheads="1"/>
          </p:cNvPicPr>
          <p:nvPr/>
        </p:nvPicPr>
        <p:blipFill>
          <a:blip r:embed="rId2" cstate="print"/>
          <a:srcRect/>
          <a:stretch>
            <a:fillRect/>
          </a:stretch>
        </p:blipFill>
        <p:spPr bwMode="auto">
          <a:xfrm>
            <a:off x="0" y="-310896"/>
            <a:ext cx="12188002" cy="6858000"/>
          </a:xfrm>
          <a:prstGeom prst="rect">
            <a:avLst/>
          </a:prstGeom>
          <a:noFill/>
        </p:spPr>
      </p:pic>
      <p:sp>
        <p:nvSpPr>
          <p:cNvPr id="2" name="Прямоугольник 1"/>
          <p:cNvSpPr/>
          <p:nvPr/>
        </p:nvSpPr>
        <p:spPr>
          <a:xfrm>
            <a:off x="1033272" y="1993392"/>
            <a:ext cx="9966960" cy="2062103"/>
          </a:xfrm>
          <a:prstGeom prst="rect">
            <a:avLst/>
          </a:prstGeom>
        </p:spPr>
        <p:txBody>
          <a:bodyPr wrap="square">
            <a:spAutoFit/>
          </a:bodyPr>
          <a:lstStyle/>
          <a:p>
            <a:pPr lvl="0" algn="just"/>
            <a:r>
              <a:rPr lang="ru-RU" sz="3200" dirty="0">
                <a:latin typeface="Times New Roman" panose="02020603050405020304" pitchFamily="18" charset="0"/>
                <a:cs typeface="Times New Roman" panose="02020603050405020304" pitchFamily="18" charset="0"/>
              </a:rPr>
              <a:t>Прием отчета в электронном виде по электронному адресу: </a:t>
            </a:r>
            <a:r>
              <a:rPr lang="ru-RU" sz="3200" dirty="0">
                <a:latin typeface="Times New Roman" panose="02020603050405020304" pitchFamily="18" charset="0"/>
                <a:cs typeface="Times New Roman" panose="02020603050405020304" pitchFamily="18" charset="0"/>
                <a:hlinkClick r:id="rId3"/>
              </a:rPr>
              <a:t>lan@kuzdrav.ru</a:t>
            </a:r>
            <a:r>
              <a:rPr lang="ru-RU" sz="3200" dirty="0">
                <a:latin typeface="Times New Roman" panose="02020603050405020304" pitchFamily="18" charset="0"/>
                <a:cs typeface="Times New Roman" panose="02020603050405020304" pitchFamily="18" charset="0"/>
              </a:rPr>
              <a:t> (Казакова Анастасия Александровна) в сроки, указанные в</a:t>
            </a:r>
            <a:r>
              <a:rPr lang="ru-RU" sz="3200" b="1" dirty="0">
                <a:latin typeface="Times New Roman" panose="02020603050405020304" pitchFamily="18" charset="0"/>
                <a:cs typeface="Times New Roman" panose="02020603050405020304" pitchFamily="18" charset="0"/>
              </a:rPr>
              <a:t> приложении 3 </a:t>
            </a:r>
            <a:r>
              <a:rPr lang="ru-RU" sz="3200" dirty="0">
                <a:latin typeface="Times New Roman" panose="02020603050405020304" pitchFamily="18" charset="0"/>
                <a:cs typeface="Times New Roman" panose="02020603050405020304" pitchFamily="18" charset="0"/>
              </a:rPr>
              <a:t>приказа по годовому отчету</a:t>
            </a:r>
          </a:p>
        </p:txBody>
      </p:sp>
    </p:spTree>
    <p:extLst>
      <p:ext uri="{BB962C8B-B14F-4D97-AF65-F5344CB8AC3E}">
        <p14:creationId xmlns:p14="http://schemas.microsoft.com/office/powerpoint/2010/main" val="242398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001-ОДКБ\МИНЗДРАВ КУЗ\КМИАЦ\фон КМИАЦ.jpg"/>
          <p:cNvPicPr>
            <a:picLocks noChangeAspect="1" noChangeArrowheads="1"/>
          </p:cNvPicPr>
          <p:nvPr/>
        </p:nvPicPr>
        <p:blipFill>
          <a:blip r:embed="rId2" cstate="print"/>
          <a:srcRect/>
          <a:stretch>
            <a:fillRect/>
          </a:stretch>
        </p:blipFill>
        <p:spPr bwMode="auto">
          <a:xfrm>
            <a:off x="0" y="0"/>
            <a:ext cx="12188002" cy="6858000"/>
          </a:xfrm>
          <a:prstGeom prst="rect">
            <a:avLst/>
          </a:prstGeom>
          <a:noFill/>
        </p:spPr>
      </p:pic>
      <p:sp>
        <p:nvSpPr>
          <p:cNvPr id="2" name="Прямоугольник 1"/>
          <p:cNvSpPr/>
          <p:nvPr/>
        </p:nvSpPr>
        <p:spPr>
          <a:xfrm>
            <a:off x="1755648" y="1371600"/>
            <a:ext cx="9646920" cy="5016758"/>
          </a:xfrm>
          <a:prstGeom prst="rect">
            <a:avLst/>
          </a:prstGeom>
        </p:spPr>
        <p:txBody>
          <a:bodyPr wrap="square">
            <a:spAutoFit/>
          </a:bodyPr>
          <a:lstStyle/>
          <a:p>
            <a:pPr lvl="0" algn="just"/>
            <a:r>
              <a:rPr lang="ru-RU" sz="3200" dirty="0">
                <a:latin typeface="Times New Roman" panose="02020603050405020304" pitchFamily="18" charset="0"/>
                <a:cs typeface="Times New Roman" panose="02020603050405020304" pitchFamily="18" charset="0"/>
              </a:rPr>
              <a:t>Сверка отчетной формы 30 (кадры) с регистром по кадрам в «Парус-8» в электронном виде дистанционно </a:t>
            </a:r>
          </a:p>
          <a:p>
            <a:pPr lvl="0" algn="just"/>
            <a:r>
              <a:rPr lang="ru-RU" sz="3200" dirty="0">
                <a:latin typeface="Times New Roman" panose="02020603050405020304" pitchFamily="18" charset="0"/>
                <a:cs typeface="Times New Roman" panose="02020603050405020304" pitchFamily="18" charset="0"/>
              </a:rPr>
              <a:t>Дистанционная проверка и согласование форм специалистами отдела медицинской статистики ГАУЗ «КОМИАЦ им. Р. М. </a:t>
            </a:r>
            <a:r>
              <a:rPr lang="ru-RU" sz="3200" dirty="0" err="1">
                <a:latin typeface="Times New Roman" panose="02020603050405020304" pitchFamily="18" charset="0"/>
                <a:cs typeface="Times New Roman" panose="02020603050405020304" pitchFamily="18" charset="0"/>
              </a:rPr>
              <a:t>Зельковича</a:t>
            </a:r>
            <a:r>
              <a:rPr lang="ru-RU" sz="3200" dirty="0">
                <a:latin typeface="Times New Roman" panose="02020603050405020304" pitchFamily="18" charset="0"/>
                <a:cs typeface="Times New Roman" panose="02020603050405020304" pitchFamily="18" charset="0"/>
              </a:rPr>
              <a:t>»</a:t>
            </a:r>
            <a:endParaRPr lang="en-US" sz="3200" dirty="0">
              <a:latin typeface="Times New Roman" panose="02020603050405020304" pitchFamily="18" charset="0"/>
              <a:cs typeface="Times New Roman" panose="02020603050405020304" pitchFamily="18" charset="0"/>
            </a:endParaRPr>
          </a:p>
          <a:p>
            <a:pPr lvl="0" algn="just"/>
            <a:r>
              <a:rPr lang="ru-RU" sz="3200" dirty="0">
                <a:latin typeface="Times New Roman" panose="02020603050405020304" pitchFamily="18" charset="0"/>
                <a:cs typeface="Times New Roman" panose="02020603050405020304" pitchFamily="18" charset="0"/>
              </a:rPr>
              <a:t>В случае затруднений при дистанционной сдаче годового отчета медицинской организации, либо при большом количестве ошибок, будем приглашать для очной сдачи.</a:t>
            </a:r>
          </a:p>
        </p:txBody>
      </p:sp>
    </p:spTree>
    <p:extLst>
      <p:ext uri="{BB962C8B-B14F-4D97-AF65-F5344CB8AC3E}">
        <p14:creationId xmlns:p14="http://schemas.microsoft.com/office/powerpoint/2010/main" val="110317316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128</TotalTime>
  <Words>520</Words>
  <Application>Microsoft Office PowerPoint</Application>
  <PresentationFormat>Широкоэкранный</PresentationFormat>
  <Paragraphs>20</Paragraphs>
  <Slides>13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13</vt:i4>
      </vt:variant>
    </vt:vector>
  </HeadingPairs>
  <TitlesOfParts>
    <vt:vector size="18"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Лапина Ксения Дмитриевна</dc:creator>
  <cp:lastModifiedBy>Головина Наталья Михайловна</cp:lastModifiedBy>
  <cp:revision>41</cp:revision>
  <dcterms:created xsi:type="dcterms:W3CDTF">2022-09-29T01:42:41Z</dcterms:created>
  <dcterms:modified xsi:type="dcterms:W3CDTF">2024-12-18T03:50:19Z</dcterms:modified>
</cp:coreProperties>
</file>