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8" r:id="rId2"/>
    <p:sldId id="259" r:id="rId3"/>
    <p:sldId id="260" r:id="rId4"/>
    <p:sldId id="262" r:id="rId5"/>
    <p:sldId id="264" r:id="rId6"/>
    <p:sldId id="265" r:id="rId7"/>
    <p:sldId id="274" r:id="rId8"/>
    <p:sldId id="275" r:id="rId9"/>
    <p:sldId id="266" r:id="rId10"/>
    <p:sldId id="268" r:id="rId11"/>
    <p:sldId id="368" r:id="rId12"/>
    <p:sldId id="278" r:id="rId13"/>
    <p:sldId id="280" r:id="rId14"/>
    <p:sldId id="282" r:id="rId15"/>
    <p:sldId id="284" r:id="rId16"/>
    <p:sldId id="292" r:id="rId17"/>
    <p:sldId id="295" r:id="rId18"/>
    <p:sldId id="298" r:id="rId19"/>
    <p:sldId id="299" r:id="rId20"/>
    <p:sldId id="301" r:id="rId21"/>
    <p:sldId id="302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6" r:id="rId34"/>
    <p:sldId id="318" r:id="rId35"/>
    <p:sldId id="319" r:id="rId36"/>
    <p:sldId id="321" r:id="rId37"/>
    <p:sldId id="322" r:id="rId38"/>
    <p:sldId id="324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  <p:sldId id="359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47" autoAdjust="0"/>
  </p:normalViewPr>
  <p:slideViewPr>
    <p:cSldViewPr>
      <p:cViewPr varScale="1">
        <p:scale>
          <a:sx n="89" d="100"/>
          <a:sy n="89" d="100"/>
        </p:scale>
        <p:origin x="126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900113" y="1557338"/>
            <a:ext cx="7775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                 ПАЦИЕНТОВ, ПРОЖИВАЮЩИХ          В РАЙОНЕ ОБСЛУЖИВАНИЯ                МЕДИЦИНСКОЙ ОРГАНИЗАЦИИ </a:t>
            </a:r>
            <a:b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</a:t>
            </a:r>
            <a:r>
              <a:rPr lang="en-US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,12-c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</a:t>
            </a:r>
          </a:p>
        </p:txBody>
      </p:sp>
    </p:spTree>
    <p:extLst>
      <p:ext uri="{BB962C8B-B14F-4D97-AF65-F5344CB8AC3E}">
        <p14:creationId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-99392"/>
            <a:ext cx="8712968" cy="668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заполняется на основании первичной учетной </a:t>
            </a:r>
            <a:endParaRPr lang="ru-RU" sz="18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документации- </a:t>
            </a:r>
            <a:r>
              <a:rPr lang="ru-RU" sz="1800" dirty="0" smtClean="0"/>
              <a:t>Источником </a:t>
            </a:r>
            <a:r>
              <a:rPr lang="ru-RU" sz="1800" dirty="0"/>
              <a:t>формирования </a:t>
            </a:r>
            <a:r>
              <a:rPr lang="ru-RU" sz="1800" dirty="0" smtClean="0"/>
              <a:t>формы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ru-RU" sz="1800" dirty="0"/>
              <a:t>служит учетная </a:t>
            </a:r>
            <a:r>
              <a:rPr lang="ru-RU" sz="1800" dirty="0" smtClean="0"/>
              <a:t>форма №</a:t>
            </a:r>
            <a:r>
              <a:rPr lang="ru-RU" sz="1800" dirty="0"/>
              <a:t> 025-1/у «Талон пациента, получающего медицинскую помощь в амбулаторных условиях</a:t>
            </a:r>
            <a:r>
              <a:rPr lang="ru-RU" sz="1800" dirty="0" smtClean="0"/>
              <a:t>», </a:t>
            </a:r>
            <a:r>
              <a:rPr lang="ru-RU" sz="1800" dirty="0"/>
              <a:t>утвержденная приказом Минздрава России от 15 декабря 2014 года № </a:t>
            </a:r>
            <a:r>
              <a:rPr lang="ru-RU" sz="1800" dirty="0" smtClean="0"/>
              <a:t>834н.</a:t>
            </a:r>
          </a:p>
          <a:p>
            <a:r>
              <a:rPr lang="ru-RU" sz="1800" dirty="0"/>
              <a:t>- Таблица 2200 заполняется на основании пункта 15 «Место работы, должность (для детей: дошкольник: организован, </a:t>
            </a:r>
            <a:r>
              <a:rPr lang="ru-RU" sz="1800" dirty="0" err="1"/>
              <a:t>неорганизован</a:t>
            </a:r>
            <a:r>
              <a:rPr lang="ru-RU" sz="1800" dirty="0"/>
              <a:t>; школьник)» учетной формы № 025-1/у «Талон пациента, получающего медицинскую помощь в амбулаторных условиях». </a:t>
            </a:r>
          </a:p>
          <a:p>
            <a:r>
              <a:rPr lang="ru-RU" sz="1800" dirty="0"/>
              <a:t>При определении принадлежности несовершеннолетних к социальной группе следует руководствоваться положениями Федерального закона от 29 декабря 2012 года № 273-ФЗ «Об образовании в Российской Федерации» (далее – Федеральный закон № 273-ФЗ). </a:t>
            </a:r>
          </a:p>
          <a:p>
            <a:r>
              <a:rPr lang="ru-RU" sz="1800" dirty="0"/>
              <a:t>В соответствии с частью 4 статьи 10 Федерального закона № 273-ФЗ к категории «дошкольник» относят организованное детское население, проходящее обучение в дошкольной образовательной организации, к категории «школьник» относят несовершеннолетних, проходящих обучение на следующих уровнях: начальное общее образование; основное общее образование; среднее общее </a:t>
            </a:r>
            <a:r>
              <a:rPr lang="ru-RU" sz="1800" dirty="0" smtClean="0"/>
              <a:t>образование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 форму 12 не включают сведения о подозрении на заболевание</a:t>
            </a: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Форма 12 собирается в двух разрезах: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– заболеваемость всего населения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     – заболеваемость сельского населения</a:t>
            </a:r>
            <a:endParaRPr lang="ru-RU" altLang="ru-RU" sz="18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980728"/>
            <a:ext cx="7488832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1115616" y="2438891"/>
            <a:ext cx="7416824" cy="1260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3568" y="1484784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(3004)                                                                                                             Код по ОКЕИ: человек - 792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лиц с болезнями системы кровообращения, состоящих под диспансерным наблюдением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(стр. 10.0 гр. 8) 1 ________, из них снято 2 _______,  из них умерло (из графы 2) 3 _______,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умерло от болезней системы кровообращения (из графы 3) 4__________.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3032666"/>
            <a:ext cx="79208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(3005)                                                                                                             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заболеваний, за исключением лиц, имеющих право на получение социальной услуги в виде обеспечения лекарственными препаратами  в  соответствии  с  Федеральным  законом  «О  государственной социальной помощи» от 17.07.1999 № 178-ФЗ 1 __________ ,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2 __________.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642937" y="764704"/>
            <a:ext cx="8147050" cy="1800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Факторы, влияющие на 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состояние </a:t>
            </a:r>
            <a:r>
              <a:rPr lang="ru-RU" sz="1400" dirty="0">
                <a:solidFill>
                  <a:srgbClr val="002060"/>
                </a:solidFill>
              </a:rPr>
              <a:t>здоровья населения и обращения в медицинские организации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(с профилактической и иными целями)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(</a:t>
            </a:r>
            <a:r>
              <a:rPr lang="ru-RU" sz="1400" dirty="0">
                <a:solidFill>
                  <a:srgbClr val="C00000"/>
                </a:solidFill>
              </a:rPr>
              <a:t>1100, 2100, 3100, </a:t>
            </a:r>
            <a:r>
              <a:rPr lang="ru-RU" sz="1400" dirty="0" smtClean="0">
                <a:solidFill>
                  <a:srgbClr val="C00000"/>
                </a:solidFill>
              </a:rPr>
              <a:t>4100)</a:t>
            </a:r>
            <a:r>
              <a:rPr lang="ru-RU" sz="1800" dirty="0">
                <a:solidFill>
                  <a:srgbClr val="FF0000"/>
                </a:solidFill>
              </a:rPr>
              <a:t>					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699996"/>
              </p:ext>
            </p:extLst>
          </p:nvPr>
        </p:nvGraphicFramePr>
        <p:xfrm>
          <a:off x="1259634" y="2276877"/>
          <a:ext cx="7395833" cy="4248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8052">
                  <a:extLst>
                    <a:ext uri="{9D8B030D-6E8A-4147-A177-3AD203B41FA5}">
                      <a16:colId xmlns:a16="http://schemas.microsoft.com/office/drawing/2014/main" xmlns="" val="138827410"/>
                    </a:ext>
                  </a:extLst>
                </a:gridCol>
                <a:gridCol w="774272">
                  <a:extLst>
                    <a:ext uri="{9D8B030D-6E8A-4147-A177-3AD203B41FA5}">
                      <a16:colId xmlns:a16="http://schemas.microsoft.com/office/drawing/2014/main" xmlns="" val="1570849288"/>
                    </a:ext>
                  </a:extLst>
                </a:gridCol>
                <a:gridCol w="922851">
                  <a:extLst>
                    <a:ext uri="{9D8B030D-6E8A-4147-A177-3AD203B41FA5}">
                      <a16:colId xmlns:a16="http://schemas.microsoft.com/office/drawing/2014/main" xmlns="" val="219512846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xmlns="" val="348125283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xmlns="" val="1457967908"/>
                    </a:ext>
                  </a:extLst>
                </a:gridCol>
              </a:tblGrid>
              <a:tr h="1847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Код МКБ-10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6433768"/>
                  </a:ext>
                </a:extLst>
              </a:tr>
              <a:tr h="554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повторные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54948593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/>
                </a:tc>
                <a:extLst>
                  <a:ext uri="{0D108BD9-81ED-4DB2-BD59-A6C34878D82A}">
                    <a16:rowId xmlns:a16="http://schemas.microsoft.com/office/drawing/2014/main" xmlns="" val="380088812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Z00-Z99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736487122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903242435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из них: обращения в связи с получением медицинских документов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02.7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98645518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наблюдение при подозрении на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1.1.2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03.8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4127110634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скрининговое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обследование с целью выявления 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1.1.3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11.5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1661795536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потенциальная опасность для здоровья, связанная с инфекционными болезнями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Z20-Z29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539595178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из них:  контакт с больным 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1.2.1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20.8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423531983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 носительство возбудителя инфекционной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 болезни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100980267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из них: носительство возбудителя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22.8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396735085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обращения в медицинские организации в связи с обстоятельствами, относящимися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 репродуктивной функции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Z30-Z39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845763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2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571472" y="571480"/>
            <a:ext cx="8177241" cy="408148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т.4000  </a:t>
            </a:r>
            <a:r>
              <a:rPr lang="ru-RU" sz="2000" dirty="0" smtClean="0">
                <a:solidFill>
                  <a:srgbClr val="002060"/>
                </a:solidFill>
              </a:rPr>
              <a:t>Взрослые старше трудоспособного возраста -2024г.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возраст  женщины – с 58 лет и старше,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мужчины – с 63 лет и старше </a:t>
            </a:r>
            <a:endParaRPr lang="ru-RU" alt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2024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2024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2024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827585" y="548681"/>
            <a:ext cx="792112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смерть, переезд на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другое место жительства и др.)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строкам таблиц 1000, 2000, 3000, 4000 </a:t>
            </a: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</a:t>
            </a:r>
          </a:p>
          <a:p>
            <a:pPr algn="ctr" eaLnBrk="1" latinLnBrk="1" hangingPunct="1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</a:t>
            </a: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3000.</a:t>
            </a:r>
          </a:p>
          <a:p>
            <a:pPr algn="ctr" eaLnBrk="1" latinLnBrk="1" hangingPunct="1">
              <a:defRPr/>
            </a:pP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Закрещенные </a:t>
            </a:r>
            <a:r>
              <a:rPr lang="ru-RU" altLang="ru-RU" dirty="0" err="1">
                <a:solidFill>
                  <a:srgbClr val="002060"/>
                </a:solidFill>
                <a:cs typeface="Times New Roman" panose="02020603050405020304" pitchFamily="18" charset="0"/>
              </a:rPr>
              <a:t>графоклетки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не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заполняются</a:t>
            </a:r>
          </a:p>
          <a:p>
            <a:pPr algn="ctr" eaLnBrk="1" latinLnBrk="1" hangingPunct="1">
              <a:defRPr/>
            </a:pPr>
            <a:endParaRPr lang="ru-RU" sz="24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395536" y="836712"/>
            <a:ext cx="8496944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latinLnBrk="1"/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  острого заболевания зарегистрированный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текущем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 не подлежит  перерегистрации  в  следующем.  В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разработок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проявлениям основного заболевания  и только вместе с кодом основного заболевания.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последствий и др.) регистрируются столько раз, сколько они возникают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just" latinLnBrk="1"/>
            <a:endParaRPr lang="ru-RU" altLang="ru-RU" sz="1800" b="0" dirty="0">
              <a:solidFill>
                <a:srgbClr val="002060"/>
              </a:solidFill>
            </a:endParaRPr>
          </a:p>
          <a:p>
            <a:pPr algn="just" eaLnBrk="1" latinLnBrk="1" hangingPunct="1"/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683568" y="764704"/>
            <a:ext cx="806514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типах учреждений берутся из различных источников: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131 Сведения о проведении профилактического медицинского осмотра и диспансеризации определенных групп взрослого населения</a:t>
            </a:r>
            <a:endParaRPr lang="ru-RU" altLang="ru-RU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285853" y="1785926"/>
            <a:ext cx="7462860" cy="451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11.1.1, 11.1.2, 11.2, 11.3, 11.4, 17.0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строке  20.0 может  быть неравенство на коды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др.профза-болевания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468313" y="548680"/>
            <a:ext cx="846140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ганизациями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входящие в  номенклатуру  медицинских  организаций,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вающие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медицинскую  помощь  в  амбулаторных  условиях (приказ Минздрава  России  от 6  августа  2013 г.  № 529н «Об утверждении номенклатуры медицинских организаций», зарегистрирован Министерством юстиции Российской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13.09.2013 № 29950, в соответствии с приказом от 21 июля 2016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го-да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 355 «Об  утверждении  статистического  инструментария  для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Министерством здравоохранения Российской Федерации федерального  статистического  наблюдения  в  сфере  охраны  здоровья»  Федеральной службы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285720" y="0"/>
            <a:ext cx="8715436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обратился за медицинской помощью, минуя  поликлинику, в больницу, то «Талон  амбулаторного пациента» (далее –Талон) заполняют в поликлинике после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пациента из стационара на основании «Выписного эпикриза».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если пациент пришел на прием, то в Талоне производится отметка 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рации  всех заболеваний для включения этих сведений в форму федерального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на  прием  не  пришел, то в Талоне регистрируются все заболевания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отметки о посещении. В Талоне также должно  быть  зарегистрировано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поводу  заболевания, включающие в себя одно или несколько посещений,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ре-зультате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цель обращения достигнута. При  заполнении  Талона врач   также делает отметки о дате впервые выявленного основного и сопутствующих заболеваний,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взятии и снятии с диспансерного учета. Эта данные  необходимы для заполнения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федерального статистического наблюдения № 12.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внимание: на несоответствие между формами 12 и 14 по инфарктам миокарда и инсультам.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пролеченные, умершие, а заболеваемости нет.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Перинатальные состояния у детей первого года жизни ф.32 и ф.12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043608" y="908721"/>
            <a:ext cx="7632848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А00-В99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2. Новообразования.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 онкологических заболеваний!!</a:t>
            </a: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043608" y="908720"/>
            <a:ext cx="770510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веществ. Е00-Е90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 </a:t>
            </a:r>
            <a:r>
              <a:rPr lang="ru-RU" altLang="ru-RU" sz="18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 сахарного диабета!!!</a:t>
            </a:r>
            <a:endParaRPr lang="ru-RU" altLang="ru-RU" sz="1800" b="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971600" y="1124744"/>
            <a:ext cx="777686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движением диспансерной группы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рафа 8 – графа 14 = графа 15</a:t>
            </a: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7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Прямоугольник 2"/>
          <p:cNvSpPr>
            <a:spLocks noChangeArrowheads="1"/>
          </p:cNvSpPr>
          <p:nvPr/>
        </p:nvSpPr>
        <p:spPr bwMode="auto">
          <a:xfrm>
            <a:off x="1475655" y="620713"/>
            <a:ext cx="7057157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Деменция  при болезни Альцгеймера (G30.-+)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F02*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Деменция при других болезнях, классифицированных в других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рубриках</a:t>
            </a:r>
          </a:p>
          <a:p>
            <a:pPr algn="ctr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G30.1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G30.8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формы болезни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 неуточненная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G20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Паркинсона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Прямоугольник 3"/>
          <p:cNvSpPr>
            <a:spLocks noChangeArrowheads="1"/>
          </p:cNvSpPr>
          <p:nvPr/>
        </p:nvSpPr>
        <p:spPr bwMode="auto">
          <a:xfrm>
            <a:off x="1619250" y="5229225"/>
            <a:ext cx="71292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92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403350" y="1928802"/>
            <a:ext cx="7597806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Строка 7.0. Вегетативные расстройства, которые проявляются в нарушении регуляции сердечно-сосудистой, дыхательной и др. систем организма, могут быть синдромом таких заболеваний, как: гипертоническая болезнь, хроническая ишемическая болезнь сердца, эндокринные нарушения и т.д.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вегетативной нервной системы кодируются G90.8,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соматоформная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взрослых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МЗ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Преходящие </a:t>
            </a:r>
            <a:r>
              <a:rPr lang="ru-RU" sz="1600" b="0" dirty="0">
                <a:solidFill>
                  <a:srgbClr val="00206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dirty="0" smtClean="0">
                <a:solidFill>
                  <a:srgbClr val="002060"/>
                </a:solidFill>
              </a:rPr>
              <a:t>). </a:t>
            </a:r>
            <a:r>
              <a:rPr lang="en-US" sz="1600" b="0" dirty="0">
                <a:solidFill>
                  <a:srgbClr val="002060"/>
                </a:solidFill>
              </a:rPr>
              <a:t>G45</a:t>
            </a:r>
            <a:endParaRPr lang="ru-RU" sz="16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1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1412875"/>
            <a:ext cx="6984776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3074988"/>
            <a:ext cx="712879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Строка 10.2 (хронические ревматические болезни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сердца)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Если было обострение заболевания, то учитывается по строке 10.1, а в строку 10.2 не включается (регистрируется с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(+).</a:t>
            </a:r>
            <a:endParaRPr lang="ru-RU" altLang="ru-RU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8"/>
              <a:cs typeface="Times New Roman" panose="02020603050405020304" pitchFamily="18" charset="0"/>
            </a:endParaRPr>
          </a:p>
        </p:txBody>
      </p:sp>
      <p:sp>
        <p:nvSpPr>
          <p:cNvPr id="6147" name="Прямоугольник 97"/>
          <p:cNvSpPr>
            <a:spLocks noChangeArrowheads="1"/>
          </p:cNvSpPr>
          <p:nvPr/>
        </p:nvSpPr>
        <p:spPr bwMode="auto">
          <a:xfrm>
            <a:off x="395288" y="692150"/>
            <a:ext cx="84978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683568" y="692150"/>
            <a:ext cx="806489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имеющая в своем составе подразделения, оказывающие медицинскую помощь в амбулаторных  условиях  и ведущая только консультативный прием, составляет  форму  по  соответствующим строкам лишь в том случае,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-ли в данной  организации  у пациентов  не  только выявляются  эти заболевания, но  и осуществляется их лечение,  а также  и диспансерное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 за пациентами.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форма 12 формируется 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202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879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142976" y="857232"/>
            <a:ext cx="746147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</a:t>
            </a: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Д-наблюдение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323528" y="836712"/>
            <a:ext cx="828092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</a:p>
          <a:p>
            <a:pPr algn="ctr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10.5 включает пролапс митрального клапана (код I34.1)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>
              <a:solidFill>
                <a:srgbClr val="002060"/>
              </a:solidFill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59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827584" y="980728"/>
            <a:ext cx="777686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itchFamily="18" charset="0"/>
              </a:rPr>
              <a:t>, на основании жалоб пациента, осмотра и дополнительного обследования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755577" y="476672"/>
            <a:ext cx="79928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10.6.7 </a:t>
            </a:r>
            <a:r>
              <a:rPr lang="ru-RU" altLang="ru-RU" sz="18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«последствия цереброваскулярных болезней» </a:t>
            </a:r>
            <a:r>
              <a:rPr lang="en-US" altLang="ru-RU" sz="18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I69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равны, диспансерному учету не подлежат.</a:t>
            </a: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285852" y="1500174"/>
            <a:ext cx="72008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043608" y="785794"/>
            <a:ext cx="684150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Класс 11. Болезни органов пищеварения.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предраковыми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692696"/>
            <a:ext cx="88569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2000" b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формируется по </a:t>
            </a:r>
            <a:r>
              <a:rPr lang="ru-RU" sz="2000" b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разделам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kern="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дети </a:t>
            </a:r>
            <a:r>
              <a:rPr lang="ru-RU" sz="18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до 14 лет,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первых трех лет жизни, дети 15-17 лет , дети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бучающиеся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в образовательных организациях (3 года-17 лет включительно): дошкольники и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школьники,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взрослые 18 лет и старше,</a:t>
            </a:r>
            <a:endParaRPr lang="ru-RU" sz="1800" kern="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(0-14 лет включительно) - 1000, 1001, 1002, 1003, </a:t>
            </a: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1004, 1005,1006,1007,1009,1100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800" b="0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(15-17 лет включительно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2005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,2006,2007,2009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2100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3004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3005,3006,3007,3008,3009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,3100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</a:t>
            </a:r>
            <a:r>
              <a:rPr lang="ru-RU" sz="1800" kern="0" dirty="0" smtClean="0">
                <a:cs typeface="Times New Roman" pitchFamily="18" charset="0"/>
              </a:rPr>
              <a:t>4004</a:t>
            </a:r>
            <a:r>
              <a:rPr lang="ru-RU" sz="1800" kern="0" dirty="0" smtClean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ru-RU" sz="1800" kern="0" dirty="0" smtClean="0">
                <a:solidFill>
                  <a:srgbClr val="FF0000"/>
                </a:solidFill>
                <a:cs typeface="Times New Roman" pitchFamily="18" charset="0"/>
              </a:rPr>
              <a:t>4007,4008,4009</a:t>
            </a:r>
            <a:r>
              <a:rPr lang="ru-RU" sz="1800" kern="0" dirty="0" smtClean="0">
                <a:solidFill>
                  <a:srgbClr val="002060"/>
                </a:solidFill>
                <a:cs typeface="Times New Roman" pitchFamily="18" charset="0"/>
              </a:rPr>
              <a:t>,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5100.</a:t>
            </a:r>
            <a:r>
              <a:rPr lang="ru-RU" sz="1800" b="0" kern="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1403648" y="1196975"/>
            <a:ext cx="7344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2060575"/>
            <a:ext cx="74168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997200"/>
            <a:ext cx="734481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М41</a:t>
            </a: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5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428728" y="1571613"/>
            <a:ext cx="731973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15.9 -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15.11 -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15.12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20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Ранее известную и  зарегистрированную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84837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Графы  4 и 9  могут быть не  равны.  </a:t>
            </a: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611560" y="908720"/>
            <a:ext cx="828161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811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918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контроли:ф.10/36,11,37- стр.6.0;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Ф.7-стр.3.0; сахарный диабет с обл.регистром;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кровообращение (инфаркты, инсульты, ревматическая лихорадка, перикардиты, миокардиты) с ф.14;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перинатальные состояния с ф.32;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пневмонии с мониторингами, </a:t>
            </a:r>
          </a:p>
          <a:p>
            <a:pPr algn="ctr">
              <a:defRPr/>
            </a:pPr>
            <a:r>
              <a:rPr lang="ru-RU" altLang="ru-RU" sz="24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24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ф.131т.5000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выявленные впервые заболевания при проведении диспансеризации,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профосмотра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 и отравления с ф.57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 по ДД и ПМО необходимо предоставить 09 января 2025г. независимо от сроков сдачи отчетов!!!!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межгодовые контроли!!!</a:t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Раев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 </a:t>
            </a: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3842-68-05-02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доб.4052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rama@kuzdrav.ru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юношах.</a:t>
            </a: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043608" y="188641"/>
            <a:ext cx="763284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946114"/>
              </p:ext>
            </p:extLst>
          </p:nvPr>
        </p:nvGraphicFramePr>
        <p:xfrm>
          <a:off x="395536" y="1772815"/>
          <a:ext cx="8280920" cy="3903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2441">
                  <a:extLst>
                    <a:ext uri="{9D8B030D-6E8A-4147-A177-3AD203B41FA5}">
                      <a16:colId xmlns:a16="http://schemas.microsoft.com/office/drawing/2014/main" xmlns="" val="1591322001"/>
                    </a:ext>
                  </a:extLst>
                </a:gridCol>
                <a:gridCol w="359450">
                  <a:extLst>
                    <a:ext uri="{9D8B030D-6E8A-4147-A177-3AD203B41FA5}">
                      <a16:colId xmlns:a16="http://schemas.microsoft.com/office/drawing/2014/main" xmlns="" val="3280641226"/>
                    </a:ext>
                  </a:extLst>
                </a:gridCol>
                <a:gridCol w="674034">
                  <a:extLst>
                    <a:ext uri="{9D8B030D-6E8A-4147-A177-3AD203B41FA5}">
                      <a16:colId xmlns:a16="http://schemas.microsoft.com/office/drawing/2014/main" xmlns="" val="4219894377"/>
                    </a:ext>
                  </a:extLst>
                </a:gridCol>
                <a:gridCol w="371449">
                  <a:extLst>
                    <a:ext uri="{9D8B030D-6E8A-4147-A177-3AD203B41FA5}">
                      <a16:colId xmlns:a16="http://schemas.microsoft.com/office/drawing/2014/main" xmlns="" val="444622609"/>
                    </a:ext>
                  </a:extLst>
                </a:gridCol>
                <a:gridCol w="296324">
                  <a:extLst>
                    <a:ext uri="{9D8B030D-6E8A-4147-A177-3AD203B41FA5}">
                      <a16:colId xmlns:a16="http://schemas.microsoft.com/office/drawing/2014/main" xmlns="" val="3434130414"/>
                    </a:ext>
                  </a:extLst>
                </a:gridCol>
                <a:gridCol w="253024">
                  <a:extLst>
                    <a:ext uri="{9D8B030D-6E8A-4147-A177-3AD203B41FA5}">
                      <a16:colId xmlns:a16="http://schemas.microsoft.com/office/drawing/2014/main" xmlns="" val="4252229652"/>
                    </a:ext>
                  </a:extLst>
                </a:gridCol>
                <a:gridCol w="253024">
                  <a:extLst>
                    <a:ext uri="{9D8B030D-6E8A-4147-A177-3AD203B41FA5}">
                      <a16:colId xmlns:a16="http://schemas.microsoft.com/office/drawing/2014/main" xmlns="" val="3784881022"/>
                    </a:ext>
                  </a:extLst>
                </a:gridCol>
                <a:gridCol w="442401">
                  <a:extLst>
                    <a:ext uri="{9D8B030D-6E8A-4147-A177-3AD203B41FA5}">
                      <a16:colId xmlns:a16="http://schemas.microsoft.com/office/drawing/2014/main" xmlns="" val="4290690"/>
                    </a:ext>
                  </a:extLst>
                </a:gridCol>
                <a:gridCol w="355278">
                  <a:extLst>
                    <a:ext uri="{9D8B030D-6E8A-4147-A177-3AD203B41FA5}">
                      <a16:colId xmlns:a16="http://schemas.microsoft.com/office/drawing/2014/main" xmlns="" val="561452165"/>
                    </a:ext>
                  </a:extLst>
                </a:gridCol>
                <a:gridCol w="338060">
                  <a:extLst>
                    <a:ext uri="{9D8B030D-6E8A-4147-A177-3AD203B41FA5}">
                      <a16:colId xmlns:a16="http://schemas.microsoft.com/office/drawing/2014/main" xmlns="" val="2320634709"/>
                    </a:ext>
                  </a:extLst>
                </a:gridCol>
                <a:gridCol w="429879">
                  <a:extLst>
                    <a:ext uri="{9D8B030D-6E8A-4147-A177-3AD203B41FA5}">
                      <a16:colId xmlns:a16="http://schemas.microsoft.com/office/drawing/2014/main" xmlns="" val="3236370398"/>
                    </a:ext>
                  </a:extLst>
                </a:gridCol>
                <a:gridCol w="429879">
                  <a:extLst>
                    <a:ext uri="{9D8B030D-6E8A-4147-A177-3AD203B41FA5}">
                      <a16:colId xmlns:a16="http://schemas.microsoft.com/office/drawing/2014/main" xmlns="" val="4231924723"/>
                    </a:ext>
                  </a:extLst>
                </a:gridCol>
                <a:gridCol w="426750">
                  <a:extLst>
                    <a:ext uri="{9D8B030D-6E8A-4147-A177-3AD203B41FA5}">
                      <a16:colId xmlns:a16="http://schemas.microsoft.com/office/drawing/2014/main" xmlns="" val="1075184152"/>
                    </a:ext>
                  </a:extLst>
                </a:gridCol>
                <a:gridCol w="426750">
                  <a:extLst>
                    <a:ext uri="{9D8B030D-6E8A-4147-A177-3AD203B41FA5}">
                      <a16:colId xmlns:a16="http://schemas.microsoft.com/office/drawing/2014/main" xmlns="" val="4134120356"/>
                    </a:ext>
                  </a:extLst>
                </a:gridCol>
                <a:gridCol w="452834">
                  <a:extLst>
                    <a:ext uri="{9D8B030D-6E8A-4147-A177-3AD203B41FA5}">
                      <a16:colId xmlns:a16="http://schemas.microsoft.com/office/drawing/2014/main" xmlns="" val="1058893429"/>
                    </a:ext>
                  </a:extLst>
                </a:gridCol>
                <a:gridCol w="452834">
                  <a:extLst>
                    <a:ext uri="{9D8B030D-6E8A-4147-A177-3AD203B41FA5}">
                      <a16:colId xmlns:a16="http://schemas.microsoft.com/office/drawing/2014/main" xmlns="" val="2736326927"/>
                    </a:ext>
                  </a:extLst>
                </a:gridCol>
                <a:gridCol w="443444">
                  <a:extLst>
                    <a:ext uri="{9D8B030D-6E8A-4147-A177-3AD203B41FA5}">
                      <a16:colId xmlns:a16="http://schemas.microsoft.com/office/drawing/2014/main" xmlns="" val="493677856"/>
                    </a:ext>
                  </a:extLst>
                </a:gridCol>
                <a:gridCol w="443444">
                  <a:extLst>
                    <a:ext uri="{9D8B030D-6E8A-4147-A177-3AD203B41FA5}">
                      <a16:colId xmlns:a16="http://schemas.microsoft.com/office/drawing/2014/main" xmlns="" val="727225747"/>
                    </a:ext>
                  </a:extLst>
                </a:gridCol>
                <a:gridCol w="399621">
                  <a:extLst>
                    <a:ext uri="{9D8B030D-6E8A-4147-A177-3AD203B41FA5}">
                      <a16:colId xmlns:a16="http://schemas.microsoft.com/office/drawing/2014/main" xmlns="" val="2545415937"/>
                    </a:ext>
                  </a:extLst>
                </a:gridCol>
              </a:tblGrid>
              <a:tr h="319337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6228229"/>
                  </a:ext>
                </a:extLst>
              </a:tr>
              <a:tr h="918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0404724"/>
                  </a:ext>
                </a:extLst>
              </a:tr>
              <a:tr h="11033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485780"/>
                  </a:ext>
                </a:extLst>
              </a:tr>
              <a:tr h="734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496479951"/>
                  </a:ext>
                </a:extLst>
              </a:tr>
              <a:tr h="1855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178357398"/>
                  </a:ext>
                </a:extLst>
              </a:tr>
              <a:tr h="271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2 года 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9685165"/>
                  </a:ext>
                </a:extLst>
              </a:tr>
              <a:tr h="1855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865899"/>
                  </a:ext>
                </a:extLst>
              </a:tr>
              <a:tr h="1855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539750" y="332656"/>
            <a:ext cx="8154579" cy="208823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84922" y="836712"/>
            <a:ext cx="821537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В отчет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зарегистри-рованных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в данном  учреждении  у пациентов  заболеваний и о больных с заболеваниями, по поводу которых осуществляется диспансеризация.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включают один  раз в  год сведения об основном, фоновом,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и других заболеваний в форму не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включают.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Пациенты, имеющие два  и более заболевания, показываются по соответствующим строкам по числу  выявленных и зарегистрированных заболеваний.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Beaker in Twilight-Print</Template>
  <TotalTime>881</TotalTime>
  <Words>3852</Words>
  <Application>Microsoft Office PowerPoint</Application>
  <PresentationFormat>Экран (4:3)</PresentationFormat>
  <Paragraphs>573</Paragraphs>
  <Slides>54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64" baseType="lpstr">
      <vt:lpstr>Arial</vt:lpstr>
      <vt:lpstr>Calibri</vt:lpstr>
      <vt:lpstr>돋움</vt:lpstr>
      <vt:lpstr>굴림</vt:lpstr>
      <vt:lpstr>Helios</vt:lpstr>
      <vt:lpstr>Tahoma</vt:lpstr>
      <vt:lpstr>Times New Roman</vt:lpstr>
      <vt:lpstr>Wingdings 2</vt:lpstr>
      <vt:lpstr>-윤고딕140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таблица 1600 Дети первого года жизни Факторы, влияющие на состояние здоровья населения  и обращения в медицинские организации  (с профилактической и иной целью)  </vt:lpstr>
      <vt:lpstr>Презентация PowerPoint</vt:lpstr>
      <vt:lpstr>Презентация PowerPoint</vt:lpstr>
      <vt:lpstr>Презентация PowerPoint</vt:lpstr>
      <vt:lpstr> Факторы, влияющие на  состояние здоровья населения и обращения в медицинские организации  (с профилактической и иными целями)  (1100, 2100, 3100, 4100)     </vt:lpstr>
      <vt:lpstr>  т.4000  Взрослые старше трудоспособного возраста -2024г.                                                       возраст  женщины – с 58 лет и старше,                          мужчины – с 63 лет и старше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Головина Наталья Михайловна</cp:lastModifiedBy>
  <cp:revision>87</cp:revision>
  <dcterms:created xsi:type="dcterms:W3CDTF">2020-11-30T18:34:12Z</dcterms:created>
  <dcterms:modified xsi:type="dcterms:W3CDTF">2024-12-18T03:49:32Z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