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0">
  <p:sldMasterIdLst>
    <p:sldMasterId id="2147483708" r:id="rId1"/>
  </p:sldMasterIdLst>
  <p:notesMasterIdLst>
    <p:notesMasterId r:id="rId22"/>
  </p:notesMasterIdLst>
  <p:sldIdLst>
    <p:sldId id="603" r:id="rId2"/>
    <p:sldId id="604" r:id="rId3"/>
    <p:sldId id="704" r:id="rId4"/>
    <p:sldId id="705" r:id="rId5"/>
    <p:sldId id="706" r:id="rId6"/>
    <p:sldId id="796" r:id="rId7"/>
    <p:sldId id="797" r:id="rId8"/>
    <p:sldId id="752" r:id="rId9"/>
    <p:sldId id="753" r:id="rId10"/>
    <p:sldId id="754" r:id="rId11"/>
    <p:sldId id="755" r:id="rId12"/>
    <p:sldId id="756" r:id="rId13"/>
    <p:sldId id="757" r:id="rId14"/>
    <p:sldId id="758" r:id="rId15"/>
    <p:sldId id="759" r:id="rId16"/>
    <p:sldId id="760" r:id="rId17"/>
    <p:sldId id="761" r:id="rId18"/>
    <p:sldId id="799" r:id="rId19"/>
    <p:sldId id="762" r:id="rId20"/>
    <p:sldId id="800" r:id="rId21"/>
  </p:sldIdLst>
  <p:sldSz cx="9144000" cy="6858000" type="screen4x3"/>
  <p:notesSz cx="6810375" cy="9942513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D3FF"/>
    <a:srgbClr val="87893B"/>
    <a:srgbClr val="008000"/>
    <a:srgbClr val="0066FF"/>
    <a:srgbClr val="006600"/>
    <a:srgbClr val="CC0000"/>
    <a:srgbClr val="0066CC"/>
    <a:srgbClr val="6699FF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41" autoAdjust="0"/>
    <p:restoredTop sz="94660"/>
  </p:normalViewPr>
  <p:slideViewPr>
    <p:cSldViewPr>
      <p:cViewPr varScale="1">
        <p:scale>
          <a:sx n="117" d="100"/>
          <a:sy n="117" d="100"/>
        </p:scale>
        <p:origin x="-16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639" cy="497047"/>
          </a:xfrm>
          <a:prstGeom prst="rect">
            <a:avLst/>
          </a:prstGeom>
        </p:spPr>
        <p:txBody>
          <a:bodyPr vert="horz" lIns="91477" tIns="45738" rIns="91477" bIns="4573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7147" y="0"/>
            <a:ext cx="2951639" cy="497047"/>
          </a:xfrm>
          <a:prstGeom prst="rect">
            <a:avLst/>
          </a:prstGeom>
        </p:spPr>
        <p:txBody>
          <a:bodyPr vert="horz" lIns="91477" tIns="45738" rIns="91477" bIns="4573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C7B923E-1ECE-4B45-8F20-A1F3DD232AFE}" type="datetimeFigureOut">
              <a:rPr lang="ru-RU"/>
              <a:pPr>
                <a:defRPr/>
              </a:pPr>
              <a:t>13.12.2024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77" tIns="45738" rIns="91477" bIns="45738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515" y="4722733"/>
            <a:ext cx="5447346" cy="4473417"/>
          </a:xfrm>
          <a:prstGeom prst="rect">
            <a:avLst/>
          </a:prstGeom>
        </p:spPr>
        <p:txBody>
          <a:bodyPr vert="horz" lIns="91477" tIns="45738" rIns="91477" bIns="45738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879"/>
            <a:ext cx="2951639" cy="497046"/>
          </a:xfrm>
          <a:prstGeom prst="rect">
            <a:avLst/>
          </a:prstGeom>
        </p:spPr>
        <p:txBody>
          <a:bodyPr vert="horz" lIns="91477" tIns="45738" rIns="91477" bIns="4573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7147" y="9443879"/>
            <a:ext cx="2951639" cy="497046"/>
          </a:xfrm>
          <a:prstGeom prst="rect">
            <a:avLst/>
          </a:prstGeom>
        </p:spPr>
        <p:txBody>
          <a:bodyPr vert="horz" lIns="91477" tIns="45738" rIns="91477" bIns="4573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7B7AAE2-DA4D-4466-8803-B93ABD149C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9422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1EB39-7FFD-4F2F-82E2-75654EF4B179}" type="datetimeFigureOut">
              <a:rPr lang="ru-RU"/>
              <a:pPr>
                <a:defRPr/>
              </a:pPr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6F6AC-DC0B-48CF-90BA-35F14087B7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B1F4F-3469-4E1F-AF0B-2221F98BB0CC}" type="datetimeFigureOut">
              <a:rPr lang="ru-RU"/>
              <a:pPr>
                <a:defRPr/>
              </a:pPr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68535-E6A8-4E75-BF11-0C67F354C1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9BFD7-2F54-4BD4-951E-6D6BE604255B}" type="datetimeFigureOut">
              <a:rPr lang="ru-RU"/>
              <a:pPr>
                <a:defRPr/>
              </a:pPr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4E81B-D667-4708-98E0-3256EFE0B5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4B170-AB42-43A2-8474-5C1D161E4BB3}" type="datetimeFigureOut">
              <a:rPr lang="ru-RU"/>
              <a:pPr>
                <a:defRPr/>
              </a:pPr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7AFD8-FD70-4650-9F03-3DFE362F19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FD9B7-5B59-4A7A-8E0B-D4353BCF77CC}" type="datetimeFigureOut">
              <a:rPr lang="ru-RU"/>
              <a:pPr>
                <a:defRPr/>
              </a:pPr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2C0AA-9FD0-44F2-A261-45052046AD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B159F-8511-43CA-9A05-D5D71B6DEB29}" type="datetimeFigureOut">
              <a:rPr lang="ru-RU"/>
              <a:pPr>
                <a:defRPr/>
              </a:pPr>
              <a:t>13.12.2024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CE99A-E8BD-4CA6-AB52-0F433C6A76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2509C-4723-4085-BFBE-C81F8F04DBE3}" type="datetimeFigureOut">
              <a:rPr lang="ru-RU"/>
              <a:pPr>
                <a:defRPr/>
              </a:pPr>
              <a:t>13.12.2024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BA65C-8C7B-456B-8581-D8F2E8046C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A4F76-CCB3-49EB-B395-6FA7B6AE3EB0}" type="datetimeFigureOut">
              <a:rPr lang="ru-RU"/>
              <a:pPr>
                <a:defRPr/>
              </a:pPr>
              <a:t>13.12.2024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903BC-78C4-4E9A-B3DA-2499CE8FA5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E1ACC-49C6-440D-9D82-C86B5BB99750}" type="datetimeFigureOut">
              <a:rPr lang="ru-RU"/>
              <a:pPr>
                <a:defRPr/>
              </a:pPr>
              <a:t>13.12.2024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52A94-7AAF-4030-BE8E-204AD512FF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30F7C-408F-48EF-988D-5302AB96EF96}" type="datetimeFigureOut">
              <a:rPr lang="ru-RU"/>
              <a:pPr>
                <a:defRPr/>
              </a:pPr>
              <a:t>13.12.2024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67FE7-E152-4075-91D4-C3BA0A7B63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EE6F6-B1B0-4599-B194-BEC193B8D082}" type="datetimeFigureOut">
              <a:rPr lang="ru-RU"/>
              <a:pPr>
                <a:defRPr/>
              </a:pPr>
              <a:t>13.12.2024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E42B0-EB04-4ADA-9C64-120D6685A7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0084304-703E-4BDC-9061-D3A74DA93508}" type="datetimeFigureOut">
              <a:rPr lang="ru-RU"/>
              <a:pPr>
                <a:defRPr/>
              </a:pPr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D07E25D-23CF-4D59-8DF5-8536C839B9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18" r:id="rId2"/>
    <p:sldLayoutId id="2147483717" r:id="rId3"/>
    <p:sldLayoutId id="2147483716" r:id="rId4"/>
    <p:sldLayoutId id="2147483715" r:id="rId5"/>
    <p:sldLayoutId id="2147483714" r:id="rId6"/>
    <p:sldLayoutId id="2147483713" r:id="rId7"/>
    <p:sldLayoutId id="2147483712" r:id="rId8"/>
    <p:sldLayoutId id="2147483711" r:id="rId9"/>
    <p:sldLayoutId id="2147483710" r:id="rId10"/>
    <p:sldLayoutId id="214748370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1412776"/>
            <a:ext cx="9144000" cy="4536504"/>
          </a:xfrm>
          <a:prstGeom prst="rect">
            <a:avLst/>
          </a:prstGeom>
          <a:solidFill>
            <a:srgbClr val="0070C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t"/>
          <a:lstStyle/>
          <a:p>
            <a:pPr defTabSz="957263"/>
            <a:endParaRPr lang="ru-RU" sz="2800" b="1" u="sng" dirty="0">
              <a:solidFill>
                <a:srgbClr val="FFFFFF"/>
              </a:solidFill>
            </a:endParaRPr>
          </a:p>
          <a:p>
            <a:pPr defTabSz="957263"/>
            <a:r>
              <a:rPr lang="ru-RU" sz="2400" b="1" dirty="0">
                <a:solidFill>
                  <a:srgbClr val="FFFFFF"/>
                </a:solidFill>
              </a:rPr>
              <a:t>ФОРМА ФЕДЕРАЛЬНОГО  СТАТИСТИЧЕСКОГО НАБЛЮДЕНИЯ № </a:t>
            </a:r>
            <a:r>
              <a:rPr lang="ru-RU" sz="2400" b="1" smtClean="0">
                <a:solidFill>
                  <a:srgbClr val="FFFFFF"/>
                </a:solidFill>
              </a:rPr>
              <a:t>12 </a:t>
            </a:r>
            <a:r>
              <a:rPr lang="ru-RU" sz="2400" b="1" smtClean="0">
                <a:solidFill>
                  <a:srgbClr val="FFFFFF"/>
                </a:solidFill>
              </a:rPr>
              <a:t>утверждена</a:t>
            </a:r>
          </a:p>
          <a:p>
            <a:pPr defTabSz="957263"/>
            <a:r>
              <a:rPr lang="ru-RU" sz="2400" b="1" smtClean="0">
                <a:solidFill>
                  <a:srgbClr val="FFFFFF"/>
                </a:solidFill>
              </a:rPr>
              <a:t> </a:t>
            </a:r>
            <a:r>
              <a:rPr lang="ru-RU" sz="2400" b="1" dirty="0" smtClean="0">
                <a:solidFill>
                  <a:srgbClr val="FFFFFF"/>
                </a:solidFill>
              </a:rPr>
              <a:t>приказ Росстата №543 от 13.11.2024г.</a:t>
            </a:r>
            <a:endParaRPr lang="ru-RU" sz="2400" b="1" dirty="0">
              <a:solidFill>
                <a:srgbClr val="FFFFFF"/>
              </a:solidFill>
            </a:endParaRPr>
          </a:p>
          <a:p>
            <a:pPr defTabSz="957263"/>
            <a:endParaRPr lang="ru-RU" sz="2400" b="1" dirty="0">
              <a:solidFill>
                <a:srgbClr val="FFFFFF"/>
              </a:solidFill>
            </a:endParaRPr>
          </a:p>
          <a:p>
            <a:pPr defTabSz="957263"/>
            <a:r>
              <a:rPr lang="ru-RU" sz="2400" b="1" dirty="0">
                <a:solidFill>
                  <a:srgbClr val="FFFFFF"/>
                </a:solidFill>
              </a:rPr>
              <a:t>«СВЕДЕНИЯ </a:t>
            </a:r>
            <a:r>
              <a:rPr lang="en-US" sz="2400" b="1" dirty="0">
                <a:solidFill>
                  <a:schemeClr val="bg1"/>
                </a:solidFill>
              </a:rPr>
              <a:t>О</a:t>
            </a:r>
            <a:r>
              <a:rPr lang="ru-RU" sz="2400" b="1" dirty="0">
                <a:solidFill>
                  <a:schemeClr val="bg1"/>
                </a:solidFill>
              </a:rPr>
              <a:t> ЧИСЛЕ ЗАБОЛЕВАНИЙ, ЗАРЕГИСТРИРОВАННЫХ У ПАЦИЕНТОВ, </a:t>
            </a:r>
          </a:p>
          <a:p>
            <a:pPr defTabSz="957263"/>
            <a:r>
              <a:rPr lang="ru-RU" sz="2400" b="1" dirty="0">
                <a:solidFill>
                  <a:schemeClr val="bg1"/>
                </a:solidFill>
              </a:rPr>
              <a:t>ПРОЖИВАЮЩИХ В РАЙОНЕ ОБСЛУЖИВАНИЯ</a:t>
            </a:r>
          </a:p>
          <a:p>
            <a:pPr defTabSz="957263"/>
            <a:r>
              <a:rPr lang="ru-RU" sz="2400" b="1" dirty="0">
                <a:solidFill>
                  <a:schemeClr val="bg1"/>
                </a:solidFill>
              </a:rPr>
              <a:t>МЕДИЦИНСКОЙ ОРГАНИЗАЦИИ</a:t>
            </a:r>
            <a:r>
              <a:rPr lang="ru-RU" sz="2400" b="1" dirty="0">
                <a:solidFill>
                  <a:srgbClr val="FFFFFF"/>
                </a:solidFill>
              </a:rPr>
              <a:t>»</a:t>
            </a:r>
          </a:p>
          <a:p>
            <a:pPr defTabSz="957263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таблицы 1000, 2000, 3000 и 4000 добавлены некоторые заболевания</a:t>
            </a:r>
            <a:endParaRPr lang="ru-RU" sz="2400" b="1" dirty="0">
              <a:solidFill>
                <a:srgbClr val="FFFFFF"/>
              </a:solidFill>
            </a:endParaRPr>
          </a:p>
          <a:p>
            <a:pPr defTabSz="957263"/>
            <a:endParaRPr lang="en-US" sz="2400" b="1" dirty="0">
              <a:solidFill>
                <a:srgbClr val="17375E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Прямоугольник 11"/>
          <p:cNvSpPr>
            <a:spLocks noChangeArrowheads="1"/>
          </p:cNvSpPr>
          <p:nvPr/>
        </p:nvSpPr>
        <p:spPr bwMode="auto">
          <a:xfrm>
            <a:off x="0" y="1124744"/>
            <a:ext cx="9144000" cy="28733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solidFill>
                <a:srgbClr val="4F6228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6762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КУЗБАСС </a:t>
            </a:r>
            <a:r>
              <a:rPr lang="ru-RU" sz="1700" dirty="0">
                <a:solidFill>
                  <a:srgbClr val="7F7F7F"/>
                </a:solidFill>
                <a:latin typeface="Helios"/>
              </a:rPr>
              <a:t>202</a:t>
            </a:r>
            <a:r>
              <a:rPr lang="en-US" sz="1700" dirty="0">
                <a:solidFill>
                  <a:srgbClr val="7F7F7F"/>
                </a:solidFill>
                <a:latin typeface="Helios"/>
              </a:rPr>
              <a:t>4</a:t>
            </a:r>
            <a:endParaRPr lang="ru-RU" sz="1700" dirty="0">
              <a:solidFill>
                <a:srgbClr val="7F7F7F"/>
              </a:solidFill>
              <a:latin typeface="Helios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7624" name="Rectangle 8"/>
          <p:cNvSpPr>
            <a:spLocks noChangeArrowheads="1"/>
          </p:cNvSpPr>
          <p:nvPr/>
        </p:nvSpPr>
        <p:spPr bwMode="auto">
          <a:xfrm>
            <a:off x="827088" y="3762375"/>
            <a:ext cx="7777162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3200" b="1">
              <a:solidFill>
                <a:schemeClr val="bg1"/>
              </a:solidFill>
              <a:latin typeface="Helios"/>
            </a:endParaRPr>
          </a:p>
          <a:p>
            <a:endParaRPr lang="ru-RU" sz="2400" b="1">
              <a:solidFill>
                <a:schemeClr val="bg1"/>
              </a:solidFill>
              <a:latin typeface="Helio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КУЗБАСС 2024</a:t>
            </a:r>
            <a:endParaRPr lang="ru-RU" sz="1700" dirty="0">
              <a:solidFill>
                <a:srgbClr val="7F7F7F"/>
              </a:solidFill>
              <a:latin typeface="Helios"/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</a:t>
            </a:r>
          </a:p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57</a:t>
            </a:r>
          </a:p>
        </p:txBody>
      </p:sp>
      <p:sp>
        <p:nvSpPr>
          <p:cNvPr id="369671" name="Rectangle 7"/>
          <p:cNvSpPr>
            <a:spLocks noChangeArrowheads="1"/>
          </p:cNvSpPr>
          <p:nvPr/>
        </p:nvSpPr>
        <p:spPr bwMode="auto">
          <a:xfrm>
            <a:off x="539750" y="871538"/>
            <a:ext cx="820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67544" y="836712"/>
            <a:ext cx="8208963" cy="288925"/>
          </a:xfrm>
          <a:prstGeom prst="rect">
            <a:avLst/>
          </a:prstGeom>
          <a:solidFill>
            <a:srgbClr val="A7D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Добавлены новые графы и строки в таблицу  1000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FB5876E9-D5A7-F4F2-F624-01A9A512D4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427" t="23317" r="17574" b="14425"/>
          <a:stretch/>
        </p:blipFill>
        <p:spPr>
          <a:xfrm>
            <a:off x="755799" y="1270308"/>
            <a:ext cx="7776864" cy="480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753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КУЗБАСС </a:t>
            </a:r>
            <a:r>
              <a:rPr lang="ru-RU" sz="1700" dirty="0">
                <a:solidFill>
                  <a:srgbClr val="7F7F7F"/>
                </a:solidFill>
                <a:latin typeface="Helios"/>
              </a:rPr>
              <a:t>2024</a:t>
            </a: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</a:t>
            </a:r>
          </a:p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57</a:t>
            </a:r>
          </a:p>
        </p:txBody>
      </p:sp>
      <p:sp>
        <p:nvSpPr>
          <p:cNvPr id="369671" name="Rectangle 7"/>
          <p:cNvSpPr>
            <a:spLocks noChangeArrowheads="1"/>
          </p:cNvSpPr>
          <p:nvPr/>
        </p:nvSpPr>
        <p:spPr bwMode="auto">
          <a:xfrm>
            <a:off x="539750" y="871538"/>
            <a:ext cx="820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67544" y="836712"/>
            <a:ext cx="8208963" cy="288925"/>
          </a:xfrm>
          <a:prstGeom prst="rect">
            <a:avLst/>
          </a:prstGeom>
          <a:solidFill>
            <a:srgbClr val="A7D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Добавлены новые графы и строки в таблицу  1000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E429FB6-966F-CED4-210F-1ACA724F94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427" t="24800" r="17574" b="11459"/>
          <a:stretch/>
        </p:blipFill>
        <p:spPr>
          <a:xfrm>
            <a:off x="770694" y="1229881"/>
            <a:ext cx="7602612" cy="480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5332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КУЗБАСС </a:t>
            </a:r>
            <a:r>
              <a:rPr lang="ru-RU" sz="1700" dirty="0">
                <a:solidFill>
                  <a:srgbClr val="7F7F7F"/>
                </a:solidFill>
                <a:latin typeface="Helios"/>
              </a:rPr>
              <a:t>2024</a:t>
            </a: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</a:t>
            </a:r>
          </a:p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57</a:t>
            </a:r>
          </a:p>
        </p:txBody>
      </p:sp>
      <p:sp>
        <p:nvSpPr>
          <p:cNvPr id="369671" name="Rectangle 7"/>
          <p:cNvSpPr>
            <a:spLocks noChangeArrowheads="1"/>
          </p:cNvSpPr>
          <p:nvPr/>
        </p:nvSpPr>
        <p:spPr bwMode="auto">
          <a:xfrm>
            <a:off x="539750" y="871538"/>
            <a:ext cx="820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67544" y="836712"/>
            <a:ext cx="8208963" cy="288925"/>
          </a:xfrm>
          <a:prstGeom prst="rect">
            <a:avLst/>
          </a:prstGeom>
          <a:solidFill>
            <a:srgbClr val="A7D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Добавлены новые графы и строки в таблицу  1000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B318431-D10A-F209-A6DB-77E041F0EC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426" t="29247" r="18500" b="7013"/>
          <a:stretch/>
        </p:blipFill>
        <p:spPr>
          <a:xfrm>
            <a:off x="677497" y="1202903"/>
            <a:ext cx="7809644" cy="501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701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КУЗБАСС </a:t>
            </a:r>
            <a:r>
              <a:rPr lang="ru-RU" sz="1700" dirty="0">
                <a:solidFill>
                  <a:srgbClr val="7F7F7F"/>
                </a:solidFill>
                <a:latin typeface="Helios"/>
              </a:rPr>
              <a:t>2024</a:t>
            </a: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</a:t>
            </a:r>
          </a:p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57</a:t>
            </a:r>
          </a:p>
        </p:txBody>
      </p:sp>
      <p:sp>
        <p:nvSpPr>
          <p:cNvPr id="369671" name="Rectangle 7"/>
          <p:cNvSpPr>
            <a:spLocks noChangeArrowheads="1"/>
          </p:cNvSpPr>
          <p:nvPr/>
        </p:nvSpPr>
        <p:spPr bwMode="auto">
          <a:xfrm>
            <a:off x="539750" y="871538"/>
            <a:ext cx="820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67544" y="836712"/>
            <a:ext cx="8208963" cy="288925"/>
          </a:xfrm>
          <a:prstGeom prst="rect">
            <a:avLst/>
          </a:prstGeom>
          <a:solidFill>
            <a:srgbClr val="A7D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Добавлены новые графы и строки в таблицу  1000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78C5F81-659B-21A8-A176-6B023585E3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279" t="26283" r="19427" b="11459"/>
          <a:stretch/>
        </p:blipFill>
        <p:spPr>
          <a:xfrm>
            <a:off x="842168" y="1153418"/>
            <a:ext cx="7604125" cy="499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6915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КУЗБАСС </a:t>
            </a:r>
            <a:r>
              <a:rPr lang="ru-RU" sz="1700" dirty="0">
                <a:solidFill>
                  <a:srgbClr val="7F7F7F"/>
                </a:solidFill>
                <a:latin typeface="Helios"/>
              </a:rPr>
              <a:t>2024</a:t>
            </a: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</a:t>
            </a:r>
          </a:p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57</a:t>
            </a:r>
          </a:p>
        </p:txBody>
      </p:sp>
      <p:sp>
        <p:nvSpPr>
          <p:cNvPr id="369671" name="Rectangle 7"/>
          <p:cNvSpPr>
            <a:spLocks noChangeArrowheads="1"/>
          </p:cNvSpPr>
          <p:nvPr/>
        </p:nvSpPr>
        <p:spPr bwMode="auto">
          <a:xfrm>
            <a:off x="539750" y="871538"/>
            <a:ext cx="820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67544" y="836712"/>
            <a:ext cx="8208963" cy="288925"/>
          </a:xfrm>
          <a:prstGeom prst="rect">
            <a:avLst/>
          </a:prstGeom>
          <a:solidFill>
            <a:srgbClr val="A7D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Добавлены новые графы и строки в таблицу  1000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453B08B7-51AA-95FA-8330-45320EC828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353" t="26283" r="19427" b="9977"/>
          <a:stretch/>
        </p:blipFill>
        <p:spPr>
          <a:xfrm>
            <a:off x="899591" y="1281700"/>
            <a:ext cx="7244283" cy="479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591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КУЗБАСС </a:t>
            </a:r>
            <a:r>
              <a:rPr lang="ru-RU" sz="1700" dirty="0">
                <a:solidFill>
                  <a:srgbClr val="7F7F7F"/>
                </a:solidFill>
                <a:latin typeface="Helios"/>
              </a:rPr>
              <a:t>2024</a:t>
            </a: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</a:t>
            </a:r>
          </a:p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57</a:t>
            </a:r>
          </a:p>
        </p:txBody>
      </p:sp>
      <p:sp>
        <p:nvSpPr>
          <p:cNvPr id="369671" name="Rectangle 7"/>
          <p:cNvSpPr>
            <a:spLocks noChangeArrowheads="1"/>
          </p:cNvSpPr>
          <p:nvPr/>
        </p:nvSpPr>
        <p:spPr bwMode="auto">
          <a:xfrm>
            <a:off x="539750" y="871538"/>
            <a:ext cx="820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67544" y="836712"/>
            <a:ext cx="8208963" cy="288925"/>
          </a:xfrm>
          <a:prstGeom prst="rect">
            <a:avLst/>
          </a:prstGeom>
          <a:solidFill>
            <a:srgbClr val="A7D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Добавлены новые графы и строки в таблицу  1000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0058AA0-3CFE-46D7-AF59-5DE69AC554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426" t="27764" r="18500" b="11459"/>
          <a:stretch/>
        </p:blipFill>
        <p:spPr>
          <a:xfrm>
            <a:off x="899592" y="1412775"/>
            <a:ext cx="7632848" cy="4670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1521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КУЗБАСС </a:t>
            </a:r>
            <a:r>
              <a:rPr lang="ru-RU" sz="1700" dirty="0">
                <a:solidFill>
                  <a:srgbClr val="7F7F7F"/>
                </a:solidFill>
                <a:latin typeface="Helios"/>
              </a:rPr>
              <a:t>2024</a:t>
            </a: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</a:t>
            </a:r>
          </a:p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57</a:t>
            </a:r>
          </a:p>
        </p:txBody>
      </p:sp>
      <p:sp>
        <p:nvSpPr>
          <p:cNvPr id="369671" name="Rectangle 7"/>
          <p:cNvSpPr>
            <a:spLocks noChangeArrowheads="1"/>
          </p:cNvSpPr>
          <p:nvPr/>
        </p:nvSpPr>
        <p:spPr bwMode="auto">
          <a:xfrm>
            <a:off x="539750" y="871538"/>
            <a:ext cx="820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67544" y="836712"/>
            <a:ext cx="8208963" cy="288925"/>
          </a:xfrm>
          <a:prstGeom prst="rect">
            <a:avLst/>
          </a:prstGeom>
          <a:solidFill>
            <a:srgbClr val="A7D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Добавлены новые графы и строки в таблицу  1000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7BAA2E6-299D-98A9-1180-D93E577E79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279" t="26283" r="19427" b="11459"/>
          <a:stretch/>
        </p:blipFill>
        <p:spPr>
          <a:xfrm>
            <a:off x="1087287" y="1282701"/>
            <a:ext cx="6969426" cy="457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7133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КУЗБАСС 2024</a:t>
            </a:r>
            <a:endParaRPr lang="ru-RU" sz="1700" dirty="0">
              <a:solidFill>
                <a:srgbClr val="7F7F7F"/>
              </a:solidFill>
              <a:latin typeface="Helios"/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</a:t>
            </a:r>
          </a:p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57</a:t>
            </a:r>
          </a:p>
        </p:txBody>
      </p:sp>
      <p:sp>
        <p:nvSpPr>
          <p:cNvPr id="369671" name="Rectangle 7"/>
          <p:cNvSpPr>
            <a:spLocks noChangeArrowheads="1"/>
          </p:cNvSpPr>
          <p:nvPr/>
        </p:nvSpPr>
        <p:spPr bwMode="auto">
          <a:xfrm>
            <a:off x="539750" y="871538"/>
            <a:ext cx="820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67544" y="836712"/>
            <a:ext cx="8208963" cy="288925"/>
          </a:xfrm>
          <a:prstGeom prst="rect">
            <a:avLst/>
          </a:prstGeom>
          <a:solidFill>
            <a:srgbClr val="A7D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Добавлены новые графы и строки в таблицу  1000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2B10459-B488-93BE-86D2-4E1802BFBE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353" t="26283" r="19428" b="23318"/>
          <a:stretch/>
        </p:blipFill>
        <p:spPr>
          <a:xfrm>
            <a:off x="539749" y="1412776"/>
            <a:ext cx="8136757" cy="425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528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КУЗБАСС 2024</a:t>
            </a:r>
            <a:endParaRPr lang="ru-RU" sz="1700" dirty="0">
              <a:solidFill>
                <a:srgbClr val="7F7F7F"/>
              </a:solidFill>
              <a:latin typeface="Helios"/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</a:t>
            </a:r>
          </a:p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57</a:t>
            </a:r>
          </a:p>
        </p:txBody>
      </p:sp>
      <p:sp>
        <p:nvSpPr>
          <p:cNvPr id="369671" name="Rectangle 7"/>
          <p:cNvSpPr>
            <a:spLocks noChangeArrowheads="1"/>
          </p:cNvSpPr>
          <p:nvPr/>
        </p:nvSpPr>
        <p:spPr bwMode="auto">
          <a:xfrm>
            <a:off x="539750" y="871538"/>
            <a:ext cx="820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673836" y="1176338"/>
            <a:ext cx="8208963" cy="2252662"/>
          </a:xfrm>
          <a:prstGeom prst="rect">
            <a:avLst/>
          </a:prstGeom>
          <a:solidFill>
            <a:srgbClr val="A7D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2400" b="1" dirty="0">
                <a:latin typeface="+mn-lt"/>
                <a:cs typeface="Times New Roman" pitchFamily="18" charset="0"/>
              </a:rPr>
              <a:t>Добавлены новые графы и строки в таблицу  2000</a:t>
            </a:r>
          </a:p>
          <a:p>
            <a:r>
              <a:rPr lang="ru-RU" sz="2400" b="1" dirty="0">
                <a:latin typeface="+mn-lt"/>
              </a:rPr>
              <a:t>«Травмы по характеру и соответствующие им внешние</a:t>
            </a:r>
          </a:p>
          <a:p>
            <a:r>
              <a:rPr lang="ru-RU" sz="2400" b="1" dirty="0">
                <a:latin typeface="+mn-lt"/>
              </a:rPr>
              <a:t> причины</a:t>
            </a:r>
          </a:p>
          <a:p>
            <a:r>
              <a:rPr lang="ru-RU" sz="2400" b="1" dirty="0">
                <a:latin typeface="+mn-lt"/>
              </a:rPr>
              <a:t> у взрослых (18 лет и старше)»</a:t>
            </a:r>
            <a:endParaRPr lang="ru-RU" sz="2400" b="1" dirty="0">
              <a:latin typeface="+mn-lt"/>
              <a:cs typeface="Times New Roman" pitchFamily="18" charset="0"/>
            </a:endParaRPr>
          </a:p>
          <a:p>
            <a:endParaRPr lang="ru-RU" sz="2400" b="1" dirty="0">
              <a:latin typeface="+mn-lt"/>
              <a:cs typeface="Times New Roman" pitchFamily="18" charset="0"/>
            </a:endParaRP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xmlns="" id="{DECEC0B7-4624-40FE-842C-435BE5ECFE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115" y="3608922"/>
            <a:ext cx="8208963" cy="2252662"/>
          </a:xfrm>
          <a:prstGeom prst="rect">
            <a:avLst/>
          </a:prstGeom>
          <a:solidFill>
            <a:srgbClr val="A7D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2400" b="1" dirty="0">
                <a:latin typeface="+mn-lt"/>
                <a:cs typeface="Times New Roman" pitchFamily="18" charset="0"/>
              </a:rPr>
              <a:t>Добавлены новые графы и строки в таблицу  3000</a:t>
            </a:r>
          </a:p>
          <a:p>
            <a:r>
              <a:rPr lang="ru-RU" sz="2400" b="1" dirty="0">
                <a:latin typeface="+mn-lt"/>
              </a:rPr>
              <a:t>«Травмы по характеру и соответствующие им внешние </a:t>
            </a:r>
          </a:p>
          <a:p>
            <a:r>
              <a:rPr lang="ru-RU" sz="2400" b="1" dirty="0">
                <a:latin typeface="+mn-lt"/>
              </a:rPr>
              <a:t>причины  у взрослых</a:t>
            </a:r>
          </a:p>
          <a:p>
            <a:r>
              <a:rPr lang="ru-RU" sz="2400" b="1" dirty="0">
                <a:latin typeface="+mn-lt"/>
              </a:rPr>
              <a:t> старше трудоспособного возраста»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9564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КУЗБАСС </a:t>
            </a:r>
            <a:r>
              <a:rPr lang="ru-RU" sz="1700" dirty="0">
                <a:solidFill>
                  <a:srgbClr val="7F7F7F"/>
                </a:solidFill>
                <a:latin typeface="Helios"/>
              </a:rPr>
              <a:t>2024</a:t>
            </a: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</a:t>
            </a:r>
          </a:p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57</a:t>
            </a:r>
          </a:p>
        </p:txBody>
      </p:sp>
      <p:sp>
        <p:nvSpPr>
          <p:cNvPr id="369671" name="Rectangle 7"/>
          <p:cNvSpPr>
            <a:spLocks noChangeArrowheads="1"/>
          </p:cNvSpPr>
          <p:nvPr/>
        </p:nvSpPr>
        <p:spPr bwMode="auto">
          <a:xfrm>
            <a:off x="539750" y="871538"/>
            <a:ext cx="820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xmlns="" id="{4786A746-8FBB-4F49-A147-8127DE7C8A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560" y="1249152"/>
            <a:ext cx="8208963" cy="4213646"/>
          </a:xfrm>
          <a:prstGeom prst="rect">
            <a:avLst/>
          </a:prstGeom>
          <a:solidFill>
            <a:srgbClr val="A7D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2400" b="1" dirty="0">
                <a:latin typeface="+mn-lt"/>
                <a:cs typeface="Times New Roman" pitchFamily="18" charset="0"/>
              </a:rPr>
              <a:t>Обратить внимание на проведение форматно-логических</a:t>
            </a:r>
          </a:p>
          <a:p>
            <a:r>
              <a:rPr lang="ru-RU" sz="2400" b="1" dirty="0">
                <a:latin typeface="+mn-lt"/>
                <a:cs typeface="Times New Roman" pitchFamily="18" charset="0"/>
              </a:rPr>
              <a:t> контролей</a:t>
            </a:r>
          </a:p>
          <a:p>
            <a:endParaRPr lang="ru-RU" sz="2400" b="1" dirty="0">
              <a:latin typeface="+mn-lt"/>
              <a:cs typeface="Times New Roman" pitchFamily="18" charset="0"/>
            </a:endParaRPr>
          </a:p>
          <a:p>
            <a:r>
              <a:rPr lang="ru-RU" sz="2400" b="1" dirty="0">
                <a:latin typeface="+mn-lt"/>
                <a:cs typeface="Times New Roman" pitchFamily="18" charset="0"/>
              </a:rPr>
              <a:t>Сравнить изменения в динамике </a:t>
            </a:r>
          </a:p>
          <a:p>
            <a:endParaRPr lang="ru-RU" sz="2400" b="1" dirty="0">
              <a:latin typeface="+mn-lt"/>
              <a:cs typeface="Times New Roman" pitchFamily="18" charset="0"/>
            </a:endParaRP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0889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2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КУЗБАСС202</a:t>
            </a:r>
            <a:r>
              <a:rPr lang="en-US" sz="1700" dirty="0">
                <a:solidFill>
                  <a:srgbClr val="7F7F7F"/>
                </a:solidFill>
                <a:latin typeface="Helios"/>
              </a:rPr>
              <a:t>4</a:t>
            </a:r>
            <a:endParaRPr lang="ru-RU" sz="1700" dirty="0">
              <a:solidFill>
                <a:srgbClr val="7F7F7F"/>
              </a:solidFill>
              <a:latin typeface="Helios"/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СТАТИСТИЧЕСКОГО   НАБЛЮДЕНИЯ № 12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04454" y="908050"/>
            <a:ext cx="8064896" cy="338554"/>
          </a:xfrm>
          <a:prstGeom prst="rect">
            <a:avLst/>
          </a:prstGeom>
          <a:solidFill>
            <a:srgbClr val="A7D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Добавлены новые таблицы:</a:t>
            </a:r>
            <a:endParaRPr kumimoji="0" lang="ru-RU" sz="16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3835BF67-7929-4CFA-8506-F2E7F6209E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389479"/>
            <a:ext cx="8064896" cy="463286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341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/>
              <a:t>РОССИЯ 2022</a:t>
            </a:r>
            <a:endParaRPr lang="ru-RU" dirty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1989138"/>
            <a:ext cx="9144000" cy="4287837"/>
          </a:xfrm>
          <a:prstGeom prst="rect">
            <a:avLst/>
          </a:prstGeom>
          <a:solidFill>
            <a:srgbClr val="0070C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Прямоугольник 11"/>
          <p:cNvSpPr>
            <a:spLocks noChangeArrowheads="1"/>
          </p:cNvSpPr>
          <p:nvPr/>
        </p:nvSpPr>
        <p:spPr bwMode="auto">
          <a:xfrm>
            <a:off x="0" y="1773238"/>
            <a:ext cx="9144000" cy="28733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solidFill>
                <a:srgbClr val="4F6228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790348" y="3404968"/>
            <a:ext cx="777716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Helios"/>
              </a:rPr>
              <a:t>Раевская Марина Анатольевна врач-статистик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Helios"/>
              </a:rPr>
              <a:t> 83842680502 доб.4052</a:t>
            </a:r>
            <a:endParaRPr lang="ru-RU" b="1" dirty="0">
              <a:solidFill>
                <a:schemeClr val="bg1"/>
              </a:solidFill>
              <a:latin typeface="Helios"/>
            </a:endParaRPr>
          </a:p>
          <a:p>
            <a:r>
              <a:rPr lang="ru-RU" sz="2800" b="1" dirty="0">
                <a:solidFill>
                  <a:schemeClr val="bg1"/>
                </a:solidFill>
                <a:latin typeface="Helios"/>
              </a:rPr>
              <a:t>Успешной работы</a:t>
            </a:r>
            <a:r>
              <a:rPr lang="ru-RU" sz="2800" b="1">
                <a:solidFill>
                  <a:schemeClr val="bg1"/>
                </a:solidFill>
                <a:latin typeface="Helios"/>
              </a:rPr>
              <a:t>, </a:t>
            </a:r>
            <a:r>
              <a:rPr lang="ru-RU" sz="2800" b="1" smtClean="0">
                <a:solidFill>
                  <a:schemeClr val="bg1"/>
                </a:solidFill>
                <a:latin typeface="Helios"/>
              </a:rPr>
              <a:t>коллеги!</a:t>
            </a:r>
            <a:endParaRPr lang="ru-RU" sz="2800" b="1" dirty="0">
              <a:solidFill>
                <a:schemeClr val="bg1"/>
              </a:solidFill>
              <a:latin typeface="Helios"/>
            </a:endParaRPr>
          </a:p>
        </p:txBody>
      </p:sp>
    </p:spTree>
    <p:extLst>
      <p:ext uri="{BB962C8B-B14F-4D97-AF65-F5344CB8AC3E}">
        <p14:creationId xmlns:p14="http://schemas.microsoft.com/office/powerpoint/2010/main" val="2454892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2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КУЗБАСС 202</a:t>
            </a:r>
            <a:r>
              <a:rPr lang="en-US" sz="1700" dirty="0">
                <a:solidFill>
                  <a:srgbClr val="7F7F7F"/>
                </a:solidFill>
                <a:latin typeface="Helios"/>
              </a:rPr>
              <a:t>4</a:t>
            </a:r>
            <a:endParaRPr lang="ru-RU" sz="1700" dirty="0">
              <a:solidFill>
                <a:srgbClr val="7F7F7F"/>
              </a:solidFill>
              <a:latin typeface="Helios"/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СТАТИСТИЧЕСКОГО   НАБЛЮДЕНИЯ № 12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04454" y="908050"/>
            <a:ext cx="8064896" cy="338554"/>
          </a:xfrm>
          <a:prstGeom prst="rect">
            <a:avLst/>
          </a:prstGeom>
          <a:solidFill>
            <a:srgbClr val="A7D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Добавлены новые таблицы:</a:t>
            </a:r>
            <a:endParaRPr kumimoji="0" lang="ru-RU" sz="16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2E406A4-881B-41F0-BC3C-C388E7C36B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2444"/>
            <a:ext cx="9144000" cy="4721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879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2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КУЗБАСС </a:t>
            </a:r>
            <a:r>
              <a:rPr lang="ru-RU" sz="1700" dirty="0">
                <a:solidFill>
                  <a:srgbClr val="7F7F7F"/>
                </a:solidFill>
                <a:latin typeface="Helios"/>
              </a:rPr>
              <a:t>202</a:t>
            </a:r>
            <a:r>
              <a:rPr lang="en-US" sz="1700" dirty="0">
                <a:solidFill>
                  <a:srgbClr val="7F7F7F"/>
                </a:solidFill>
                <a:latin typeface="Helios"/>
              </a:rPr>
              <a:t>4</a:t>
            </a:r>
            <a:endParaRPr lang="ru-RU" sz="1700" dirty="0">
              <a:solidFill>
                <a:srgbClr val="7F7F7F"/>
              </a:solidFill>
              <a:latin typeface="Helios"/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СТАТИСТИЧЕСКОГО   НАБЛЮДЕНИЯ № 12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04454" y="908050"/>
            <a:ext cx="8064896" cy="338554"/>
          </a:xfrm>
          <a:prstGeom prst="rect">
            <a:avLst/>
          </a:prstGeom>
          <a:solidFill>
            <a:srgbClr val="A7D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Добавлены новые таблицы:</a:t>
            </a:r>
            <a:endParaRPr kumimoji="0" lang="ru-RU" sz="16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2D21E18-2BDA-2A10-7E2A-21C0517127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721" t="23318" r="14795" b="5499"/>
          <a:stretch/>
        </p:blipFill>
        <p:spPr>
          <a:xfrm>
            <a:off x="611560" y="1246604"/>
            <a:ext cx="8157790" cy="491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135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2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КУЗБАСС </a:t>
            </a:r>
            <a:r>
              <a:rPr lang="ru-RU" sz="1700" dirty="0">
                <a:solidFill>
                  <a:srgbClr val="7F7F7F"/>
                </a:solidFill>
                <a:latin typeface="Helios"/>
              </a:rPr>
              <a:t>202</a:t>
            </a:r>
            <a:r>
              <a:rPr lang="en-US" sz="1700" dirty="0">
                <a:solidFill>
                  <a:srgbClr val="7F7F7F"/>
                </a:solidFill>
                <a:latin typeface="Helios"/>
              </a:rPr>
              <a:t>4</a:t>
            </a:r>
            <a:endParaRPr lang="ru-RU" sz="1700" dirty="0">
              <a:solidFill>
                <a:srgbClr val="7F7F7F"/>
              </a:solidFill>
              <a:latin typeface="Helios"/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СТАТИСТИЧЕСКОГО   НАБЛЮДЕНИЯ № 12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04454" y="908050"/>
            <a:ext cx="8064896" cy="338554"/>
          </a:xfrm>
          <a:prstGeom prst="rect">
            <a:avLst/>
          </a:prstGeom>
          <a:solidFill>
            <a:srgbClr val="A7D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Добавлены новые таблицы:</a:t>
            </a:r>
            <a:endParaRPr kumimoji="0" lang="ru-RU" sz="16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4F8A3DE9-9024-9871-1CBC-B44D0ADCE3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795" t="27765" r="13868" b="21835"/>
          <a:stretch/>
        </p:blipFill>
        <p:spPr>
          <a:xfrm>
            <a:off x="539551" y="1389478"/>
            <a:ext cx="8369685" cy="369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061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2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КУЗБАСС 202</a:t>
            </a:r>
            <a:r>
              <a:rPr lang="en-US" sz="1700" dirty="0">
                <a:solidFill>
                  <a:srgbClr val="7F7F7F"/>
                </a:solidFill>
                <a:latin typeface="Helios"/>
              </a:rPr>
              <a:t>4</a:t>
            </a:r>
            <a:endParaRPr lang="ru-RU" sz="1700" dirty="0">
              <a:solidFill>
                <a:srgbClr val="7F7F7F"/>
              </a:solidFill>
              <a:latin typeface="Helios"/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СТАТИСТИЧЕСКОГО   НАБЛЮДЕНИЯ № 12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04454" y="908050"/>
            <a:ext cx="8064896" cy="338554"/>
          </a:xfrm>
          <a:prstGeom prst="rect">
            <a:avLst/>
          </a:prstGeom>
          <a:solidFill>
            <a:srgbClr val="A7D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Добавлены новые таблицы:</a:t>
            </a:r>
            <a:endParaRPr kumimoji="0" lang="ru-RU" sz="16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FE30409C-B6FE-401E-831D-98F1609B2D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9" y="2387937"/>
            <a:ext cx="9144000" cy="208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672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2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КУЗБАСС 202</a:t>
            </a:r>
            <a:r>
              <a:rPr lang="en-US" sz="1700" dirty="0">
                <a:solidFill>
                  <a:srgbClr val="7F7F7F"/>
                </a:solidFill>
                <a:latin typeface="Helios"/>
              </a:rPr>
              <a:t>4</a:t>
            </a:r>
            <a:endParaRPr lang="ru-RU" sz="1700" dirty="0">
              <a:solidFill>
                <a:srgbClr val="7F7F7F"/>
              </a:solidFill>
              <a:latin typeface="Helios"/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СТАТИСТИЧЕСКОГО   НАБЛЮДЕНИЯ № 12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04454" y="908050"/>
            <a:ext cx="8064896" cy="338554"/>
          </a:xfrm>
          <a:prstGeom prst="rect">
            <a:avLst/>
          </a:prstGeom>
          <a:solidFill>
            <a:srgbClr val="A7D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Добавлены новые таблицы:</a:t>
            </a:r>
            <a:endParaRPr kumimoji="0" lang="ru-RU" sz="16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DCA025B-1E72-4C1E-9FEF-7D0DA6699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83117"/>
            <a:ext cx="9144000" cy="209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698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0" y="1340768"/>
            <a:ext cx="9144000" cy="4214812"/>
          </a:xfrm>
          <a:prstGeom prst="rect">
            <a:avLst/>
          </a:prstGeom>
          <a:solidFill>
            <a:srgbClr val="0070C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/>
            <a:endParaRPr lang="ru-RU" sz="2800" b="1" u="sng" dirty="0">
              <a:solidFill>
                <a:srgbClr val="FFFFFF"/>
              </a:solidFill>
            </a:endParaRPr>
          </a:p>
          <a:p>
            <a:pPr defTabSz="957263"/>
            <a:r>
              <a:rPr lang="ru-RU" sz="2400" b="1" dirty="0">
                <a:solidFill>
                  <a:srgbClr val="FFFFFF"/>
                </a:solidFill>
              </a:rPr>
              <a:t>ФОРМА ФЕДЕРАЛЬНОГО  СТАТИСТИЧЕСКОГО НАБЛЮДЕНИЯ № 57</a:t>
            </a:r>
          </a:p>
          <a:p>
            <a:pPr defTabSz="957263"/>
            <a:endParaRPr lang="ru-RU" sz="2400" b="1" dirty="0">
              <a:solidFill>
                <a:srgbClr val="FFFFFF"/>
              </a:solidFill>
            </a:endParaRPr>
          </a:p>
          <a:p>
            <a:pPr defTabSz="957263"/>
            <a:r>
              <a:rPr lang="ru-RU" sz="2400" b="1" dirty="0">
                <a:solidFill>
                  <a:srgbClr val="FFFFFF"/>
                </a:solidFill>
              </a:rPr>
              <a:t>«СВЕДЕНИЯ О ТРАВМАХ, ОТРАВЛЕНИЯХ И НЕКОТОРЫХ ДРУГИХ ПОСЛЕДСТВИЯХ  </a:t>
            </a:r>
          </a:p>
          <a:p>
            <a:pPr defTabSz="957263"/>
            <a:r>
              <a:rPr lang="ru-RU" sz="2400" b="1" dirty="0">
                <a:solidFill>
                  <a:srgbClr val="FFFFFF"/>
                </a:solidFill>
              </a:rPr>
              <a:t>ВОЗДЕЙСТВИЯ ВНЕШНИХ ПРИЧИН»</a:t>
            </a:r>
          </a:p>
          <a:p>
            <a:pPr defTabSz="957263"/>
            <a:endParaRPr lang="ru-RU" sz="2400" b="1" dirty="0">
              <a:solidFill>
                <a:srgbClr val="FFFFFF"/>
              </a:solidFill>
            </a:endParaRPr>
          </a:p>
          <a:p>
            <a:pPr defTabSz="957263"/>
            <a:r>
              <a:rPr lang="ru-RU" sz="2400" b="1" dirty="0">
                <a:solidFill>
                  <a:srgbClr val="FFFFFF"/>
                </a:solidFill>
              </a:rPr>
              <a:t>В форму внесены существенные изменения</a:t>
            </a:r>
          </a:p>
          <a:p>
            <a:pPr defTabSz="957263"/>
            <a:endParaRPr lang="en-US" sz="2400" b="1" dirty="0">
              <a:solidFill>
                <a:srgbClr val="17375E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Прямоугольник 11"/>
          <p:cNvSpPr>
            <a:spLocks noChangeArrowheads="1"/>
          </p:cNvSpPr>
          <p:nvPr/>
        </p:nvSpPr>
        <p:spPr bwMode="auto">
          <a:xfrm>
            <a:off x="0" y="1052736"/>
            <a:ext cx="9144000" cy="28733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>
              <a:solidFill>
                <a:srgbClr val="4F6228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67621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КУЗБАСС </a:t>
            </a:r>
            <a:r>
              <a:rPr lang="ru-RU" sz="1700" dirty="0">
                <a:solidFill>
                  <a:srgbClr val="7F7F7F"/>
                </a:solidFill>
                <a:latin typeface="Helios"/>
              </a:rPr>
              <a:t>2024</a:t>
            </a:r>
          </a:p>
        </p:txBody>
      </p:sp>
      <p:sp>
        <p:nvSpPr>
          <p:cNvPr id="367624" name="Rectangle 8"/>
          <p:cNvSpPr>
            <a:spLocks noChangeArrowheads="1"/>
          </p:cNvSpPr>
          <p:nvPr/>
        </p:nvSpPr>
        <p:spPr bwMode="auto">
          <a:xfrm>
            <a:off x="827088" y="3762375"/>
            <a:ext cx="7777162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ru-RU" sz="3200" b="1">
              <a:solidFill>
                <a:schemeClr val="bg1"/>
              </a:solidFill>
              <a:latin typeface="Helios"/>
            </a:endParaRPr>
          </a:p>
          <a:p>
            <a:endParaRPr lang="ru-RU" sz="2400" b="1">
              <a:solidFill>
                <a:schemeClr val="bg1"/>
              </a:solidFill>
              <a:latin typeface="Helios"/>
            </a:endParaRP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>
                <a:solidFill>
                  <a:schemeClr val="bg1"/>
                </a:solidFill>
                <a:latin typeface="Arial" pitchFamily="34" charset="0"/>
              </a:rPr>
              <a:t>ИЗМЕНЕНИЯ, ВНОСИМЫЕ В ДЕЙСТВУЮЩИЕ ФОРМЫ ФЕДЕРАЛЬНОГО И ОТРАСЛЕВОГО  СТАТИСТИЧЕСКОГО   НАБЛЮДЕНИЯ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7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643688" y="6357938"/>
            <a:ext cx="1714500" cy="428625"/>
          </a:xfrm>
        </p:spPr>
        <p:txBody>
          <a:bodyPr lIns="95782" tIns="47891" rIns="95782" bIns="47891"/>
          <a:lstStyle/>
          <a:p>
            <a:pPr marL="0" indent="0" defTabSz="957263">
              <a:lnSpc>
                <a:spcPct val="80000"/>
              </a:lnSpc>
              <a:buFontTx/>
              <a:buNone/>
            </a:pPr>
            <a:r>
              <a:rPr lang="ru-RU" sz="1700" dirty="0" smtClean="0">
                <a:solidFill>
                  <a:srgbClr val="7F7F7F"/>
                </a:solidFill>
                <a:latin typeface="Helios"/>
              </a:rPr>
              <a:t>КУЗБАСС </a:t>
            </a:r>
            <a:r>
              <a:rPr lang="ru-RU" sz="1700" dirty="0">
                <a:solidFill>
                  <a:srgbClr val="7F7F7F"/>
                </a:solidFill>
                <a:latin typeface="Helios"/>
              </a:rPr>
              <a:t>2024</a:t>
            </a:r>
          </a:p>
        </p:txBody>
      </p:sp>
      <p:sp>
        <p:nvSpPr>
          <p:cNvPr id="16" name="Прямоугольник 13"/>
          <p:cNvSpPr txBox="1">
            <a:spLocks noChangeArrowheads="1"/>
          </p:cNvSpPr>
          <p:nvPr/>
        </p:nvSpPr>
        <p:spPr bwMode="auto">
          <a:xfrm>
            <a:off x="395288" y="115888"/>
            <a:ext cx="8374062" cy="6492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ИЗМЕНЕНИЯ, ВНОСИМЫЕ В ФОРМУ ФЕДЕРАЛЬНОГО </a:t>
            </a:r>
          </a:p>
          <a:p>
            <a:r>
              <a:rPr lang="ru-RU" sz="1600" b="1" dirty="0">
                <a:solidFill>
                  <a:schemeClr val="bg1"/>
                </a:solidFill>
                <a:latin typeface="Arial" pitchFamily="34" charset="0"/>
              </a:rPr>
              <a:t>СТАТИСТИЧЕСКОГО   НАБЛЮДЕНИЯ № 57</a:t>
            </a:r>
          </a:p>
        </p:txBody>
      </p:sp>
      <p:sp>
        <p:nvSpPr>
          <p:cNvPr id="369671" name="Rectangle 7"/>
          <p:cNvSpPr>
            <a:spLocks noChangeArrowheads="1"/>
          </p:cNvSpPr>
          <p:nvPr/>
        </p:nvSpPr>
        <p:spPr bwMode="auto">
          <a:xfrm>
            <a:off x="539750" y="871538"/>
            <a:ext cx="8208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/>
            <a:r>
              <a:rPr lang="ru-RU" sz="1400"/>
              <a:t>			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67544" y="836712"/>
            <a:ext cx="8208963" cy="288925"/>
          </a:xfrm>
          <a:prstGeom prst="rect">
            <a:avLst/>
          </a:prstGeom>
          <a:solidFill>
            <a:srgbClr val="A7D3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Добавлены новые графы и строки в таблицу  1000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2DE18CC-DCE1-285D-595A-5692AA8E10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500" t="23318" r="17574" b="11459"/>
          <a:stretch/>
        </p:blipFill>
        <p:spPr>
          <a:xfrm>
            <a:off x="777865" y="1226637"/>
            <a:ext cx="7608907" cy="485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7675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27871</TotalTime>
  <Words>466</Words>
  <Application>Microsoft Office PowerPoint</Application>
  <PresentationFormat>Экран (4:3)</PresentationFormat>
  <Paragraphs>105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Направления развития медицинскойнауки</dc:title>
  <dc:creator>Apple</dc:creator>
  <cp:lastModifiedBy>Раевская Марина Анатольевна</cp:lastModifiedBy>
  <cp:revision>1781</cp:revision>
  <cp:lastPrinted>2012-09-27T21:31:01Z</cp:lastPrinted>
  <dcterms:created xsi:type="dcterms:W3CDTF">2012-08-30T01:27:20Z</dcterms:created>
  <dcterms:modified xsi:type="dcterms:W3CDTF">2024-12-13T02:22:11Z</dcterms:modified>
</cp:coreProperties>
</file>