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448" r:id="rId2"/>
    <p:sldId id="276" r:id="rId3"/>
    <p:sldId id="259" r:id="rId4"/>
    <p:sldId id="472" r:id="rId5"/>
    <p:sldId id="473" r:id="rId6"/>
    <p:sldId id="265" r:id="rId7"/>
    <p:sldId id="264" r:id="rId8"/>
    <p:sldId id="474" r:id="rId9"/>
    <p:sldId id="277" r:id="rId10"/>
    <p:sldId id="275" r:id="rId11"/>
    <p:sldId id="269" r:id="rId12"/>
    <p:sldId id="283" r:id="rId13"/>
    <p:sldId id="284" r:id="rId14"/>
    <p:sldId id="268" r:id="rId15"/>
    <p:sldId id="289" r:id="rId16"/>
    <p:sldId id="475" r:id="rId17"/>
    <p:sldId id="267" r:id="rId18"/>
    <p:sldId id="281" r:id="rId19"/>
    <p:sldId id="282" r:id="rId20"/>
    <p:sldId id="287" r:id="rId21"/>
    <p:sldId id="286" r:id="rId22"/>
    <p:sldId id="285" r:id="rId23"/>
    <p:sldId id="280" r:id="rId24"/>
    <p:sldId id="290" r:id="rId25"/>
    <p:sldId id="476" r:id="rId26"/>
    <p:sldId id="477" r:id="rId27"/>
    <p:sldId id="478" r:id="rId28"/>
    <p:sldId id="479" r:id="rId29"/>
    <p:sldId id="309" r:id="rId30"/>
    <p:sldId id="310" r:id="rId31"/>
    <p:sldId id="480" r:id="rId32"/>
    <p:sldId id="481" r:id="rId33"/>
    <p:sldId id="482" r:id="rId34"/>
    <p:sldId id="456" r:id="rId35"/>
    <p:sldId id="454" r:id="rId36"/>
    <p:sldId id="452" r:id="rId37"/>
    <p:sldId id="451" r:id="rId38"/>
    <p:sldId id="460" r:id="rId39"/>
    <p:sldId id="464" r:id="rId40"/>
    <p:sldId id="483" r:id="rId41"/>
    <p:sldId id="484" r:id="rId42"/>
    <p:sldId id="485" r:id="rId43"/>
    <p:sldId id="486" r:id="rId44"/>
    <p:sldId id="487" r:id="rId45"/>
    <p:sldId id="468" r:id="rId46"/>
    <p:sldId id="467" r:id="rId47"/>
    <p:sldId id="466" r:id="rId48"/>
    <p:sldId id="465" r:id="rId49"/>
    <p:sldId id="461" r:id="rId50"/>
    <p:sldId id="509" r:id="rId51"/>
    <p:sldId id="489" r:id="rId52"/>
    <p:sldId id="491" r:id="rId53"/>
    <p:sldId id="492" r:id="rId54"/>
    <p:sldId id="493" r:id="rId55"/>
    <p:sldId id="494" r:id="rId56"/>
    <p:sldId id="495" r:id="rId57"/>
    <p:sldId id="496" r:id="rId58"/>
    <p:sldId id="497" r:id="rId59"/>
    <p:sldId id="498" r:id="rId60"/>
    <p:sldId id="499" r:id="rId61"/>
    <p:sldId id="500" r:id="rId62"/>
    <p:sldId id="501" r:id="rId63"/>
    <p:sldId id="502" r:id="rId64"/>
    <p:sldId id="503" r:id="rId65"/>
    <p:sldId id="504" r:id="rId66"/>
    <p:sldId id="505" r:id="rId67"/>
    <p:sldId id="506" r:id="rId68"/>
    <p:sldId id="507" r:id="rId69"/>
    <p:sldId id="508" r:id="rId70"/>
    <p:sldId id="470" r:id="rId7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EFE3DD"/>
    <a:srgbClr val="EEE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4BCD5-8F5C-4FD7-AEA9-B7C937E06D73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00F78-0BED-4BA2-B34F-06B1F30F9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925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A7A1B0E-7ACF-4578-9CD8-AA0EE5AD08B2}" type="slidenum">
              <a:rPr lang="ru-RU" altLang="ru-RU" smtClean="0">
                <a:latin typeface="Calibri" pitchFamily="34" charset="0"/>
              </a:rPr>
              <a:pPr/>
              <a:t>29</a:t>
            </a:fld>
            <a:endParaRPr lang="ru-RU" altLang="ru-RU">
              <a:latin typeface="Calibri" pitchFamily="34" charset="0"/>
            </a:endParaRPr>
          </a:p>
        </p:txBody>
      </p:sp>
      <p:sp>
        <p:nvSpPr>
          <p:cNvPr id="83971" name="Rectangle 7"/>
          <p:cNvSpPr txBox="1">
            <a:spLocks noGrp="1" noChangeArrowheads="1"/>
          </p:cNvSpPr>
          <p:nvPr/>
        </p:nvSpPr>
        <p:spPr bwMode="auto">
          <a:xfrm>
            <a:off x="3886894" y="8635764"/>
            <a:ext cx="2971106" cy="5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75" tIns="46088" rIns="92175" bIns="46088" anchor="b"/>
          <a:lstStyle>
            <a:lvl1pPr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/>
            <a:fld id="{0B512E49-754E-4A50-B942-211148752951}" type="slidenum">
              <a:rPr lang="ru-RU" altLang="ru-RU" sz="1200">
                <a:latin typeface="Times New Roman" pitchFamily="18" charset="0"/>
              </a:rPr>
              <a:pPr algn="r"/>
              <a:t>29</a:t>
            </a:fld>
            <a:endParaRPr lang="ru-RU" altLang="ru-RU" sz="1200">
              <a:latin typeface="Times New Roman" pitchFamily="18" charset="0"/>
            </a:endParaRPr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65125" y="712788"/>
            <a:ext cx="6135688" cy="34528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5790" y="4369133"/>
            <a:ext cx="5026421" cy="40616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175" tIns="46088" rIns="92175" bIns="4608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77259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96BFA7-6DA7-4E1A-9B98-4098D604F6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AA37E55-78F9-4480-81DA-129E4D9B8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5718736-43B8-4E06-802C-4267086F6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27D49B3-A39A-494A-8054-956F3BC6C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0BD17E-FDC2-400D-811F-8B812EF1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3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98EF97-2EEA-4C21-BA2A-D6471A0C3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10147BA-6D65-4C7A-A584-BD8BAB6F8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3B38928-97FF-410C-A805-61352E309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694540-F8EA-4EB1-9F60-83A1832E4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0417D33-B934-41FA-8E5C-150D11BEB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86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D6ADEEA-B8A3-4D7C-A287-AED5624328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8FB19EC-4D05-4E36-B50D-30770DD9F0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A2D76F-A18E-470A-BE67-798DEE2EC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609666-C0AC-4793-BA4E-65827EA46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A07D2B-40AB-485C-8E01-32098708C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60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434" y="628650"/>
            <a:ext cx="10545233" cy="990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9926D-C848-4E2E-8E0F-F7B6794CE95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93448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25" smtClean="0"/>
              <a:pPr marL="38100">
                <a:lnSpc>
                  <a:spcPts val="1240"/>
                </a:lnSpc>
              </a:pPr>
              <a:t>‹#›</a:t>
            </a:fld>
            <a:endParaRPr lang="ru-RU" spc="-25" dirty="0"/>
          </a:p>
        </p:txBody>
      </p:sp>
    </p:spTree>
    <p:extLst>
      <p:ext uri="{BB962C8B-B14F-4D97-AF65-F5344CB8AC3E}">
        <p14:creationId xmlns:p14="http://schemas.microsoft.com/office/powerpoint/2010/main" val="2917899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rgbClr val="001F5F"/>
                </a:solidFill>
                <a:latin typeface="Bahnschrift SemiBold"/>
                <a:cs typeface="Bahnschrift Semi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ru-RU" spc="-25" smtClean="0"/>
              <a:pPr marL="38100">
                <a:lnSpc>
                  <a:spcPts val="1240"/>
                </a:lnSpc>
              </a:pPr>
              <a:t>‹#›</a:t>
            </a:fld>
            <a:endParaRPr lang="ru-RU" spc="-25" dirty="0"/>
          </a:p>
        </p:txBody>
      </p:sp>
    </p:spTree>
    <p:extLst>
      <p:ext uri="{BB962C8B-B14F-4D97-AF65-F5344CB8AC3E}">
        <p14:creationId xmlns:p14="http://schemas.microsoft.com/office/powerpoint/2010/main" val="2237202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E9C786-61D7-4404-8FB0-FEF1BB0A5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E4C1C2-C868-41A6-9AEF-E0ED9B6421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B58D1B6-E0AE-49BA-9EFA-F5373A14F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DC1C328-3D8D-4D29-97C3-B2999B86C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21617C4-E26F-4B58-90A9-2F018686E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694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314332-6667-4D55-A06F-346039FB7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0A7E9FE-A856-444A-8960-A063646D7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C52D6E-35A4-4582-AB60-28178DB00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FF00CC9-F99B-4F8B-9051-21E3EC555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E64690-77D8-4D85-BCA6-2239E4C27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117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EE3A65-E1A9-479A-BC55-3C71538D0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D4922FD-529C-4438-89DC-8BB0F36B9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3EA90CD-CF58-4746-BB00-357F94534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8427D37-FA9A-4A67-BEA9-911B0341A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59470D6-AD53-4546-A7D2-0CB3665AB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6CA85E4-62C8-4811-A027-6C30F4A2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4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62ACBA-4A02-488F-B1C1-B5A24250F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DDC9B7F-F2F2-43DB-BEE7-31EAD6789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26F9EBC-3B65-4E0D-9A79-0746157AB3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BB4EA9D-DF96-4ABD-885C-0B0764571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56CDC5FE-A264-4663-8E05-6F20A2E47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D7CF81D-2390-45C7-B2EB-3FD99F11A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C17B633-C43C-4785-B279-B2DBA6147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24FF2E2-C1FC-4CC8-8E61-97560C50F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92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574CB2-7174-4D8D-A35C-7DA8047A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4046081-ABE3-43CF-8728-F5E5C6D40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3667D5F-D4E5-4329-BAEE-32B5F7F3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E047EA6-18B7-4450-8A94-B517D58B6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4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FB5364FC-25E2-48FF-AC92-008B80C36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4B0E4F6-945A-441D-AACC-4EF71B31E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C30C1F4-F0FB-4120-B47A-A822AB0C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78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012207-D252-41EF-A792-32D1D97A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51316FE-0BB1-4411-A046-2CFBCCBB5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54FFFB0-C8B9-4A71-B8EF-BAD9A6B095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282E02A-2E10-4A82-AEDB-BF333F93A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20EA7EE-4C2D-44F9-9680-F3E808D1F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026192C-912F-4726-B057-9FC031F61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33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676BB5-4CC9-48AB-ADF3-2C585C01C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43D861A-0A8B-4F93-B010-FD5553F092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1C3F814-FB1B-4AC0-8CCE-F41393684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6899626-BC15-4622-933E-A34853C2E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5C5C541-1D91-4020-85C8-0135EF25F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BC3E89B-9147-4159-A031-0923DD9E2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80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CBF57F-6700-43D5-93A2-5A9ED6C63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2D1344D-1A2B-40D8-BE0B-1998BC0E4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1DB852C-0048-4F97-8369-756E7AAD0B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639B3-C9ED-42FD-8B5A-17709AE205AB}" type="datetimeFigureOut">
              <a:rPr lang="ru-RU" smtClean="0"/>
              <a:t>16.12.2024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591944-C4CC-4662-AE54-370EEB734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9B99141-E4E4-41D2-8E7D-827DFDAABD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25984-4B3C-41C7-B079-99CA49C872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8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1676400" y="2286000"/>
            <a:ext cx="8839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8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6AEAE53-9965-4B51-8BC0-F4B90D203C4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1" y="1744250"/>
            <a:ext cx="10981764" cy="477794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spcBef>
                <a:spcPts val="3000"/>
              </a:spcBef>
              <a:buNone/>
            </a:pPr>
            <a:r>
              <a:rPr lang="ru-RU" sz="4400" b="1" dirty="0"/>
              <a:t>Годовой отчет за 20</a:t>
            </a:r>
            <a:r>
              <a:rPr lang="en-US" sz="4400" b="1" dirty="0" smtClean="0"/>
              <a:t>2</a:t>
            </a:r>
            <a:r>
              <a:rPr lang="ru-RU" sz="4400" b="1" dirty="0"/>
              <a:t>4</a:t>
            </a:r>
            <a:r>
              <a:rPr lang="ru-RU" sz="4400" b="1" dirty="0" smtClean="0"/>
              <a:t> </a:t>
            </a:r>
            <a:r>
              <a:rPr lang="ru-RU" sz="4400" b="1" dirty="0"/>
              <a:t>год</a:t>
            </a:r>
          </a:p>
          <a:p>
            <a:pPr marL="0" indent="0" algn="ctr">
              <a:spcBef>
                <a:spcPts val="3000"/>
              </a:spcBef>
              <a:buNone/>
            </a:pPr>
            <a:r>
              <a:rPr lang="ru-RU" sz="4400" dirty="0" smtClean="0"/>
              <a:t>Форма 30</a:t>
            </a:r>
          </a:p>
          <a:p>
            <a:pPr marL="0" indent="0" algn="ctr">
              <a:spcBef>
                <a:spcPts val="3000"/>
              </a:spcBef>
              <a:buNone/>
            </a:pPr>
            <a:r>
              <a:rPr lang="ru-RU" sz="4400" dirty="0" smtClean="0"/>
              <a:t>«Сведения о медицинской организации»</a:t>
            </a:r>
            <a:endParaRPr lang="ru-RU" sz="4400" dirty="0"/>
          </a:p>
          <a:p>
            <a:pPr marL="0" indent="0" algn="just">
              <a:spcBef>
                <a:spcPts val="3000"/>
              </a:spcBef>
              <a:buNone/>
            </a:pPr>
            <a:endParaRPr lang="ru-RU" sz="4400" dirty="0"/>
          </a:p>
          <a:p>
            <a:pPr marL="0" indent="0" algn="just">
              <a:buNone/>
            </a:pPr>
            <a:endParaRPr lang="ru-RU" sz="4400" dirty="0"/>
          </a:p>
          <a:p>
            <a:pPr marL="0" indent="0" algn="just">
              <a:buNone/>
            </a:pPr>
            <a:endParaRPr lang="ru-RU" sz="4400" dirty="0"/>
          </a:p>
          <a:p>
            <a:pPr marL="0" indent="0" algn="r">
              <a:buNone/>
            </a:pPr>
            <a:r>
              <a:rPr lang="ru-RU" sz="2400" b="1" dirty="0" err="1">
                <a:solidFill>
                  <a:schemeClr val="tx1"/>
                </a:solidFill>
              </a:rPr>
              <a:t>Цапуро</a:t>
            </a:r>
            <a:r>
              <a:rPr lang="ru-RU" sz="2400" b="1" dirty="0">
                <a:solidFill>
                  <a:schemeClr val="tx1"/>
                </a:solidFill>
              </a:rPr>
              <a:t> Елена Геннадьевна</a:t>
            </a:r>
          </a:p>
          <a:p>
            <a:pPr marL="0" indent="0" algn="r">
              <a:buNone/>
            </a:pPr>
            <a:r>
              <a:rPr lang="ru-RU" sz="2400" b="1" dirty="0">
                <a:solidFill>
                  <a:schemeClr val="tx1"/>
                </a:solidFill>
              </a:rPr>
              <a:t>Врач-статистик ОМСА ГАУЗ КОМИАЦ им. Р.М. </a:t>
            </a:r>
            <a:r>
              <a:rPr lang="ru-RU" sz="2400" b="1" dirty="0" err="1">
                <a:solidFill>
                  <a:schemeClr val="tx1"/>
                </a:solidFill>
              </a:rPr>
              <a:t>Зельковича</a:t>
            </a:r>
            <a:endParaRPr lang="ru-RU" sz="24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7283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5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63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18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693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63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58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099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64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77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35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891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63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57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727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35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248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44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55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847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pattFill prst="pct5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66938" y="500063"/>
            <a:ext cx="8304212" cy="5943600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en-US" sz="2400" b="1" dirty="0"/>
              <a:t/>
            </a:r>
            <a:br>
              <a:rPr lang="en-US" sz="2400" b="1" dirty="0"/>
            </a:br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Заполнение данных о работе 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40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скорой медицинской помощи </a:t>
            </a:r>
            <a: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en-US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форме федерального статистического наблюдения № 30 «Сведения о медицинской организации»</a:t>
            </a:r>
            <a:br>
              <a:rPr 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53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900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EFE3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735725" y="765176"/>
            <a:ext cx="10583916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Министерства здравоохранения Российской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 от 20 июня 2013  г. № 388н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«Об утверждении порядка оказания скорой, в том числе скорой специализированной, медицинской помощи» </a:t>
            </a:r>
          </a:p>
          <a:p>
            <a:pPr algn="ctr" eaLnBrk="1" hangingPunct="1"/>
            <a:r>
              <a:rPr lang="ru-RU" altLang="ru-RU" sz="3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редакции от 21 февраля 2020 г.)</a:t>
            </a:r>
            <a:endParaRPr lang="en-US" altLang="ru-RU" sz="3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44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665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5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96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19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35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050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842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936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44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4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80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34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1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26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22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2638" y="1919416"/>
            <a:ext cx="1169773" cy="47779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29168" y="1919416"/>
            <a:ext cx="1169773" cy="477795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96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191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78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76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01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207" y="1062549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ts val="4575"/>
              </a:lnSpc>
            </a:pPr>
            <a:r>
              <a:rPr lang="ru-RU" sz="6000" b="1" dirty="0">
                <a:solidFill>
                  <a:srgbClr val="002060"/>
                </a:solidFill>
              </a:rPr>
              <a:t>Годовой </a:t>
            </a:r>
            <a:r>
              <a:rPr lang="ru-RU" sz="6000" b="1" dirty="0" smtClean="0">
                <a:solidFill>
                  <a:srgbClr val="002060"/>
                </a:solidFill>
              </a:rPr>
              <a:t>отчет</a:t>
            </a:r>
            <a:r>
              <a:rPr lang="en-US" sz="6000" b="1" dirty="0" smtClean="0">
                <a:solidFill>
                  <a:srgbClr val="002060"/>
                </a:solidFill>
              </a:rPr>
              <a:t/>
            </a:r>
            <a:br>
              <a:rPr lang="en-US" sz="6000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за 20</a:t>
            </a:r>
            <a:r>
              <a:rPr lang="en-US" b="1" dirty="0">
                <a:solidFill>
                  <a:srgbClr val="002060"/>
                </a:solidFill>
              </a:rPr>
              <a:t>2</a:t>
            </a:r>
            <a:r>
              <a:rPr lang="ru-RU" b="1" dirty="0">
                <a:solidFill>
                  <a:srgbClr val="002060"/>
                </a:solidFill>
              </a:rPr>
              <a:t>4 год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ts val="4575"/>
              </a:lnSpc>
              <a:buNone/>
            </a:pPr>
            <a:r>
              <a:rPr lang="ru-RU" sz="6000" dirty="0">
                <a:solidFill>
                  <a:srgbClr val="002060"/>
                </a:solidFill>
              </a:rPr>
              <a:t/>
            </a:r>
            <a:br>
              <a:rPr lang="ru-RU" sz="6000" dirty="0">
                <a:solidFill>
                  <a:srgbClr val="002060"/>
                </a:solidFill>
              </a:rPr>
            </a:br>
            <a:endParaRPr lang="ru-RU" sz="6000" dirty="0" smtClean="0">
              <a:solidFill>
                <a:srgbClr val="002060"/>
              </a:solidFill>
            </a:endParaRPr>
          </a:p>
          <a:p>
            <a:pPr marL="0" indent="0" algn="ctr">
              <a:lnSpc>
                <a:spcPts val="4575"/>
              </a:lnSpc>
              <a:buNone/>
            </a:pPr>
            <a:endParaRPr lang="ru-RU" sz="6000" dirty="0">
              <a:solidFill>
                <a:srgbClr val="002060"/>
              </a:solidFill>
            </a:endParaRPr>
          </a:p>
          <a:p>
            <a:pPr algn="ctr">
              <a:lnSpc>
                <a:spcPts val="4575"/>
              </a:lnSpc>
            </a:pPr>
            <a:r>
              <a:rPr lang="ru-RU" sz="6000" dirty="0" smtClean="0">
                <a:solidFill>
                  <a:srgbClr val="002060"/>
                </a:solidFill>
              </a:rPr>
              <a:t>Форма</a:t>
            </a:r>
            <a:r>
              <a:rPr lang="ru-RU" sz="6000" dirty="0">
                <a:solidFill>
                  <a:srgbClr val="002060"/>
                </a:solidFill>
              </a:rPr>
              <a:t>: 16 ВН</a:t>
            </a:r>
            <a:endParaRPr lang="ru-RU" sz="6000" baseline="1736" dirty="0">
              <a:solidFill>
                <a:srgbClr val="002060"/>
              </a:solidFill>
              <a:latin typeface="Palatino Linotype"/>
              <a:cs typeface="Palatino Linotype"/>
            </a:endParaRPr>
          </a:p>
          <a:p>
            <a:pPr algn="ctr">
              <a:lnSpc>
                <a:spcPts val="4575"/>
              </a:lnSpc>
            </a:pPr>
            <a:endParaRPr lang="ru-RU" sz="6000" baseline="1736" dirty="0">
              <a:solidFill>
                <a:srgbClr val="002060"/>
              </a:solidFill>
              <a:latin typeface="Palatino Linotype"/>
              <a:cs typeface="Palatino Linotype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7114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904" y="143720"/>
            <a:ext cx="12698896" cy="2044149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Форма</a:t>
            </a:r>
            <a:r>
              <a:rPr spc="-65" dirty="0"/>
              <a:t> </a:t>
            </a:r>
            <a:r>
              <a:rPr dirty="0"/>
              <a:t>составляется</a:t>
            </a:r>
            <a:r>
              <a:rPr spc="-55" dirty="0"/>
              <a:t> </a:t>
            </a:r>
            <a:r>
              <a:rPr spc="-10" dirty="0"/>
              <a:t>всеми </a:t>
            </a:r>
            <a:r>
              <a:rPr dirty="0"/>
              <a:t>медицинскими</a:t>
            </a:r>
            <a:r>
              <a:rPr spc="-120" dirty="0"/>
              <a:t> </a:t>
            </a:r>
            <a:r>
              <a:rPr spc="-10" dirty="0"/>
              <a:t>организациями, входящими</a:t>
            </a:r>
            <a:r>
              <a:rPr spc="-100" dirty="0"/>
              <a:t> </a:t>
            </a:r>
            <a:r>
              <a:rPr dirty="0"/>
              <a:t>в</a:t>
            </a:r>
            <a:r>
              <a:rPr spc="-65" dirty="0"/>
              <a:t> </a:t>
            </a:r>
            <a:r>
              <a:rPr spc="-10" dirty="0"/>
              <a:t>номенклатуру </a:t>
            </a:r>
            <a:r>
              <a:rPr dirty="0"/>
              <a:t>медицинских</a:t>
            </a:r>
            <a:r>
              <a:rPr spc="-114" dirty="0"/>
              <a:t> </a:t>
            </a:r>
            <a:r>
              <a:rPr spc="-10" dirty="0"/>
              <a:t>организаций,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51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3443098" y="3241676"/>
            <a:ext cx="547433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3020">
              <a:spcBef>
                <a:spcPts val="100"/>
              </a:spcBef>
            </a:pPr>
            <a:r>
              <a:rPr sz="4800" b="1" dirty="0">
                <a:solidFill>
                  <a:srgbClr val="FF0000"/>
                </a:solidFill>
                <a:latin typeface="Calibri"/>
                <a:cs typeface="Calibri"/>
              </a:rPr>
              <a:t>выдающими </a:t>
            </a:r>
            <a:r>
              <a:rPr sz="4800" b="1" spc="-10" dirty="0">
                <a:solidFill>
                  <a:srgbClr val="FF0000"/>
                </a:solidFill>
                <a:latin typeface="Calibri"/>
                <a:cs typeface="Calibri"/>
              </a:rPr>
              <a:t>листки </a:t>
            </a:r>
            <a:r>
              <a:rPr sz="4800" b="1" spc="-25" dirty="0">
                <a:solidFill>
                  <a:srgbClr val="FF0000"/>
                </a:solidFill>
                <a:latin typeface="Calibri"/>
                <a:cs typeface="Calibri"/>
              </a:rPr>
              <a:t>нетрудоспособности</a:t>
            </a:r>
            <a:endParaRPr sz="4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863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52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167535" y="1213181"/>
            <a:ext cx="8023225" cy="4416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 marR="33655" indent="1905" algn="ctr">
              <a:spcBef>
                <a:spcPts val="10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строках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65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показываются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причины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ВН,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которые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заболевания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классам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болезней,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группам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отдельным</a:t>
            </a:r>
            <a:endParaRPr sz="3200">
              <a:latin typeface="Calibri"/>
              <a:cs typeface="Calibri"/>
            </a:endParaRPr>
          </a:p>
          <a:p>
            <a:pPr marL="222885" marR="216535" algn="ctr">
              <a:spcBef>
                <a:spcPts val="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нозологическим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формам,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уход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за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больным,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освобождение</a:t>
            </a:r>
            <a:r>
              <a:rPr sz="32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работы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связи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endParaRPr sz="3200">
              <a:latin typeface="Calibri"/>
              <a:cs typeface="Calibri"/>
            </a:endParaRPr>
          </a:p>
          <a:p>
            <a:pPr marL="12700" marR="5080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карантином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бактерионосительством,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отпуск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связи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санаторно-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курортным</a:t>
            </a:r>
            <a:r>
              <a:rPr sz="3200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лечением,</a:t>
            </a:r>
            <a:endParaRPr sz="3200">
              <a:latin typeface="Calibri"/>
              <a:cs typeface="Calibri"/>
            </a:endParaRPr>
          </a:p>
          <a:p>
            <a:pPr marL="1642110" marR="1639570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если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он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оформлен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листком нетрудоспособности</a:t>
            </a:r>
            <a:endParaRPr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108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53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142541" y="1204037"/>
            <a:ext cx="7797165" cy="3524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157480" indent="-342900"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Число</a:t>
            </a:r>
            <a:r>
              <a:rPr sz="28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случаев</a:t>
            </a:r>
            <a:r>
              <a:rPr sz="2800" spc="-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подсчитывается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по</a:t>
            </a:r>
            <a:r>
              <a:rPr sz="2800" u="sng" spc="-7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 </a:t>
            </a:r>
            <a:r>
              <a:rPr sz="28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закрытым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(по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данному</a:t>
            </a:r>
            <a:r>
              <a:rPr sz="2800" spc="-1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случаю)</a:t>
            </a:r>
            <a:r>
              <a:rPr sz="28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листкам</a:t>
            </a:r>
            <a:r>
              <a:rPr sz="28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нетрудоспособности.</a:t>
            </a:r>
            <a:endParaRPr sz="2800">
              <a:latin typeface="Calibri"/>
              <a:cs typeface="Calibri"/>
            </a:endParaRPr>
          </a:p>
          <a:p>
            <a:pPr marL="354965" marR="387350" indent="-342900"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2800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число</a:t>
            </a:r>
            <a:r>
              <a:rPr sz="2800" spc="-7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дней</a:t>
            </a:r>
            <a:r>
              <a:rPr sz="2800" spc="-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ВН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включается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суммарное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число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календарных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дней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из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всех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листков</a:t>
            </a:r>
            <a:endParaRPr sz="2800">
              <a:latin typeface="Calibri"/>
              <a:cs typeface="Calibri"/>
            </a:endParaRPr>
          </a:p>
          <a:p>
            <a:pPr marL="354965"/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данному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случаю,</a:t>
            </a:r>
            <a:endParaRPr sz="2800">
              <a:latin typeface="Calibri"/>
              <a:cs typeface="Calibri"/>
            </a:endParaRPr>
          </a:p>
          <a:p>
            <a:pPr marL="354965" marR="5080"/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независимо</a:t>
            </a:r>
            <a:r>
              <a:rPr sz="2800" spc="-1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от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того,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какими</a:t>
            </a:r>
            <a:r>
              <a:rPr sz="28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медицинскими организациями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они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были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выданы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(при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закрытии последнего</a:t>
            </a:r>
            <a:r>
              <a:rPr sz="2800" spc="-1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листка</a:t>
            </a:r>
            <a:r>
              <a:rPr sz="2800" spc="-1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нетрудоспособности)</a:t>
            </a:r>
            <a:endParaRPr sz="2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48724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54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22703" y="1213181"/>
            <a:ext cx="8054340" cy="40265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Если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случай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ВН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был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зафиксирован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endParaRPr sz="3200">
              <a:latin typeface="Calibri"/>
              <a:cs typeface="Calibri"/>
            </a:endParaRPr>
          </a:p>
          <a:p>
            <a:pPr marL="12065" marR="5080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предыдущем</a:t>
            </a:r>
            <a:r>
              <a:rPr sz="32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отчетном</a:t>
            </a:r>
            <a:r>
              <a:rPr sz="32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периоде,</a:t>
            </a:r>
            <a:r>
              <a:rPr sz="32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закончился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отчетном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году,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то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он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учитывается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endParaRPr sz="3200">
              <a:latin typeface="Calibri"/>
              <a:cs typeface="Calibri"/>
            </a:endParaRPr>
          </a:p>
          <a:p>
            <a:pPr marL="109855" marR="104139" indent="252729">
              <a:spcBef>
                <a:spcPts val="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последнему</a:t>
            </a:r>
            <a:r>
              <a:rPr sz="32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закрытому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листку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временной нетрудоспособности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отчетном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году,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а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дни</a:t>
            </a:r>
            <a:endParaRPr sz="3200">
              <a:latin typeface="Calibri"/>
              <a:cs typeface="Calibri"/>
            </a:endParaRPr>
          </a:p>
          <a:p>
            <a:pPr marL="1396365" marR="762000" indent="-626745"/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2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этому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случаю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календарные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дни</a:t>
            </a:r>
            <a:endParaRPr sz="3200">
              <a:latin typeface="Calibri"/>
              <a:cs typeface="Calibri"/>
            </a:endParaRPr>
          </a:p>
          <a:p>
            <a:pPr marL="706120">
              <a:spcBef>
                <a:spcPts val="770"/>
              </a:spcBef>
            </a:pP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как</a:t>
            </a:r>
            <a:r>
              <a:rPr sz="3200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предыдущего,</a:t>
            </a:r>
            <a:r>
              <a:rPr sz="32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так</a:t>
            </a:r>
            <a:r>
              <a:rPr sz="3200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3200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отчетного</a:t>
            </a:r>
            <a:r>
              <a:rPr sz="3200" spc="-7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FF0000"/>
                </a:solidFill>
                <a:latin typeface="Calibri"/>
                <a:cs typeface="Calibri"/>
              </a:rPr>
              <a:t>года</a:t>
            </a:r>
            <a:endParaRPr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1448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55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14474" y="1055625"/>
            <a:ext cx="7908925" cy="4940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142875" indent="-342900"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Источником</a:t>
            </a:r>
            <a:r>
              <a:rPr sz="26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сведений</a:t>
            </a:r>
            <a:r>
              <a:rPr sz="2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для</a:t>
            </a:r>
            <a:r>
              <a:rPr sz="26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заполнения</a:t>
            </a:r>
            <a:r>
              <a:rPr sz="2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формы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16-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ВН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является</a:t>
            </a:r>
            <a:r>
              <a:rPr sz="26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"Книга</a:t>
            </a:r>
            <a:r>
              <a:rPr sz="26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регистрации</a:t>
            </a:r>
            <a:r>
              <a:rPr sz="2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листков</a:t>
            </a:r>
            <a:endParaRPr sz="2600">
              <a:latin typeface="Calibri"/>
              <a:cs typeface="Calibri"/>
            </a:endParaRPr>
          </a:p>
          <a:p>
            <a:pPr marL="354965"/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нетрудоспособности"</a:t>
            </a:r>
            <a:r>
              <a:rPr sz="2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(ф.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26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036/у).</a:t>
            </a:r>
            <a:endParaRPr sz="2600">
              <a:latin typeface="Calibri"/>
              <a:cs typeface="Calibri"/>
            </a:endParaRPr>
          </a:p>
          <a:p>
            <a:pPr marL="355600" indent="-342900">
              <a:spcBef>
                <a:spcPts val="6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При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заполнении</a:t>
            </a:r>
            <a:r>
              <a:rPr sz="2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"Книги</a:t>
            </a:r>
            <a:r>
              <a:rPr sz="26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регистрации</a:t>
            </a:r>
            <a:r>
              <a:rPr sz="2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листков</a:t>
            </a:r>
            <a:endParaRPr sz="2600">
              <a:latin typeface="Calibri"/>
              <a:cs typeface="Calibri"/>
            </a:endParaRPr>
          </a:p>
          <a:p>
            <a:pPr marL="354965" marR="5080"/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нетрудоспособности"</a:t>
            </a:r>
            <a:r>
              <a:rPr sz="2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проставляют</a:t>
            </a:r>
            <a:r>
              <a:rPr sz="26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заключительный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диагноз</a:t>
            </a:r>
            <a:r>
              <a:rPr sz="2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основного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заболевания</a:t>
            </a:r>
            <a:r>
              <a:rPr sz="26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(травмы</a:t>
            </a:r>
            <a:r>
              <a:rPr sz="2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25" dirty="0">
                <a:solidFill>
                  <a:srgbClr val="001F5F"/>
                </a:solidFill>
                <a:latin typeface="Calibri"/>
                <a:cs typeface="Calibri"/>
              </a:rPr>
              <a:t>или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отравления),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послужившего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причиной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ВН,</a:t>
            </a:r>
            <a:r>
              <a:rPr sz="26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6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число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календарных</a:t>
            </a:r>
            <a:r>
              <a:rPr sz="2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дней,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сопровождавшее</a:t>
            </a:r>
            <a:r>
              <a:rPr sz="2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данный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случай.</a:t>
            </a:r>
            <a:endParaRPr sz="2600">
              <a:latin typeface="Calibri"/>
              <a:cs typeface="Calibri"/>
            </a:endParaRPr>
          </a:p>
          <a:p>
            <a:pPr marL="355600" indent="-342900">
              <a:spcBef>
                <a:spcPts val="6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6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случае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возникновения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нескольких</a:t>
            </a:r>
            <a:r>
              <a:rPr sz="2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острых</a:t>
            </a:r>
            <a:endParaRPr sz="2600">
              <a:latin typeface="Calibri"/>
              <a:cs typeface="Calibri"/>
            </a:endParaRPr>
          </a:p>
          <a:p>
            <a:pPr marL="354965" marR="659130" algn="just"/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заболеваний,</a:t>
            </a:r>
            <a:r>
              <a:rPr sz="26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качестве</a:t>
            </a:r>
            <a:r>
              <a:rPr sz="26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основного</a:t>
            </a:r>
            <a:r>
              <a:rPr sz="2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заболевания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выбирают</a:t>
            </a:r>
            <a:r>
              <a:rPr sz="2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то</a:t>
            </a:r>
            <a:r>
              <a:rPr sz="2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заболевание,</a:t>
            </a:r>
            <a:r>
              <a:rPr sz="2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r>
              <a:rPr sz="2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которое</a:t>
            </a:r>
            <a:r>
              <a:rPr sz="2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затрачено </a:t>
            </a:r>
            <a:r>
              <a:rPr sz="2600" dirty="0">
                <a:solidFill>
                  <a:srgbClr val="001F5F"/>
                </a:solidFill>
                <a:latin typeface="Calibri"/>
                <a:cs typeface="Calibri"/>
              </a:rPr>
              <a:t>больше</a:t>
            </a:r>
            <a:r>
              <a:rPr sz="26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600" spc="-10" dirty="0">
                <a:solidFill>
                  <a:srgbClr val="001F5F"/>
                </a:solidFill>
                <a:latin typeface="Calibri"/>
                <a:cs typeface="Calibri"/>
              </a:rPr>
              <a:t>ресурсов</a:t>
            </a:r>
            <a:endParaRPr sz="2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415123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56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329384" y="1073911"/>
            <a:ext cx="7841615" cy="4274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95885" marR="87630" algn="ctr">
              <a:spcBef>
                <a:spcPts val="95"/>
              </a:spcBef>
            </a:pP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r>
              <a:rPr sz="34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FF0000"/>
                </a:solidFill>
                <a:latin typeface="Calibri"/>
                <a:cs typeface="Calibri"/>
              </a:rPr>
              <a:t>1</a:t>
            </a:r>
            <a:r>
              <a:rPr sz="3400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FF0000"/>
                </a:solidFill>
                <a:latin typeface="Calibri"/>
                <a:cs typeface="Calibri"/>
              </a:rPr>
              <a:t>по</a:t>
            </a:r>
            <a:r>
              <a:rPr sz="3400" spc="-6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FF0000"/>
                </a:solidFill>
                <a:latin typeface="Calibri"/>
                <a:cs typeface="Calibri"/>
              </a:rPr>
              <a:t>51</a:t>
            </a:r>
            <a:r>
              <a:rPr sz="3400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заполняются</a:t>
            </a:r>
            <a:r>
              <a:rPr sz="34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4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классам,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группам</a:t>
            </a:r>
            <a:r>
              <a:rPr sz="34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4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40" dirty="0">
                <a:solidFill>
                  <a:srgbClr val="001F5F"/>
                </a:solidFill>
                <a:latin typeface="Calibri"/>
                <a:cs typeface="Calibri"/>
              </a:rPr>
              <a:t>отдельным</a:t>
            </a:r>
            <a:r>
              <a:rPr sz="34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заболеваниям</a:t>
            </a:r>
            <a:r>
              <a:rPr sz="3400" spc="-1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5" dirty="0">
                <a:solidFill>
                  <a:srgbClr val="001F5F"/>
                </a:solidFill>
                <a:latin typeface="Calibri"/>
                <a:cs typeface="Calibri"/>
              </a:rPr>
              <a:t>(в</a:t>
            </a:r>
            <a:endParaRPr sz="3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соответствии</a:t>
            </a:r>
            <a:r>
              <a:rPr sz="3400" spc="-1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4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5" dirty="0">
                <a:solidFill>
                  <a:srgbClr val="001F5F"/>
                </a:solidFill>
                <a:latin typeface="Calibri"/>
                <a:cs typeface="Calibri"/>
              </a:rPr>
              <a:t>кодами</a:t>
            </a:r>
            <a:r>
              <a:rPr sz="34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5" dirty="0">
                <a:solidFill>
                  <a:srgbClr val="001F5F"/>
                </a:solidFill>
                <a:latin typeface="Calibri"/>
                <a:cs typeface="Calibri"/>
              </a:rPr>
              <a:t>МКБ-Х).</a:t>
            </a:r>
            <a:endParaRPr sz="3400" dirty="0">
              <a:latin typeface="Calibri"/>
              <a:cs typeface="Calibri"/>
            </a:endParaRPr>
          </a:p>
          <a:p>
            <a:pPr algn="ctr">
              <a:spcBef>
                <a:spcPts val="820"/>
              </a:spcBef>
            </a:pPr>
            <a:r>
              <a:rPr sz="3400" spc="-35" dirty="0">
                <a:solidFill>
                  <a:srgbClr val="001F5F"/>
                </a:solidFill>
                <a:latin typeface="Calibri"/>
                <a:cs typeface="Calibri"/>
              </a:rPr>
              <a:t>Отдельные</a:t>
            </a:r>
            <a:r>
              <a:rPr sz="34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заболевания,</a:t>
            </a:r>
            <a:r>
              <a:rPr sz="34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5" dirty="0">
                <a:solidFill>
                  <a:srgbClr val="001F5F"/>
                </a:solidFill>
                <a:latin typeface="Calibri"/>
                <a:cs typeface="Calibri"/>
              </a:rPr>
              <a:t>не</a:t>
            </a:r>
            <a:endParaRPr sz="3400" dirty="0">
              <a:latin typeface="Calibri"/>
              <a:cs typeface="Calibri"/>
            </a:endParaRPr>
          </a:p>
          <a:p>
            <a:pPr marL="12065" marR="5080" algn="ctr"/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предусмотренные</a:t>
            </a:r>
            <a:r>
              <a:rPr sz="34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перечнем</a:t>
            </a:r>
            <a:r>
              <a:rPr sz="34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таблицы</a:t>
            </a:r>
            <a:r>
              <a:rPr sz="3400" spc="-1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4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5" dirty="0">
                <a:solidFill>
                  <a:srgbClr val="001F5F"/>
                </a:solidFill>
                <a:latin typeface="Calibri"/>
                <a:cs typeface="Calibri"/>
              </a:rPr>
              <a:t>не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включенные</a:t>
            </a:r>
            <a:r>
              <a:rPr sz="34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4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выделенные</a:t>
            </a:r>
            <a:r>
              <a:rPr sz="34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группы,</a:t>
            </a:r>
            <a:endParaRPr sz="3400" dirty="0">
              <a:latin typeface="Calibri"/>
              <a:cs typeface="Calibri"/>
            </a:endParaRPr>
          </a:p>
          <a:p>
            <a:pPr marL="94615" marR="86995" algn="ctr">
              <a:spcBef>
                <a:spcPts val="5"/>
              </a:spcBef>
            </a:pP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следует</a:t>
            </a:r>
            <a:r>
              <a:rPr sz="34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отнести</a:t>
            </a:r>
            <a:r>
              <a:rPr sz="34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4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20" dirty="0">
                <a:solidFill>
                  <a:srgbClr val="001F5F"/>
                </a:solidFill>
                <a:latin typeface="Calibri"/>
                <a:cs typeface="Calibri"/>
              </a:rPr>
              <a:t>соответствующий</a:t>
            </a:r>
            <a:r>
              <a:rPr sz="34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400" spc="-10" dirty="0">
                <a:solidFill>
                  <a:srgbClr val="001F5F"/>
                </a:solidFill>
                <a:latin typeface="Calibri"/>
                <a:cs typeface="Calibri"/>
              </a:rPr>
              <a:t>класс болезней</a:t>
            </a:r>
            <a:endParaRPr sz="3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987249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57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57756" y="1060197"/>
            <a:ext cx="7981315" cy="43783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11835" marR="13335" indent="-690880">
              <a:spcBef>
                <a:spcPts val="95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строку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45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"Беременность,</a:t>
            </a:r>
            <a:r>
              <a:rPr sz="28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роды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послеродовой период"</a:t>
            </a:r>
            <a:r>
              <a:rPr sz="2800" b="1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включают</a:t>
            </a:r>
            <a:r>
              <a:rPr sz="28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состояния,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являющиеся</a:t>
            </a:r>
            <a:endParaRPr sz="2800">
              <a:latin typeface="Calibri"/>
              <a:cs typeface="Calibri"/>
            </a:endParaRPr>
          </a:p>
          <a:p>
            <a:pPr marL="12700" marR="5080" indent="478155"/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осложнением</a:t>
            </a:r>
            <a:r>
              <a:rPr sz="2800" spc="-1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беременности,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наступившие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до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отпуска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беременности,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осложнения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после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родов, наступившие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или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продолжающиеся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протяжении</a:t>
            </a:r>
            <a:endParaRPr sz="2800">
              <a:latin typeface="Calibri"/>
              <a:cs typeface="Calibri"/>
            </a:endParaRPr>
          </a:p>
          <a:p>
            <a:pPr marL="303530" marR="292735" algn="ctr">
              <a:spcBef>
                <a:spcPts val="5"/>
              </a:spcBef>
            </a:pP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послеродового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периода.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ВН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причине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абортов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также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включается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эту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строку.</a:t>
            </a:r>
            <a:endParaRPr sz="2800">
              <a:latin typeface="Calibri"/>
              <a:cs typeface="Calibri"/>
            </a:endParaRPr>
          </a:p>
          <a:p>
            <a:pPr marL="53340" marR="40005" algn="ctr">
              <a:spcBef>
                <a:spcPts val="675"/>
              </a:spcBef>
            </a:pP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Заболевания</a:t>
            </a:r>
            <a:r>
              <a:rPr sz="28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женщины,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не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связанные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имеющейся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у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нее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беременностью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или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родами,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в</a:t>
            </a:r>
            <a:endParaRPr sz="2800">
              <a:latin typeface="Calibri"/>
              <a:cs typeface="Calibri"/>
            </a:endParaRPr>
          </a:p>
          <a:p>
            <a:pPr marL="3175" algn="ctr"/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соответствующие</a:t>
            </a:r>
            <a:r>
              <a:rPr sz="28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отчета</a:t>
            </a:r>
            <a:endParaRPr sz="2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63878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0428" y="1078485"/>
            <a:ext cx="7901305" cy="2220595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Calibri"/>
                <a:cs typeface="Calibri"/>
              </a:rPr>
              <a:t>В</a:t>
            </a:r>
            <a:r>
              <a:rPr sz="3600" spc="-3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строки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48</a:t>
            </a:r>
            <a:r>
              <a:rPr sz="3600" spc="-2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-</a:t>
            </a:r>
            <a:r>
              <a:rPr sz="3600" spc="-1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49</a:t>
            </a:r>
            <a:r>
              <a:rPr sz="3600" spc="-20" dirty="0">
                <a:latin typeface="Calibri"/>
                <a:cs typeface="Calibri"/>
              </a:rPr>
              <a:t> </a:t>
            </a:r>
            <a:r>
              <a:rPr sz="3600" b="1" spc="-10" dirty="0">
                <a:latin typeface="Calibri"/>
                <a:cs typeface="Calibri"/>
              </a:rPr>
              <a:t>"Травмы</a:t>
            </a:r>
            <a:r>
              <a:rPr sz="3600" b="1" spc="-40" dirty="0">
                <a:latin typeface="Calibri"/>
                <a:cs typeface="Calibri"/>
              </a:rPr>
              <a:t> </a:t>
            </a:r>
            <a:r>
              <a:rPr sz="3600" b="1" dirty="0">
                <a:latin typeface="Calibri"/>
                <a:cs typeface="Calibri"/>
              </a:rPr>
              <a:t>и</a:t>
            </a:r>
            <a:r>
              <a:rPr sz="3600" b="1" spc="-15" dirty="0">
                <a:latin typeface="Calibri"/>
                <a:cs typeface="Calibri"/>
              </a:rPr>
              <a:t> </a:t>
            </a:r>
            <a:r>
              <a:rPr sz="3600" b="1" spc="-10" dirty="0">
                <a:latin typeface="Calibri"/>
                <a:cs typeface="Calibri"/>
              </a:rPr>
              <a:t>отравления" </a:t>
            </a:r>
            <a:r>
              <a:rPr sz="3600" dirty="0">
                <a:latin typeface="Calibri"/>
                <a:cs typeface="Calibri"/>
              </a:rPr>
              <a:t>включаются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сведения</a:t>
            </a:r>
            <a:r>
              <a:rPr sz="3600" spc="-3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о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ВН,</a:t>
            </a:r>
            <a:r>
              <a:rPr sz="3600" spc="-5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связанной</a:t>
            </a:r>
            <a:r>
              <a:rPr sz="3600" spc="-50" dirty="0">
                <a:latin typeface="Calibri"/>
                <a:cs typeface="Calibri"/>
              </a:rPr>
              <a:t> с </a:t>
            </a:r>
            <a:r>
              <a:rPr sz="3600" dirty="0">
                <a:latin typeface="Calibri"/>
                <a:cs typeface="Calibri"/>
              </a:rPr>
              <a:t>травмами</a:t>
            </a:r>
            <a:r>
              <a:rPr sz="3600" spc="-5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</a:t>
            </a:r>
            <a:r>
              <a:rPr sz="3600" spc="-40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отравлениями,</a:t>
            </a:r>
            <a:r>
              <a:rPr sz="3600" spc="-20" dirty="0">
                <a:latin typeface="Calibri"/>
                <a:cs typeface="Calibri"/>
              </a:rPr>
              <a:t> </a:t>
            </a:r>
            <a:r>
              <a:rPr sz="3600" spc="-10" dirty="0">
                <a:latin typeface="Calibri"/>
                <a:cs typeface="Calibri"/>
              </a:rPr>
              <a:t>независимо </a:t>
            </a:r>
            <a:r>
              <a:rPr sz="3600" dirty="0">
                <a:latin typeface="Calibri"/>
                <a:cs typeface="Calibri"/>
              </a:rPr>
              <a:t>от</a:t>
            </a:r>
            <a:r>
              <a:rPr sz="3600" spc="-2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места</a:t>
            </a:r>
            <a:r>
              <a:rPr sz="3600" spc="-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и </a:t>
            </a:r>
            <a:r>
              <a:rPr sz="3600" spc="-10" dirty="0">
                <a:latin typeface="Calibri"/>
                <a:cs typeface="Calibri"/>
              </a:rPr>
              <a:t>причины.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xfrm>
            <a:off x="2789682" y="3505200"/>
            <a:ext cx="6709919" cy="13696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0675"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В</a:t>
            </a:r>
            <a:r>
              <a:rPr spc="-10" dirty="0"/>
              <a:t> </a:t>
            </a:r>
            <a:r>
              <a:rPr dirty="0"/>
              <a:t>строки</a:t>
            </a:r>
            <a:r>
              <a:rPr spc="-5" dirty="0"/>
              <a:t> </a:t>
            </a:r>
            <a:r>
              <a:rPr spc="-10" dirty="0"/>
              <a:t>50-</a:t>
            </a:r>
            <a:r>
              <a:rPr dirty="0"/>
              <a:t>51</a:t>
            </a:r>
            <a:r>
              <a:rPr spc="-10" dirty="0"/>
              <a:t> </a:t>
            </a:r>
            <a:r>
              <a:rPr dirty="0"/>
              <a:t>включаются</a:t>
            </a:r>
            <a:r>
              <a:rPr spc="-5" dirty="0"/>
              <a:t> </a:t>
            </a:r>
            <a:r>
              <a:rPr dirty="0"/>
              <a:t>данные</a:t>
            </a:r>
            <a:r>
              <a:rPr spc="-10" dirty="0"/>
              <a:t> </a:t>
            </a:r>
            <a:r>
              <a:rPr dirty="0"/>
              <a:t>о</a:t>
            </a:r>
            <a:r>
              <a:rPr spc="-10" dirty="0"/>
              <a:t> </a:t>
            </a:r>
            <a:r>
              <a:rPr spc="-25" dirty="0"/>
              <a:t>ВН, </a:t>
            </a:r>
            <a:r>
              <a:rPr dirty="0"/>
              <a:t>связанной</a:t>
            </a:r>
            <a:r>
              <a:rPr spc="-5" dirty="0"/>
              <a:t> </a:t>
            </a:r>
            <a:r>
              <a:rPr dirty="0"/>
              <a:t>с</a:t>
            </a:r>
            <a:r>
              <a:rPr spc="-5" dirty="0"/>
              <a:t> </a:t>
            </a:r>
            <a:r>
              <a:rPr spc="-20" dirty="0"/>
              <a:t>COVID-</a:t>
            </a:r>
            <a:r>
              <a:rPr spc="-25" dirty="0"/>
              <a:t>19.</a:t>
            </a:r>
          </a:p>
          <a:p>
            <a:pPr marL="541655" marR="226060" algn="ctr">
              <a:lnSpc>
                <a:spcPct val="100000"/>
              </a:lnSpc>
              <a:spcBef>
                <a:spcPts val="470"/>
              </a:spcBef>
            </a:pPr>
            <a:r>
              <a:rPr sz="1400" dirty="0"/>
              <a:t>Не</a:t>
            </a:r>
            <a:r>
              <a:rPr sz="1400" spc="-35" dirty="0"/>
              <a:t> </a:t>
            </a:r>
            <a:r>
              <a:rPr sz="1400" dirty="0"/>
              <a:t>следует</a:t>
            </a:r>
            <a:r>
              <a:rPr sz="1400" spc="-5" dirty="0"/>
              <a:t> </a:t>
            </a:r>
            <a:r>
              <a:rPr sz="1400" dirty="0"/>
              <a:t>включать</a:t>
            </a:r>
            <a:r>
              <a:rPr sz="1400" spc="-20" dirty="0"/>
              <a:t> </a:t>
            </a:r>
            <a:r>
              <a:rPr sz="1400" dirty="0"/>
              <a:t>случаи</a:t>
            </a:r>
            <a:r>
              <a:rPr sz="1400" spc="-15" dirty="0"/>
              <a:t> </a:t>
            </a:r>
            <a:r>
              <a:rPr sz="1400" spc="-10" dirty="0"/>
              <a:t>COVID-</a:t>
            </a:r>
            <a:r>
              <a:rPr sz="1400" dirty="0"/>
              <a:t>19</a:t>
            </a:r>
            <a:r>
              <a:rPr sz="1400" spc="-10" dirty="0"/>
              <a:t> </a:t>
            </a:r>
            <a:r>
              <a:rPr sz="1400" dirty="0"/>
              <a:t>в</a:t>
            </a:r>
            <a:r>
              <a:rPr sz="1400" spc="-15" dirty="0"/>
              <a:t> </a:t>
            </a:r>
            <a:r>
              <a:rPr sz="1400" dirty="0"/>
              <a:t>строки</a:t>
            </a:r>
            <a:r>
              <a:rPr sz="1400" spc="-25" dirty="0"/>
              <a:t> </a:t>
            </a:r>
            <a:r>
              <a:rPr sz="1400" dirty="0"/>
              <a:t>01</a:t>
            </a:r>
            <a:r>
              <a:rPr sz="1400" spc="-10" dirty="0"/>
              <a:t> </a:t>
            </a:r>
            <a:r>
              <a:rPr sz="1400" dirty="0"/>
              <a:t>–</a:t>
            </a:r>
            <a:r>
              <a:rPr sz="1400" spc="-20" dirty="0"/>
              <a:t> </a:t>
            </a:r>
            <a:r>
              <a:rPr sz="1400" dirty="0"/>
              <a:t>02</a:t>
            </a:r>
            <a:r>
              <a:rPr sz="1400" spc="-20" dirty="0"/>
              <a:t> </a:t>
            </a:r>
            <a:r>
              <a:rPr sz="1400" spc="-10" dirty="0"/>
              <a:t>«Некоторые</a:t>
            </a:r>
            <a:r>
              <a:rPr sz="1400" spc="-20" dirty="0"/>
              <a:t> </a:t>
            </a:r>
            <a:r>
              <a:rPr sz="1400" dirty="0"/>
              <a:t>инфекционные</a:t>
            </a:r>
            <a:r>
              <a:rPr sz="1400" spc="-20" dirty="0"/>
              <a:t> </a:t>
            </a:r>
            <a:r>
              <a:rPr sz="1400" dirty="0"/>
              <a:t>и</a:t>
            </a:r>
            <a:r>
              <a:rPr sz="1400" spc="-10" dirty="0"/>
              <a:t> паразитарные </a:t>
            </a:r>
            <a:r>
              <a:rPr sz="1400" dirty="0"/>
              <a:t>болезни»</a:t>
            </a:r>
            <a:r>
              <a:rPr sz="1400" spc="-75" dirty="0"/>
              <a:t> </a:t>
            </a:r>
            <a:r>
              <a:rPr sz="1400" dirty="0"/>
              <a:t>таблицы</a:t>
            </a:r>
            <a:r>
              <a:rPr sz="1400" spc="-50" dirty="0"/>
              <a:t> </a:t>
            </a:r>
            <a:r>
              <a:rPr sz="1400" spc="-20" dirty="0"/>
              <a:t>1000!</a:t>
            </a:r>
            <a:endParaRPr sz="1400" dirty="0"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12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58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8750514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91869" y="393191"/>
            <a:ext cx="8301355" cy="2947670"/>
            <a:chOff x="467868" y="393191"/>
            <a:chExt cx="8301355" cy="2947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900" y="710183"/>
              <a:ext cx="132587" cy="1325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4004" y="393191"/>
              <a:ext cx="2551175" cy="8991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11779" y="393191"/>
              <a:ext cx="658368" cy="89916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6747" y="393191"/>
              <a:ext cx="5718048" cy="89916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4004" y="880872"/>
              <a:ext cx="7975092" cy="8991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4004" y="1368552"/>
              <a:ext cx="3851148" cy="89916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7868" y="1973580"/>
              <a:ext cx="644651" cy="84124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94004" y="1953767"/>
              <a:ext cx="7245096" cy="89916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94004" y="2441447"/>
              <a:ext cx="1501139" cy="899160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2247900" y="4099559"/>
            <a:ext cx="7315200" cy="1386840"/>
            <a:chOff x="723900" y="4099559"/>
            <a:chExt cx="7315200" cy="1386840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900" y="4416551"/>
              <a:ext cx="132587" cy="13258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4003" y="4099559"/>
              <a:ext cx="1833372" cy="89915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093975" y="4099559"/>
              <a:ext cx="4707635" cy="89915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268211" y="4099559"/>
              <a:ext cx="1770888" cy="89915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94003" y="4587239"/>
              <a:ext cx="1705356" cy="89916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2214473" y="483820"/>
            <a:ext cx="7816850" cy="584070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marR="106045" indent="-342900" algn="just"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В</a:t>
            </a:r>
            <a:r>
              <a:rPr sz="3200" b="1" spc="-1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строки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52-53</a:t>
            </a:r>
            <a:r>
              <a:rPr sz="3200" b="1" spc="-1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«Всего</a:t>
            </a:r>
            <a:r>
              <a:rPr sz="3200" b="1" spc="-2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по</a:t>
            </a:r>
            <a:r>
              <a:rPr sz="3200" b="1" spc="-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C0504D"/>
                </a:solidFill>
                <a:latin typeface="Calibri"/>
                <a:cs typeface="Calibri"/>
              </a:rPr>
              <a:t>заболеваниям»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включаются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данные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о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всех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случаях</a:t>
            </a:r>
            <a:r>
              <a:rPr sz="3200" b="1" spc="-3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ВН</a:t>
            </a:r>
            <a:r>
              <a:rPr sz="3200" b="1" spc="-2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spc="-25" dirty="0">
                <a:solidFill>
                  <a:srgbClr val="C0504D"/>
                </a:solidFill>
                <a:latin typeface="Calibri"/>
                <a:cs typeface="Calibri"/>
              </a:rPr>
              <a:t>по </a:t>
            </a:r>
            <a:r>
              <a:rPr sz="3200" b="1" dirty="0">
                <a:solidFill>
                  <a:srgbClr val="C0504D"/>
                </a:solidFill>
                <a:latin typeface="Calibri"/>
                <a:cs typeface="Calibri"/>
              </a:rPr>
              <a:t>классам</a:t>
            </a:r>
            <a:r>
              <a:rPr sz="3200" b="1" spc="-40" dirty="0">
                <a:solidFill>
                  <a:srgbClr val="C0504D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C0504D"/>
                </a:solidFill>
                <a:latin typeface="Calibri"/>
                <a:cs typeface="Calibri"/>
              </a:rPr>
              <a:t>болезней.</a:t>
            </a:r>
            <a:endParaRPr sz="3200">
              <a:latin typeface="Calibri"/>
              <a:cs typeface="Calibri"/>
            </a:endParaRPr>
          </a:p>
          <a:p>
            <a:pPr marL="354965" marR="834390" indent="-342900"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Строка</a:t>
            </a:r>
            <a:r>
              <a:rPr sz="32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52</a:t>
            </a:r>
            <a:r>
              <a:rPr sz="32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таблицы</a:t>
            </a:r>
            <a:r>
              <a:rPr sz="32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32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равна</a:t>
            </a:r>
            <a:r>
              <a:rPr sz="32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20" dirty="0">
                <a:solidFill>
                  <a:srgbClr val="001F5F"/>
                </a:solidFill>
                <a:latin typeface="Calibri"/>
                <a:cs typeface="Calibri"/>
              </a:rPr>
              <a:t>сумме 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строк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:</a:t>
            </a:r>
            <a:endParaRPr sz="3200">
              <a:latin typeface="Calibri"/>
              <a:cs typeface="Calibri"/>
            </a:endParaRPr>
          </a:p>
          <a:p>
            <a:pPr marL="12700">
              <a:spcBef>
                <a:spcPts val="770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01,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05,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09,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11,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15,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17,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19,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21,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23,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29,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37,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39,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41,</a:t>
            </a:r>
            <a:endParaRPr sz="3200">
              <a:latin typeface="Calibri"/>
              <a:cs typeface="Calibri"/>
            </a:endParaRPr>
          </a:p>
          <a:p>
            <a:pPr marL="12700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43, 46, 48,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50</a:t>
            </a:r>
            <a:endParaRPr sz="3200">
              <a:latin typeface="Calibri"/>
              <a:cs typeface="Calibri"/>
            </a:endParaRPr>
          </a:p>
          <a:p>
            <a:pPr marL="354965" marR="834390" indent="-342900"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Строка</a:t>
            </a:r>
            <a:r>
              <a:rPr sz="32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53</a:t>
            </a:r>
            <a:r>
              <a:rPr sz="32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таблицы</a:t>
            </a:r>
            <a:r>
              <a:rPr sz="3200" b="1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1000</a:t>
            </a:r>
            <a:r>
              <a:rPr sz="32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равна</a:t>
            </a:r>
            <a:r>
              <a:rPr sz="3200" b="1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сумме строк:</a:t>
            </a:r>
            <a:endParaRPr sz="3200">
              <a:latin typeface="Calibri"/>
              <a:cs typeface="Calibri"/>
            </a:endParaRPr>
          </a:p>
          <a:p>
            <a:pPr marL="12700">
              <a:spcBef>
                <a:spcPts val="770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02,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06, 10, 12, 16, 18,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20,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22, 24, 30, 38, 40,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42,</a:t>
            </a:r>
            <a:endParaRPr sz="3200">
              <a:latin typeface="Calibri"/>
              <a:cs typeface="Calibri"/>
            </a:endParaRPr>
          </a:p>
          <a:p>
            <a:pPr marL="12700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44, 45, 47,</a:t>
            </a:r>
            <a:r>
              <a:rPr sz="32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49,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51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59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387402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15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60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42515" y="486868"/>
            <a:ext cx="8014334" cy="3781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spcBef>
                <a:spcPts val="95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строке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54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показывают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сведения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из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45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endParaRPr sz="2800">
              <a:latin typeface="Calibri"/>
              <a:cs typeface="Calibri"/>
            </a:endParaRPr>
          </a:p>
          <a:p>
            <a:pPr marL="12700" marR="5080" algn="ctr"/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числе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случаев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дней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ВН,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связанных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абортами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(код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МКБ-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Х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O03</a:t>
            </a:r>
            <a:r>
              <a:rPr sz="2800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 O08).</a:t>
            </a:r>
            <a:endParaRPr sz="2800">
              <a:latin typeface="Calibri"/>
              <a:cs typeface="Calibri"/>
            </a:endParaRPr>
          </a:p>
          <a:p>
            <a:pPr>
              <a:spcBef>
                <a:spcPts val="5"/>
              </a:spcBef>
            </a:pPr>
            <a:endParaRPr sz="3850">
              <a:latin typeface="Calibri"/>
              <a:cs typeface="Calibri"/>
            </a:endParaRPr>
          </a:p>
          <a:p>
            <a:pPr marL="1270" algn="ctr">
              <a:spcBef>
                <a:spcPts val="5"/>
              </a:spcBef>
            </a:pPr>
            <a:r>
              <a:rPr sz="2800" spc="-10" dirty="0">
                <a:solidFill>
                  <a:srgbClr val="FF0000"/>
                </a:solidFill>
                <a:latin typeface="Calibri"/>
                <a:cs typeface="Calibri"/>
              </a:rPr>
              <a:t>Внимание!</a:t>
            </a:r>
            <a:endParaRPr sz="2800">
              <a:latin typeface="Calibri"/>
              <a:cs typeface="Calibri"/>
            </a:endParaRPr>
          </a:p>
          <a:p>
            <a:pPr marL="208915" marR="200025" algn="ctr">
              <a:spcBef>
                <a:spcPts val="675"/>
              </a:spcBef>
              <a:tabLst>
                <a:tab pos="6209030" algn="l"/>
              </a:tabLst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Если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строке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54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есть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случаи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графах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	возраст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50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лет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старше</a:t>
            </a:r>
            <a:r>
              <a:rPr sz="28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–</a:t>
            </a:r>
            <a:endParaRPr sz="2800">
              <a:latin typeface="Calibri"/>
              <a:cs typeface="Calibri"/>
            </a:endParaRPr>
          </a:p>
          <a:p>
            <a:pPr marL="2540" algn="ctr">
              <a:spcBef>
                <a:spcPts val="670"/>
              </a:spcBef>
            </a:pP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нужно</a:t>
            </a:r>
            <a:r>
              <a:rPr sz="2800" spc="-11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предоставить</a:t>
            </a:r>
            <a:r>
              <a:rPr sz="28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u="sng" spc="-1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пояснительные</a:t>
            </a:r>
            <a:r>
              <a:rPr sz="2800" u="sng" spc="-9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 </a:t>
            </a:r>
            <a:r>
              <a:rPr sz="2800" u="sng" spc="-1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записки</a:t>
            </a:r>
            <a:endParaRPr sz="2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66992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61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500072" y="1139444"/>
            <a:ext cx="7498715" cy="2879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Сведения</a:t>
            </a:r>
            <a:r>
              <a:rPr sz="36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ВН,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связанные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уходом</a:t>
            </a:r>
            <a:r>
              <a:rPr sz="3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за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больным,</a:t>
            </a:r>
            <a:r>
              <a:rPr sz="36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оформленные</a:t>
            </a:r>
            <a:r>
              <a:rPr sz="3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листком</a:t>
            </a:r>
            <a:endParaRPr sz="3600">
              <a:latin typeface="Calibri"/>
              <a:cs typeface="Calibri"/>
            </a:endParaRPr>
          </a:p>
          <a:p>
            <a:pPr marL="350520" marR="342265" indent="-635" algn="ctr"/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</a:t>
            </a:r>
            <a:r>
              <a:rPr sz="3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медицинской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организации,</a:t>
            </a:r>
            <a:r>
              <a:rPr sz="36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36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endParaRPr sz="3600">
              <a:latin typeface="Calibri"/>
              <a:cs typeface="Calibri"/>
            </a:endParaRPr>
          </a:p>
          <a:p>
            <a:pPr marL="635" algn="ctr">
              <a:spcBef>
                <a:spcPts val="870"/>
              </a:spcBef>
            </a:pP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55</a:t>
            </a:r>
            <a:r>
              <a:rPr sz="36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36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56</a:t>
            </a:r>
            <a:r>
              <a:rPr sz="3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20" dirty="0">
                <a:solidFill>
                  <a:srgbClr val="001F5F"/>
                </a:solidFill>
                <a:latin typeface="Calibri"/>
                <a:cs typeface="Calibri"/>
              </a:rPr>
              <a:t>"Уход</a:t>
            </a:r>
            <a:r>
              <a:rPr sz="36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за</a:t>
            </a:r>
            <a:r>
              <a:rPr sz="3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больным"</a:t>
            </a:r>
            <a:endParaRPr sz="3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604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62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359863" y="1130300"/>
            <a:ext cx="7778750" cy="45135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9100" marR="412750" algn="ctr">
              <a:spcBef>
                <a:spcPts val="10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Сведения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ВН,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оформленные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листками нетрудоспособности,</a:t>
            </a:r>
            <a:r>
              <a:rPr sz="32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выданными</a:t>
            </a:r>
            <a:r>
              <a:rPr sz="32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endParaRPr sz="3200">
              <a:latin typeface="Calibri"/>
              <a:cs typeface="Calibri"/>
            </a:endParaRPr>
          </a:p>
          <a:p>
            <a:pPr marL="3175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недостающие</a:t>
            </a:r>
            <a:r>
              <a:rPr sz="32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отпуску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дни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санаторно-</a:t>
            </a:r>
            <a:endParaRPr sz="3200">
              <a:latin typeface="Calibri"/>
              <a:cs typeface="Calibri"/>
            </a:endParaRPr>
          </a:p>
          <a:p>
            <a:pPr marL="12700" marR="5080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курортного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лечения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дорогу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санаторий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обратно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(кроме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случаев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туберкулеза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и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долечивания</a:t>
            </a:r>
            <a:r>
              <a:rPr sz="32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инфаркта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миокарда),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endParaRPr sz="3200">
              <a:latin typeface="Calibri"/>
              <a:cs typeface="Calibri"/>
            </a:endParaRPr>
          </a:p>
          <a:p>
            <a:pPr marL="843280" marR="830580" algn="ctr">
              <a:spcBef>
                <a:spcPts val="770"/>
              </a:spcBef>
            </a:pP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57-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58</a:t>
            </a:r>
            <a:r>
              <a:rPr sz="32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"Отпуск</a:t>
            </a:r>
            <a:r>
              <a:rPr sz="32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связи</a:t>
            </a:r>
            <a:r>
              <a:rPr sz="32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2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санаторно-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курортным</a:t>
            </a:r>
            <a:r>
              <a:rPr sz="32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spc="-10" dirty="0">
                <a:solidFill>
                  <a:srgbClr val="001F5F"/>
                </a:solidFill>
                <a:latin typeface="Calibri"/>
                <a:cs typeface="Calibri"/>
              </a:rPr>
              <a:t>лечением"</a:t>
            </a:r>
            <a:endParaRPr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057811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63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382724" y="480772"/>
            <a:ext cx="7731125" cy="5293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860" marR="135890" algn="ctr">
              <a:spcBef>
                <a:spcPts val="100"/>
              </a:spcBef>
            </a:pP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Сведения</a:t>
            </a:r>
            <a:r>
              <a:rPr sz="36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3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ВН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поводу</a:t>
            </a:r>
            <a:r>
              <a:rPr sz="36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санаторного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лечения</a:t>
            </a:r>
            <a:r>
              <a:rPr sz="3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больных</a:t>
            </a:r>
            <a:r>
              <a:rPr sz="36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туберкулезом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включается</a:t>
            </a:r>
            <a:r>
              <a:rPr sz="36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endParaRPr sz="3600">
              <a:latin typeface="Calibri"/>
              <a:cs typeface="Calibri"/>
            </a:endParaRPr>
          </a:p>
          <a:p>
            <a:pPr marL="3810" algn="ctr">
              <a:spcBef>
                <a:spcPts val="865"/>
              </a:spcBef>
            </a:pP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03-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04</a:t>
            </a:r>
            <a:r>
              <a:rPr sz="3600" b="1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"Туберкулез"</a:t>
            </a:r>
            <a:endParaRPr sz="3600">
              <a:latin typeface="Calibri"/>
              <a:cs typeface="Calibri"/>
            </a:endParaRPr>
          </a:p>
          <a:p>
            <a:pPr marL="620395" marR="590550" indent="86360" algn="ctr">
              <a:spcBef>
                <a:spcPts val="869"/>
              </a:spcBef>
            </a:pP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6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поводу</a:t>
            </a:r>
            <a:r>
              <a:rPr sz="36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санаторно-курортного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лечения</a:t>
            </a:r>
            <a:r>
              <a:rPr sz="36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(долечивания)</a:t>
            </a:r>
            <a:r>
              <a:rPr sz="36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инфаркта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миокарда</a:t>
            </a:r>
            <a:r>
              <a:rPr sz="3600" spc="-1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Calibri"/>
                <a:cs typeface="Calibri"/>
              </a:rPr>
              <a:t>–</a:t>
            </a:r>
            <a:endParaRPr sz="3600">
              <a:latin typeface="Calibri"/>
              <a:cs typeface="Calibri"/>
            </a:endParaRPr>
          </a:p>
          <a:p>
            <a:pPr marL="12065" marR="5080" algn="ctr">
              <a:spcBef>
                <a:spcPts val="865"/>
              </a:spcBef>
            </a:pP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6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строки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25-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26</a:t>
            </a:r>
            <a:r>
              <a:rPr sz="3600" b="1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001F5F"/>
                </a:solidFill>
                <a:latin typeface="Calibri"/>
                <a:cs typeface="Calibri"/>
              </a:rPr>
              <a:t>"Ишемические</a:t>
            </a:r>
            <a:r>
              <a:rPr sz="36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001F5F"/>
                </a:solidFill>
                <a:latin typeface="Calibri"/>
                <a:cs typeface="Calibri"/>
              </a:rPr>
              <a:t>болезни сердца"</a:t>
            </a:r>
            <a:endParaRPr sz="3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02474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64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34896" y="483820"/>
            <a:ext cx="8030845" cy="50018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9690" marR="54610" indent="210185">
              <a:spcBef>
                <a:spcPts val="10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Если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работающему</a:t>
            </a:r>
            <a:r>
              <a:rPr sz="32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период</a:t>
            </a:r>
            <a:r>
              <a:rPr sz="32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пребывания</a:t>
            </a:r>
            <a:r>
              <a:rPr sz="32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санатории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выдан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листок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</a:t>
            </a:r>
            <a:endParaRPr sz="3200">
              <a:latin typeface="Calibri"/>
              <a:cs typeface="Calibri"/>
            </a:endParaRPr>
          </a:p>
          <a:p>
            <a:pPr marL="353695" marR="349885" algn="ctr"/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связи</a:t>
            </a:r>
            <a:r>
              <a:rPr sz="32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возникшим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у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него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заболеванием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(грипп,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ангина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др.),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то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это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заболевание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относится</a:t>
            </a:r>
            <a:r>
              <a:rPr sz="32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соответствующим</a:t>
            </a:r>
            <a:r>
              <a:rPr sz="32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строкам Формы.</a:t>
            </a:r>
            <a:endParaRPr sz="3200">
              <a:latin typeface="Calibri"/>
              <a:cs typeface="Calibri"/>
            </a:endParaRPr>
          </a:p>
          <a:p>
            <a:pPr marL="12700" marR="5080" indent="1270" algn="ctr">
              <a:spcBef>
                <a:spcPts val="775"/>
              </a:spcBef>
            </a:pP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32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таких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случаях</a:t>
            </a:r>
            <a:r>
              <a:rPr sz="32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листки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 нетрудоспособности,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выданные для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санаторно-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курортного </a:t>
            </a:r>
            <a:r>
              <a:rPr sz="3200" spc="-10" dirty="0">
                <a:solidFill>
                  <a:srgbClr val="001F5F"/>
                </a:solidFill>
                <a:latin typeface="Calibri"/>
                <a:cs typeface="Calibri"/>
              </a:rPr>
              <a:t>лечения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2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болезни,</a:t>
            </a:r>
            <a:r>
              <a:rPr sz="32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учитываются</a:t>
            </a:r>
            <a:r>
              <a:rPr sz="3200" b="1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1F5F"/>
                </a:solidFill>
                <a:latin typeface="Calibri"/>
                <a:cs typeface="Calibri"/>
              </a:rPr>
              <a:t>раздельно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r>
              <a:rPr sz="32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как</a:t>
            </a:r>
            <a:r>
              <a:rPr sz="32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случаях,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так</a:t>
            </a:r>
            <a:r>
              <a:rPr sz="32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3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3200" spc="-20" dirty="0">
                <a:solidFill>
                  <a:srgbClr val="001F5F"/>
                </a:solidFill>
                <a:latin typeface="Calibri"/>
                <a:cs typeface="Calibri"/>
              </a:rPr>
              <a:t>днях</a:t>
            </a:r>
            <a:endParaRPr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66272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65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353767" y="1200403"/>
            <a:ext cx="7792084" cy="39770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Случаи</a:t>
            </a:r>
            <a:r>
              <a:rPr sz="36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нетрудоспособности,</a:t>
            </a:r>
            <a:r>
              <a:rPr sz="36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связанные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600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карантином</a:t>
            </a:r>
            <a:r>
              <a:rPr sz="3600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или</a:t>
            </a:r>
            <a:endParaRPr sz="3600">
              <a:latin typeface="Calibri"/>
              <a:cs typeface="Calibri"/>
            </a:endParaRPr>
          </a:p>
          <a:p>
            <a:pPr marL="99060" marR="91440" algn="ctr"/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бактерионосительством,</a:t>
            </a:r>
            <a:r>
              <a:rPr sz="36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включаются</a:t>
            </a:r>
            <a:r>
              <a:rPr sz="36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5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r>
              <a:rPr sz="36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59-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60</a:t>
            </a:r>
            <a:endParaRPr sz="3600">
              <a:latin typeface="Calibri"/>
              <a:cs typeface="Calibri"/>
            </a:endParaRPr>
          </a:p>
          <a:p>
            <a:pPr marL="12700" marR="6350" algn="ctr">
              <a:spcBef>
                <a:spcPts val="870"/>
              </a:spcBef>
            </a:pP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Случаи</a:t>
            </a:r>
            <a:r>
              <a:rPr sz="36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нетрудоспособности,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связанные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карантином</a:t>
            </a: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 Covid-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19</a:t>
            </a:r>
            <a:r>
              <a:rPr sz="3600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выделяются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(из</a:t>
            </a:r>
            <a:r>
              <a:rPr sz="3600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строк</a:t>
            </a:r>
            <a:r>
              <a:rPr sz="3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59-60)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dirty="0">
                <a:solidFill>
                  <a:srgbClr val="001F5F"/>
                </a:solidFill>
                <a:latin typeface="Calibri"/>
                <a:cs typeface="Calibri"/>
              </a:rPr>
              <a:t>в строки</a:t>
            </a:r>
            <a:r>
              <a:rPr sz="3600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3600" spc="-10" dirty="0">
                <a:solidFill>
                  <a:srgbClr val="001F5F"/>
                </a:solidFill>
                <a:latin typeface="Calibri"/>
                <a:cs typeface="Calibri"/>
              </a:rPr>
              <a:t>61-</a:t>
            </a:r>
            <a:r>
              <a:rPr sz="3600" spc="-25" dirty="0">
                <a:solidFill>
                  <a:srgbClr val="001F5F"/>
                </a:solidFill>
                <a:latin typeface="Calibri"/>
                <a:cs typeface="Calibri"/>
              </a:rPr>
              <a:t>62</a:t>
            </a:r>
            <a:endParaRPr sz="36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84233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66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14474" y="486867"/>
            <a:ext cx="7966709" cy="48907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Строка</a:t>
            </a:r>
            <a:r>
              <a:rPr sz="2800" b="1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63</a:t>
            </a:r>
            <a:r>
              <a:rPr sz="28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"Итого</a:t>
            </a:r>
            <a:r>
              <a:rPr sz="2800" b="1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всем</a:t>
            </a:r>
            <a:r>
              <a:rPr sz="2800" b="1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причинам"</a:t>
            </a:r>
            <a:endParaRPr sz="2800">
              <a:latin typeface="Calibri"/>
              <a:cs typeface="Calibri"/>
            </a:endParaRPr>
          </a:p>
          <a:p>
            <a:pPr marL="354965"/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(мужчины)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включает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сумму</a:t>
            </a:r>
            <a:r>
              <a:rPr sz="2800" spc="-1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</a:t>
            </a:r>
            <a:r>
              <a:rPr sz="2800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52,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55,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57,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Calibri"/>
                <a:cs typeface="Calibri"/>
              </a:rPr>
              <a:t>59</a:t>
            </a:r>
            <a:endParaRPr sz="2800">
              <a:latin typeface="Calibri"/>
              <a:cs typeface="Calibri"/>
            </a:endParaRPr>
          </a:p>
          <a:p>
            <a:pPr marL="436245" indent="-424180">
              <a:spcBef>
                <a:spcPts val="675"/>
              </a:spcBef>
              <a:buFont typeface="Arial"/>
              <a:buChar char="•"/>
              <a:tabLst>
                <a:tab pos="436245" algn="l"/>
                <a:tab pos="436880" algn="l"/>
              </a:tabLst>
            </a:pP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Строка</a:t>
            </a:r>
            <a:r>
              <a:rPr sz="2800" b="1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64</a:t>
            </a:r>
            <a:r>
              <a:rPr sz="2800" b="1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"Итого</a:t>
            </a:r>
            <a:r>
              <a:rPr sz="2800" b="1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b="1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всем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причинам"</a:t>
            </a:r>
            <a:endParaRPr sz="2800">
              <a:latin typeface="Calibri"/>
              <a:cs typeface="Calibri"/>
            </a:endParaRPr>
          </a:p>
          <a:p>
            <a:pPr marL="354965"/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(женщины)</a:t>
            </a:r>
            <a:r>
              <a:rPr sz="2800" b="1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включает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сумму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53,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56,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58,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Calibri"/>
                <a:cs typeface="Calibri"/>
              </a:rPr>
              <a:t>60</a:t>
            </a:r>
            <a:endParaRPr sz="2800">
              <a:latin typeface="Calibri"/>
              <a:cs typeface="Calibri"/>
            </a:endParaRPr>
          </a:p>
          <a:p>
            <a:pPr marL="355600" indent="-342900"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Строки</a:t>
            </a:r>
            <a:r>
              <a:rPr sz="2800" b="1" spc="-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63</a:t>
            </a:r>
            <a:r>
              <a:rPr sz="2800" b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-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64</a:t>
            </a:r>
            <a:r>
              <a:rPr sz="2800" b="1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кроме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того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включают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случаи,</a:t>
            </a:r>
            <a:endParaRPr sz="2800">
              <a:latin typeface="Calibri"/>
              <a:cs typeface="Calibri"/>
            </a:endParaRPr>
          </a:p>
          <a:p>
            <a:pPr marL="354965" marR="5080"/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связанные</a:t>
            </a:r>
            <a:r>
              <a:rPr sz="28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протезированием,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выполнением донорских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функций,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обследованием,</a:t>
            </a:r>
            <a:r>
              <a:rPr sz="28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результате </a:t>
            </a:r>
            <a:r>
              <a:rPr sz="2800" spc="-20" dirty="0">
                <a:solidFill>
                  <a:srgbClr val="001F5F"/>
                </a:solidFill>
                <a:latin typeface="Calibri"/>
                <a:cs typeface="Calibri"/>
              </a:rPr>
              <a:t>которого</a:t>
            </a:r>
            <a:r>
              <a:rPr sz="28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пациенту</a:t>
            </a:r>
            <a:r>
              <a:rPr sz="28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был</a:t>
            </a:r>
            <a:r>
              <a:rPr sz="2800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поставлен</a:t>
            </a:r>
            <a:r>
              <a:rPr sz="2800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диагноз</a:t>
            </a:r>
            <a:endParaRPr sz="2800">
              <a:latin typeface="Calibri"/>
              <a:cs typeface="Calibri"/>
            </a:endParaRPr>
          </a:p>
          <a:p>
            <a:pPr marL="354965" marR="140335"/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"Здоров"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(XXI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класс</a:t>
            </a:r>
            <a:r>
              <a:rPr sz="2800" spc="-8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1F5F"/>
                </a:solidFill>
                <a:latin typeface="Calibri"/>
                <a:cs typeface="Calibri"/>
              </a:rPr>
              <a:t>МКБ-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Х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«Факторы,</a:t>
            </a:r>
            <a:r>
              <a:rPr sz="2800" spc="-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влияющие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состояние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здоровья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населения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обращения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в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учреждения</a:t>
            </a:r>
            <a:r>
              <a:rPr sz="2800" spc="-1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здравоохранения»)</a:t>
            </a:r>
            <a:endParaRPr sz="28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13643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67</a:t>
            </a:fld>
            <a:endParaRPr spc="-25" dirty="0"/>
          </a:p>
        </p:txBody>
      </p:sp>
      <p:sp>
        <p:nvSpPr>
          <p:cNvPr id="2" name="object 2"/>
          <p:cNvSpPr txBox="1"/>
          <p:nvPr/>
        </p:nvSpPr>
        <p:spPr>
          <a:xfrm>
            <a:off x="2228799" y="486868"/>
            <a:ext cx="8044180" cy="5767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1270" algn="ctr">
              <a:spcBef>
                <a:spcPts val="95"/>
              </a:spcBef>
            </a:pP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2800" b="1" spc="-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строке</a:t>
            </a:r>
            <a:r>
              <a:rPr sz="2800" b="1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65</a:t>
            </a:r>
            <a:r>
              <a:rPr sz="2800" b="1" spc="-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показать</a:t>
            </a:r>
            <a:r>
              <a:rPr sz="2800" b="1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0000"/>
                </a:solidFill>
                <a:latin typeface="Calibri"/>
                <a:cs typeface="Calibri"/>
              </a:rPr>
              <a:t>сведения</a:t>
            </a:r>
            <a:r>
              <a:rPr sz="2800" b="1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2800" b="1" spc="-9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причинах</a:t>
            </a:r>
            <a:r>
              <a:rPr sz="2800" b="1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FF0000"/>
                </a:solidFill>
                <a:latin typeface="Calibri"/>
                <a:cs typeface="Calibri"/>
              </a:rPr>
              <a:t>ВН,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связанных</a:t>
            </a:r>
            <a:r>
              <a:rPr sz="28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2800" b="1" spc="-7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FF0000"/>
                </a:solidFill>
                <a:latin typeface="Calibri"/>
                <a:cs typeface="Calibri"/>
              </a:rPr>
              <a:t>дородовым</a:t>
            </a:r>
            <a:r>
              <a:rPr sz="2800" b="1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и</a:t>
            </a:r>
            <a:r>
              <a:rPr sz="2800" b="1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20" dirty="0" err="1">
                <a:solidFill>
                  <a:srgbClr val="FF0000"/>
                </a:solidFill>
                <a:latin typeface="Calibri"/>
                <a:cs typeface="Calibri"/>
              </a:rPr>
              <a:t>послеродовым</a:t>
            </a:r>
            <a:r>
              <a:rPr sz="28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10" dirty="0" err="1">
                <a:solidFill>
                  <a:srgbClr val="FF0000"/>
                </a:solidFill>
                <a:latin typeface="Calibri"/>
                <a:cs typeface="Calibri"/>
              </a:rPr>
              <a:t>отпуском</a:t>
            </a:r>
            <a:endParaRPr lang="en-US" sz="2800" dirty="0">
              <a:latin typeface="Calibri"/>
              <a:cs typeface="Calibri"/>
            </a:endParaRPr>
          </a:p>
          <a:p>
            <a:pPr marL="12065" marR="5080" indent="-1270" algn="ctr">
              <a:spcBef>
                <a:spcPts val="95"/>
              </a:spcBef>
            </a:pPr>
            <a:r>
              <a:rPr lang="ru-RU" sz="2800" b="1" dirty="0">
                <a:solidFill>
                  <a:srgbClr val="FF0000"/>
                </a:solidFill>
                <a:latin typeface="Calibri"/>
                <a:cs typeface="Calibri"/>
              </a:rPr>
              <a:t>нормально протекающей беременности ровно 140 дней. </a:t>
            </a:r>
            <a:r>
              <a:rPr lang="ru-RU" sz="2800" b="1">
                <a:solidFill>
                  <a:srgbClr val="FF0000"/>
                </a:solidFill>
                <a:latin typeface="Calibri"/>
                <a:cs typeface="Calibri"/>
              </a:rPr>
              <a:t>Все  </a:t>
            </a:r>
            <a:r>
              <a:rPr lang="ru-RU" sz="2800" b="1" dirty="0">
                <a:solidFill>
                  <a:srgbClr val="FF0000"/>
                </a:solidFill>
                <a:latin typeface="Calibri"/>
                <a:cs typeface="Calibri"/>
              </a:rPr>
              <a:t>дополнительно по осложнениям и многоплодным родам показывают в строке 45.</a:t>
            </a:r>
            <a:endParaRPr lang="en-US" sz="2800" b="1" dirty="0">
              <a:solidFill>
                <a:srgbClr val="FF0000"/>
              </a:solidFill>
              <a:latin typeface="Calibri"/>
              <a:cs typeface="Calibri"/>
            </a:endParaRPr>
          </a:p>
          <a:p>
            <a:pPr marL="12065" marR="5080" indent="-1270" algn="ctr">
              <a:spcBef>
                <a:spcPts val="95"/>
              </a:spcBef>
            </a:pPr>
            <a:r>
              <a:rPr sz="2800" dirty="0" err="1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строке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65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обратить</a:t>
            </a:r>
            <a:r>
              <a:rPr sz="2800" spc="-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внимание</a:t>
            </a:r>
            <a:r>
              <a:rPr sz="28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на</a:t>
            </a:r>
            <a:r>
              <a:rPr sz="28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возраст</a:t>
            </a:r>
            <a:r>
              <a:rPr sz="28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50</a:t>
            </a:r>
            <a:r>
              <a:rPr sz="28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1F5F"/>
                </a:solidFill>
                <a:latin typeface="Calibri"/>
                <a:cs typeface="Calibri"/>
              </a:rPr>
              <a:t>лет</a:t>
            </a:r>
            <a:r>
              <a:rPr sz="2800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1F5F"/>
                </a:solidFill>
                <a:latin typeface="Calibri"/>
                <a:cs typeface="Calibri"/>
              </a:rPr>
              <a:t>и </a:t>
            </a:r>
            <a:r>
              <a:rPr sz="2800" spc="-10" dirty="0">
                <a:solidFill>
                  <a:srgbClr val="001F5F"/>
                </a:solidFill>
                <a:latin typeface="Calibri"/>
                <a:cs typeface="Calibri"/>
              </a:rPr>
              <a:t>старше!</a:t>
            </a:r>
            <a:endParaRPr sz="2800" dirty="0">
              <a:latin typeface="Calibri"/>
              <a:cs typeface="Calibri"/>
            </a:endParaRPr>
          </a:p>
          <a:p>
            <a:pPr marL="132715" marR="127635" algn="ctr">
              <a:spcBef>
                <a:spcPts val="675"/>
              </a:spcBef>
            </a:pP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Предоставить</a:t>
            </a:r>
            <a:r>
              <a:rPr sz="2800" b="1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документы,</a:t>
            </a:r>
            <a:r>
              <a:rPr sz="2800" b="1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подтверждающие</a:t>
            </a:r>
            <a:r>
              <a:rPr sz="2800" b="1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факт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родов</a:t>
            </a:r>
            <a:r>
              <a:rPr sz="2800" b="1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(№</a:t>
            </a:r>
            <a:r>
              <a:rPr sz="2800" b="1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больничного</a:t>
            </a:r>
            <a:r>
              <a:rPr sz="2800" b="1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листа,</a:t>
            </a:r>
            <a:r>
              <a:rPr sz="2800" b="1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выписка</a:t>
            </a:r>
            <a:r>
              <a:rPr sz="2800" b="1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5" dirty="0">
                <a:solidFill>
                  <a:srgbClr val="001F5F"/>
                </a:solidFill>
                <a:latin typeface="Calibri"/>
                <a:cs typeface="Calibri"/>
              </a:rPr>
              <a:t>из</a:t>
            </a:r>
            <a:endParaRPr sz="2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родильного</a:t>
            </a:r>
            <a:r>
              <a:rPr sz="2800" b="1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дома)</a:t>
            </a:r>
            <a:endParaRPr sz="2800" dirty="0">
              <a:latin typeface="Calibri"/>
              <a:cs typeface="Calibri"/>
            </a:endParaRPr>
          </a:p>
          <a:p>
            <a:pPr>
              <a:spcBef>
                <a:spcPts val="5"/>
              </a:spcBef>
            </a:pPr>
            <a:endParaRPr sz="3850" dirty="0">
              <a:latin typeface="Calibri"/>
              <a:cs typeface="Calibri"/>
            </a:endParaRPr>
          </a:p>
          <a:p>
            <a:pPr marL="220979" marR="213995" algn="ctr"/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По</a:t>
            </a:r>
            <a:r>
              <a:rPr sz="2400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этой</a:t>
            </a:r>
            <a:r>
              <a:rPr sz="2400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строке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u="sng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не</a:t>
            </a:r>
            <a:r>
              <a:rPr sz="2400" u="sng" spc="-9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 </a:t>
            </a:r>
            <a:r>
              <a:rPr sz="2400" u="sng" spc="-10" dirty="0" err="1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Calibri"/>
                <a:cs typeface="Calibri"/>
              </a:rPr>
              <a:t>должны</a:t>
            </a:r>
            <a:r>
              <a:rPr sz="24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1F5F"/>
                </a:solidFill>
                <a:latin typeface="Calibri"/>
                <a:cs typeface="Calibri"/>
              </a:rPr>
              <a:t>указыват</a:t>
            </a:r>
            <a:r>
              <a:rPr lang="ru-RU" sz="2400" spc="-10" dirty="0">
                <a:solidFill>
                  <a:srgbClr val="001F5F"/>
                </a:solidFill>
                <a:latin typeface="Calibri"/>
                <a:cs typeface="Calibri"/>
              </a:rPr>
              <a:t>ь</a:t>
            </a:r>
            <a:r>
              <a:rPr sz="2400" spc="-9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1F5F"/>
                </a:solidFill>
                <a:latin typeface="Calibri"/>
                <a:cs typeface="Calibri"/>
              </a:rPr>
              <a:t>отпуск</a:t>
            </a:r>
            <a:r>
              <a:rPr sz="2400" spc="-7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1F5F"/>
                </a:solidFill>
                <a:latin typeface="Calibri"/>
                <a:cs typeface="Calibri"/>
              </a:rPr>
              <a:t>по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уходу</a:t>
            </a:r>
            <a:r>
              <a:rPr sz="2400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F5F"/>
                </a:solidFill>
                <a:latin typeface="Calibri"/>
                <a:cs typeface="Calibri"/>
              </a:rPr>
              <a:t>за</a:t>
            </a:r>
            <a:r>
              <a:rPr sz="24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1F5F"/>
                </a:solidFill>
                <a:latin typeface="Calibri"/>
                <a:cs typeface="Calibri"/>
              </a:rPr>
              <a:t>малолетними</a:t>
            </a:r>
            <a:r>
              <a:rPr sz="2400" spc="-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F5F"/>
                </a:solidFill>
                <a:latin typeface="Calibri"/>
                <a:cs typeface="Calibri"/>
              </a:rPr>
              <a:t>детьми</a:t>
            </a:r>
            <a:endParaRPr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741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72867" y="1941018"/>
            <a:ext cx="6954520" cy="2464435"/>
          </a:xfrm>
          <a:prstGeom prst="rect">
            <a:avLst/>
          </a:prstGeom>
        </p:spPr>
        <p:txBody>
          <a:bodyPr vert="horz" wrap="square" lIns="0" tIns="12065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4000" spc="-10" dirty="0">
                <a:solidFill>
                  <a:srgbClr val="FF0000"/>
                </a:solidFill>
                <a:latin typeface="Calibri"/>
                <a:cs typeface="Calibri"/>
              </a:rPr>
              <a:t>Среднюю</a:t>
            </a:r>
            <a:r>
              <a:rPr sz="4000" spc="-1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20" dirty="0">
                <a:solidFill>
                  <a:srgbClr val="FF0000"/>
                </a:solidFill>
                <a:latin typeface="Calibri"/>
                <a:cs typeface="Calibri"/>
              </a:rPr>
              <a:t>длительность</a:t>
            </a:r>
            <a:r>
              <a:rPr sz="4000" spc="-1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0000"/>
                </a:solidFill>
                <a:latin typeface="Calibri"/>
                <a:cs typeface="Calibri"/>
              </a:rPr>
              <a:t>одного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случая</a:t>
            </a:r>
            <a:r>
              <a:rPr sz="4000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ВН</a:t>
            </a:r>
            <a:r>
              <a:rPr sz="4000" spc="-8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по</a:t>
            </a:r>
            <a:r>
              <a:rPr sz="4000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0000"/>
                </a:solidFill>
                <a:latin typeface="Calibri"/>
                <a:cs typeface="Calibri"/>
              </a:rPr>
              <a:t>нозологиям проанализировать,</a:t>
            </a:r>
            <a:r>
              <a:rPr sz="4000" spc="-1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сравнить</a:t>
            </a:r>
            <a:r>
              <a:rPr sz="4000" spc="-2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50" dirty="0">
                <a:solidFill>
                  <a:srgbClr val="FF0000"/>
                </a:solidFill>
                <a:latin typeface="Calibri"/>
                <a:cs typeface="Calibri"/>
              </a:rPr>
              <a:t>с </a:t>
            </a:r>
            <a:r>
              <a:rPr sz="4000" dirty="0">
                <a:solidFill>
                  <a:srgbClr val="FF0000"/>
                </a:solidFill>
                <a:latin typeface="Calibri"/>
                <a:cs typeface="Calibri"/>
              </a:rPr>
              <a:t>прошлым</a:t>
            </a:r>
            <a:r>
              <a:rPr sz="4000" spc="-2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000" spc="-10" dirty="0">
                <a:solidFill>
                  <a:srgbClr val="FF0000"/>
                </a:solidFill>
                <a:latin typeface="Calibri"/>
                <a:cs typeface="Calibri"/>
              </a:rPr>
              <a:t>годом!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68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125227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09798" y="461594"/>
            <a:ext cx="4770755" cy="697230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000000"/>
                </a:solidFill>
                <a:latin typeface="Calibri"/>
                <a:cs typeface="Calibri"/>
              </a:rPr>
              <a:t>Обратить</a:t>
            </a:r>
            <a:r>
              <a:rPr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0000"/>
                </a:solidFill>
                <a:latin typeface="Calibri"/>
                <a:cs typeface="Calibri"/>
              </a:rPr>
              <a:t>внимание</a:t>
            </a:r>
            <a:endParaRPr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xfrm>
            <a:off x="10134600" y="6461968"/>
            <a:ext cx="27432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pPr marL="38100">
                <a:lnSpc>
                  <a:spcPts val="1240"/>
                </a:lnSpc>
              </a:pPr>
              <a:t>69</a:t>
            </a:fld>
            <a:endParaRPr spc="-25" dirty="0"/>
          </a:p>
        </p:txBody>
      </p:sp>
      <p:sp>
        <p:nvSpPr>
          <p:cNvPr id="3" name="object 3"/>
          <p:cNvSpPr txBox="1"/>
          <p:nvPr/>
        </p:nvSpPr>
        <p:spPr>
          <a:xfrm>
            <a:off x="2059941" y="1607642"/>
            <a:ext cx="7825105" cy="36360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По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строкам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03-</a:t>
            </a:r>
            <a:r>
              <a:rPr sz="3200" dirty="0">
                <a:latin typeface="Calibri"/>
                <a:cs typeface="Calibri"/>
              </a:rPr>
              <a:t>04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«из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них: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туберкулёз»</a:t>
            </a:r>
            <a:endParaRPr sz="3200">
              <a:latin typeface="Calibri"/>
              <a:cs typeface="Calibri"/>
            </a:endParaRPr>
          </a:p>
          <a:p>
            <a:pPr marL="355600" marR="335915"/>
            <a:r>
              <a:rPr sz="3200" dirty="0">
                <a:latin typeface="Calibri"/>
                <a:cs typeface="Calibri"/>
              </a:rPr>
              <a:t>средняя</a:t>
            </a:r>
            <a:r>
              <a:rPr sz="3200" spc="-1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длительность</a:t>
            </a:r>
            <a:r>
              <a:rPr sz="3200" spc="-1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листка</a:t>
            </a:r>
            <a:r>
              <a:rPr sz="3200" spc="-9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временной нетрудоспособности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не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менее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90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дней.</a:t>
            </a:r>
            <a:endParaRPr sz="3200">
              <a:latin typeface="Calibri"/>
              <a:cs typeface="Calibri"/>
            </a:endParaRPr>
          </a:p>
          <a:p>
            <a:pPr>
              <a:spcBef>
                <a:spcPts val="5"/>
              </a:spcBef>
            </a:pPr>
            <a:endParaRPr sz="4400">
              <a:latin typeface="Calibri"/>
              <a:cs typeface="Calibri"/>
            </a:endParaRPr>
          </a:p>
          <a:p>
            <a:pPr marL="355600" marR="5080" indent="-342900"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По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строке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54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«из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них: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аборты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(из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стр.45)»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0" dirty="0">
                <a:latin typeface="Calibri"/>
                <a:cs typeface="Calibri"/>
              </a:rPr>
              <a:t>– </a:t>
            </a:r>
            <a:r>
              <a:rPr sz="3200" dirty="0">
                <a:latin typeface="Calibri"/>
                <a:cs typeface="Calibri"/>
              </a:rPr>
              <a:t>средняя</a:t>
            </a:r>
            <a:r>
              <a:rPr sz="3200" spc="-1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длительность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листка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временной</a:t>
            </a:r>
            <a:endParaRPr sz="3200">
              <a:latin typeface="Calibri"/>
              <a:cs typeface="Calibri"/>
            </a:endParaRPr>
          </a:p>
          <a:p>
            <a:pPr marL="355600">
              <a:spcBef>
                <a:spcPts val="5"/>
              </a:spcBef>
            </a:pPr>
            <a:r>
              <a:rPr sz="3200" spc="-10" dirty="0">
                <a:latin typeface="Calibri"/>
                <a:cs typeface="Calibri"/>
              </a:rPr>
              <a:t>нетрудоспособности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3-5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дней.</a:t>
            </a:r>
            <a:endParaRPr sz="32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67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247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0" y="1411357"/>
            <a:ext cx="10337800" cy="476560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r>
              <a:rPr lang="ru-RU" sz="4400" b="1" dirty="0" smtClean="0"/>
              <a:t>Благодарю за внимание!</a:t>
            </a:r>
          </a:p>
          <a:p>
            <a:pPr marL="0" indent="0" algn="ctr">
              <a:buNone/>
            </a:pPr>
            <a:endParaRPr lang="ru-RU" sz="4400" b="1" dirty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ctr">
              <a:buNone/>
            </a:pPr>
            <a:endParaRPr lang="en-US" sz="4400" b="1" dirty="0" smtClean="0"/>
          </a:p>
          <a:p>
            <a:pPr marL="0" indent="0" algn="ctr">
              <a:buNone/>
            </a:pPr>
            <a:endParaRPr lang="ru-RU" sz="4400" b="1" dirty="0" smtClean="0"/>
          </a:p>
          <a:p>
            <a:pPr marL="0" indent="0" algn="r">
              <a:buNone/>
            </a:pPr>
            <a:r>
              <a:rPr lang="ru-RU" sz="2400" dirty="0" smtClean="0"/>
              <a:t>Цапуро Елена Геннадьевна</a:t>
            </a:r>
          </a:p>
          <a:p>
            <a:pPr marL="0" indent="0" algn="r">
              <a:buNone/>
            </a:pPr>
            <a:r>
              <a:rPr lang="ru-RU" sz="2400" dirty="0" smtClean="0"/>
              <a:t>Врач-статистик ОМСА ГАУЗ КОМИАЦ </a:t>
            </a:r>
            <a:r>
              <a:rPr lang="ru-RU" sz="2400" dirty="0" err="1" smtClean="0"/>
              <a:t>им.Р.М</a:t>
            </a:r>
            <a:r>
              <a:rPr lang="ru-RU" sz="2400" dirty="0" smtClean="0"/>
              <a:t>. </a:t>
            </a:r>
            <a:r>
              <a:rPr lang="ru-RU" sz="2400" dirty="0" err="1" smtClean="0"/>
              <a:t>Зельковича</a:t>
            </a:r>
            <a:endParaRPr lang="ru-RU" sz="2400" dirty="0" smtClean="0"/>
          </a:p>
          <a:p>
            <a:pPr marL="0" indent="0" algn="r">
              <a:buNone/>
            </a:pPr>
            <a:r>
              <a:rPr lang="ru-RU" sz="2400" dirty="0" smtClean="0"/>
              <a:t>Тел. 8(3842)-68-05-02 доб.4071 Е-</a:t>
            </a:r>
            <a:r>
              <a:rPr lang="en-US" sz="2400" dirty="0" smtClean="0"/>
              <a:t>mail</a:t>
            </a:r>
            <a:r>
              <a:rPr lang="ru-RU" sz="2400" dirty="0" smtClean="0"/>
              <a:t>:</a:t>
            </a:r>
            <a:r>
              <a:rPr lang="en-US" sz="2400" dirty="0" smtClean="0"/>
              <a:t> </a:t>
            </a:r>
            <a:r>
              <a:rPr lang="en-US" sz="2400" dirty="0" err="1" smtClean="0"/>
              <a:t>ceg@kuzdrav</a:t>
            </a:r>
            <a:r>
              <a:rPr lang="ru-RU" sz="2400" dirty="0" smtClean="0"/>
              <a:t>.</a:t>
            </a:r>
            <a:r>
              <a:rPr lang="en-US" sz="2400" dirty="0" err="1" smtClean="0"/>
              <a:t>ru</a:t>
            </a:r>
            <a:r>
              <a:rPr lang="ru-RU" sz="2400" dirty="0" smtClean="0"/>
              <a:t> </a:t>
            </a:r>
            <a:endParaRPr lang="ru-RU" sz="2400" dirty="0"/>
          </a:p>
          <a:p>
            <a:pPr marL="0" indent="0" algn="ctr">
              <a:buNone/>
            </a:pP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86865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7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667</TotalTime>
  <Words>1065</Words>
  <Application>Microsoft Office PowerPoint</Application>
  <PresentationFormat>Широкоэкранный</PresentationFormat>
  <Paragraphs>134</Paragraphs>
  <Slides>70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8" baseType="lpstr">
      <vt:lpstr>Arial</vt:lpstr>
      <vt:lpstr>Bahnschrift SemiBold</vt:lpstr>
      <vt:lpstr>Calibri</vt:lpstr>
      <vt:lpstr>Calibri Light</vt:lpstr>
      <vt:lpstr>Palatino Linotype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Заполнение данных о работе  скорой медицинской помощи  в форме федерального статистического наблюдения № 30 «Сведения о медицинской организации»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Годовой отчет   за 2024 год </vt:lpstr>
      <vt:lpstr>Форма составляется всеми медицинскими организациями, входящими в номенклатуру медицинских организаций,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строки 48 - 49 "Травмы и отравления" включаются сведения о ВН, связанной с травмами и отравлениями, независимо от места и причины.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Среднюю длительность одного случая ВН по нозологиям проанализировать, сравнить с прошлым годом!</vt:lpstr>
      <vt:lpstr>Обратить внимание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Цапуро Елена Геннадьевна</cp:lastModifiedBy>
  <cp:revision>38</cp:revision>
  <dcterms:created xsi:type="dcterms:W3CDTF">2023-12-09T08:02:31Z</dcterms:created>
  <dcterms:modified xsi:type="dcterms:W3CDTF">2024-12-16T08:07:18Z</dcterms:modified>
</cp:coreProperties>
</file>