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notesMasterIdLst>
    <p:notesMasterId r:id="rId16"/>
  </p:notesMasterIdLst>
  <p:sldIdLst>
    <p:sldId id="304" r:id="rId2"/>
    <p:sldId id="256" r:id="rId3"/>
    <p:sldId id="441" r:id="rId4"/>
    <p:sldId id="442" r:id="rId5"/>
    <p:sldId id="257" r:id="rId6"/>
    <p:sldId id="264" r:id="rId7"/>
    <p:sldId id="275" r:id="rId8"/>
    <p:sldId id="383" r:id="rId9"/>
    <p:sldId id="384" r:id="rId10"/>
    <p:sldId id="279" r:id="rId11"/>
    <p:sldId id="280" r:id="rId12"/>
    <p:sldId id="428" r:id="rId13"/>
    <p:sldId id="430" r:id="rId14"/>
    <p:sldId id="30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94660"/>
  </p:normalViewPr>
  <p:slideViewPr>
    <p:cSldViewPr>
      <p:cViewPr varScale="1">
        <p:scale>
          <a:sx n="110" d="100"/>
          <a:sy n="110" d="100"/>
        </p:scale>
        <p:origin x="163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47A51-11A1-49FC-9210-41D5F5F2FB93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D0D44-2FBF-4752-B4F5-C2C588F07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455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4276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49014C88-58BB-4F4B-8052-3240DBCFDC46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081948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530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CA55FD2C-DDC0-4AD6-A55A-1090A64A8A00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48063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2468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95D80994-52E3-43B7-AD64-7A8DAB077D42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925309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7373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3D0A41EA-D67D-4708-95A6-1B0308DA8B77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620805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77828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0EF0ECE8-E00F-4A71-9B50-6BCED0A6357A}" type="slidenum">
              <a:rPr lang="ru-RU" altLang="ru-RU" smtClean="0"/>
              <a:pPr/>
              <a:t>10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877313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7885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816A4BA5-79B4-4450-9844-9BE6A92166F6}" type="slidenum">
              <a:rPr lang="ru-RU" altLang="ru-RU" smtClean="0"/>
              <a:pPr/>
              <a:t>11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5431460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92164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505277C1-64CD-4C5D-B227-AC1CAE993E7F}" type="slidenum">
              <a:rPr lang="ru-RU" altLang="ru-RU" smtClean="0"/>
              <a:pPr/>
              <a:t>12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2862558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9421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9EFCBFB3-FC19-42C3-8B75-7833EB16FA6F}" type="slidenum">
              <a:rPr lang="ru-RU" altLang="ru-RU" smtClean="0"/>
              <a:pPr/>
              <a:t>13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1120089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9933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B5D27F00-0B97-4014-A198-E3DB3C83FBFD}" type="slidenum">
              <a:rPr lang="ru-RU" altLang="ru-RU" smtClean="0"/>
              <a:pPr/>
              <a:t>14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25136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125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169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9246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1932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8227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4425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685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64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519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494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798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579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269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049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19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708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848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1412776"/>
            <a:ext cx="8610600" cy="21018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400" b="1" dirty="0" smtClean="0"/>
              <a:t>Годовой отчет за 20</a:t>
            </a:r>
            <a:r>
              <a:rPr lang="en-US" sz="5400" b="1" dirty="0" smtClean="0"/>
              <a:t>2</a:t>
            </a:r>
            <a:r>
              <a:rPr lang="ru-RU" sz="5400" b="1" dirty="0" smtClean="0"/>
              <a:t>4 год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Формы:14 ДС; </a:t>
            </a:r>
            <a:br>
              <a:rPr lang="ru-RU" sz="5400" dirty="0" smtClean="0"/>
            </a:br>
            <a:endParaRPr lang="ru-RU" sz="5400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221088"/>
            <a:ext cx="8826624" cy="1798712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endParaRPr lang="ru-RU" sz="3600" dirty="0" smtClean="0"/>
          </a:p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</a:rPr>
              <a:t>Рачкова Любовь Александровна</a:t>
            </a:r>
          </a:p>
          <a:p>
            <a:pPr eaLnBrk="1" hangingPunct="1">
              <a:defRPr/>
            </a:pPr>
            <a:endParaRPr lang="ru-RU" sz="2400" b="1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tx1"/>
                </a:solidFill>
              </a:rPr>
              <a:t>Медицинский статистик </a:t>
            </a:r>
            <a:r>
              <a:rPr lang="ru-RU" b="1" dirty="0" err="1" smtClean="0">
                <a:solidFill>
                  <a:schemeClr val="tx1"/>
                </a:solidFill>
              </a:rPr>
              <a:t>ОСиА</a:t>
            </a:r>
            <a:r>
              <a:rPr lang="ru-RU" b="1" dirty="0" smtClean="0">
                <a:solidFill>
                  <a:schemeClr val="tx1"/>
                </a:solidFill>
              </a:rPr>
              <a:t> КОМИАЦ им. Р.М. </a:t>
            </a:r>
            <a:r>
              <a:rPr lang="ru-RU" b="1" dirty="0" err="1" smtClean="0">
                <a:solidFill>
                  <a:schemeClr val="tx1"/>
                </a:solidFill>
              </a:rPr>
              <a:t>Зельковича</a:t>
            </a:r>
            <a:endParaRPr lang="ru-RU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84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Таблица 2000 «Использование коек дневного стационара медицинской организации по профилям»</a:t>
            </a:r>
            <a:endParaRPr lang="ru-RU" sz="2900" dirty="0"/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895850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2800" dirty="0" smtClean="0">
                <a:cs typeface="Times New Roman" panose="02020603050405020304" pitchFamily="18" charset="0"/>
              </a:rPr>
              <a:t>графам </a:t>
            </a:r>
            <a:r>
              <a:rPr lang="ru-RU" altLang="ru-RU" sz="2800" dirty="0">
                <a:cs typeface="Times New Roman" panose="02020603050405020304" pitchFamily="18" charset="0"/>
              </a:rPr>
              <a:t>15-26 указываются сведения о числе коек, выписанных пациентах и проведенных ими </a:t>
            </a:r>
            <a:r>
              <a:rPr lang="ru-RU" altLang="ru-RU" sz="2800" dirty="0" err="1">
                <a:cs typeface="Times New Roman" panose="02020603050405020304" pitchFamily="18" charset="0"/>
              </a:rPr>
              <a:t>пациенто</a:t>
            </a:r>
            <a:r>
              <a:rPr lang="ru-RU" altLang="ru-RU" sz="2800" dirty="0">
                <a:cs typeface="Times New Roman" panose="02020603050405020304" pitchFamily="18" charset="0"/>
              </a:rPr>
              <a:t>-днях в дневных стационарах медицинских организаций, оказывающих помощь в амбулаторных условиях, </a:t>
            </a:r>
            <a:r>
              <a:rPr lang="ru-RU" altLang="ru-RU" sz="28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включая стационары на дому</a:t>
            </a:r>
            <a:r>
              <a:rPr lang="ru-RU" altLang="ru-RU" sz="2800" dirty="0" smtClean="0">
                <a:cs typeface="Times New Roman" panose="02020603050405020304" pitchFamily="18" charset="0"/>
              </a:rPr>
              <a:t>.</a:t>
            </a:r>
            <a:endParaRPr lang="ru-RU" altLang="ru-RU" sz="28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709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94688" cy="2159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Минэкономразвития России, Федеральный службы государственной статистики от 17 июля 2019 г. № 409 «Об утверждении методики определения возрастных групп населения»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2205038"/>
            <a:ext cx="8150225" cy="4525962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FF0000"/>
                </a:solidFill>
              </a:rPr>
              <a:t>	</a:t>
            </a:r>
          </a:p>
          <a:p>
            <a:pPr marL="0" indent="0" algn="just">
              <a:buFont typeface="Arial" pitchFamily="34" charset="0"/>
              <a:buNone/>
              <a:tabLst>
                <a:tab pos="182563" algn="l"/>
              </a:tabLst>
              <a:defRPr/>
            </a:pPr>
            <a:r>
              <a:rPr lang="ru-RU" b="1" dirty="0">
                <a:solidFill>
                  <a:srgbClr val="FF0000"/>
                </a:solidFill>
              </a:rPr>
              <a:t>    В </a:t>
            </a:r>
            <a:r>
              <a:rPr lang="ru-RU" b="1" dirty="0" smtClean="0">
                <a:solidFill>
                  <a:srgbClr val="FF0000"/>
                </a:solidFill>
              </a:rPr>
              <a:t>2024 году </a:t>
            </a:r>
            <a:r>
              <a:rPr lang="ru-RU" b="1" dirty="0">
                <a:solidFill>
                  <a:srgbClr val="FF0000"/>
                </a:solidFill>
              </a:rPr>
              <a:t>к населению старше   трудоспособного возраста относятся:</a:t>
            </a:r>
          </a:p>
          <a:p>
            <a:pPr algn="just">
              <a:defRPr/>
            </a:pPr>
            <a:r>
              <a:rPr lang="ru-RU" b="1" dirty="0">
                <a:solidFill>
                  <a:srgbClr val="FF0000"/>
                </a:solidFill>
              </a:rPr>
              <a:t>женщины в возрасте </a:t>
            </a:r>
            <a:r>
              <a:rPr lang="ru-RU" b="1" dirty="0" smtClean="0">
                <a:solidFill>
                  <a:srgbClr val="FF0000"/>
                </a:solidFill>
              </a:rPr>
              <a:t>58 </a:t>
            </a:r>
            <a:r>
              <a:rPr lang="ru-RU" b="1" dirty="0">
                <a:solidFill>
                  <a:srgbClr val="FF0000"/>
                </a:solidFill>
              </a:rPr>
              <a:t>лет и старше;</a:t>
            </a:r>
          </a:p>
          <a:p>
            <a:pPr algn="just">
              <a:defRPr/>
            </a:pPr>
            <a:r>
              <a:rPr lang="ru-RU" b="1" dirty="0">
                <a:solidFill>
                  <a:srgbClr val="FF0000"/>
                </a:solidFill>
              </a:rPr>
              <a:t>мужчины в </a:t>
            </a:r>
            <a:r>
              <a:rPr lang="ru-RU" b="1">
                <a:solidFill>
                  <a:srgbClr val="FF0000"/>
                </a:solidFill>
              </a:rPr>
              <a:t>возрасте </a:t>
            </a:r>
            <a:r>
              <a:rPr lang="ru-RU" b="1" smtClean="0">
                <a:solidFill>
                  <a:srgbClr val="FF0000"/>
                </a:solidFill>
              </a:rPr>
              <a:t>63 </a:t>
            </a:r>
            <a:r>
              <a:rPr lang="ru-RU" b="1" dirty="0">
                <a:solidFill>
                  <a:srgbClr val="FF0000"/>
                </a:solidFill>
              </a:rPr>
              <a:t>год и старше.</a:t>
            </a:r>
          </a:p>
        </p:txBody>
      </p:sp>
    </p:spTree>
    <p:extLst>
      <p:ext uri="{BB962C8B-B14F-4D97-AF65-F5344CB8AC3E}">
        <p14:creationId xmlns:p14="http://schemas.microsoft.com/office/powerpoint/2010/main" val="405959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Таблица 3000</a:t>
            </a:r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>
          <a:xfrm>
            <a:off x="428625" y="1357313"/>
            <a:ext cx="8229600" cy="5024437"/>
          </a:xfrm>
        </p:spPr>
        <p:txBody>
          <a:bodyPr>
            <a:normAutofit fontScale="92500"/>
          </a:bodyPr>
          <a:lstStyle/>
          <a:p>
            <a:pPr marL="0" indent="0" algn="just" eaLnBrk="1" hangingPunct="1">
              <a:buFont typeface="Arial" pitchFamily="34" charset="0"/>
              <a:buNone/>
            </a:pPr>
            <a:r>
              <a:rPr lang="ru-RU" altLang="ru-RU" sz="3400" dirty="0" smtClean="0">
                <a:cs typeface="Times New Roman" pitchFamily="18" charset="0"/>
              </a:rPr>
              <a:t>Строка 1 (всего) должна быть равна сумме строк со 2 по 19 по графам с 4 по </a:t>
            </a:r>
            <a:r>
              <a:rPr lang="en-US" altLang="ru-RU" sz="3400" dirty="0" smtClean="0">
                <a:cs typeface="Times New Roman" pitchFamily="18" charset="0"/>
              </a:rPr>
              <a:t>9</a:t>
            </a:r>
            <a:r>
              <a:rPr lang="ru-RU" altLang="ru-RU" sz="3400" dirty="0" smtClean="0">
                <a:cs typeface="Times New Roman" pitchFamily="18" charset="0"/>
              </a:rPr>
              <a:t>.</a:t>
            </a:r>
            <a:endParaRPr lang="en-US" altLang="ru-RU" sz="3400" dirty="0" smtClean="0">
              <a:cs typeface="Times New Roman" pitchFamily="18" charset="0"/>
            </a:endParaRPr>
          </a:p>
          <a:p>
            <a:pPr marL="0" indent="0" algn="just" eaLnBrk="1" hangingPunct="1">
              <a:buFont typeface="Arial" pitchFamily="34" charset="0"/>
              <a:buNone/>
            </a:pPr>
            <a:r>
              <a:rPr lang="ru-RU" altLang="ru-RU" sz="3400" dirty="0" smtClean="0">
                <a:cs typeface="Times New Roman" pitchFamily="18" charset="0"/>
              </a:rPr>
              <a:t>В строке 21 </a:t>
            </a:r>
            <a:r>
              <a:rPr lang="ru-RU" altLang="ru-RU" sz="3400" b="1" dirty="0" smtClean="0">
                <a:cs typeface="Times New Roman" pitchFamily="18" charset="0"/>
              </a:rPr>
              <a:t>«Коды для особых целей» </a:t>
            </a:r>
            <a:r>
              <a:rPr lang="ru-RU" altLang="ru-RU" sz="3400" dirty="0" smtClean="0">
                <a:cs typeface="Times New Roman" pitchFamily="18" charset="0"/>
              </a:rPr>
              <a:t>указываются сведения о пациентах с </a:t>
            </a:r>
            <a:r>
              <a:rPr lang="ru-RU" altLang="ru-RU" sz="3400" dirty="0" err="1" smtClean="0">
                <a:cs typeface="Times New Roman" pitchFamily="18" charset="0"/>
              </a:rPr>
              <a:t>коронавирусной</a:t>
            </a:r>
            <a:r>
              <a:rPr lang="ru-RU" altLang="ru-RU" sz="3400" dirty="0" smtClean="0">
                <a:cs typeface="Times New Roman" pitchFamily="18" charset="0"/>
              </a:rPr>
              <a:t> инфекцией (</a:t>
            </a:r>
            <a:r>
              <a:rPr lang="en-US" altLang="ru-RU" sz="3400" dirty="0" smtClean="0">
                <a:cs typeface="Times New Roman" pitchFamily="18" charset="0"/>
              </a:rPr>
              <a:t>COVID-19)</a:t>
            </a:r>
            <a:r>
              <a:rPr lang="ru-RU" altLang="ru-RU" sz="3400" dirty="0" smtClean="0">
                <a:cs typeface="Times New Roman" pitchFamily="18" charset="0"/>
              </a:rPr>
              <a:t>:</a:t>
            </a:r>
          </a:p>
          <a:p>
            <a:pPr marL="0" indent="0" algn="just" eaLnBrk="1" hangingPunct="1"/>
            <a:r>
              <a:rPr lang="en-US" altLang="ru-RU" sz="3400" dirty="0" smtClean="0">
                <a:cs typeface="Times New Roman" pitchFamily="18" charset="0"/>
              </a:rPr>
              <a:t> U07.1 </a:t>
            </a:r>
            <a:r>
              <a:rPr lang="ru-RU" altLang="ru-RU" sz="3400" dirty="0" err="1" smtClean="0">
                <a:cs typeface="Times New Roman" pitchFamily="18" charset="0"/>
              </a:rPr>
              <a:t>Коронавирусная</a:t>
            </a:r>
            <a:r>
              <a:rPr lang="ru-RU" altLang="ru-RU" sz="3400" dirty="0" smtClean="0">
                <a:cs typeface="Times New Roman" pitchFamily="18" charset="0"/>
              </a:rPr>
              <a:t> инфекция </a:t>
            </a:r>
            <a:r>
              <a:rPr lang="en-US" altLang="ru-RU" sz="3400" dirty="0" smtClean="0">
                <a:cs typeface="Times New Roman" pitchFamily="18" charset="0"/>
              </a:rPr>
              <a:t>COVID-19</a:t>
            </a:r>
            <a:r>
              <a:rPr lang="ru-RU" altLang="ru-RU" sz="3400" dirty="0" smtClean="0">
                <a:cs typeface="Times New Roman" pitchFamily="18" charset="0"/>
              </a:rPr>
              <a:t> (вирус идентифицирован);</a:t>
            </a:r>
          </a:p>
          <a:p>
            <a:pPr marL="0" indent="0" algn="just" eaLnBrk="1" hangingPunct="1"/>
            <a:r>
              <a:rPr lang="en-US" altLang="ru-RU" sz="3400" dirty="0" smtClean="0">
                <a:cs typeface="Times New Roman" pitchFamily="18" charset="0"/>
              </a:rPr>
              <a:t>U07.</a:t>
            </a:r>
            <a:r>
              <a:rPr lang="ru-RU" altLang="ru-RU" sz="3400" dirty="0" smtClean="0">
                <a:cs typeface="Times New Roman" pitchFamily="18" charset="0"/>
              </a:rPr>
              <a:t>2</a:t>
            </a:r>
            <a:r>
              <a:rPr lang="en-US" altLang="ru-RU" sz="3400" dirty="0" smtClean="0">
                <a:cs typeface="Times New Roman" pitchFamily="18" charset="0"/>
              </a:rPr>
              <a:t> </a:t>
            </a:r>
            <a:r>
              <a:rPr lang="ru-RU" altLang="ru-RU" sz="3400" dirty="0" err="1" smtClean="0">
                <a:cs typeface="Times New Roman" pitchFamily="18" charset="0"/>
              </a:rPr>
              <a:t>Коронавирусная</a:t>
            </a:r>
            <a:r>
              <a:rPr lang="ru-RU" altLang="ru-RU" sz="3400" dirty="0" smtClean="0">
                <a:cs typeface="Times New Roman" pitchFamily="18" charset="0"/>
              </a:rPr>
              <a:t> инфекция </a:t>
            </a:r>
            <a:r>
              <a:rPr lang="en-US" altLang="ru-RU" sz="3400" dirty="0" smtClean="0">
                <a:cs typeface="Times New Roman" pitchFamily="18" charset="0"/>
              </a:rPr>
              <a:t>COVID-19</a:t>
            </a:r>
            <a:r>
              <a:rPr lang="ru-RU" altLang="ru-RU" sz="3400" dirty="0" smtClean="0">
                <a:cs typeface="Times New Roman" pitchFamily="18" charset="0"/>
              </a:rPr>
              <a:t> (вирус не идентифицирован).</a:t>
            </a:r>
          </a:p>
          <a:p>
            <a:pPr marL="0" indent="0" algn="just" eaLnBrk="1" hangingPunct="1">
              <a:buFont typeface="Arial" pitchFamily="34" charset="0"/>
              <a:buNone/>
            </a:pPr>
            <a:endParaRPr lang="ru-RU" altLang="ru-RU" sz="3400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83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Таблица 3500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428625" y="1357313"/>
            <a:ext cx="8391525" cy="5024437"/>
          </a:xfrm>
        </p:spPr>
        <p:txBody>
          <a:bodyPr>
            <a:normAutofit fontScale="92500"/>
          </a:bodyPr>
          <a:lstStyle/>
          <a:p>
            <a:pPr marL="0" indent="0" algn="just" eaLnBrk="1" hangingPunct="1">
              <a:buFont typeface="Arial" pitchFamily="34" charset="0"/>
              <a:buNone/>
            </a:pPr>
            <a:r>
              <a:rPr lang="ru-RU" altLang="ru-RU" sz="3400" dirty="0" smtClean="0">
                <a:cs typeface="Times New Roman" pitchFamily="18" charset="0"/>
              </a:rPr>
              <a:t>Строка 1 (всего) должна быть равна сумме строк со 2 по 20 по графам с 4 по 9.</a:t>
            </a:r>
          </a:p>
          <a:p>
            <a:pPr marL="0" indent="0" algn="just" eaLnBrk="1" hangingPunct="1">
              <a:buFont typeface="Arial" pitchFamily="34" charset="0"/>
              <a:buNone/>
            </a:pPr>
            <a:r>
              <a:rPr lang="ru-RU" altLang="ru-RU" sz="3400" dirty="0" smtClean="0">
                <a:cs typeface="Times New Roman" pitchFamily="18" charset="0"/>
              </a:rPr>
              <a:t>В строке 22 </a:t>
            </a:r>
            <a:r>
              <a:rPr lang="ru-RU" altLang="ru-RU" sz="3400" b="1" dirty="0" smtClean="0">
                <a:cs typeface="Times New Roman" pitchFamily="18" charset="0"/>
              </a:rPr>
              <a:t>«Коды для особых целей» </a:t>
            </a:r>
            <a:r>
              <a:rPr lang="ru-RU" altLang="ru-RU" sz="3400" dirty="0" smtClean="0">
                <a:cs typeface="Times New Roman" pitchFamily="18" charset="0"/>
              </a:rPr>
              <a:t>указываются сведения о пациентах с </a:t>
            </a:r>
            <a:r>
              <a:rPr lang="ru-RU" altLang="ru-RU" sz="3400" dirty="0" err="1" smtClean="0">
                <a:cs typeface="Times New Roman" pitchFamily="18" charset="0"/>
              </a:rPr>
              <a:t>коронавирусной</a:t>
            </a:r>
            <a:r>
              <a:rPr lang="ru-RU" altLang="ru-RU" sz="3400" dirty="0" smtClean="0">
                <a:cs typeface="Times New Roman" pitchFamily="18" charset="0"/>
              </a:rPr>
              <a:t> инфекцией (</a:t>
            </a:r>
            <a:r>
              <a:rPr lang="en-US" altLang="ru-RU" sz="3400" dirty="0" smtClean="0">
                <a:cs typeface="Times New Roman" pitchFamily="18" charset="0"/>
              </a:rPr>
              <a:t>COVID-19)</a:t>
            </a:r>
            <a:r>
              <a:rPr lang="ru-RU" altLang="ru-RU" sz="3400" dirty="0" smtClean="0">
                <a:cs typeface="Times New Roman" pitchFamily="18" charset="0"/>
              </a:rPr>
              <a:t>:</a:t>
            </a:r>
          </a:p>
          <a:p>
            <a:pPr marL="0" indent="0" algn="just" eaLnBrk="1" hangingPunct="1"/>
            <a:r>
              <a:rPr lang="en-US" altLang="ru-RU" sz="3400" dirty="0" smtClean="0">
                <a:cs typeface="Times New Roman" pitchFamily="18" charset="0"/>
              </a:rPr>
              <a:t>U07.1 </a:t>
            </a:r>
            <a:r>
              <a:rPr lang="ru-RU" altLang="ru-RU" sz="3400" dirty="0" err="1" smtClean="0">
                <a:cs typeface="Times New Roman" pitchFamily="18" charset="0"/>
              </a:rPr>
              <a:t>Коронавирусная</a:t>
            </a:r>
            <a:r>
              <a:rPr lang="ru-RU" altLang="ru-RU" sz="3400" dirty="0" smtClean="0">
                <a:cs typeface="Times New Roman" pitchFamily="18" charset="0"/>
              </a:rPr>
              <a:t> инфекция </a:t>
            </a:r>
            <a:r>
              <a:rPr lang="en-US" altLang="ru-RU" sz="3400" dirty="0" smtClean="0">
                <a:cs typeface="Times New Roman" pitchFamily="18" charset="0"/>
              </a:rPr>
              <a:t>COVID-19</a:t>
            </a:r>
            <a:r>
              <a:rPr lang="ru-RU" altLang="ru-RU" sz="3400" dirty="0" smtClean="0">
                <a:cs typeface="Times New Roman" pitchFamily="18" charset="0"/>
              </a:rPr>
              <a:t> (вирус идентифицирован);</a:t>
            </a:r>
          </a:p>
          <a:p>
            <a:pPr marL="0" indent="0" algn="just" eaLnBrk="1" hangingPunct="1"/>
            <a:r>
              <a:rPr lang="en-US" altLang="ru-RU" sz="3400" dirty="0" smtClean="0">
                <a:cs typeface="Times New Roman" pitchFamily="18" charset="0"/>
              </a:rPr>
              <a:t>U07.</a:t>
            </a:r>
            <a:r>
              <a:rPr lang="ru-RU" altLang="ru-RU" sz="3400" dirty="0" smtClean="0">
                <a:cs typeface="Times New Roman" pitchFamily="18" charset="0"/>
              </a:rPr>
              <a:t>2</a:t>
            </a:r>
            <a:r>
              <a:rPr lang="en-US" altLang="ru-RU" sz="3400" dirty="0" smtClean="0">
                <a:cs typeface="Times New Roman" pitchFamily="18" charset="0"/>
              </a:rPr>
              <a:t> </a:t>
            </a:r>
            <a:r>
              <a:rPr lang="ru-RU" altLang="ru-RU" sz="3400" dirty="0" err="1" smtClean="0">
                <a:cs typeface="Times New Roman" pitchFamily="18" charset="0"/>
              </a:rPr>
              <a:t>Коронавирусная</a:t>
            </a:r>
            <a:r>
              <a:rPr lang="ru-RU" altLang="ru-RU" sz="3400" dirty="0" smtClean="0">
                <a:cs typeface="Times New Roman" pitchFamily="18" charset="0"/>
              </a:rPr>
              <a:t> инфекция </a:t>
            </a:r>
            <a:r>
              <a:rPr lang="en-US" altLang="ru-RU" sz="3400" dirty="0" smtClean="0">
                <a:cs typeface="Times New Roman" pitchFamily="18" charset="0"/>
              </a:rPr>
              <a:t>COVID-19</a:t>
            </a:r>
            <a:r>
              <a:rPr lang="ru-RU" altLang="ru-RU" sz="3400" dirty="0" smtClean="0">
                <a:cs typeface="Times New Roman" pitchFamily="18" charset="0"/>
              </a:rPr>
              <a:t> (вирус не идентифицирован).</a:t>
            </a:r>
          </a:p>
        </p:txBody>
      </p:sp>
    </p:spTree>
    <p:extLst>
      <p:ext uri="{BB962C8B-B14F-4D97-AF65-F5344CB8AC3E}">
        <p14:creationId xmlns:p14="http://schemas.microsoft.com/office/powerpoint/2010/main" val="401721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785813"/>
            <a:ext cx="8229600" cy="480377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None/>
              <a:defRPr/>
            </a:pPr>
            <a:endParaRPr lang="ru-RU" altLang="ru-RU" dirty="0"/>
          </a:p>
          <a:p>
            <a:pPr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altLang="ru-RU" dirty="0"/>
              <a:t>    </a:t>
            </a:r>
            <a:r>
              <a:rPr lang="ru-RU" alt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Дополнительные </a:t>
            </a:r>
            <a:r>
              <a:rPr lang="ru-RU" alt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сведения о показателях работы дневных стационаров медицинских организаций, оказывающих помощь на дому </a:t>
            </a:r>
          </a:p>
          <a:p>
            <a:pPr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alt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(стационаров на дому</a:t>
            </a:r>
            <a:r>
              <a:rPr lang="ru-RU" alt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) 14 ДС ДОП</a:t>
            </a:r>
            <a:endParaRPr lang="ru-RU" altLang="ru-RU" sz="40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39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357188"/>
            <a:ext cx="8640762" cy="56657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Заполнение формы отраслевого статистического наблюдения № </a:t>
            </a:r>
            <a:r>
              <a:rPr lang="ru-RU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14ДС</a:t>
            </a:r>
            <a:r>
              <a:rPr lang="ru-RU" sz="39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«Сведения </a:t>
            </a:r>
            <a:r>
              <a:rPr lang="ru-RU" sz="3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о деятельности дневных стационаров медицинских организаций</a:t>
            </a:r>
            <a:r>
              <a:rPr lang="ru-RU" sz="39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»</a:t>
            </a:r>
            <a:endParaRPr lang="ru-RU" sz="39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961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57200" y="3273038"/>
            <a:ext cx="1541159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</a:t>
            </a:r>
            <a:r>
              <a:rPr kumimoji="0" lang="en-US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</a:t>
            </a: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                                      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Код по ОКЕИ: единица – 642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illarionov_aa\Desktop\Новый точечный рисунок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8640"/>
            <a:ext cx="9258169" cy="682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836712"/>
            <a:ext cx="799288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391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illarionov_aa\Desktop\Новый точечный рисунок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8" y="116632"/>
            <a:ext cx="8675352" cy="640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110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625" y="857250"/>
            <a:ext cx="8410575" cy="4781550"/>
          </a:xfrm>
        </p:spPr>
        <p:txBody>
          <a:bodyPr rtlCol="0">
            <a:noAutofit/>
          </a:bodyPr>
          <a:lstStyle/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tabLst>
                <a:tab pos="7531100" algn="l"/>
              </a:tabLst>
              <a:defRPr/>
            </a:pPr>
            <a:r>
              <a:rPr lang="ru-RU" sz="3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Приказ Министерства </a:t>
            </a:r>
            <a:r>
              <a:rPr lang="ru-RU" sz="3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здравоохранения Российской Федерации от 9 декабря 1999 г. № 438  «Об организации деятельности дневных стационаров в лечебно-профилактическом учреждении</a:t>
            </a:r>
            <a:r>
              <a:rPr lang="ru-RU" sz="3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423661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7"/>
          <p:cNvSpPr>
            <a:spLocks noGrp="1"/>
          </p:cNvSpPr>
          <p:nvPr>
            <p:ph idx="1"/>
          </p:nvPr>
        </p:nvSpPr>
        <p:spPr>
          <a:xfrm>
            <a:off x="500063" y="1143000"/>
            <a:ext cx="8101012" cy="4591050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ru-RU" altLang="ru-RU" sz="3500" b="1" smtClean="0">
                <a:solidFill>
                  <a:schemeClr val="tx2"/>
                </a:solidFill>
              </a:rPr>
              <a:t>   </a:t>
            </a:r>
            <a:r>
              <a:rPr lang="ru-RU" altLang="ru-RU" sz="3500" b="1" smtClean="0"/>
              <a:t>Приказ Министерства здравоохранения  Российской Федерации от 13 ноября 2003 г. № 548  «Об утверждении инструкции по заполнению отчетной формы по дневным стационарам».</a:t>
            </a:r>
            <a:endParaRPr lang="ru-RU" altLang="ru-RU" sz="3500" smtClean="0"/>
          </a:p>
        </p:txBody>
      </p:sp>
    </p:spTree>
    <p:extLst>
      <p:ext uri="{BB962C8B-B14F-4D97-AF65-F5344CB8AC3E}">
        <p14:creationId xmlns:p14="http://schemas.microsoft.com/office/powerpoint/2010/main" val="83402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1215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Таблица 2000 «Использование коек дневного стационара медицинской организации по профилям»</a:t>
            </a:r>
            <a:endParaRPr lang="ru-RU" sz="2900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508000" y="1557338"/>
            <a:ext cx="8229600" cy="4873625"/>
          </a:xfrm>
        </p:spPr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dirty="0">
                <a:cs typeface="Times New Roman" pitchFamily="18" charset="0"/>
              </a:rPr>
              <a:t>Число коек в дневном стационаре указывают в соответствии с приказом об организации данного структурного подразделения медицинской организации.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dirty="0">
                <a:cs typeface="Times New Roman" pitchFamily="18" charset="0"/>
              </a:rPr>
              <a:t>Число коек на конец года заполняется без учета сменности работы.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dirty="0">
                <a:cs typeface="Times New Roman" pitchFamily="18" charset="0"/>
              </a:rPr>
              <a:t>Число среднегодовых коек заполняется с учетом сменности работы.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dirty="0">
                <a:cs typeface="Times New Roman" pitchFamily="18" charset="0"/>
              </a:rPr>
              <a:t>Число среднегодовых коек указывается целыми числами.</a:t>
            </a:r>
          </a:p>
        </p:txBody>
      </p:sp>
    </p:spTree>
    <p:extLst>
      <p:ext uri="{BB962C8B-B14F-4D97-AF65-F5344CB8AC3E}">
        <p14:creationId xmlns:p14="http://schemas.microsoft.com/office/powerpoint/2010/main" val="398239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lIns="91440" tIns="45720" rIns="91440" bIns="45720">
            <a:normAutofit fontScale="90000"/>
          </a:bodyPr>
          <a:lstStyle/>
          <a:p>
            <a:pPr eaLnBrk="1" hangingPunct="1">
              <a:defRPr/>
            </a:pPr>
            <a:r>
              <a:rPr lang="ru-RU" sz="2700" b="1" smtClean="0">
                <a:cs typeface="Times New Roman" pitchFamily="18" charset="0"/>
              </a:rPr>
              <a:t>Таблица 2000 «Использование коек дневного стационара медицинской организации по профилям»</a:t>
            </a:r>
            <a:endParaRPr lang="ru-RU" sz="2700" smtClean="0"/>
          </a:p>
        </p:txBody>
      </p:sp>
      <p:sp>
        <p:nvSpPr>
          <p:cNvPr id="147459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 lnSpcReduction="10000"/>
          </a:bodyPr>
          <a:lstStyle/>
          <a:p>
            <a:pPr algn="just" eaLnBrk="1" hangingPunct="1">
              <a:defRPr/>
            </a:pPr>
            <a:r>
              <a:rPr lang="ru-RU" sz="3000" dirty="0" smtClean="0">
                <a:cs typeface="Times New Roman" pitchFamily="18" charset="0"/>
              </a:rPr>
              <a:t>Обратить внимание, чтобы на койках для детей не указывались сведения о взрослых пациентах, в том числе лиц старше трудоспособного возраста.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ru-RU" sz="3000" dirty="0" smtClean="0"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sz="3000" dirty="0" smtClean="0">
                <a:cs typeface="Times New Roman" pitchFamily="18" charset="0"/>
              </a:rPr>
              <a:t>На акушерских койках не должно быть лиц, старше трудоспособного возраста.</a:t>
            </a:r>
          </a:p>
          <a:p>
            <a:pPr algn="just" eaLnBrk="1" hangingPunct="1">
              <a:defRPr/>
            </a:pPr>
            <a:r>
              <a:rPr lang="ru-RU" sz="3000" dirty="0" smtClean="0">
                <a:cs typeface="Times New Roman" pitchFamily="18" charset="0"/>
              </a:rPr>
              <a:t>Коек для беременных и рожениц не должно быть</a:t>
            </a:r>
          </a:p>
        </p:txBody>
      </p:sp>
    </p:spTree>
    <p:extLst>
      <p:ext uri="{BB962C8B-B14F-4D97-AF65-F5344CB8AC3E}">
        <p14:creationId xmlns:p14="http://schemas.microsoft.com/office/powerpoint/2010/main" val="157687625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/>
              <a:t>Форма </a:t>
            </a:r>
            <a:r>
              <a:rPr lang="ru-RU" b="1" smtClean="0"/>
              <a:t>14 ДС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0" y="685800"/>
            <a:ext cx="91440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36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Больных переведенных из ДС в круглосуточный стационар или наоборот ( даже в пределах одного ЛПУ) считать выписанными и вновь поступившими соответственно…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День поступления и день выписки = 2 дня!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Выходные, праздничные дни лечения учитываются</a:t>
            </a:r>
          </a:p>
        </p:txBody>
      </p:sp>
    </p:spTree>
    <p:extLst>
      <p:ext uri="{BB962C8B-B14F-4D97-AF65-F5344CB8AC3E}">
        <p14:creationId xmlns:p14="http://schemas.microsoft.com/office/powerpoint/2010/main" val="237757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6254</TotalTime>
  <Words>460</Words>
  <Application>Microsoft Office PowerPoint</Application>
  <PresentationFormat>Экран (4:3)</PresentationFormat>
  <Paragraphs>54</Paragraphs>
  <Slides>14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Times New Roman</vt:lpstr>
      <vt:lpstr>Trebuchet MS</vt:lpstr>
      <vt:lpstr>Wingdings</vt:lpstr>
      <vt:lpstr>Wingdings 3</vt:lpstr>
      <vt:lpstr>Грань</vt:lpstr>
      <vt:lpstr>Годовой отчет за 2024 год Формы:14 ДС;  </vt:lpstr>
      <vt:lpstr>Заполнение формы отраслевого статистического наблюдения № 14ДС «Сведения о деятельности дневных стационаров медицинских организаций»</vt:lpstr>
      <vt:lpstr>Презентация PowerPoint</vt:lpstr>
      <vt:lpstr>Презентация PowerPoint</vt:lpstr>
      <vt:lpstr>Приказ Министерства здравоохранения Российской Федерации от 9 декабря 1999 г. № 438  «Об организации деятельности дневных стационаров в лечебно-профилактическом учреждении»</vt:lpstr>
      <vt:lpstr>Презентация PowerPoint</vt:lpstr>
      <vt:lpstr>Таблица 2000 «Использование коек дневного стационара медицинской организации по профилям»</vt:lpstr>
      <vt:lpstr>Таблица 2000 «Использование коек дневного стационара медицинской организации по профилям»</vt:lpstr>
      <vt:lpstr>Форма 14 ДС</vt:lpstr>
      <vt:lpstr>Таблица 2000 «Использование коек дневного стационара медицинской организации по профилям»</vt:lpstr>
      <vt:lpstr>Приказ Минэкономразвития России, Федеральный службы государственной статистики от 17 июля 2019 г. № 409 «Об утверждении методики определения возрастных групп населения»  </vt:lpstr>
      <vt:lpstr>Таблица 3000</vt:lpstr>
      <vt:lpstr>Таблица 3500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Годовой отчет за 2020 год Формы: 16 ВН; 14 ДС;  30 (скорая  и штаты)</dc:title>
  <dc:creator>Илларионов Артем Александрович</dc:creator>
  <cp:lastModifiedBy>Рачкова Любовь Александровна</cp:lastModifiedBy>
  <cp:revision>61</cp:revision>
  <dcterms:created xsi:type="dcterms:W3CDTF">2020-12-09T10:10:15Z</dcterms:created>
  <dcterms:modified xsi:type="dcterms:W3CDTF">2024-12-17T01:42:49Z</dcterms:modified>
</cp:coreProperties>
</file>