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7"/>
  </p:notesMasterIdLst>
  <p:sldIdLst>
    <p:sldId id="258" r:id="rId2"/>
    <p:sldId id="259" r:id="rId3"/>
    <p:sldId id="262" r:id="rId4"/>
    <p:sldId id="274" r:id="rId5"/>
    <p:sldId id="275" r:id="rId6"/>
    <p:sldId id="266" r:id="rId7"/>
    <p:sldId id="367" r:id="rId8"/>
    <p:sldId id="277" r:id="rId9"/>
    <p:sldId id="368" r:id="rId10"/>
    <p:sldId id="370" r:id="rId11"/>
    <p:sldId id="373" r:id="rId12"/>
    <p:sldId id="280" r:id="rId13"/>
    <p:sldId id="282" r:id="rId14"/>
    <p:sldId id="371" r:id="rId15"/>
    <p:sldId id="292" r:id="rId16"/>
    <p:sldId id="297" r:id="rId17"/>
    <p:sldId id="299" r:id="rId18"/>
    <p:sldId id="301" r:id="rId19"/>
    <p:sldId id="302" r:id="rId20"/>
    <p:sldId id="304" r:id="rId21"/>
    <p:sldId id="305" r:id="rId22"/>
    <p:sldId id="309" r:id="rId23"/>
    <p:sldId id="311" r:id="rId24"/>
    <p:sldId id="312" r:id="rId25"/>
    <p:sldId id="314" r:id="rId26"/>
    <p:sldId id="318" r:id="rId27"/>
    <p:sldId id="319" r:id="rId28"/>
    <p:sldId id="321" r:id="rId29"/>
    <p:sldId id="322" r:id="rId30"/>
    <p:sldId id="325" r:id="rId31"/>
    <p:sldId id="326" r:id="rId32"/>
    <p:sldId id="328" r:id="rId33"/>
    <p:sldId id="329" r:id="rId34"/>
    <p:sldId id="331" r:id="rId35"/>
    <p:sldId id="332" r:id="rId36"/>
    <p:sldId id="334" r:id="rId37"/>
    <p:sldId id="335" r:id="rId38"/>
    <p:sldId id="337" r:id="rId39"/>
    <p:sldId id="369" r:id="rId40"/>
    <p:sldId id="338" r:id="rId41"/>
    <p:sldId id="339" r:id="rId42"/>
    <p:sldId id="357" r:id="rId43"/>
    <p:sldId id="358" r:id="rId44"/>
    <p:sldId id="364" r:id="rId45"/>
    <p:sldId id="359" r:id="rId4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0099"/>
    <a:srgbClr val="0033CC"/>
    <a:srgbClr val="CC3300"/>
    <a:srgbClr val="902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2047" autoAdjust="0"/>
  </p:normalViewPr>
  <p:slideViewPr>
    <p:cSldViewPr>
      <p:cViewPr varScale="1">
        <p:scale>
          <a:sx n="78" d="100"/>
          <a:sy n="78" d="100"/>
        </p:scale>
        <p:origin x="131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9435D-2B83-4261-8AD2-DEC39975CCB5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6BBC3E-B62A-47A5-AF1B-ACE09FFFFE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686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fld id="{8899A4A2-4031-4EE3-9274-9EC2CC7F93F2}" type="slidenum">
              <a:rPr lang="ru-RU" altLang="ru-RU" sz="1200" smtClean="0"/>
              <a:pPr/>
              <a:t>3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2100841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C3B85-461E-427C-80F0-31C02909C307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370867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CCE4F-A24E-4AB5-85AF-2E8510C8CCF3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929127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CCE4F-A24E-4AB5-85AF-2E8510C8CCF3}" type="slidenum">
              <a:rPr lang="en-US" altLang="ru-RU" smtClean="0"/>
              <a:pPr/>
              <a:t>‹#›</a:t>
            </a:fld>
            <a:endParaRPr lang="en-US" alt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88249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CCE4F-A24E-4AB5-85AF-2E8510C8CCF3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9420960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CCE4F-A24E-4AB5-85AF-2E8510C8CCF3}" type="slidenum">
              <a:rPr lang="en-US" altLang="ru-RU" smtClean="0"/>
              <a:pPr/>
              <a:t>‹#›</a:t>
            </a:fld>
            <a:endParaRPr lang="en-US" alt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470645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5CCE4F-A24E-4AB5-85AF-2E8510C8CCF3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281699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6E268-8D3E-478C-B5B3-727D1C286772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8942561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E19B8-CDDA-4C2A-B1EE-FBBAFC7D0E5E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441639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B676B-82C1-4821-BE31-64FB5E804D65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154453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7407E-5354-448E-8D27-468B9A26CCE0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94902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40F219-EB6F-4C5A-8DE2-C9271A2E0867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151443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85F63F-85BB-498C-A62A-F3179BA6B053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798875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98011-6C48-4A50-88A6-44D68FF0F236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059493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C8D7DC-BCBC-4865-B78F-8681D49122CE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682402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DA506-6F35-4D86-857D-0CC9D5EB5B6E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0047314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B79D9-7199-4599-ACE0-4CFEC03D29E5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006993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35CCE4F-A24E-4AB5-85AF-2E8510C8CCF3}" type="slidenum">
              <a:rPr lang="en-US" altLang="ru-RU" smtClean="0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188025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395536" y="0"/>
            <a:ext cx="2374900" cy="2460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endParaRPr lang="ru-RU" altLang="ko-KR" dirty="0" smtClean="0">
              <a:solidFill>
                <a:srgbClr val="002060"/>
              </a:solidFill>
              <a:latin typeface="Times New Roman" panose="02020603050405020304" pitchFamily="18" charset="0"/>
              <a:ea typeface="돋움" pitchFamily="50" charset="-127"/>
              <a:cs typeface="Times New Roman" panose="02020603050405020304" pitchFamily="18" charset="0"/>
            </a:endParaRPr>
          </a:p>
        </p:txBody>
      </p:sp>
      <p:sp>
        <p:nvSpPr>
          <p:cNvPr id="3075" name="Прямоугольник 20"/>
          <p:cNvSpPr>
            <a:spLocks noChangeArrowheads="1"/>
          </p:cNvSpPr>
          <p:nvPr/>
        </p:nvSpPr>
        <p:spPr bwMode="auto">
          <a:xfrm>
            <a:off x="539553" y="1628800"/>
            <a:ext cx="8280920" cy="390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200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ЧИСЛЕ ЗАБОЛЕВАНИЙ, ЗАРЕГИСТРИРОВАННЫХ У  </a:t>
            </a:r>
            <a: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</a:t>
            </a:r>
            <a: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ПРОЖИВАЮЩИХ  </a:t>
            </a:r>
            <a: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РАЙОНЕ ОБСЛУЖИВАНИЯ </a:t>
            </a:r>
            <a: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 </a:t>
            </a:r>
            <a: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</a:t>
            </a:r>
            <a: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en-US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3200" i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(заболеваемость всего населения и ф.12-село</a:t>
            </a:r>
          </a:p>
          <a:p>
            <a:pPr algn="ctr" eaLnBrk="1" latinLnBrk="1" hangingPunct="1">
              <a:defRPr/>
            </a:pPr>
            <a:r>
              <a:rPr lang="ru-RU" altLang="ru-RU" sz="32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сельское население)</a:t>
            </a:r>
            <a:endParaRPr lang="ru-RU" alt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6" name="Прямоугольник 21"/>
          <p:cNvSpPr>
            <a:spLocks noChangeArrowheads="1"/>
          </p:cNvSpPr>
          <p:nvPr/>
        </p:nvSpPr>
        <p:spPr bwMode="auto">
          <a:xfrm>
            <a:off x="683568" y="116633"/>
            <a:ext cx="741744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ТАТИСТИЧЕСКОЕ НАБЛЮДЕНИЕ</a:t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№12</a:t>
            </a:r>
          </a:p>
        </p:txBody>
      </p:sp>
    </p:spTree>
    <p:extLst>
      <p:ext uri="{BB962C8B-B14F-4D97-AF65-F5344CB8AC3E}">
        <p14:creationId xmlns:p14="http://schemas.microsoft.com/office/powerpoint/2010/main" val="170721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395536" y="476672"/>
            <a:ext cx="8748464" cy="5039891"/>
          </a:xfrm>
        </p:spPr>
        <p:txBody>
          <a:bodyPr>
            <a:normAutofit fontScale="90000"/>
          </a:bodyPr>
          <a:lstStyle/>
          <a:p>
            <a:pPr algn="l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графу 1 включаются все взрослые пациенты из числа физических лиц с болезнями системы кровообращения, состоявших под диспансерным наблюдением в отчетном году (таблица 3004, графа 1), перенесшие острое нарушение мозгового кровообращения, инфаркт миокарда, а также которым выполнены аортокоронарное шунтирование, </a:t>
            </a:r>
            <a:r>
              <a:rPr lang="ru-RU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ангиопластика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коронарных артерий со </a:t>
            </a:r>
            <a:r>
              <a:rPr lang="ru-RU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стентированием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катетерная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абляция по поводу сердечно-сосудистых заболеваний, у которых с даты постановки диагноза и (или) выполнения хирургического вмешательства прошло менее 2 лет, </a:t>
            </a:r>
            <a:b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исключением лиц,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имеющих право на получение социальной услуги в виде обеспечения лекарственными препаратами в соответствии с Федеральным законом от 17.07.1999 годом №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178</a:t>
            </a:r>
            <a:b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государственной социальной помощи». </a:t>
            </a:r>
            <a:b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в два года отсчитывается от последнего сердечно-сосудистого события.</a:t>
            </a:r>
            <a:b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В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графу 2 включаются все взрослые пациенты из графы 1, получившие в отчетном году лекарственные препараты, т.е. которым были выписаны рецепты, по перечню, утвержденному Министерством здравоохранения Российской Федерации, в амбулаторных условиях в рамках федерального проекта «Борьба с сердечно-сосудистыми заболеваниями».</a:t>
            </a:r>
            <a:b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Пациенты высокого риска, получившие в отчетном году лекарственные препараты (которым были выписаны рецепты), включаются в графу 2 однократно, независимо от кратности (периодичности) получения рецептов в отчетном году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Т.3005  данные берем из </a:t>
            </a: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Медикаментозное лечение и выписка рецептов , сведения о льготной категории граждан, имеющих право на выписку рецептов по БСК ДЛО . Первая таблица выходит по диагнозам, а вторая по пациентам : в первую графу т.3005 берем данные из графы в т.ч. на ДУ (Карта ДУ) и вторая графа т. 3005 - выписано рецептов пациентам (госпитализация менее 2 лет), человек.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2230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4664"/>
            <a:ext cx="9144000" cy="5140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8461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2" name="Заголовок 4"/>
          <p:cNvSpPr>
            <a:spLocks noGrp="1"/>
          </p:cNvSpPr>
          <p:nvPr>
            <p:ph type="title"/>
          </p:nvPr>
        </p:nvSpPr>
        <p:spPr bwMode="auto">
          <a:xfrm>
            <a:off x="684213" y="2276475"/>
            <a:ext cx="8064500" cy="237648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формы 12</a:t>
            </a:r>
          </a:p>
        </p:txBody>
      </p:sp>
    </p:spTree>
    <p:extLst>
      <p:ext uri="{BB962C8B-B14F-4D97-AF65-F5344CB8AC3E}">
        <p14:creationId xmlns:p14="http://schemas.microsoft.com/office/powerpoint/2010/main" val="192937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Прямоугольник 1"/>
          <p:cNvSpPr>
            <a:spLocks noChangeArrowheads="1"/>
          </p:cNvSpPr>
          <p:nvPr/>
        </p:nvSpPr>
        <p:spPr bwMode="auto">
          <a:xfrm>
            <a:off x="1403648" y="-603448"/>
            <a:ext cx="7344816" cy="6463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1800" dirty="0">
              <a:solidFill>
                <a:srgbClr val="606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>
              <a:solidFill>
                <a:srgbClr val="606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>
              <a:solidFill>
                <a:srgbClr val="606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1000</a:t>
            </a:r>
            <a:endParaRPr lang="ru-RU" altLang="ko-KR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15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за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2021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г) – (переходные дети в подростки) + (впервые взятые на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Д-учет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в текущем году) + (вновь прибывшие) + (ранее стоящие на Д-учете «оторвавшиеся» и кому диагноз был ранее установлен, но на Д-учете не состоял) = графа 8.</a:t>
            </a:r>
          </a:p>
          <a:p>
            <a:endParaRPr lang="ru-RU" altLang="ko-KR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2000</a:t>
            </a: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15 за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2021г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) – (переходные подростки во взрослые) + (впервые взятые на Д-учет в текущем году) + (вновь прибывшие) + (ранее стоящие на Д-учете «оторвавшиеся» и кому диагноз был ранее установлен, но на Д-учете не состоял) + (переходные из детей, таблицы 1000) = графа 8.</a:t>
            </a:r>
          </a:p>
          <a:p>
            <a:endParaRPr lang="ru-RU" altLang="ko-KR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3000</a:t>
            </a:r>
          </a:p>
          <a:p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15 за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2021 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г) + (впервые взятые на Д-учет в текущем году) + (вновь </a:t>
            </a:r>
            <a:r>
              <a:rPr lang="ru-RU" altLang="ko-KR" sz="1800" dirty="0" smtClean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прибывшие</a:t>
            </a:r>
            <a:r>
              <a:rPr lang="ru-RU" altLang="ko-KR" sz="1800" dirty="0">
                <a:solidFill>
                  <a:srgbClr val="00206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) + (ранее стоящие на Д-учете «оторвавшиеся» и кому диагноз был ранее установлен, но на Д-учете не состоял) + (переходные из подростков, таблицы 2000) = графа 8.</a:t>
            </a:r>
            <a:endParaRPr lang="ru-RU" altLang="ko-KR" sz="1800" b="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85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Заголовок 4"/>
          <p:cNvSpPr>
            <a:spLocks noGrp="1"/>
          </p:cNvSpPr>
          <p:nvPr>
            <p:ph type="title"/>
          </p:nvPr>
        </p:nvSpPr>
        <p:spPr bwMode="auto">
          <a:xfrm>
            <a:off x="428596" y="428604"/>
            <a:ext cx="8258204" cy="507209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algn="l">
              <a:defRPr/>
            </a:pPr>
            <a:r>
              <a:rPr lang="ru-RU" sz="1800" b="1" dirty="0" smtClean="0">
                <a:solidFill>
                  <a:srgbClr val="FF0000"/>
                </a:solidFill>
              </a:rPr>
              <a:t>                 </a:t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         </a:t>
            </a:r>
            <a:r>
              <a:rPr lang="ru-RU" sz="1800" dirty="0" smtClean="0">
                <a:solidFill>
                  <a:srgbClr val="C00000"/>
                </a:solidFill>
              </a:rPr>
              <a:t>в т.1100,2100,3100,4100 добавлены строки: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 реабилитация лиц, страдающих алкоголизмом </a:t>
            </a:r>
            <a:r>
              <a:rPr lang="en-US" sz="1800" dirty="0" smtClean="0">
                <a:solidFill>
                  <a:schemeClr val="tx1"/>
                </a:solidFill>
              </a:rPr>
              <a:t>Z50.2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 реабилитация лиц, страдающих  наркоманиями</a:t>
            </a:r>
            <a:r>
              <a:rPr lang="en-US" sz="1800" dirty="0" smtClean="0">
                <a:solidFill>
                  <a:schemeClr val="tx1"/>
                </a:solidFill>
              </a:rPr>
              <a:t> Z50.3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 лечение, включающее другие виды реабилитации процедур,  реабилитация при курении</a:t>
            </a:r>
            <a:r>
              <a:rPr lang="en-US" sz="1800" dirty="0" smtClean="0">
                <a:solidFill>
                  <a:schemeClr val="tx1"/>
                </a:solidFill>
              </a:rPr>
              <a:t> Z50.8</a:t>
            </a:r>
            <a:r>
              <a:rPr lang="ru-RU" sz="1800" dirty="0" smtClean="0">
                <a:solidFill>
                  <a:schemeClr val="tx1"/>
                </a:solidFill>
              </a:rPr>
              <a:t>.</a:t>
            </a:r>
            <a:r>
              <a:rPr lang="en-US" sz="1800" dirty="0" smtClean="0">
                <a:solidFill>
                  <a:schemeClr val="tx1"/>
                </a:solidFill>
              </a:rPr>
              <a:t/>
            </a:r>
            <a:br>
              <a:rPr lang="en-US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Обращения в учреждения здравоохранения для получения других консультаций и медицинских советов, не </a:t>
            </a:r>
            <a:r>
              <a:rPr lang="ru-RU" sz="1800" dirty="0" err="1" smtClean="0">
                <a:solidFill>
                  <a:schemeClr val="tx1"/>
                </a:solidFill>
              </a:rPr>
              <a:t>классифированных</a:t>
            </a:r>
            <a:r>
              <a:rPr lang="ru-RU" sz="1800" dirty="0" smtClean="0">
                <a:solidFill>
                  <a:schemeClr val="tx1"/>
                </a:solidFill>
              </a:rPr>
              <a:t> в других рубриках </a:t>
            </a:r>
            <a:r>
              <a:rPr lang="en-US" sz="1800" dirty="0" smtClean="0">
                <a:solidFill>
                  <a:schemeClr val="tx1"/>
                </a:solidFill>
              </a:rPr>
              <a:t>Z71</a:t>
            </a:r>
            <a:r>
              <a:rPr lang="ru-RU" sz="1800" dirty="0" smtClean="0">
                <a:solidFill>
                  <a:schemeClr val="tx1"/>
                </a:solidFill>
              </a:rPr>
              <a:t>: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-консультирование и наблюдение по поводу алкоголизма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-консультирование и наблюдение по поводу наркомании 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 консультирование и наблюдение по поводу курения. 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Проблемы, связанные с образом жизни (1.6.2 – </a:t>
            </a:r>
            <a:r>
              <a:rPr lang="en-US" sz="1800" dirty="0" smtClean="0">
                <a:solidFill>
                  <a:schemeClr val="tx1"/>
                </a:solidFill>
              </a:rPr>
              <a:t>Z72)</a:t>
            </a:r>
            <a:r>
              <a:rPr lang="ru-RU" sz="1800" dirty="0" smtClean="0">
                <a:solidFill>
                  <a:schemeClr val="tx1"/>
                </a:solidFill>
              </a:rPr>
              <a:t>: из них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 употребление табака</a:t>
            </a:r>
            <a:r>
              <a:rPr lang="en-US" sz="1800" dirty="0" smtClean="0">
                <a:solidFill>
                  <a:schemeClr val="tx1"/>
                </a:solidFill>
              </a:rPr>
              <a:t>- Z72.0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 - употребление  алкоголя</a:t>
            </a:r>
            <a:r>
              <a:rPr lang="en-US" sz="1800" dirty="0" smtClean="0">
                <a:solidFill>
                  <a:schemeClr val="tx1"/>
                </a:solidFill>
              </a:rPr>
              <a:t>- Z72.1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 - употребление  наркотиков</a:t>
            </a:r>
            <a:r>
              <a:rPr lang="en-US" sz="1800" dirty="0" smtClean="0">
                <a:solidFill>
                  <a:schemeClr val="tx1"/>
                </a:solidFill>
              </a:rPr>
              <a:t>- Z72.2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- склонность к азартным играм и пари</a:t>
            </a:r>
            <a:r>
              <a:rPr lang="en-US" sz="1800" dirty="0" smtClean="0">
                <a:solidFill>
                  <a:schemeClr val="tx1"/>
                </a:solidFill>
              </a:rPr>
              <a:t>- Z72.6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002060"/>
                </a:solidFill>
              </a:rPr>
              <a:t/>
            </a:r>
            <a:br>
              <a:rPr lang="ru-RU" sz="1800" b="1" dirty="0" smtClean="0">
                <a:solidFill>
                  <a:srgbClr val="002060"/>
                </a:solidFill>
              </a:rPr>
            </a:br>
            <a:endParaRPr lang="ru-RU" altLang="ru-RU" sz="4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flipV="1">
            <a:off x="785786" y="3401611"/>
            <a:ext cx="792666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800" dirty="0" smtClean="0"/>
          </a:p>
          <a:p>
            <a:endParaRPr lang="ru-RU" sz="1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8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1773238"/>
            <a:ext cx="7200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latinLnBrk="1" hangingPunct="1">
              <a:defRPr/>
            </a:pPr>
            <a:r>
              <a:rPr lang="ru-RU" sz="32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Таблицы 3000 и 4000</a:t>
            </a:r>
          </a:p>
          <a:p>
            <a:pPr algn="ctr" eaLnBrk="1" latinLnBrk="1" hangingPunct="1">
              <a:defRPr/>
            </a:pPr>
            <a:r>
              <a:rPr lang="ru-RU" sz="2400" b="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Контроль </a:t>
            </a:r>
            <a:r>
              <a:rPr lang="ru-RU" sz="2400" b="0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0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врослые</a:t>
            </a:r>
            <a:r>
              <a:rPr lang="ru-RU" sz="2400" b="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»:</a:t>
            </a:r>
            <a:endParaRPr lang="ru-RU" sz="2400" b="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24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значения </a:t>
            </a:r>
            <a:r>
              <a:rPr lang="ru-RU" sz="24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0" kern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графоклетках</a:t>
            </a:r>
            <a:r>
              <a:rPr lang="ru-RU" sz="24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таблицы 4000  не могут </a:t>
            </a:r>
            <a:endParaRPr lang="ru-RU" sz="2400" b="0" kern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24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lang="ru-RU" sz="24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больше, чем в соответствующих </a:t>
            </a:r>
          </a:p>
          <a:p>
            <a:pPr algn="ctr" eaLnBrk="1" latinLnBrk="1" hangingPunct="1">
              <a:defRPr/>
            </a:pPr>
            <a:r>
              <a:rPr lang="ru-RU" sz="2400" b="0" kern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графоклетках</a:t>
            </a:r>
            <a:r>
              <a:rPr lang="ru-RU" sz="24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таблицы 3000</a:t>
            </a:r>
          </a:p>
          <a:p>
            <a:pPr algn="ctr" eaLnBrk="1" latinLnBrk="1" hangingPunct="1">
              <a:defRPr/>
            </a:pPr>
            <a:endParaRPr lang="ru-RU" sz="4000" b="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3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Прямоугольник 2"/>
          <p:cNvSpPr>
            <a:spLocks noChangeArrowheads="1"/>
          </p:cNvSpPr>
          <p:nvPr/>
        </p:nvSpPr>
        <p:spPr bwMode="auto">
          <a:xfrm>
            <a:off x="357158" y="500042"/>
            <a:ext cx="857256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just"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atinLnBrk="1"/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 случай  острого заболевания зарегистрированный в текущем году </a:t>
            </a:r>
          </a:p>
          <a:p>
            <a:pPr latinLnBrk="1"/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подлежит  перерегистрации  в  следующем.  В заболеваемость  не следует</a:t>
            </a:r>
          </a:p>
          <a:p>
            <a:pPr latinLnBrk="1"/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включать заболевания, коды которых отмечены «звездочкой» (альтернативные), используемые только для специальных разработок по проявлениям основного заболевания  и только вместе с кодом основного заболевания. Некоторые острые  заболевания  и состояния (например: острый  отит, острый миокардит, острые  респираторные  инфекции  верхних и нижних  дыхательных  путей,  грипп, а также травмы, за исключением  последствий и др.) регистрируются столько раз, сколько они возникают  в течение отчетного года.  При  этом  графа  4 должна быть равна  графе  9  по  соответствующим  строкам  таблиц 1000, 1500, 2000, 3000 и  4000. На  начало года по данным строкам 0.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Это не относится к тем заболеваниям, при которых  острые формы могут пере-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ходить в хронические. При обострении хронических заболеваний регистрируют эти хронические заболевания, а не их острые формы.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85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9" name="Прямоугольник 2"/>
          <p:cNvSpPr>
            <a:spLocks noChangeArrowheads="1"/>
          </p:cNvSpPr>
          <p:nvPr/>
        </p:nvSpPr>
        <p:spPr bwMode="auto">
          <a:xfrm>
            <a:off x="1116013" y="981075"/>
            <a:ext cx="69119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4 = графе 9</a:t>
            </a:r>
            <a:endParaRPr lang="ru-RU" altLang="ru-RU" sz="2800" dirty="0" smtClean="0">
              <a:solidFill>
                <a:srgbClr val="002060"/>
              </a:solidFill>
            </a:endParaRPr>
          </a:p>
        </p:txBody>
      </p:sp>
      <p:sp>
        <p:nvSpPr>
          <p:cNvPr id="60420" name="Прямоугольник 3"/>
          <p:cNvSpPr>
            <a:spLocks noChangeArrowheads="1"/>
          </p:cNvSpPr>
          <p:nvPr/>
        </p:nvSpPr>
        <p:spPr bwMode="auto">
          <a:xfrm>
            <a:off x="1285853" y="1785926"/>
            <a:ext cx="7462860" cy="43704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ru-RU" sz="2400" b="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По строкам  9.2.1, 10.1, 10.4.1.1, 10.4.2, 10.4.3, 10.4.4, </a:t>
            </a:r>
          </a:p>
          <a:p>
            <a:pPr eaLnBrk="1" latinLnBrk="1" hangingPunct="1">
              <a:defRPr/>
            </a:pPr>
            <a:r>
              <a:rPr lang="ru-RU" altLang="ru-RU" sz="2400" b="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10.5.1, 10.5.2, 10.5.3, 10.6.1, 10.6.2, 10.6.3, 10.6.4, 10.6.7,11.1, 11.1.1, 11.1.2, 11.2, 11.3, 11.4, 17.0</a:t>
            </a:r>
          </a:p>
          <a:p>
            <a:pPr eaLnBrk="1" latinLnBrk="1" hangingPunct="1">
              <a:defRPr/>
            </a:pPr>
            <a:r>
              <a:rPr lang="ru-RU" altLang="ru-RU" sz="2400" b="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eaLnBrk="1" latinLnBrk="1" hangingPunct="1">
              <a:defRPr/>
            </a:pPr>
            <a:r>
              <a:rPr lang="ru-RU" altLang="ru-RU" sz="2400" b="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По строке  20.0 может  быть неравенство на коды </a:t>
            </a:r>
          </a:p>
          <a:p>
            <a:pPr eaLnBrk="1" latinLnBrk="1" hangingPunct="1">
              <a:defRPr/>
            </a:pPr>
            <a:r>
              <a:rPr lang="ru-RU" altLang="ru-RU" sz="2400" b="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Т90-Т98, больных вибрационной болезнью (</a:t>
            </a:r>
            <a:r>
              <a:rPr lang="ru-RU" altLang="ru-RU" sz="2400" b="0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др.профза-болевания</a:t>
            </a:r>
            <a:r>
              <a:rPr lang="ru-RU" altLang="ru-RU" sz="2400" b="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и больных получающих лечение по травме больше года.</a:t>
            </a:r>
            <a:endParaRPr lang="ru-RU" altLang="ru-RU" sz="1400" b="0" dirty="0" smtClean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Возможно неравенство, которое требует </a:t>
            </a:r>
          </a:p>
          <a:p>
            <a:pPr algn="ctr" eaLnBrk="1" latinLnBrk="1" hangingPunct="1">
              <a:defRPr/>
            </a:pPr>
            <a:r>
              <a:rPr lang="ru-RU" alt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письменного     пояснения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2.1,  2.2,  7.1,  7.1.1,  7.1.2,  12.9.1</a:t>
            </a:r>
          </a:p>
        </p:txBody>
      </p:sp>
    </p:spTree>
    <p:extLst>
      <p:ext uri="{BB962C8B-B14F-4D97-AF65-F5344CB8AC3E}">
        <p14:creationId xmlns:p14="http://schemas.microsoft.com/office/powerpoint/2010/main" val="402704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Прямоугольник 2"/>
          <p:cNvSpPr>
            <a:spLocks noChangeArrowheads="1"/>
          </p:cNvSpPr>
          <p:nvPr/>
        </p:nvSpPr>
        <p:spPr bwMode="auto">
          <a:xfrm>
            <a:off x="285720" y="0"/>
            <a:ext cx="8715436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Если  пациент обратился за медицинской помощью, минуя  поликлинику, в больницу, то «Талон  амбулаторного пациента» (далее –Талон) заполняют в поликлинике после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выписки пациента из стационара на основании «Выписного эпикриза».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При этом если пациент пришел на прием, то в Талоне производится отметка о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рации  всех заболеваний для включения этих сведений в форму федерального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статис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тического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№12 и вносится отметка о посещении. </a:t>
            </a:r>
          </a:p>
          <a:p>
            <a:pPr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Если  пациент на  прием  не  пришел, то в Талоне регистрируются все заболевания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отметки о посещении. В Талоне также должно  быть  зарегистрировано 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по поводу  заболевания, включающие в себя одно или несколько посещений, в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ре-зультате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которых цель обращения достигнута. При  заполнении  Талона врач   также делает отметки о дате впервые выявленного основного и сопутствующих заболеваний,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взятии и снятии с диспансерного учета. </a:t>
            </a:r>
          </a:p>
          <a:p>
            <a:pPr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Особое внимание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на несоответствие между формами 12 и 14 по инфарктам миокарда и инсультам. Умерших включаем в заболеваемость (графа всего и впервые в жизни установленным диагнозом, а 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Д-учет не берем.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Перинатальные состояния у детей первого года жизни ф.32 и ф.12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ф.12 должны входить только диагнозы, а не симптомы! Из выписки родильного отделения в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пол-ку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кодируем только то, что вынесено в диагноз!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03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Прямоугольник 2"/>
          <p:cNvSpPr>
            <a:spLocks noChangeArrowheads="1"/>
          </p:cNvSpPr>
          <p:nvPr/>
        </p:nvSpPr>
        <p:spPr bwMode="auto">
          <a:xfrm>
            <a:off x="539552" y="548680"/>
            <a:ext cx="7992888" cy="4062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80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2. Некоторые инфекционные и паразитарные болезни. А00-В99</a:t>
            </a:r>
          </a:p>
          <a:p>
            <a:pPr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ВИЧ -центры</a:t>
            </a:r>
          </a:p>
          <a:p>
            <a:pPr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3. Новообразования.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C00-D48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впервые в жизни установленным диагнозом ф.7 и ф. 131 выявлено при ПМО и ДОГВН!</a:t>
            </a:r>
          </a:p>
          <a:p>
            <a:pPr eaLnBrk="1" latinLnBrk="1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4.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Болезни крови, кроветворных органов и отдельные </a:t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нарушения, вовлекающие иммунный механизм.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D50-D8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alt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4.2 включает в себя коды D65-D69 и включает в себя тромбоцитопении,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тромбоцитопатии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аллергический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васкулит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(код D69.X). </a:t>
            </a:r>
            <a:endParaRPr lang="ru-RU" altLang="ru-RU" sz="1800" b="0" dirty="0">
              <a:solidFill>
                <a:srgbClr val="002060"/>
              </a:solidFill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110287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Прямоугольник 31"/>
          <p:cNvSpPr>
            <a:spLocks noChangeArrowheads="1"/>
          </p:cNvSpPr>
          <p:nvPr/>
        </p:nvSpPr>
        <p:spPr bwMode="auto">
          <a:xfrm>
            <a:off x="468313" y="836613"/>
            <a:ext cx="8280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251520" y="476672"/>
            <a:ext cx="8749636" cy="6278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Форма федерального статистического наблюдения  № 12 «Сведения о числе заболеваний,  зарегистрированных   у  пациентов, проживающих  в районе обслуживания  медицинской организации»,  составляется  всеми  медицинскими организациями, входящие в  номенклатуру  медицинских  организаций, оказывающие  медицинскую  помощь  в  амбулаторных  условиях (приказ Минздрава  России  от 6  августа  2013 г.  № 529н «Об утверждении номенклатуры медицинских организаций», зарегистрирован Министерством юстиции Российской Федерации 13.09.2013 № 29950, в соответствии с приказом от 21 июля 2016 года  № 355 «Об  утверждении  статистического  инструментария  для  организации  Министерством здравоохранения Российской Федерации федерального  статистического  наблюдения  в  сфере  охраны  здоровья»  Федеральной службы государственной статистики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buClr>
                <a:schemeClr val="bg2"/>
              </a:buClr>
              <a:buSzPct val="75000"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имеющая в своем составе подразделения, оказывающие медицинскую помощь в амбулаторных  условиях  и ведущая только 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консультативный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прием, составляет  форму 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соответствующим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строкам лишь в том случае, если в данной  организации  у пациентов  не  только выявляются  эти заболевания, но  и осуществляется их лечение, 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диспансерное наблюдение за пациентами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eaLnBrk="1" latinLnBrk="1" hangingPunct="1">
              <a:buClr>
                <a:schemeClr val="bg2"/>
              </a:buClr>
              <a:buSzPct val="75000"/>
            </a:pPr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buClr>
                <a:schemeClr val="bg2"/>
              </a:buClr>
              <a:buSzPct val="75000"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Вся форма 12 формируется на основании сведений о пациентах </a:t>
            </a:r>
          </a:p>
          <a:p>
            <a:pPr algn="ctr" eaLnBrk="1" latinLnBrk="1" hangingPunct="1">
              <a:buClr>
                <a:schemeClr val="bg2"/>
              </a:buClr>
              <a:buSzPct val="75000"/>
            </a:pP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01 января по 31 декабря 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endParaRPr lang="ru-RU" altLang="ru-RU" sz="1800" dirty="0">
              <a:solidFill>
                <a:srgbClr val="002060"/>
              </a:solidFill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75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Прямоугольник 2"/>
          <p:cNvSpPr>
            <a:spLocks noChangeArrowheads="1"/>
          </p:cNvSpPr>
          <p:nvPr/>
        </p:nvSpPr>
        <p:spPr bwMode="auto">
          <a:xfrm>
            <a:off x="357158" y="857232"/>
            <a:ext cx="8391555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5. Болезни эндокринной системы, расстройства питания и</a:t>
            </a: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нарушения обмена веществ. Е00-Е90</a:t>
            </a:r>
          </a:p>
          <a:p>
            <a:pPr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Гиперплазия щитовидной железы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шифруется кодом – E04.0.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Отставание в физическом развитии кодируют по эндокринной патологии–E45.</a:t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 5.4, 5.15 у взрослых и подростков диагноз «Гипофизарный нанизм, </a:t>
            </a:r>
          </a:p>
          <a:p>
            <a:pPr eaLnBrk="1" latinLnBrk="1" hangingPunct="1">
              <a:defRPr/>
            </a:pP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юношеский» - всегда учитывается с «-»,  так  как  первично диагноз устанавливается еще в детском возрасте (код – Е23.0).   Причины возникновения нанизма (карликовости)  могут  быть различны, соответственно и кодировать  его  нужно  по-разному. Пример: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вызванный лекарственными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средствами – Е23.1;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обусловленный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гипофизэктомией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Е89.3,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обусловленный гормонально неактивной аденомой гипофиза – Е23.6.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Д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анные регистра по сахарному диабету и выявленный сахарный диабет при ПМО и ДОГВН!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2377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Прямоугольник 2"/>
          <p:cNvSpPr>
            <a:spLocks noChangeArrowheads="1"/>
          </p:cNvSpPr>
          <p:nvPr/>
        </p:nvSpPr>
        <p:spPr bwMode="auto">
          <a:xfrm>
            <a:off x="928662" y="1500174"/>
            <a:ext cx="7819802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6. Психические расстройства и расстройства поведения. </a:t>
            </a:r>
          </a:p>
          <a:p>
            <a:pPr algn="just" eaLnBrk="1" latinLnBrk="1" hangingPunct="1">
              <a:defRPr/>
            </a:pPr>
            <a:r>
              <a:rPr lang="en-US" alt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F00-F99</a:t>
            </a:r>
            <a:br>
              <a:rPr lang="en-US" alt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графы 4, 9, 15 формы 12 равны соответствующим графам и строкам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 10, 11, 36, 37 (за минусом диагнозов со*)  и  с обязательным движением диспансерной группы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8 – графа 14 = графа 15</a:t>
            </a:r>
          </a:p>
          <a:p>
            <a:pPr algn="just" eaLnBrk="1" latinLnBrk="1" hangingPunct="1">
              <a:defRPr/>
            </a:pPr>
            <a:endParaRPr lang="ru-RU" altLang="ru-RU" sz="18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Неврологические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 показываются по строке 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7.0</a:t>
            </a:r>
            <a:r>
              <a:rPr lang="en-US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G00-G99</a:t>
            </a: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7.6 и 7.9  всегда  больше  суммы  подстрочников. У взрослых  в строку 7.9 должны быть включены последствия травм, ОНМК в виде парезов, </a:t>
            </a:r>
          </a:p>
          <a:p>
            <a:pPr algn="just" eaLnBrk="1" latin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параличей (письмо МЗ и СР РФ от 26 апреля 2011 г. №14-9/10/2-4150).</a:t>
            </a:r>
          </a:p>
          <a:p>
            <a:pPr algn="just" eaLnBrk="1" latinLnBrk="1" hangingPunct="1">
              <a:defRPr/>
            </a:pPr>
            <a:endParaRPr lang="ru-RU" altLang="ru-RU" sz="18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en-US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7472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Прямоугольник 1"/>
          <p:cNvSpPr>
            <a:spLocks noChangeArrowheads="1"/>
          </p:cNvSpPr>
          <p:nvPr/>
        </p:nvSpPr>
        <p:spPr bwMode="auto">
          <a:xfrm>
            <a:off x="714348" y="857232"/>
            <a:ext cx="803411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Класс 8. Болезни глаза и его придаточного аппарата. Н00-Н59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77828" name="Прямоугольник 2"/>
          <p:cNvSpPr>
            <a:spLocks noChangeArrowheads="1"/>
          </p:cNvSpPr>
          <p:nvPr/>
        </p:nvSpPr>
        <p:spPr bwMode="auto">
          <a:xfrm>
            <a:off x="1142976" y="1714488"/>
            <a:ext cx="7630568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8.0 в графе «диспансерные» показываются: миопия и гиперметропия средней и высокой степени, паралитическое и не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аккомадационное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косоглазие, сложный астигматизм ….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Миопия и гиперметропия лёгкой степени,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аккомадационный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астигматизм, спазм аккомодации и др. показываются только по графам «всего и впервые».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 строке 8.3 и 8.8 показывать катаракту и глаукому только приобретенные (врожденные соответственно показать по классу Q). Строка 8.12 включает в себя слепоту на один глаз.</a:t>
            </a:r>
          </a:p>
          <a:p>
            <a:pPr algn="just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9. Болезни уха и сосцевидного отростка.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H60-H95</a:t>
            </a: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9.4 – включать врожденную глухоту (код H90.X), одностороннюю и смешанную тугоухость. Таким образом, она должна быть больше суммы своих подстрочников. </a:t>
            </a:r>
            <a:endParaRPr lang="ru-RU" altLang="ru-RU" sz="1800" dirty="0" smtClean="0">
              <a:solidFill>
                <a:srgbClr val="002060"/>
              </a:solidFill>
            </a:endParaRP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4284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Прямоугольник 2"/>
          <p:cNvSpPr>
            <a:spLocks noChangeArrowheads="1"/>
          </p:cNvSpPr>
          <p:nvPr/>
        </p:nvSpPr>
        <p:spPr bwMode="auto">
          <a:xfrm>
            <a:off x="1071538" y="357166"/>
            <a:ext cx="676875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Класс10. Болезни системы кровообращения. </a:t>
            </a:r>
            <a:r>
              <a:rPr lang="en-US" alt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I00-I99</a:t>
            </a:r>
            <a:endParaRPr lang="ru-RU" altLang="ru-RU" sz="1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772816"/>
            <a:ext cx="748818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 eaLnBrk="1" hangingPunct="1">
              <a:defRPr/>
            </a:pPr>
            <a:endParaRPr lang="ru-RU" altLang="ru-RU" sz="1800" b="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 eaLnBrk="1" hangingPunct="1">
              <a:buFont typeface="Arial" pitchFamily="34" charset="0"/>
              <a:buChar char="•"/>
              <a:defRPr/>
            </a:pPr>
            <a:r>
              <a:rPr lang="ru-RU" altLang="ru-RU" sz="1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  острой  ревматической лихорадкой наблюдаются в течение 3-х месяцев, поэтому в графе 15 таблиц 1000, 2000, 3000 и 4000 показывают только тех пациентов, которые заболели в четвертом квартале отчетного года. Графа 4 таблиц 1000, 2000, 3000 и 4000 должна быть равна графе 7 по строке 10.1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457200" algn="just" eaLnBrk="1" hangingPunct="1">
              <a:buFont typeface="Arial" pitchFamily="34" charset="0"/>
              <a:buChar char="•"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заболевание перешло в хроническую форму, то пациента по строке 10.1 с учета снимают, а по строке 10.2 берут на учет, как впервые выявленное хроническое заболевание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altLang="ru-RU" sz="18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98571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Прямоугольник 1"/>
          <p:cNvSpPr>
            <a:spLocks noChangeArrowheads="1"/>
          </p:cNvSpPr>
          <p:nvPr/>
        </p:nvSpPr>
        <p:spPr bwMode="auto">
          <a:xfrm>
            <a:off x="1187624" y="1628800"/>
            <a:ext cx="727280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Вторичные гипертензии не учитываются в форме 12.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Статталон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заполняется, а кодируется основное заболевание. 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церебральный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атеросклероз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вторичной гипертензией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I67.2; или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церебральный атеросклероз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altLang="ru-RU" sz="1800" b="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гипертоническая болезнь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2 талона (I67.2 и  I10) разносятся по двум строкам – строка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строка 10.3.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Стенокардия (таблицы 2000, 3000 и 4000, строка 10.4.1) регистрируется как самостоятельное заболевание, впервые выявленное – первый раз в жизни (+), а затем – один раз в год со знаком (–).</a:t>
            </a:r>
          </a:p>
          <a:p>
            <a:pPr algn="just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Случаи приступов стенокардии при атеросклеротической болезни сердца как самостоятельные заболевания не регистрируются. Графы 4 и 9 не равны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5752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Прямоугольник 1"/>
          <p:cNvSpPr>
            <a:spLocks noChangeArrowheads="1"/>
          </p:cNvSpPr>
          <p:nvPr/>
        </p:nvSpPr>
        <p:spPr bwMode="auto">
          <a:xfrm>
            <a:off x="571472" y="642918"/>
            <a:ext cx="8032976" cy="4216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>
              <a:defRPr/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10.4.1.1 – </a:t>
            </a:r>
            <a:r>
              <a:rPr lang="en-US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I20.0 –</a:t>
            </a: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НЕСТАБИЛЬНАЯ СТЕНОКАРДИЯ</a:t>
            </a:r>
            <a:b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регистрируется раз в год заполняются графа 4 = графе 9 и далее</a:t>
            </a:r>
          </a:p>
          <a:p>
            <a:pPr>
              <a:defRPr/>
            </a:pP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Д-наблюдение </a:t>
            </a:r>
            <a:r>
              <a:rPr lang="ru-RU" alt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либо по I25.8 (при переходе в ОИМ), либо по I20 (стр. 10.4.1) –  при стабилизации состояния</a:t>
            </a:r>
            <a:r>
              <a:rPr lang="ru-RU" alt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20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0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altLang="ru-RU" sz="2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</a:t>
            </a:r>
            <a:r>
              <a:rPr lang="ru-RU" altLang="ru-RU" sz="20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острыми, повторными инфарктами миокарда острыми нарушениями мозгового кровообращения наблюдаются в </a:t>
            </a:r>
            <a:r>
              <a:rPr lang="ru-RU" altLang="ru-RU" sz="2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течение</a:t>
            </a:r>
            <a:r>
              <a:rPr lang="ru-RU" altLang="ru-RU" sz="20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28 </a:t>
            </a:r>
            <a:r>
              <a:rPr lang="ru-RU" altLang="ru-RU" sz="20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дней, а затем снимаются с диспансерного учета, поэтому в графе </a:t>
            </a:r>
            <a:r>
              <a:rPr lang="ru-RU" altLang="ru-RU" sz="2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 (Д-учет) </a:t>
            </a:r>
            <a:r>
              <a:rPr lang="ru-RU" altLang="ru-RU" sz="20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 2000, 3000 и 4000 отмечают только тех пациентов, которые заболели в декабре месяце</a:t>
            </a:r>
            <a:r>
              <a:rPr lang="ru-RU" altLang="ru-RU" sz="2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Повторный инфаркт миокарда после 28 дней от острого инфаркта. Если в течении 28 дней от острого инфаркта миокарда рецидивирующий.</a:t>
            </a:r>
            <a:endParaRPr lang="ru-RU" altLang="ru-RU" sz="2000" b="0" dirty="0">
              <a:solidFill>
                <a:srgbClr val="002060"/>
              </a:solidFill>
            </a:endParaRPr>
          </a:p>
          <a:p>
            <a:pPr algn="ctr">
              <a:defRPr/>
            </a:pPr>
            <a:endParaRPr lang="ru-RU" alt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2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9190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Прямоугольник 1"/>
          <p:cNvSpPr>
            <a:spLocks noChangeArrowheads="1"/>
          </p:cNvSpPr>
          <p:nvPr/>
        </p:nvSpPr>
        <p:spPr bwMode="auto">
          <a:xfrm>
            <a:off x="971600" y="980728"/>
            <a:ext cx="7632848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57200"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Инфаркт миокарда всегда первичный (+), с (-) нет. Сколько инфарктов миокарда в году больной перенёс, столько должно и быть талонов с (+).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Впервые выявленный постинфарктный кардиосклероз включает в себя состояния развившиеся только после острого инфаркта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миокарда</a:t>
            </a:r>
            <a:r>
              <a:rPr lang="ru-RU" altLang="ru-RU" sz="1800" dirty="0" smtClean="0">
                <a:solidFill>
                  <a:srgbClr val="002060"/>
                </a:solidFill>
                <a:cs typeface="Times New Roman" pitchFamily="18" charset="0"/>
              </a:rPr>
              <a:t>, на основании жалоб пациента, осмотра и дополнительного обследования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800" dirty="0"/>
              <a:t>Вопрос</a:t>
            </a:r>
            <a:r>
              <a:rPr lang="ru-RU" sz="1800" dirty="0" smtClean="0"/>
              <a:t>: Входят </a:t>
            </a:r>
            <a:r>
              <a:rPr lang="ru-RU" sz="1800" dirty="0"/>
              <a:t>ли в графу 4 табл.3000, 4000 формы </a:t>
            </a:r>
            <a:r>
              <a:rPr lang="ru-RU" sz="1800" dirty="0" smtClean="0"/>
              <a:t>12 «</a:t>
            </a:r>
            <a:r>
              <a:rPr lang="ru-RU" sz="1800" dirty="0"/>
              <a:t>Зарегистрировано заболеваний всего» случаи смерти по острым </a:t>
            </a:r>
            <a:r>
              <a:rPr lang="ru-RU" sz="1800" dirty="0" smtClean="0"/>
              <a:t>состояниям (</a:t>
            </a:r>
            <a:r>
              <a:rPr lang="ru-RU" sz="1800" dirty="0"/>
              <a:t>коды: J12-J16, J18, I60, I61, I62, I63, I64, I21 и т.д</a:t>
            </a:r>
            <a:r>
              <a:rPr lang="ru-RU" sz="1800" dirty="0" smtClean="0"/>
              <a:t>.)? </a:t>
            </a:r>
            <a:r>
              <a:rPr lang="ru-RU" sz="1800" b="1" dirty="0" smtClean="0"/>
              <a:t>ДА</a:t>
            </a:r>
            <a:r>
              <a:rPr lang="ru-RU" sz="1800" b="1" dirty="0"/>
              <a:t>!</a:t>
            </a:r>
            <a:endParaRPr lang="ru-RU" altLang="ru-RU" sz="1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978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Прямоугольник 2"/>
          <p:cNvSpPr>
            <a:spLocks noChangeArrowheads="1"/>
          </p:cNvSpPr>
          <p:nvPr/>
        </p:nvSpPr>
        <p:spPr bwMode="auto">
          <a:xfrm>
            <a:off x="928662" y="1214422"/>
            <a:ext cx="7819803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 10.6.1 – 10.6.4 острое нарушение мозгового кровообращения всегда первичный (+). Таким образом, 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гр. 4 всегда равна гр. 9.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диагнозу «Инсульт» больные подлежат диспансерному наблюдению по гр. 15  на протяжении 30 дней от момента начальных проявлений или более в пределах одного эпизода лечения. В дальнейшем диспансерное наблюдение осуществляется по последствиям инсульта – парезы, параличи, энцефалопатия, речевые нарушения и т.д.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10.6.7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(код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I69)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«последствия цереброваскулярных болезней» диагноз используется только в случае смерти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пациента.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строке 10.6.7 заполняются графы 4, 9 и они равны.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10.8.2 - не включать флебит портальной вены (K75.1).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6134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Прямоугольник 2"/>
          <p:cNvSpPr>
            <a:spLocks noChangeArrowheads="1"/>
          </p:cNvSpPr>
          <p:nvPr/>
        </p:nvSpPr>
        <p:spPr bwMode="auto">
          <a:xfrm>
            <a:off x="1285852" y="1428736"/>
            <a:ext cx="72469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11. Болезни органов дыхания. </a:t>
            </a:r>
            <a:r>
              <a:rPr lang="en-US" altLang="ru-RU" sz="18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J00-J99</a:t>
            </a:r>
            <a:endParaRPr lang="ru-RU" altLang="ru-RU" sz="18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0116" name="Прямоугольник 3"/>
          <p:cNvSpPr>
            <a:spLocks noChangeArrowheads="1"/>
          </p:cNvSpPr>
          <p:nvPr/>
        </p:nvSpPr>
        <p:spPr bwMode="auto">
          <a:xfrm>
            <a:off x="785786" y="2214555"/>
            <a:ext cx="796267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с острыми пневмониями наблюдаются в течение 6 месяцев, а затем снимаются с диспансерного учета, поэтому в графе 15 таблиц 1000, 2000, 3000 и 4000 показываются только те пациенты, которые заболели во втором полугодии. </a:t>
            </a:r>
            <a:endParaRPr lang="en-US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Дети по приказу №725 от 15.06.83г – 12 месяцев. </a:t>
            </a:r>
            <a:endParaRPr lang="en-US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В графе 15 таблицы 1500 показываются дети, которые заболели пневмонией во второй половине  первого года жизни.</a:t>
            </a:r>
          </a:p>
        </p:txBody>
      </p:sp>
    </p:spTree>
    <p:extLst>
      <p:ext uri="{BB962C8B-B14F-4D97-AF65-F5344CB8AC3E}">
        <p14:creationId xmlns:p14="http://schemas.microsoft.com/office/powerpoint/2010/main" val="264621202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Прямоугольник 2"/>
          <p:cNvSpPr>
            <a:spLocks noChangeArrowheads="1"/>
          </p:cNvSpPr>
          <p:nvPr/>
        </p:nvSpPr>
        <p:spPr bwMode="auto">
          <a:xfrm>
            <a:off x="714348" y="1285860"/>
            <a:ext cx="8001056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до 1 года жизни хронических заболеваний быть не должно.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Пневмония - графа 4 = графе 9, графа 8 = графе 10. 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Разница между выявлено и взято на Д-учет может быть за счет умерших, выбывших. </a:t>
            </a:r>
          </a:p>
          <a:p>
            <a:pPr algn="just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en-US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Класс12. Болезни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 пищеварения. </a:t>
            </a: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K00-K93</a:t>
            </a: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зубов включают в форму 12 только в том случае, если больной подлежит диспансерному наблюдению. Стоматологические поликлиники Обратите внимание,  в районных поликлиниках высокая первичная заболеваемость  органов пищеварения!</a:t>
            </a:r>
          </a:p>
          <a:p>
            <a:pPr>
              <a:defRPr/>
            </a:pPr>
            <a:endParaRPr lang="ru-RU" altLang="ru-RU" sz="18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</a:p>
        </p:txBody>
      </p:sp>
    </p:spTree>
    <p:extLst>
      <p:ext uri="{BB962C8B-B14F-4D97-AF65-F5344CB8AC3E}">
        <p14:creationId xmlns:p14="http://schemas.microsoft.com/office/powerpoint/2010/main" val="304731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0"/>
            <a:ext cx="8462993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en-US" sz="1800" b="0" kern="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Форма 12 формируется по 6 разделам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Дети (0-14 лет включительно) - 1000, 1001, 1002, 1003, </a:t>
            </a:r>
            <a:r>
              <a:rPr lang="ru-RU" sz="1800" b="0" kern="0" dirty="0" smtClean="0">
                <a:latin typeface="Times New Roman" pitchFamily="18" charset="0"/>
                <a:cs typeface="Times New Roman" pitchFamily="18" charset="0"/>
              </a:rPr>
              <a:t>1004, 1100</a:t>
            </a: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   Дети первых трех лет жизни - 1500, 1600, 1601, 1650, 1700, 1800, 1900. 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   Дети (15-17 лет включительно)</a:t>
            </a:r>
            <a:r>
              <a:rPr lang="en-US" sz="1800" b="0" kern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- 2000, 2001, 2003</a:t>
            </a:r>
            <a:r>
              <a:rPr lang="ru-RU" sz="1800" b="0" kern="0" dirty="0" smtClean="0">
                <a:latin typeface="Times New Roman" pitchFamily="18" charset="0"/>
                <a:cs typeface="Times New Roman" pitchFamily="18" charset="0"/>
              </a:rPr>
              <a:t>, 2004,  </a:t>
            </a: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2100.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   Взрослые (18 лет и более) - 3000, 3002, 3003, </a:t>
            </a:r>
            <a:r>
              <a:rPr lang="ru-RU" sz="1800" b="0" kern="0" dirty="0" smtClean="0">
                <a:latin typeface="Times New Roman" pitchFamily="18" charset="0"/>
                <a:cs typeface="Times New Roman" pitchFamily="18" charset="0"/>
              </a:rPr>
              <a:t>3004, 3005,3100</a:t>
            </a: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   Взрослые  старше  трудоспособного  </a:t>
            </a:r>
            <a:r>
              <a:rPr lang="ru-RU" sz="1800" b="0" kern="0" dirty="0" smtClean="0">
                <a:latin typeface="Times New Roman" pitchFamily="18" charset="0"/>
                <a:cs typeface="Times New Roman" pitchFamily="18" charset="0"/>
              </a:rPr>
              <a:t>возраста -  т.4000,4001,403,4004,4100</a:t>
            </a:r>
            <a:endParaRPr lang="ru-RU" sz="1800" b="0" kern="0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sz="1800" dirty="0" smtClean="0">
                <a:cs typeface="Times New Roman" pitchFamily="18" charset="0"/>
              </a:rPr>
              <a:t>Возраст старше трудоспособного определяется в соответствии с Приказом Росстата от 17 июля 2019 г. № 409 «Об утверждении методики определения возрастных групп населения»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1800" dirty="0" smtClean="0">
                <a:cs typeface="Times New Roman" pitchFamily="18" charset="0"/>
              </a:rPr>
              <a:t>  в 2022 г. к взрослым старше трудоспособного возраста относятся: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1800" dirty="0" smtClean="0">
                <a:cs typeface="Times New Roman" pitchFamily="18" charset="0"/>
              </a:rPr>
              <a:t>Мужчины – с 62  лет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1800" dirty="0" smtClean="0">
                <a:cs typeface="Times New Roman" pitchFamily="18" charset="0"/>
              </a:rPr>
              <a:t>Женщины – с 57 лет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 smtClean="0">
                <a:latin typeface="Times New Roman" pitchFamily="18" charset="0"/>
                <a:cs typeface="Times New Roman" pitchFamily="18" charset="0"/>
              </a:rPr>
              <a:t>Диспансеризация </a:t>
            </a: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студентов высших учебных заведений – 5000, 5100.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16345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Прямоугольник 1"/>
          <p:cNvSpPr>
            <a:spLocks noChangeArrowheads="1"/>
          </p:cNvSpPr>
          <p:nvPr/>
        </p:nvSpPr>
        <p:spPr bwMode="auto">
          <a:xfrm>
            <a:off x="1547664" y="1268413"/>
            <a:ext cx="7128792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форму 12 включаются заболевания, которые подлежат диспансерному наблюдению множественным прогрессирующим кариесом зубов; легкой формой пародонтита, тяжелой формой; пародонтозом; хроническими гингивитами, стоматитами,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хейлитами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глоссальгией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одонтогенными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невралгиями тройничного и невритами лицевого нервов; хроническими остеомиелитами костей лица; хроническим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одонтогенным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воспалением верхнечелюстной пазухи; хроническим воспалением слюнных желез; предраковыми заболеваниями челюстей и полости рта, злокачественными новообразованиями челюстей и полости рта (совместно с онкологами в зависимости от стадии заболевания); врожденными расщелинами челюстно-лицевой области; зубочелюстными аномалиями; врожденными и приобретенными деформациями челюстей. Приказ от 30 мая 1986 №770 о порядке проведения всеобщей  диспансеризации населения</a:t>
            </a: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1436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5" name="Прямоугольник 1"/>
          <p:cNvSpPr>
            <a:spLocks noChangeArrowheads="1"/>
          </p:cNvSpPr>
          <p:nvPr/>
        </p:nvSpPr>
        <p:spPr bwMode="auto">
          <a:xfrm>
            <a:off x="827584" y="332656"/>
            <a:ext cx="734481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13. Болезни кожи и подкожной клетчатки.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L00-L99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95236" name="Прямоугольник 2"/>
          <p:cNvSpPr>
            <a:spLocks noChangeArrowheads="1"/>
          </p:cNvSpPr>
          <p:nvPr/>
        </p:nvSpPr>
        <p:spPr bwMode="auto">
          <a:xfrm>
            <a:off x="1187624" y="1266207"/>
            <a:ext cx="741682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14. Болезни костно-мышечной системы и соединительной ткани. М00-М99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82949" name="Прямоугольник 3"/>
          <p:cNvSpPr>
            <a:spLocks noChangeArrowheads="1"/>
          </p:cNvSpPr>
          <p:nvPr/>
        </p:nvSpPr>
        <p:spPr bwMode="auto">
          <a:xfrm>
            <a:off x="1238134" y="2060848"/>
            <a:ext cx="7344816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alt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Диспансерному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учёту подлежат сколиозы, плоскостопие,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остеохондропатии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остеохондроз. Нарушение осанки,  плоская стопа,  сутулость, 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вальгусная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и 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варусная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деформация 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стоп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c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имптомы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чному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составу  и 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соответственно  в графе 15 (диспансерные) не показываются. </a:t>
            </a:r>
          </a:p>
          <a:p>
            <a:pPr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Нарушение осанки,   сутулость – М53.2</a:t>
            </a:r>
          </a:p>
          <a:p>
            <a:pPr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cs typeface="Times New Roman" pitchFamily="18" charset="0"/>
              </a:rPr>
              <a:t>       Сколиоз – </a:t>
            </a:r>
            <a:r>
              <a:rPr lang="ru-RU" altLang="ru-RU" sz="1800" b="0" dirty="0" smtClean="0">
                <a:solidFill>
                  <a:srgbClr val="002060"/>
                </a:solidFill>
                <a:cs typeface="Times New Roman" pitchFamily="18" charset="0"/>
              </a:rPr>
              <a:t>М41</a:t>
            </a:r>
          </a:p>
          <a:p>
            <a:pPr eaLnBrk="1" hangingPunct="1">
              <a:defRPr/>
            </a:pPr>
            <a:r>
              <a:rPr lang="ru-RU" altLang="ru-RU" sz="1800" dirty="0">
                <a:solidFill>
                  <a:srgbClr val="002060"/>
                </a:solidFill>
                <a:cs typeface="Times New Roman" pitchFamily="18" charset="0"/>
              </a:rPr>
              <a:t> </a:t>
            </a:r>
            <a:r>
              <a:rPr lang="ru-RU" altLang="ru-RU" sz="18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     Плоско-вальгусная </a:t>
            </a:r>
            <a:r>
              <a:rPr lang="ru-RU" altLang="ru-RU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деформация стопы – М21.0</a:t>
            </a:r>
          </a:p>
          <a:p>
            <a:pPr eaLnBrk="1" hangingPunct="1">
              <a:defRPr/>
            </a:pPr>
            <a:r>
              <a:rPr lang="ru-RU" altLang="ru-RU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     </a:t>
            </a:r>
            <a:r>
              <a:rPr lang="ru-RU" altLang="ru-RU" sz="18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  </a:t>
            </a:r>
            <a:r>
              <a:rPr lang="ru-RU" altLang="ru-RU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Плоско-варусная</a:t>
            </a:r>
            <a:r>
              <a:rPr lang="ru-RU" altLang="ru-RU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 деформация стопы – М21.1 </a:t>
            </a:r>
          </a:p>
          <a:p>
            <a:pPr eaLnBrk="1" hangingPunct="1">
              <a:defRPr/>
            </a:pPr>
            <a:r>
              <a:rPr lang="ru-RU" altLang="ru-RU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      </a:t>
            </a:r>
            <a:r>
              <a:rPr lang="ru-RU" altLang="ru-RU" sz="18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 Плоскостопие </a:t>
            </a:r>
            <a:r>
              <a:rPr lang="ru-RU" altLang="ru-RU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и плоская стопа – М21.4</a:t>
            </a:r>
          </a:p>
          <a:p>
            <a:pPr eaLnBrk="1" hangingPunct="1">
              <a:defRPr/>
            </a:pPr>
            <a:r>
              <a:rPr lang="ru-RU" altLang="ru-RU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      </a:t>
            </a:r>
            <a:r>
              <a:rPr lang="ru-RU" altLang="ru-RU" sz="18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Таким  </a:t>
            </a:r>
            <a:r>
              <a:rPr lang="ru-RU" altLang="ru-RU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образом,  плоскостопие  включается  в  строку 14.1, а сколиозы, юношеский остеохондроз в строку 14.3. </a:t>
            </a:r>
          </a:p>
          <a:p>
            <a:pPr algn="just" eaLnBrk="1" hangingPunct="1">
              <a:defRPr/>
            </a:pPr>
            <a:r>
              <a:rPr lang="ru-RU" altLang="ru-RU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      </a:t>
            </a:r>
            <a:r>
              <a:rPr lang="ru-RU" altLang="ru-RU" sz="1800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r>
              <a:rPr lang="ru-RU" altLang="ru-RU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Нарушение осанки включать в строку 14.0. </a:t>
            </a:r>
          </a:p>
          <a:p>
            <a:pPr algn="just" eaLnBrk="1" hangingPunct="1">
              <a:defRPr/>
            </a:pPr>
            <a:endParaRPr lang="ru-RU" altLang="ru-RU" sz="1800" b="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00779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Прямоугольник 1"/>
          <p:cNvSpPr>
            <a:spLocks noChangeArrowheads="1"/>
          </p:cNvSpPr>
          <p:nvPr/>
        </p:nvSpPr>
        <p:spPr bwMode="auto">
          <a:xfrm>
            <a:off x="1403648" y="1340768"/>
            <a:ext cx="7272808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Остеохондроз у взрослых кодируется M50 – M54 и показывается по строке 14.0</a:t>
            </a:r>
          </a:p>
          <a:p>
            <a:pPr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М42.1</a:t>
            </a:r>
            <a:r>
              <a:rPr lang="ru-RU" altLang="ru-RU" sz="1800" u="sng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Остеохондроз позвоночника у взрослых</a:t>
            </a:r>
          </a:p>
          <a:p>
            <a:pPr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Остеохондроз позвоночника</a:t>
            </a:r>
          </a:p>
          <a:p>
            <a:pPr algn="ctr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клинические рекомендации</a:t>
            </a: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(М48.0, М 54, М50.0, М50.1, М50.2, М50.3, М50.8, М50.9, М51.0, М51.1, М51.2, М51.3, М51.8, М51.9, М53.2)</a:t>
            </a: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прошу обратить внимание специалистов на более точную формулировку диагнозов при остеохондрозе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9154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Прямоугольник 1"/>
          <p:cNvSpPr>
            <a:spLocks noChangeArrowheads="1"/>
          </p:cNvSpPr>
          <p:nvPr/>
        </p:nvSpPr>
        <p:spPr bwMode="auto">
          <a:xfrm>
            <a:off x="1043608" y="620688"/>
            <a:ext cx="770485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Класс 15. Болезни мочеполовой системы.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N00-N99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98308" name="Прямоугольник 2"/>
          <p:cNvSpPr>
            <a:spLocks noChangeArrowheads="1"/>
          </p:cNvSpPr>
          <p:nvPr/>
        </p:nvSpPr>
        <p:spPr bwMode="auto">
          <a:xfrm>
            <a:off x="642910" y="1785926"/>
            <a:ext cx="8033546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Font typeface="Arial" panose="020B0604020202020204" pitchFamily="34" charset="0"/>
              <a:buNone/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15.2 (почечная недостаточность) Показывается вся почечная недостаточность, как острая, так и хроническая. При сахарном диабете с почечной недостаточностью, сахарный диабет проходит по строке 5.2, а почечная недостаточность по строке 15.2 и т.д. </a:t>
            </a: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15.9 - </a:t>
            </a:r>
            <a:r>
              <a:rPr lang="ru-RU" altLang="ru-RU" sz="1800" b="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эндометриоз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Д-учёта снимается посмертно или в глубокой менопаузе.</a:t>
            </a:r>
          </a:p>
          <a:p>
            <a:pPr algn="just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15.11 - расстройства менструаций – на Д-учёт берётся олиго- и аменорея 1, 2 степени. У девочек до 17 лет эрозия шейки матки (если нет возможности лечить). </a:t>
            </a:r>
          </a:p>
          <a:p>
            <a:pPr algn="just">
              <a:defRPr/>
            </a:pPr>
            <a:r>
              <a:rPr lang="ru-RU" altLang="ru-RU" sz="1800" b="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Альгодисменорею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графе «диспансерные» показывать не нужно. </a:t>
            </a:r>
            <a:b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15.12 (т. 3000) – женщины с бесплодием снимаются с учета если они родили, перешагнули детородный возраст, выбыли, умерли. </a:t>
            </a:r>
            <a: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14536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Прямоугольник 1"/>
          <p:cNvSpPr>
            <a:spLocks noChangeArrowheads="1"/>
          </p:cNvSpPr>
          <p:nvPr/>
        </p:nvSpPr>
        <p:spPr bwMode="auto">
          <a:xfrm>
            <a:off x="1142976" y="1071546"/>
            <a:ext cx="767749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16. Беременность, роды и послеродовый период. О00-О99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0356" name="Прямоугольник 2"/>
          <p:cNvSpPr>
            <a:spLocks noChangeArrowheads="1"/>
          </p:cNvSpPr>
          <p:nvPr/>
        </p:nvSpPr>
        <p:spPr bwMode="auto">
          <a:xfrm>
            <a:off x="1000100" y="2285993"/>
            <a:ext cx="7820372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Включаются случаи акушерской патологии. Данные этой строки  должны  определённым  образом соотноситься с данными по форме № 32 таблицы 2130 (все нозологии) и  таблицы  2211 (учитывая  патологию,   требующую   дальнейшего диспансерного наблюдения). </a:t>
            </a: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Если соматическое заболевание возникло во время беременности  –  кодировать его необходимо по классу О. Ранее известную и  зарегистрированную соматическую патологию, обнаруживаемую у женщины во время беременности, следует также учитывать по классу О с соответствующей заменой ранее заполненного по другому классу статистического талона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5118994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Прямоугольник 1"/>
          <p:cNvSpPr>
            <a:spLocks noChangeArrowheads="1"/>
          </p:cNvSpPr>
          <p:nvPr/>
        </p:nvSpPr>
        <p:spPr bwMode="auto">
          <a:xfrm>
            <a:off x="755576" y="260648"/>
            <a:ext cx="806489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17. Отдельные состояния, возникающие в перинатальном периоде. Р00-Р96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1380" name="Прямоугольник 2"/>
          <p:cNvSpPr>
            <a:spLocks noChangeArrowheads="1"/>
          </p:cNvSpPr>
          <p:nvPr/>
        </p:nvSpPr>
        <p:spPr bwMode="auto">
          <a:xfrm>
            <a:off x="971600" y="1737976"/>
            <a:ext cx="763265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17.0 таблиц 2000 и 3000 заполняется только в случаях перинатальной смертности  и касается состояния здоровья матери. </a:t>
            </a:r>
          </a:p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случаи кодируются кодами Р00-Р04, а не кодами  класса 15 «Беременность, роды и послеродовый период».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таблице 1000 коды МКБ-10 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05-Р96. </a:t>
            </a: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детей, заболевания регистрируются как острые (таблица 1000 и 1500), дети наблюдаются в  течение 1 месяца, поэтому в графе 15 на конец отчетного периода  показывают  детей, у которых эти состояния развились в декабре месяце.</a:t>
            </a:r>
          </a:p>
          <a:p>
            <a:pPr algn="just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Остатков с прошлого года нет (0) т.к. за год формируется патология, которая кодируется другим классом. Данная строка равна  (крайне редко) или больше данных по форме  № 32,  т.к.  частично  диагнозы выставляются в поликлинике педиатрами, неврологами и др. врачами. Внимание: из  выписки родильного  отделения в поликлинике кодируем только то, что вынесено в диагноз. </a:t>
            </a:r>
          </a:p>
          <a:p>
            <a:pPr algn="just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текстовые описания (симптомы) кодированию не подлежат. </a:t>
            </a: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7958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Прямоугольник 1"/>
          <p:cNvSpPr>
            <a:spLocks noChangeArrowheads="1"/>
          </p:cNvSpPr>
          <p:nvPr/>
        </p:nvSpPr>
        <p:spPr bwMode="auto">
          <a:xfrm>
            <a:off x="1547664" y="935038"/>
            <a:ext cx="7201049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18. Врожденные аномалии (пороки развития), деформации и хромосомные нарушения.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Q00-Q99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3428" name="Прямоугольник 2"/>
          <p:cNvSpPr>
            <a:spLocks noChangeArrowheads="1"/>
          </p:cNvSpPr>
          <p:nvPr/>
        </p:nvSpPr>
        <p:spPr bwMode="auto">
          <a:xfrm>
            <a:off x="1547664" y="2565400"/>
            <a:ext cx="7201049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19. Симптомы, признаки и отклонения от нормы, выявленные при клинических и лабораторных исследованиях, </a:t>
            </a: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классифицированные в других рубриках.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R00-R99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3429" name="Прямоугольник 3"/>
          <p:cNvSpPr>
            <a:spLocks noChangeArrowheads="1"/>
          </p:cNvSpPr>
          <p:nvPr/>
        </p:nvSpPr>
        <p:spPr bwMode="auto">
          <a:xfrm>
            <a:off x="1547664" y="3875088"/>
            <a:ext cx="720104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класса (стр. 19.0), не должны регистрироваться как заболевания</a:t>
            </a:r>
          </a:p>
        </p:txBody>
      </p:sp>
    </p:spTree>
    <p:extLst>
      <p:ext uri="{BB962C8B-B14F-4D97-AF65-F5344CB8AC3E}">
        <p14:creationId xmlns:p14="http://schemas.microsoft.com/office/powerpoint/2010/main" val="208303500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Прямоугольник 1"/>
          <p:cNvSpPr>
            <a:spLocks noChangeArrowheads="1"/>
          </p:cNvSpPr>
          <p:nvPr/>
        </p:nvSpPr>
        <p:spPr bwMode="auto">
          <a:xfrm>
            <a:off x="1259632" y="404664"/>
            <a:ext cx="741605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20. Травмы, отравления и некоторые другие последствия воздействия внешних причин.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S00-T98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84996" name="Прямоугольник 2"/>
          <p:cNvSpPr>
            <a:spLocks noChangeArrowheads="1"/>
          </p:cNvSpPr>
          <p:nvPr/>
        </p:nvSpPr>
        <p:spPr bwMode="auto">
          <a:xfrm>
            <a:off x="1238134" y="1700808"/>
            <a:ext cx="727204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Clr>
                <a:schemeClr val="bg2"/>
              </a:buClr>
              <a:buSzPct val="75000"/>
            </a:pP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 должны соответствовать патологическим состояниям, указанным в форме №57 «Сведения  о  травмах, отравлениях и  некоторых  других  последствиях  воздействия внешних причин».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Графы 4 и 9 могут быть не равны, тогда пояснительная записка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шифрования последствий травм: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Отдалённые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перелома можно шифровать  - 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М84.1 – несрастание перелома, 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М82.2 – замедленное сращение перелома.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ЧМТ кодируются в зависимости от клиники проявлений: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хроническая посттравматическая  головная боль - G44.3, 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травматическая  транзиторная  церебральная  ишемия - G45.8, 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др. уточнённое  поражение головного мозга, в том числе травматическая болезнь мозга - G93.8,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Энцефалопатия </a:t>
            </a:r>
            <a:r>
              <a:rPr lang="ru-RU" altLang="ru-RU" sz="18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неуточнённая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G93.4,относящиеся </a:t>
            </a: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патологии нервной системы.</a:t>
            </a:r>
          </a:p>
          <a:p>
            <a:pPr algn="just" eaLnBrk="1" hangingPunct="1">
              <a:buClr>
                <a:schemeClr val="bg2"/>
              </a:buClr>
              <a:buSzPct val="75000"/>
            </a:pPr>
            <a:endParaRPr lang="ru-RU" altLang="ru-RU" sz="18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14086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Прямоугольник 1"/>
          <p:cNvSpPr>
            <a:spLocks noChangeArrowheads="1"/>
          </p:cNvSpPr>
          <p:nvPr/>
        </p:nvSpPr>
        <p:spPr bwMode="auto">
          <a:xfrm>
            <a:off x="1187624" y="116632"/>
            <a:ext cx="72008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Факторы, влияющие на состояние здоровья населения и обращения в учреждения здравоохранения. </a:t>
            </a:r>
            <a:r>
              <a:rPr lang="en-US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Z00-Z99</a:t>
            </a:r>
            <a:endParaRPr lang="ru-RU" altLang="ru-RU" sz="1800" dirty="0" smtClean="0">
              <a:solidFill>
                <a:srgbClr val="002060"/>
              </a:solidFill>
            </a:endParaRPr>
          </a:p>
        </p:txBody>
      </p:sp>
      <p:sp>
        <p:nvSpPr>
          <p:cNvPr id="106500" name="Прямоугольник 2"/>
          <p:cNvSpPr>
            <a:spLocks noChangeArrowheads="1"/>
          </p:cNvSpPr>
          <p:nvPr/>
        </p:nvSpPr>
        <p:spPr bwMode="auto">
          <a:xfrm>
            <a:off x="1475656" y="2874963"/>
            <a:ext cx="72008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класс Z  входят  данные  о здоровых людях, у которых отклонения от нормы еще не  трансформировались в определенную патологию. Необходимость иммунизация от </a:t>
            </a:r>
            <a:r>
              <a:rPr lang="en-US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covid-U1.9-Z25.8</a:t>
            </a:r>
          </a:p>
          <a:p>
            <a:pPr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Осложнения вакцинации - класс внешние причины (осложнения хирургических и терапевтических вмешательств Т88)</a:t>
            </a: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04802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8015808" cy="1275928"/>
          </a:xfrm>
        </p:spPr>
        <p:txBody>
          <a:bodyPr/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Класс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21.</a:t>
            </a:r>
            <a:r>
              <a:rPr lang="en-US" sz="2000" dirty="0" smtClean="0">
                <a:solidFill>
                  <a:schemeClr val="accent2">
                    <a:lumMod val="75000"/>
                  </a:schemeClr>
                </a:solidFill>
              </a:rPr>
              <a:t>U07.1,U07.2 COVID </a:t>
            </a:r>
            <a:endParaRPr lang="ru-RU" sz="2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412776"/>
            <a:ext cx="7772400" cy="41148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COVID (</a:t>
            </a:r>
            <a:r>
              <a:rPr lang="ru-RU" sz="1800" dirty="0" smtClean="0">
                <a:solidFill>
                  <a:schemeClr val="tx1"/>
                </a:solidFill>
              </a:rPr>
              <a:t>пневмония это проявление с</a:t>
            </a:r>
            <a:r>
              <a:rPr lang="en-US" sz="1800" dirty="0" err="1" smtClean="0">
                <a:solidFill>
                  <a:schemeClr val="tx1"/>
                </a:solidFill>
              </a:rPr>
              <a:t>ovid</a:t>
            </a:r>
            <a:r>
              <a:rPr lang="ru-RU" sz="1800" dirty="0" smtClean="0">
                <a:solidFill>
                  <a:schemeClr val="tx1"/>
                </a:solidFill>
              </a:rPr>
              <a:t>а</a:t>
            </a:r>
            <a:r>
              <a:rPr lang="en-US" sz="1800" dirty="0" smtClean="0">
                <a:solidFill>
                  <a:schemeClr val="tx1"/>
                </a:solidFill>
              </a:rPr>
              <a:t>,</a:t>
            </a:r>
            <a:r>
              <a:rPr lang="ru-RU" sz="1800" dirty="0" smtClean="0">
                <a:solidFill>
                  <a:schemeClr val="tx1"/>
                </a:solidFill>
              </a:rPr>
              <a:t> осложнение).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 Регистрации подлежит только </a:t>
            </a:r>
            <a:r>
              <a:rPr lang="en-US" sz="1800" dirty="0" smtClean="0">
                <a:solidFill>
                  <a:schemeClr val="tx1"/>
                </a:solidFill>
              </a:rPr>
              <a:t>COVID </a:t>
            </a:r>
            <a:r>
              <a:rPr lang="ru-RU" sz="1800" dirty="0" smtClean="0">
                <a:solidFill>
                  <a:schemeClr val="tx1"/>
                </a:solidFill>
              </a:rPr>
              <a:t>в стоке</a:t>
            </a:r>
            <a:r>
              <a:rPr lang="en-US" sz="1800" dirty="0" smtClean="0">
                <a:solidFill>
                  <a:schemeClr val="tx1"/>
                </a:solidFill>
              </a:rPr>
              <a:t> 21</a:t>
            </a:r>
            <a:r>
              <a:rPr lang="ru-RU" sz="1800" dirty="0" smtClean="0">
                <a:solidFill>
                  <a:schemeClr val="tx1"/>
                </a:solidFill>
              </a:rPr>
              <a:t>.</a:t>
            </a:r>
            <a:r>
              <a:rPr lang="en-US" sz="1800" dirty="0" smtClean="0">
                <a:solidFill>
                  <a:schemeClr val="tx1"/>
                </a:solidFill>
              </a:rPr>
              <a:t>0 </a:t>
            </a:r>
            <a:r>
              <a:rPr lang="ru-RU" sz="1800" dirty="0" smtClean="0">
                <a:solidFill>
                  <a:schemeClr val="tx1"/>
                </a:solidFill>
              </a:rPr>
              <a:t> и по другим строкам не показывается! И на Д-учет берем и сроки определяет врач (как пневмония)!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Поступил  в стационар с</a:t>
            </a:r>
            <a:r>
              <a:rPr lang="en-US" sz="1800" dirty="0" smtClean="0">
                <a:solidFill>
                  <a:schemeClr val="tx1"/>
                </a:solidFill>
              </a:rPr>
              <a:t> U</a:t>
            </a:r>
            <a:r>
              <a:rPr lang="ru-RU" sz="1800" dirty="0" smtClean="0">
                <a:solidFill>
                  <a:schemeClr val="tx1"/>
                </a:solidFill>
              </a:rPr>
              <a:t>0</a:t>
            </a:r>
            <a:r>
              <a:rPr lang="en-US" sz="1800" dirty="0" smtClean="0">
                <a:solidFill>
                  <a:schemeClr val="tx1"/>
                </a:solidFill>
              </a:rPr>
              <a:t>7, </a:t>
            </a:r>
            <a:r>
              <a:rPr lang="ru-RU" sz="1800" dirty="0" smtClean="0">
                <a:solidFill>
                  <a:schemeClr val="tx1"/>
                </a:solidFill>
              </a:rPr>
              <a:t>после отрицательного ПЦР теста переведен на долечивание с </a:t>
            </a:r>
            <a:r>
              <a:rPr lang="en-US" sz="1800" dirty="0" smtClean="0">
                <a:solidFill>
                  <a:schemeClr val="tx1"/>
                </a:solidFill>
              </a:rPr>
              <a:t>COVID, </a:t>
            </a:r>
            <a:r>
              <a:rPr lang="ru-RU" sz="1800" dirty="0" smtClean="0">
                <a:solidFill>
                  <a:schemeClr val="tx1"/>
                </a:solidFill>
              </a:rPr>
              <a:t>а не с пневмонией. Выздоровление с </a:t>
            </a:r>
            <a:r>
              <a:rPr lang="en-US" sz="1800" dirty="0" smtClean="0">
                <a:solidFill>
                  <a:schemeClr val="tx1"/>
                </a:solidFill>
              </a:rPr>
              <a:t>U.</a:t>
            </a:r>
            <a:endParaRPr lang="ru-RU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412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Прямоугольник 21"/>
          <p:cNvSpPr>
            <a:spLocks noChangeArrowheads="1"/>
          </p:cNvSpPr>
          <p:nvPr/>
        </p:nvSpPr>
        <p:spPr bwMode="auto">
          <a:xfrm>
            <a:off x="1475656" y="620713"/>
            <a:ext cx="7200800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                   </a:t>
            </a:r>
            <a:endParaRPr lang="en-US" sz="16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2. Дети первых трех лет жизни                    </a:t>
            </a:r>
            <a:endParaRPr lang="en-US" sz="1800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 (1500) </a:t>
            </a:r>
            <a:endParaRPr lang="en-US" sz="1800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   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457207"/>
              </p:ext>
            </p:extLst>
          </p:nvPr>
        </p:nvGraphicFramePr>
        <p:xfrm>
          <a:off x="683567" y="1916831"/>
          <a:ext cx="7992889" cy="37594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96530">
                  <a:extLst>
                    <a:ext uri="{9D8B030D-6E8A-4147-A177-3AD203B41FA5}">
                      <a16:colId xmlns:a16="http://schemas.microsoft.com/office/drawing/2014/main" xmlns="" val="1591322001"/>
                    </a:ext>
                  </a:extLst>
                </a:gridCol>
                <a:gridCol w="346948">
                  <a:extLst>
                    <a:ext uri="{9D8B030D-6E8A-4147-A177-3AD203B41FA5}">
                      <a16:colId xmlns:a16="http://schemas.microsoft.com/office/drawing/2014/main" xmlns="" val="3280641226"/>
                    </a:ext>
                  </a:extLst>
                </a:gridCol>
                <a:gridCol w="650589">
                  <a:extLst>
                    <a:ext uri="{9D8B030D-6E8A-4147-A177-3AD203B41FA5}">
                      <a16:colId xmlns:a16="http://schemas.microsoft.com/office/drawing/2014/main" xmlns="" val="4219894377"/>
                    </a:ext>
                  </a:extLst>
                </a:gridCol>
                <a:gridCol w="358529">
                  <a:extLst>
                    <a:ext uri="{9D8B030D-6E8A-4147-A177-3AD203B41FA5}">
                      <a16:colId xmlns:a16="http://schemas.microsoft.com/office/drawing/2014/main" xmlns="" val="444622609"/>
                    </a:ext>
                  </a:extLst>
                </a:gridCol>
                <a:gridCol w="286017">
                  <a:extLst>
                    <a:ext uri="{9D8B030D-6E8A-4147-A177-3AD203B41FA5}">
                      <a16:colId xmlns:a16="http://schemas.microsoft.com/office/drawing/2014/main" xmlns="" val="3434130414"/>
                    </a:ext>
                  </a:extLst>
                </a:gridCol>
                <a:gridCol w="244223">
                  <a:extLst>
                    <a:ext uri="{9D8B030D-6E8A-4147-A177-3AD203B41FA5}">
                      <a16:colId xmlns:a16="http://schemas.microsoft.com/office/drawing/2014/main" xmlns="" val="4252229652"/>
                    </a:ext>
                  </a:extLst>
                </a:gridCol>
                <a:gridCol w="244223">
                  <a:extLst>
                    <a:ext uri="{9D8B030D-6E8A-4147-A177-3AD203B41FA5}">
                      <a16:colId xmlns:a16="http://schemas.microsoft.com/office/drawing/2014/main" xmlns="" val="3784881022"/>
                    </a:ext>
                  </a:extLst>
                </a:gridCol>
                <a:gridCol w="427013">
                  <a:extLst>
                    <a:ext uri="{9D8B030D-6E8A-4147-A177-3AD203B41FA5}">
                      <a16:colId xmlns:a16="http://schemas.microsoft.com/office/drawing/2014/main" xmlns="" val="4290690"/>
                    </a:ext>
                  </a:extLst>
                </a:gridCol>
                <a:gridCol w="342920">
                  <a:extLst>
                    <a:ext uri="{9D8B030D-6E8A-4147-A177-3AD203B41FA5}">
                      <a16:colId xmlns:a16="http://schemas.microsoft.com/office/drawing/2014/main" xmlns="" val="561452165"/>
                    </a:ext>
                  </a:extLst>
                </a:gridCol>
                <a:gridCol w="326302">
                  <a:extLst>
                    <a:ext uri="{9D8B030D-6E8A-4147-A177-3AD203B41FA5}">
                      <a16:colId xmlns:a16="http://schemas.microsoft.com/office/drawing/2014/main" xmlns="" val="2320634709"/>
                    </a:ext>
                  </a:extLst>
                </a:gridCol>
                <a:gridCol w="414927">
                  <a:extLst>
                    <a:ext uri="{9D8B030D-6E8A-4147-A177-3AD203B41FA5}">
                      <a16:colId xmlns:a16="http://schemas.microsoft.com/office/drawing/2014/main" xmlns="" val="3236370398"/>
                    </a:ext>
                  </a:extLst>
                </a:gridCol>
                <a:gridCol w="414927">
                  <a:extLst>
                    <a:ext uri="{9D8B030D-6E8A-4147-A177-3AD203B41FA5}">
                      <a16:colId xmlns:a16="http://schemas.microsoft.com/office/drawing/2014/main" xmlns="" val="4231924723"/>
                    </a:ext>
                  </a:extLst>
                </a:gridCol>
                <a:gridCol w="411906">
                  <a:extLst>
                    <a:ext uri="{9D8B030D-6E8A-4147-A177-3AD203B41FA5}">
                      <a16:colId xmlns:a16="http://schemas.microsoft.com/office/drawing/2014/main" xmlns="" val="1075184152"/>
                    </a:ext>
                  </a:extLst>
                </a:gridCol>
                <a:gridCol w="411906">
                  <a:extLst>
                    <a:ext uri="{9D8B030D-6E8A-4147-A177-3AD203B41FA5}">
                      <a16:colId xmlns:a16="http://schemas.microsoft.com/office/drawing/2014/main" xmlns="" val="4134120356"/>
                    </a:ext>
                  </a:extLst>
                </a:gridCol>
                <a:gridCol w="437084">
                  <a:extLst>
                    <a:ext uri="{9D8B030D-6E8A-4147-A177-3AD203B41FA5}">
                      <a16:colId xmlns:a16="http://schemas.microsoft.com/office/drawing/2014/main" xmlns="" val="1058893429"/>
                    </a:ext>
                  </a:extLst>
                </a:gridCol>
                <a:gridCol w="437084">
                  <a:extLst>
                    <a:ext uri="{9D8B030D-6E8A-4147-A177-3AD203B41FA5}">
                      <a16:colId xmlns:a16="http://schemas.microsoft.com/office/drawing/2014/main" xmlns="" val="2736326927"/>
                    </a:ext>
                  </a:extLst>
                </a:gridCol>
                <a:gridCol w="428020">
                  <a:extLst>
                    <a:ext uri="{9D8B030D-6E8A-4147-A177-3AD203B41FA5}">
                      <a16:colId xmlns:a16="http://schemas.microsoft.com/office/drawing/2014/main" xmlns="" val="493677856"/>
                    </a:ext>
                  </a:extLst>
                </a:gridCol>
                <a:gridCol w="428020">
                  <a:extLst>
                    <a:ext uri="{9D8B030D-6E8A-4147-A177-3AD203B41FA5}">
                      <a16:colId xmlns:a16="http://schemas.microsoft.com/office/drawing/2014/main" xmlns="" val="727225747"/>
                    </a:ext>
                  </a:extLst>
                </a:gridCol>
                <a:gridCol w="385721">
                  <a:extLst>
                    <a:ext uri="{9D8B030D-6E8A-4147-A177-3AD203B41FA5}">
                      <a16:colId xmlns:a16="http://schemas.microsoft.com/office/drawing/2014/main" xmlns="" val="2545415937"/>
                    </a:ext>
                  </a:extLst>
                </a:gridCol>
              </a:tblGrid>
              <a:tr h="307556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Наименование классов и отдельных болезней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№ строк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Код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по МКБ-10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пересмотра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12">
                  <a:txBody>
                    <a:bodyPr/>
                    <a:lstStyle/>
                    <a:p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marL="30768" marR="30768" marT="7692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Снято с диспансерного наблюдения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Состоит под диспансерным наблюдением на конец отчетного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26228229"/>
                  </a:ext>
                </a:extLst>
              </a:tr>
              <a:tr h="8848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Всего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 воз-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расте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 от 0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них (из гр.4):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них (из гр. 5 и 6):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из заболеваний с впервые в жизни установленным диагнозом (из гр. 10 и 11):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70404724"/>
                  </a:ext>
                </a:extLst>
              </a:tr>
              <a:tr h="10626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до 1 мес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с впервые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 жизни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установ</a:t>
                      </a: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-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ленным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диагнозом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выявлено при </a:t>
                      </a:r>
                      <a:r>
                        <a:rPr lang="ru-RU" sz="1000" dirty="0" err="1">
                          <a:solidFill>
                            <a:srgbClr val="002060"/>
                          </a:solidFill>
                          <a:effectLst/>
                        </a:rPr>
                        <a:t>профосмотре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16485780"/>
                  </a:ext>
                </a:extLst>
              </a:tr>
              <a:tr h="7069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до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 года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:a16="http://schemas.microsoft.com/office/drawing/2014/main" xmlns="" val="1496479951"/>
                  </a:ext>
                </a:extLst>
              </a:tr>
              <a:tr h="1787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2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3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4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5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6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7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8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9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10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11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12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13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14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15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002060"/>
                          </a:solidFill>
                          <a:effectLst/>
                        </a:rPr>
                        <a:t>16</a:t>
                      </a:r>
                      <a:endParaRPr lang="ru-RU" sz="100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17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18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2060"/>
                          </a:solidFill>
                          <a:effectLst/>
                        </a:rPr>
                        <a:t>19</a:t>
                      </a:r>
                      <a:endParaRPr lang="ru-RU" sz="1000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:a16="http://schemas.microsoft.com/office/drawing/2014/main" xmlns="" val="4178357398"/>
                  </a:ext>
                </a:extLst>
              </a:tr>
              <a:tr h="26119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 gridSpan="1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Таблица заполняется на детей в возрасте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от 0 до </a:t>
                      </a:r>
                      <a:r>
                        <a:rPr lang="ru-RU" sz="1200" b="1" smtClean="0">
                          <a:solidFill>
                            <a:srgbClr val="C00000"/>
                          </a:solidFill>
                          <a:effectLst/>
                        </a:rPr>
                        <a:t>2 года </a:t>
                      </a: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11 месяцев 29 дней</a:t>
                      </a:r>
                      <a:endParaRPr lang="ru-RU" sz="12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79685165"/>
                  </a:ext>
                </a:extLst>
              </a:tr>
              <a:tr h="178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1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30865899"/>
                  </a:ext>
                </a:extLst>
              </a:tr>
              <a:tr h="178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:a16="http://schemas.microsoft.com/office/drawing/2014/main" xmlns="" val="4291697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944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Прямоугольник 1"/>
          <p:cNvSpPr>
            <a:spLocks noChangeArrowheads="1"/>
          </p:cNvSpPr>
          <p:nvPr/>
        </p:nvSpPr>
        <p:spPr bwMode="auto">
          <a:xfrm>
            <a:off x="1071538" y="571480"/>
            <a:ext cx="7604150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endParaRPr lang="ru-RU" alt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2000, 3000, 4000</a:t>
            </a:r>
          </a:p>
          <a:p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строки: 5.1.1, 5.11, 5.12, 5.13, 5.14, 5.15, 7.8.2, 18.2, 18.5, 18.6, 18.7, 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18.9 по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графе 9 – (Х – должен стоять 0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если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 число – 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предоставить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пояснительную записку.</a:t>
            </a:r>
          </a:p>
          <a:p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Талица 4000</a:t>
            </a:r>
          </a:p>
          <a:p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строки: 5.7, 5.8, 7.10, 13.1, 15.9, 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15.11 по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9 – (Х – должен стоять 0</a:t>
            </a:r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если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 число – проверить первичную документацию.</a:t>
            </a:r>
          </a:p>
          <a:p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88068" name="Прямоугольник 2"/>
          <p:cNvSpPr>
            <a:spLocks noChangeArrowheads="1"/>
          </p:cNvSpPr>
          <p:nvPr/>
        </p:nvSpPr>
        <p:spPr bwMode="auto">
          <a:xfrm>
            <a:off x="755650" y="2852738"/>
            <a:ext cx="7632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hangingPunct="1"/>
            <a:r>
              <a:rPr lang="ru-RU" altLang="ru-RU" sz="18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altLang="ru-RU" sz="18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8016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Прямоугольник 1"/>
          <p:cNvSpPr>
            <a:spLocks noChangeArrowheads="1"/>
          </p:cNvSpPr>
          <p:nvPr/>
        </p:nvSpPr>
        <p:spPr bwMode="auto">
          <a:xfrm>
            <a:off x="1071538" y="571480"/>
            <a:ext cx="7604918" cy="6863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проводить </a:t>
            </a:r>
            <a:r>
              <a:rPr lang="ru-RU" alt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внутриформенный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межформенный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ф.10/36,11,37- стр.6.0;  Ф.7-стр.3.0; </a:t>
            </a:r>
            <a:endParaRPr lang="ru-RU" alt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Стр.5.2-сахарный диабет с обл.регистром;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10-кровообращение (инфаркты, инсульты, ревматическая лихорадка, перикардиты, миокардиты) с ф.14;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перинатальные состояния с ф.32;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пневмонии с мониторингами, 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ф.131т. 5001 выявленные впервые заболевания при проведении диспансеризации, </a:t>
            </a:r>
            <a:r>
              <a:rPr lang="ru-RU" altLang="ru-RU" sz="2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профосмотры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травмы и отравления с ф.57</a:t>
            </a:r>
          </a:p>
          <a:p>
            <a:pPr algn="ctr">
              <a:defRPr/>
            </a:pPr>
            <a:r>
              <a:rPr lang="ru-RU" alt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Ф.131 по ДД и ПМО, отчетная форма – диспансеризация </a:t>
            </a:r>
            <a:r>
              <a:rPr lang="ru-RU" altLang="ru-RU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</a:t>
            </a:r>
            <a:r>
              <a:rPr lang="ru-RU" alt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необходимо предоставить 10 января 2023г. независимо от сроков сдачи годового отчета!!</a:t>
            </a:r>
            <a: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межгодовые контроли!!!</a:t>
            </a:r>
            <a:br>
              <a:rPr lang="ru-RU" alt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2516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object 3"/>
          <p:cNvSpPr>
            <a:spLocks/>
          </p:cNvSpPr>
          <p:nvPr/>
        </p:nvSpPr>
        <p:spPr bwMode="auto">
          <a:xfrm>
            <a:off x="395288" y="115888"/>
            <a:ext cx="8374062" cy="649287"/>
          </a:xfrm>
          <a:custGeom>
            <a:avLst/>
            <a:gdLst>
              <a:gd name="T0" fmla="*/ 0 w 8374380"/>
              <a:gd name="T1" fmla="*/ 647699 h 649605"/>
              <a:gd name="T2" fmla="*/ 8372409 w 8374380"/>
              <a:gd name="T3" fmla="*/ 647699 h 649605"/>
              <a:gd name="T4" fmla="*/ 8372409 w 8374380"/>
              <a:gd name="T5" fmla="*/ 0 h 649605"/>
              <a:gd name="T6" fmla="*/ 0 w 8374380"/>
              <a:gd name="T7" fmla="*/ 0 h 649605"/>
              <a:gd name="T8" fmla="*/ 0 w 8374380"/>
              <a:gd name="T9" fmla="*/ 647699 h 6496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93750" y="179388"/>
            <a:ext cx="7578725" cy="504825"/>
          </a:xfr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  <a:defRPr/>
            </a:pPr>
            <a:r>
              <a:rPr lang="ru-RU" sz="1600" spc="-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вопросы по составлению формы федерального статистического наблюдения № 12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752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874" y="1700808"/>
            <a:ext cx="7167562" cy="341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90408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object 3"/>
          <p:cNvSpPr>
            <a:spLocks/>
          </p:cNvSpPr>
          <p:nvPr/>
        </p:nvSpPr>
        <p:spPr bwMode="auto">
          <a:xfrm>
            <a:off x="395288" y="115888"/>
            <a:ext cx="8374062" cy="649287"/>
          </a:xfrm>
          <a:custGeom>
            <a:avLst/>
            <a:gdLst>
              <a:gd name="T0" fmla="*/ 0 w 8374380"/>
              <a:gd name="T1" fmla="*/ 647699 h 649605"/>
              <a:gd name="T2" fmla="*/ 8372409 w 8374380"/>
              <a:gd name="T3" fmla="*/ 647699 h 649605"/>
              <a:gd name="T4" fmla="*/ 8372409 w 8374380"/>
              <a:gd name="T5" fmla="*/ 0 h 649605"/>
              <a:gd name="T6" fmla="*/ 0 w 8374380"/>
              <a:gd name="T7" fmla="*/ 0 h 649605"/>
              <a:gd name="T8" fmla="*/ 0 w 8374380"/>
              <a:gd name="T9" fmla="*/ 647699 h 6496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93750" y="179388"/>
            <a:ext cx="7578725" cy="504825"/>
          </a:xfr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  <a:defRPr/>
            </a:pPr>
            <a:r>
              <a:rPr lang="ru-RU" sz="1600" spc="-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вопросы по составлению формы федерального статистического наблюдения № 12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549" name="Прямоугольник 4"/>
          <p:cNvSpPr>
            <a:spLocks noChangeArrowheads="1"/>
          </p:cNvSpPr>
          <p:nvPr/>
        </p:nvSpPr>
        <p:spPr bwMode="auto">
          <a:xfrm>
            <a:off x="1331640" y="788988"/>
            <a:ext cx="7488832" cy="4678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endParaRPr lang="ru-RU" alt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Приказы </a:t>
            </a:r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Минздрава от 29.03.19 г. № 173н и от 02.04.19 г. № 190н не регламентируют порядок статистического учета, который осуществляется в соответствии с МКБ-10.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Состояния, классифицируемые рубриками R73.0 «Нарушение толерантности к глюкозе» и R73.9 «Неуточненная гипергликемия» относятся к классу XVIII «Симптомы, признаки и отклонения от нормы, выявленные при клинических и лабораторных исследованиях».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состояния являются: первое – результатом проведенного теста на толерантность к глюкозе, а второе – результатом лабораторного исследования крови на содержание глюкозы. Оба результата не являются диагнозом какого-либо заболевания.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характерных жалоб, объективных данных и данных дополнительных инструментальных и лабораторных исследований должны быть установлены следующие диагнозы: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Подозрение на сахарный диабет – код Z03.8  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Сахарный диабет – коды Е10-Е14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Другие заболевания с гипергликемией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с конкретными диагнозами, а не симптомами (!) и должны быть зарегистрированы в форме № 12 и взяты под диспансерное наблюдение.</a:t>
            </a:r>
            <a:r>
              <a:rPr lang="ru-RU" alt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 с любыми результатами анализов, исследований, проб без установления  диагноза или с симптомами не регистрируют в форме № 12.</a:t>
            </a:r>
          </a:p>
          <a:p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6583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object 3"/>
          <p:cNvSpPr>
            <a:spLocks/>
          </p:cNvSpPr>
          <p:nvPr/>
        </p:nvSpPr>
        <p:spPr bwMode="auto">
          <a:xfrm>
            <a:off x="395288" y="115888"/>
            <a:ext cx="8374062" cy="649287"/>
          </a:xfrm>
          <a:custGeom>
            <a:avLst/>
            <a:gdLst>
              <a:gd name="T0" fmla="*/ 0 w 8374380"/>
              <a:gd name="T1" fmla="*/ 647699 h 649605"/>
              <a:gd name="T2" fmla="*/ 8372409 w 8374380"/>
              <a:gd name="T3" fmla="*/ 647699 h 649605"/>
              <a:gd name="T4" fmla="*/ 8372409 w 8374380"/>
              <a:gd name="T5" fmla="*/ 0 h 649605"/>
              <a:gd name="T6" fmla="*/ 0 w 8374380"/>
              <a:gd name="T7" fmla="*/ 0 h 649605"/>
              <a:gd name="T8" fmla="*/ 0 w 8374380"/>
              <a:gd name="T9" fmla="*/ 647699 h 6496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93750" y="179388"/>
            <a:ext cx="7578725" cy="504825"/>
          </a:xfr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  <a:defRPr/>
            </a:pPr>
            <a:r>
              <a:rPr lang="ru-RU" sz="1600" spc="-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вопросы по составлению формы федерального статистического наблюдения № 12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549" name="Прямоугольник 4"/>
          <p:cNvSpPr>
            <a:spLocks noChangeArrowheads="1"/>
          </p:cNvSpPr>
          <p:nvPr/>
        </p:nvSpPr>
        <p:spPr bwMode="auto">
          <a:xfrm>
            <a:off x="1547663" y="788988"/>
            <a:ext cx="7221687" cy="449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endParaRPr lang="ru-RU" alt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Тоже касается рубрики R54 «Старость, или старческая астения». Данное состояние является симптомом и может быть указано только в качестве предварительного диагноза. В госпитальной практике в течение трех дней должен быть установлен клинический диагноз в соответствии с правилами МКБ-10 (том 2, стр. 107).</a:t>
            </a:r>
          </a:p>
          <a:p>
            <a:pPr algn="just"/>
            <a:r>
              <a:rPr lang="ru-RU" alt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Указание симптома в качестве основного состояния в конце эпизода оказания медицинской помощи в соответствии с МКБ-10 является для врача-статистика или медицинского статистика основанием для возврата медицинской карты стационарного больного и карты выбывшего из стационара лечащему врачу для исправления. Данные документы не должны быть приняты в статистическую  разработку. </a:t>
            </a:r>
          </a:p>
          <a:p>
            <a:pPr algn="just"/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статистике заболеваемости рубрика I69 «Последствия цереброваскулярных болезней» не используется, так как </a:t>
            </a:r>
            <a:r>
              <a:rPr lang="ru-RU" altLang="ru-RU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в себя несколько различных нозологических единиц (энцефалопатии, нарушения речи, параличи, парезы и т.д.), каждая из которых должна быть выставлена в качестве самостоятельного заболевания, зарегистрирована в форме № </a:t>
            </a:r>
            <a:r>
              <a:rPr lang="ru-RU" alt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и при необходимости взята под диспансерное наблюдение соответствующим  специалистом. </a:t>
            </a:r>
          </a:p>
          <a:p>
            <a:pPr algn="just"/>
            <a:r>
              <a:rPr lang="ru-RU" alt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статистике смертности рубрика I69 используется без расшифровки.</a:t>
            </a:r>
          </a:p>
          <a:p>
            <a:endParaRPr lang="ru-RU" alt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48891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Прямоугольник 1"/>
          <p:cNvSpPr>
            <a:spLocks noChangeArrowheads="1"/>
          </p:cNvSpPr>
          <p:nvPr/>
        </p:nvSpPr>
        <p:spPr bwMode="auto">
          <a:xfrm>
            <a:off x="1403648" y="764704"/>
            <a:ext cx="7416824" cy="2800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40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Раев</a:t>
            </a:r>
            <a:r>
              <a:rPr lang="en-US" altLang="ru-RU" sz="4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ru-RU" altLang="ru-RU" sz="4000" b="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кая</a:t>
            </a:r>
            <a:r>
              <a:rPr lang="ru-RU" altLang="ru-RU" sz="40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Марина Анатольевна</a:t>
            </a:r>
          </a:p>
          <a:p>
            <a:pPr algn="ctr" eaLnBrk="1" latinLnBrk="1" hangingPunct="1">
              <a:defRPr/>
            </a:pPr>
            <a: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врач-статистик </a:t>
            </a:r>
            <a:r>
              <a:rPr lang="ru-RU" alt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en-US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3842-68-05-02</a:t>
            </a:r>
            <a: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доб.4052</a:t>
            </a:r>
            <a:br>
              <a:rPr lang="ru-RU" altLang="ru-RU" sz="36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4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en-US" alt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rama@kuzdrav.ru</a:t>
            </a:r>
            <a:endParaRPr lang="ru-RU" altLang="ru-RU" sz="36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050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Заголовок 4"/>
          <p:cNvSpPr>
            <a:spLocks noGrp="1"/>
          </p:cNvSpPr>
          <p:nvPr>
            <p:ph type="title"/>
          </p:nvPr>
        </p:nvSpPr>
        <p:spPr bwMode="auto">
          <a:xfrm>
            <a:off x="1071538" y="1285860"/>
            <a:ext cx="7639772" cy="464347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таблица 1600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Факторы, влияющие на состояние здоровья населения 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и обращения в медицинские организации 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>(с профилактической и иной целью)</a:t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>
                <a:solidFill>
                  <a:srgbClr val="002060"/>
                </a:solidFill>
                <a:ea typeface="-윤고딕140" pitchFamily="18" charset="-127"/>
                <a:cs typeface="+mn-cs"/>
              </a:rPr>
              <a:t/>
            </a:r>
            <a:br>
              <a:rPr lang="ru-RU" sz="1800" b="1" dirty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C00000"/>
                </a:solidFill>
                <a:ea typeface="-윤고딕140" pitchFamily="18" charset="-127"/>
                <a:cs typeface="+mn-cs"/>
              </a:rPr>
              <a:t>Таблица заполняется по обращениям детей первого года жизни</a:t>
            </a:r>
            <a:br>
              <a:rPr lang="ru-RU" sz="1800" b="1" dirty="0" smtClean="0">
                <a:solidFill>
                  <a:srgbClr val="C0000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C00000"/>
                </a:solidFill>
                <a:ea typeface="-윤고딕140" pitchFamily="18" charset="-127"/>
                <a:cs typeface="+mn-cs"/>
              </a:rPr>
              <a:t/>
            </a:r>
            <a:br>
              <a:rPr lang="ru-RU" sz="1800" b="1" dirty="0" smtClean="0">
                <a:solidFill>
                  <a:srgbClr val="C00000"/>
                </a:solidFill>
                <a:ea typeface="-윤고딕140" pitchFamily="18" charset="-127"/>
                <a:cs typeface="+mn-cs"/>
              </a:rPr>
            </a:br>
            <a:r>
              <a:rPr lang="ru-RU" sz="1800" dirty="0" smtClean="0">
                <a:solidFill>
                  <a:srgbClr val="C00000"/>
                </a:solidFill>
                <a:ea typeface="-윤고딕140" pitchFamily="18" charset="-127"/>
              </a:rPr>
              <a:t> т.1900 добавлена новая графа расширенный </a:t>
            </a:r>
            <a:r>
              <a:rPr lang="ru-RU" sz="1800" dirty="0" err="1" smtClean="0">
                <a:solidFill>
                  <a:srgbClr val="C00000"/>
                </a:solidFill>
                <a:ea typeface="-윤고딕140" pitchFamily="18" charset="-127"/>
              </a:rPr>
              <a:t>неонатальный</a:t>
            </a:r>
            <a:r>
              <a:rPr lang="ru-RU" sz="1800" dirty="0" smtClean="0">
                <a:solidFill>
                  <a:srgbClr val="C00000"/>
                </a:solidFill>
                <a:ea typeface="-윤고딕140" pitchFamily="18" charset="-127"/>
              </a:rPr>
              <a:t> скрининг </a:t>
            </a:r>
            <a:r>
              <a:rPr lang="ru-RU" sz="1800" b="1" dirty="0" smtClean="0">
                <a:solidFill>
                  <a:srgbClr val="C00000"/>
                </a:solidFill>
                <a:ea typeface="-윤고딕140" pitchFamily="18" charset="-127"/>
                <a:cs typeface="+mn-cs"/>
              </a:rPr>
              <a:t/>
            </a:r>
            <a:br>
              <a:rPr lang="ru-RU" sz="1800" b="1" dirty="0" smtClean="0">
                <a:solidFill>
                  <a:srgbClr val="C00000"/>
                </a:solidFill>
                <a:ea typeface="-윤고딕140" pitchFamily="18" charset="-127"/>
                <a:cs typeface="+mn-cs"/>
              </a:rPr>
            </a:br>
            <a:endParaRPr lang="ru-RU" altLang="ru-RU" sz="4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94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Прямоугольник 32"/>
          <p:cNvSpPr>
            <a:spLocks noChangeArrowheads="1"/>
          </p:cNvSpPr>
          <p:nvPr/>
        </p:nvSpPr>
        <p:spPr bwMode="auto">
          <a:xfrm>
            <a:off x="468313" y="692150"/>
            <a:ext cx="8424862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en-US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107504" y="620688"/>
            <a:ext cx="8928992" cy="26591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endParaRPr lang="ru-RU" altLang="ru-RU" sz="1200" b="0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форму включают один раз в год сведения об основном, фоновом, конкурирующем  и сопутствующем заболеваниях. Сведения об осложнениях основного и других заболеваний в форму не включают. Пациенты, имеющие два  и более заболевания, показываются по соответствующим строкам по числу  выявленных и зарегистрированных заболеваний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800" b="0" kern="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Форма </a:t>
            </a: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12 заполняется на основании первичной учетной </a:t>
            </a:r>
          </a:p>
          <a:p>
            <a:pPr algn="ctr" eaLnBrk="1" latinLnBrk="1" hangingPunct="1"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медицинской документации.</a:t>
            </a: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В форму 12 не включают сведения о подозрении на заболевание</a:t>
            </a:r>
            <a:r>
              <a:rPr lang="ru-RU" sz="1800" u="sng" kern="0" dirty="0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altLang="ru-RU" sz="1800" b="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83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624" name="Rectangle 8"/>
          <p:cNvSpPr>
            <a:spLocks noChangeArrowheads="1"/>
          </p:cNvSpPr>
          <p:nvPr/>
        </p:nvSpPr>
        <p:spPr bwMode="auto">
          <a:xfrm>
            <a:off x="755576" y="4365104"/>
            <a:ext cx="77771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ru-RU" sz="3200" b="1">
              <a:solidFill>
                <a:schemeClr val="bg1"/>
              </a:solidFill>
              <a:latin typeface="Helios"/>
            </a:endParaRP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9072867"/>
              </p:ext>
            </p:extLst>
          </p:nvPr>
        </p:nvGraphicFramePr>
        <p:xfrm>
          <a:off x="714349" y="1366020"/>
          <a:ext cx="7890099" cy="2241135"/>
        </p:xfrm>
        <a:graphic>
          <a:graphicData uri="http://schemas.openxmlformats.org/drawingml/2006/table">
            <a:tbl>
              <a:tblPr/>
              <a:tblGrid>
                <a:gridCol w="5284878"/>
                <a:gridCol w="1339828"/>
                <a:gridCol w="1265393"/>
              </a:tblGrid>
              <a:tr h="464788">
                <a:tc>
                  <a:txBody>
                    <a:bodyPr/>
                    <a:lstStyle/>
                    <a:p>
                      <a:pPr eaLnBrk="1" latinLnBrk="1" hangingPunct="1">
                        <a:defRPr/>
                      </a:pPr>
                      <a:r>
                        <a:rPr lang="ru-RU" altLang="ru-RU" sz="1400" b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хронический вирусный гепатит С- В18.2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2.3.1.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В18.2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9551">
                <a:tc>
                  <a:txBody>
                    <a:bodyPr/>
                    <a:lstStyle/>
                    <a:p>
                      <a:pPr eaLnBrk="1" latinLnBrk="1" hangingPunct="1">
                        <a:defRPr/>
                      </a:pPr>
                      <a:r>
                        <a:rPr lang="ru-RU" altLang="ru-RU" sz="1400" b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altLang="ru-RU" sz="1400" b="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остеопороз</a:t>
                      </a:r>
                      <a:r>
                        <a:rPr lang="ru-RU" altLang="ru-RU" sz="1400" b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 патологическим переломом  М80</a:t>
                      </a:r>
                    </a:p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14.6.1.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М80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6796">
                <a:tc>
                  <a:txBody>
                    <a:bodyPr/>
                    <a:lstStyle/>
                    <a:p>
                      <a:pPr eaLnBrk="1" latinLnBrk="1" hangingPunct="1">
                        <a:defRPr/>
                      </a:pPr>
                      <a:r>
                        <a:rPr lang="ru-RU" altLang="ru-RU" sz="1400" b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altLang="ru-RU" sz="1400" b="0" dirty="0" err="1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остеопороз</a:t>
                      </a:r>
                      <a:r>
                        <a:rPr lang="ru-RU" altLang="ru-RU" sz="1400" b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без патологического перелома М81</a:t>
                      </a: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14.6.2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М81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2924944"/>
            <a:ext cx="80648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	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4348" y="928670"/>
            <a:ext cx="7847162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600" b="1" dirty="0" smtClean="0">
                <a:cs typeface="Times New Roman" pitchFamily="18" charset="0"/>
              </a:rPr>
              <a:t>т.1000,2000,3000,4000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добавлены новые  строки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6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Прямоугольник 37"/>
          <p:cNvSpPr>
            <a:spLocks noChangeArrowheads="1"/>
          </p:cNvSpPr>
          <p:nvPr/>
        </p:nvSpPr>
        <p:spPr bwMode="auto">
          <a:xfrm>
            <a:off x="1331640" y="162462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Заголовок 4"/>
          <p:cNvSpPr>
            <a:spLocks noGrp="1"/>
          </p:cNvSpPr>
          <p:nvPr>
            <p:ph type="title"/>
          </p:nvPr>
        </p:nvSpPr>
        <p:spPr bwMode="auto">
          <a:xfrm>
            <a:off x="642910" y="428604"/>
            <a:ext cx="7889530" cy="156018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0000"/>
          </a:bodyPr>
          <a:lstStyle/>
          <a:p>
            <a:pPr marL="228600" lvl="0" indent="-228600" algn="l"/>
            <a:r>
              <a:rPr lang="ru-RU" sz="1800" dirty="0">
                <a:solidFill>
                  <a:schemeClr val="tx1"/>
                </a:solidFill>
              </a:rPr>
              <a:t>  </a:t>
            </a:r>
            <a:r>
              <a:rPr lang="ru-RU" sz="1800" dirty="0" smtClean="0">
                <a:solidFill>
                  <a:schemeClr val="tx1"/>
                </a:solidFill>
              </a:rPr>
              <a:t>т. </a:t>
            </a:r>
            <a:r>
              <a:rPr lang="ru-RU" sz="1800" dirty="0">
                <a:solidFill>
                  <a:schemeClr val="tx1"/>
                </a:solidFill>
              </a:rPr>
              <a:t>(1004, 2004, </a:t>
            </a:r>
            <a:r>
              <a:rPr lang="ru-RU" sz="1800" dirty="0" smtClean="0">
                <a:solidFill>
                  <a:schemeClr val="tx1"/>
                </a:solidFill>
              </a:rPr>
              <a:t>3004, 4004</a:t>
            </a:r>
            <a:r>
              <a:rPr lang="ru-RU" sz="1800" dirty="0">
                <a:solidFill>
                  <a:schemeClr val="tx1"/>
                </a:solidFill>
              </a:rPr>
              <a:t>)     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                                                                                                                                                 </a:t>
            </a: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Число лиц с болезнями системы кровообращения, </a:t>
            </a:r>
            <a:r>
              <a:rPr lang="ru-RU" sz="1800" dirty="0" smtClean="0">
                <a:solidFill>
                  <a:schemeClr val="tx1"/>
                </a:solidFill>
              </a:rPr>
              <a:t>состоящих </a:t>
            </a:r>
            <a:r>
              <a:rPr lang="ru-RU" sz="1800" dirty="0">
                <a:solidFill>
                  <a:schemeClr val="tx1"/>
                </a:solidFill>
              </a:rPr>
              <a:t>под диспансерное наблюдение (стр. 10.0 гр. 8) 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1 </a:t>
            </a:r>
            <a:r>
              <a:rPr lang="ru-RU" sz="1800" dirty="0">
                <a:solidFill>
                  <a:schemeClr val="tx1"/>
                </a:solidFill>
              </a:rPr>
              <a:t>________, из них </a:t>
            </a:r>
            <a:r>
              <a:rPr lang="ru-RU" sz="1800" dirty="0" smtClean="0">
                <a:solidFill>
                  <a:schemeClr val="tx1"/>
                </a:solidFill>
              </a:rPr>
              <a:t>снято </a:t>
            </a:r>
            <a:r>
              <a:rPr lang="ru-RU" sz="1800" dirty="0">
                <a:solidFill>
                  <a:schemeClr val="tx1"/>
                </a:solidFill>
              </a:rPr>
              <a:t>2 </a:t>
            </a:r>
            <a:r>
              <a:rPr lang="ru-RU" sz="1800" dirty="0" smtClean="0">
                <a:solidFill>
                  <a:schemeClr val="tx1"/>
                </a:solidFill>
              </a:rPr>
              <a:t>_______, из них умерло из (графы 2) 3_____,из них умерло от болезней кровообращения (из графы 3) 4______.</a:t>
            </a:r>
            <a:r>
              <a:rPr lang="ru-RU" sz="18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br>
              <a:rPr lang="ru-RU" sz="1800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cs typeface="Times New Roman" pitchFamily="18" charset="0"/>
              </a:rPr>
              <a:t>    В графу 1 включаются все взрослые пациенты с болезнями кровообращения, состоящие в отчетном году под диспансерным наблюдением.(все с прошлого года-даже если не обращался в </a:t>
            </a:r>
            <a:r>
              <a:rPr lang="ru-RU" sz="1800" dirty="0" err="1" smtClean="0">
                <a:solidFill>
                  <a:srgbClr val="FF0000"/>
                </a:solidFill>
                <a:cs typeface="Times New Roman" pitchFamily="18" charset="0"/>
              </a:rPr>
              <a:t>пол-ку</a:t>
            </a:r>
            <a:r>
              <a:rPr lang="ru-RU" sz="1800" dirty="0" smtClean="0">
                <a:solidFill>
                  <a:srgbClr val="FF0000"/>
                </a:solidFill>
                <a:cs typeface="Times New Roman" pitchFamily="18" charset="0"/>
              </a:rPr>
              <a:t> или стоял хотя бы один день) !</a:t>
            </a:r>
            <a:br>
              <a:rPr lang="ru-RU" sz="1800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cs typeface="Times New Roman" pitchFamily="18" charset="0"/>
              </a:rPr>
              <a:t>   В графу 2 включаются все взрослые пациенты из графы 1, снятые с диспансерного наблюдения в отчетном году по всем основаниям (переезд, смерть и т.д.)</a:t>
            </a:r>
            <a:br>
              <a:rPr lang="ru-RU" sz="1800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cs typeface="Times New Roman" pitchFamily="18" charset="0"/>
              </a:rPr>
              <a:t>   В графу 3 включаются все взрослые пациенты из графы 2, снятые с диспансерного наблюдения в отчетном  по причине смерти.</a:t>
            </a:r>
            <a:br>
              <a:rPr lang="ru-RU" sz="1800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sz="1800" dirty="0" smtClean="0">
                <a:solidFill>
                  <a:srgbClr val="FF0000"/>
                </a:solidFill>
                <a:cs typeface="Times New Roman" pitchFamily="18" charset="0"/>
              </a:rPr>
              <a:t>   В графу 4 включаются все взрослые пациенты из графы 3, снятые с диспансерного наблюдения   в отчетном году по причине смерти от болезней системы кровообращения.</a:t>
            </a:r>
            <a:br>
              <a:rPr lang="ru-RU" sz="1800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rgbClr val="C00000"/>
                </a:solidFill>
              </a:rPr>
              <a:t/>
            </a:r>
            <a:br>
              <a:rPr lang="ru-RU" sz="1800" dirty="0" smtClean="0">
                <a:solidFill>
                  <a:srgbClr val="C00000"/>
                </a:solidFill>
              </a:rPr>
            </a:br>
            <a:endParaRPr lang="ru-RU" altLang="ru-RU" sz="40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336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Прямая соединительная линия 7"/>
          <p:cNvCxnSpPr/>
          <p:nvPr/>
        </p:nvCxnSpPr>
        <p:spPr>
          <a:xfrm flipH="1">
            <a:off x="611560" y="2565400"/>
            <a:ext cx="74241" cy="346808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624" name="Rectangle 8"/>
          <p:cNvSpPr>
            <a:spLocks noChangeArrowheads="1"/>
          </p:cNvSpPr>
          <p:nvPr/>
        </p:nvSpPr>
        <p:spPr bwMode="auto">
          <a:xfrm>
            <a:off x="755576" y="4365104"/>
            <a:ext cx="777716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endParaRPr lang="ru-RU" sz="3200" b="1">
              <a:solidFill>
                <a:schemeClr val="bg1"/>
              </a:solidFill>
              <a:latin typeface="Helios"/>
            </a:endParaRPr>
          </a:p>
          <a:p>
            <a:endParaRPr lang="ru-RU" sz="2400" b="1">
              <a:solidFill>
                <a:schemeClr val="bg1"/>
              </a:solidFill>
              <a:latin typeface="Helios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3568" y="2924944"/>
            <a:ext cx="80648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5720" y="714356"/>
            <a:ext cx="8246720" cy="3385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таблица 3005: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39552" y="358207"/>
            <a:ext cx="79928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indent="-228600"/>
            <a:endParaRPr lang="ru-RU" sz="1400" dirty="0">
              <a:cs typeface="Times New Roman" pitchFamily="18" charset="0"/>
            </a:endParaRPr>
          </a:p>
          <a:p>
            <a:pPr marL="228600" lvl="0" indent="-228600"/>
            <a:endParaRPr kumimoji="0" lang="ru-RU" sz="1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357158" y="1177009"/>
            <a:ext cx="831929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Числ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 взрослых пациентов, находившихся в отчетном году под диспансерным наблюдением по поводу перенесенного острого нарушения мозгового кровообращения, инфаркта миокарда, а также которым были выполнены аортокоронарное шунтирование,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ангиопластика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коронарных артерий со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стентированием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катетерная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абляция по поводу сердечно-сосудистых заболеваний, за исключением лиц, имеющих право на получение социальной услуги в виде обеспечения лекарственными препаратами  в  соответствии  с  Федеральным  законом  «О  государственной социальной помощи» от 17.07.1999 № 178-ФЗ 1 __________ , </a:t>
            </a:r>
            <a:endParaRPr kumimoji="0" lang="ru-RU" sz="16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них число взрослых пациентов, находившихся в отчетном году под диспансерным наблюдением по поводу перенесенного острого нарушения мозгового кровообращения, инфаркта миокарда, а также которым были выполнены аортокоронарное шунтирование,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ангиопластика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коронарных артерий со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стентированием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катетерная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абляция по поводу </a:t>
            </a:r>
            <a:r>
              <a:rPr kumimoji="0" lang="ru-RU" sz="160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сердечно-сосудистых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заболеваний и бесплатно получавших необходимые лекарственные препараты в амбулаторных условиях, за исключением лиц, имеющих право на социальную помощь  2 __________.</a:t>
            </a:r>
            <a:endParaRPr kumimoji="0" lang="ru-RU" sz="16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27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1788</TotalTime>
  <Words>3794</Words>
  <Application>Microsoft Office PowerPoint</Application>
  <PresentationFormat>Экран (4:3)</PresentationFormat>
  <Paragraphs>430</Paragraphs>
  <Slides>45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55" baseType="lpstr">
      <vt:lpstr>Arial</vt:lpstr>
      <vt:lpstr>Calibri</vt:lpstr>
      <vt:lpstr>돋움</vt:lpstr>
      <vt:lpstr>굴림</vt:lpstr>
      <vt:lpstr>Helios</vt:lpstr>
      <vt:lpstr>Times New Roman</vt:lpstr>
      <vt:lpstr>Trebuchet MS</vt:lpstr>
      <vt:lpstr>Wingdings 3</vt:lpstr>
      <vt:lpstr>-윤고딕140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  таблица 1600 Факторы, влияющие на состояние здоровья населения  и обращения в медицинские организации  (с профилактической и иной целью)  Таблица заполняется по обращениям детей первого года жизни   т.1900 добавлена новая графа расширенный неонатальный скрининг  </vt:lpstr>
      <vt:lpstr>Презентация PowerPoint</vt:lpstr>
      <vt:lpstr>Презентация PowerPoint</vt:lpstr>
      <vt:lpstr>  т. (1004, 2004, 3004, 4004)                                                                                                                                                        Число лиц с болезнями системы кровообращения, состоящих под диспансерное наблюдение (стр. 10.0 гр. 8)  1 ________, из них снято 2 _______, из них умерло из (графы 2) 3_____,из них умерло от болезней кровообращения (из графы 3) 4______.      В графу 1 включаются все взрослые пациенты с болезнями кровообращения, состоящие в отчетном году под диспансерным наблюдением.(все с прошлого года-даже если не обращался в пол-ку или стоял хотя бы один день) !    В графу 2 включаются все взрослые пациенты из графы 1, снятые с диспансерного наблюдения в отчетном году по всем основаниям (переезд, смерть и т.д.)    В графу 3 включаются все взрослые пациенты из графы 2, снятые с диспансерного наблюдения в отчетном  по причине смерти.    В графу 4 включаются все взрослые пациенты из графы 3, снятые с диспансерного наблюдения   в отчетном году по причине смерти от болезней системы кровообращения.    </vt:lpstr>
      <vt:lpstr>Презентация PowerPoint</vt:lpstr>
      <vt:lpstr>      В графу 1 включаются все взрослые пациенты из числа физических лиц с болезнями системы кровообращения, состоявших под диспансерным наблюдением в отчетном году (таблица 3004, графа 1), перенесшие острое нарушение мозгового кровообращения, инфаркт миокарда, а также которым выполнены аортокоронарное шунтирование, ангиопластика коронарных артерий со стентированием, катетерная абляция по поводу сердечно-сосудистых заболеваний, у которых с даты постановки диагноза и (или) выполнения хирургического вмешательства прошло менее 2 лет,  за исключением лиц,  имеющих право на получение социальной услуги в виде обеспечения лекарственными препаратами в соответствии с Федеральным законом от 17.07.1999 годом №178 «О государственной социальной помощи».  Внимание! Срок в два года отсчитывается от последнего сердечно-сосудистого события.    В графу 2 включаются все взрослые пациенты из графы 1, получившие в отчетном году лекарственные препараты, т.е. которым были выписаны рецепты, по перечню, утвержденному Министерством здравоохранения Российской Федерации, в амбулаторных условиях в рамках федерального проекта «Борьба с сердечно-сосудистыми заболеваниями». Внимание! Пациенты высокого риска, получившие в отчетном году лекарственные препараты (которым были выписаны рецепты), включаются в графу 2 однократно, независимо от кратности (периодичности) получения рецептов в отчетном году. Т.3005  данные берем из Формы Медикаментозное лечение и выписка рецептов , сведения о льготной категории граждан, имеющих право на выписку рецептов по БСК ДЛО . Первая таблица выходит по диагнозам, а вторая по пациентам : в первую графу т.3005 берем данные из графы в т.ч. на ДУ (Карта ДУ) и вторая графа т. 3005 - выписано рецептов пациентам (госпитализация менее 2 лет), человек. </vt:lpstr>
      <vt:lpstr>Презентация PowerPoint</vt:lpstr>
      <vt:lpstr> Заполнение формы 12</vt:lpstr>
      <vt:lpstr>Презентация PowerPoint</vt:lpstr>
      <vt:lpstr>                           в т.1100,2100,3100,4100 добавлены строки:  - реабилитация лиц, страдающих алкоголизмом Z50.2 - реабилитация лиц, страдающих  наркоманиями Z50.3 - лечение, включающее другие виды реабилитации процедур,  реабилитация при курении Z50.8. Обращения в учреждения здравоохранения для получения других консультаций и медицинских советов, не классифированных в других рубриках Z71: -консультирование и наблюдение по поводу алкоголизма -консультирование и наблюдение по поводу наркомании  - консультирование и наблюдение по поводу курения.  Проблемы, связанные с образом жизни (1.6.2 – Z72): из них - употребление табака- Z72.0  - употребление  алкоголя- Z72.1  - употребление  наркотиков- Z72.2 - склонность к азартным играм и пари- Z72.6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Класс 21.U07.1,U07.2 COVID </vt:lpstr>
      <vt:lpstr>Презентация PowerPoint</vt:lpstr>
      <vt:lpstr>Презентация PowerPoint</vt:lpstr>
      <vt:lpstr>Некоторые вопросы по составлению формы федерального статистического наблюдения № 12</vt:lpstr>
      <vt:lpstr>Некоторые вопросы по составлению формы федерального статистического наблюдения № 12</vt:lpstr>
      <vt:lpstr>Некоторые вопросы по составлению формы федерального статистического наблюдения № 12</vt:lpstr>
      <vt:lpstr>Презентация PowerPoint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keywords>online presentation communicate exchange information on-screen projector whiteboard medical medicine</cp:keywords>
  <dc:description>Use this template for creative presentations on any medical related topics.</dc:description>
  <cp:lastModifiedBy>Раевская Марина Анатольевна</cp:lastModifiedBy>
  <cp:revision>178</cp:revision>
  <dcterms:created xsi:type="dcterms:W3CDTF">2020-11-30T18:34:12Z</dcterms:created>
  <dcterms:modified xsi:type="dcterms:W3CDTF">2022-11-30T09:29:49Z</dcterms:modified>
  <cp:category>Medical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Beaker in Twilight</vt:lpwstr>
  </property>
  <property fmtid="{D5CDD505-2E9C-101B-9397-08002B2CF9AE}" pid="3" name="Style">
    <vt:lpwstr>P</vt:lpwstr>
  </property>
  <property fmtid="{D5CDD505-2E9C-101B-9397-08002B2CF9AE}" pid="4" name="Folder">
    <vt:lpwstr>Medical</vt:lpwstr>
  </property>
  <property fmtid="{D5CDD505-2E9C-101B-9397-08002B2CF9AE}" pid="5" name="Attribution">
    <vt:lpwstr>Copyright © 2007 KMT Software, Inc. All Rights Reserved.</vt:lpwstr>
  </property>
  <property fmtid="{D5CDD505-2E9C-101B-9397-08002B2CF9AE}" pid="6" name="Themes">
    <vt:lpwstr>0</vt:lpwstr>
  </property>
</Properties>
</file>