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708" r:id="rId1"/>
  </p:sldMasterIdLst>
  <p:notesMasterIdLst>
    <p:notesMasterId r:id="rId91"/>
  </p:notesMasterIdLst>
  <p:sldIdLst>
    <p:sldId id="792" r:id="rId2"/>
    <p:sldId id="797" r:id="rId3"/>
    <p:sldId id="798" r:id="rId4"/>
    <p:sldId id="802" r:id="rId5"/>
    <p:sldId id="801" r:id="rId6"/>
    <p:sldId id="795" r:id="rId7"/>
    <p:sldId id="796" r:id="rId8"/>
    <p:sldId id="790" r:id="rId9"/>
    <p:sldId id="791" r:id="rId10"/>
    <p:sldId id="699" r:id="rId11"/>
    <p:sldId id="636" r:id="rId12"/>
    <p:sldId id="637" r:id="rId13"/>
    <p:sldId id="638" r:id="rId14"/>
    <p:sldId id="639" r:id="rId15"/>
    <p:sldId id="640" r:id="rId16"/>
    <p:sldId id="641" r:id="rId17"/>
    <p:sldId id="642" r:id="rId18"/>
    <p:sldId id="643" r:id="rId19"/>
    <p:sldId id="645" r:id="rId20"/>
    <p:sldId id="754" r:id="rId21"/>
    <p:sldId id="757" r:id="rId22"/>
    <p:sldId id="758" r:id="rId23"/>
    <p:sldId id="759" r:id="rId24"/>
    <p:sldId id="761" r:id="rId25"/>
    <p:sldId id="762" r:id="rId26"/>
    <p:sldId id="764" r:id="rId27"/>
    <p:sldId id="763" r:id="rId28"/>
    <p:sldId id="765" r:id="rId29"/>
    <p:sldId id="766" r:id="rId30"/>
    <p:sldId id="767" r:id="rId31"/>
    <p:sldId id="768" r:id="rId32"/>
    <p:sldId id="769" r:id="rId33"/>
    <p:sldId id="770" r:id="rId34"/>
    <p:sldId id="771" r:id="rId35"/>
    <p:sldId id="772" r:id="rId36"/>
    <p:sldId id="773" r:id="rId37"/>
    <p:sldId id="774" r:id="rId38"/>
    <p:sldId id="775" r:id="rId39"/>
    <p:sldId id="728" r:id="rId40"/>
    <p:sldId id="730" r:id="rId41"/>
    <p:sldId id="646" r:id="rId42"/>
    <p:sldId id="812" r:id="rId43"/>
    <p:sldId id="648" r:id="rId44"/>
    <p:sldId id="663" r:id="rId45"/>
    <p:sldId id="664" r:id="rId46"/>
    <p:sldId id="821" r:id="rId47"/>
    <p:sldId id="813" r:id="rId48"/>
    <p:sldId id="814" r:id="rId49"/>
    <p:sldId id="826" r:id="rId50"/>
    <p:sldId id="816" r:id="rId51"/>
    <p:sldId id="827" r:id="rId52"/>
    <p:sldId id="815" r:id="rId53"/>
    <p:sldId id="828" r:id="rId54"/>
    <p:sldId id="817" r:id="rId55"/>
    <p:sldId id="829" r:id="rId56"/>
    <p:sldId id="818" r:id="rId57"/>
    <p:sldId id="830" r:id="rId58"/>
    <p:sldId id="667" r:id="rId59"/>
    <p:sldId id="672" r:id="rId60"/>
    <p:sldId id="674" r:id="rId61"/>
    <p:sldId id="776" r:id="rId62"/>
    <p:sldId id="650" r:id="rId63"/>
    <p:sldId id="740" r:id="rId64"/>
    <p:sldId id="831" r:id="rId65"/>
    <p:sldId id="783" r:id="rId66"/>
    <p:sldId id="708" r:id="rId67"/>
    <p:sldId id="709" r:id="rId68"/>
    <p:sldId id="682" r:id="rId69"/>
    <p:sldId id="683" r:id="rId70"/>
    <p:sldId id="684" r:id="rId71"/>
    <p:sldId id="689" r:id="rId72"/>
    <p:sldId id="753" r:id="rId73"/>
    <p:sldId id="655" r:id="rId74"/>
    <p:sldId id="823" r:id="rId75"/>
    <p:sldId id="824" r:id="rId76"/>
    <p:sldId id="825" r:id="rId77"/>
    <p:sldId id="810" r:id="rId78"/>
    <p:sldId id="807" r:id="rId79"/>
    <p:sldId id="808" r:id="rId80"/>
    <p:sldId id="806" r:id="rId81"/>
    <p:sldId id="657" r:id="rId82"/>
    <p:sldId id="690" r:id="rId83"/>
    <p:sldId id="744" r:id="rId84"/>
    <p:sldId id="692" r:id="rId85"/>
    <p:sldId id="694" r:id="rId86"/>
    <p:sldId id="787" r:id="rId87"/>
    <p:sldId id="751" r:id="rId88"/>
    <p:sldId id="752" r:id="rId89"/>
    <p:sldId id="696" r:id="rId90"/>
  </p:sldIdLst>
  <p:sldSz cx="9144000" cy="6858000" type="screen4x3"/>
  <p:notesSz cx="6797675" cy="9872663"/>
  <p:defaultTextStyle>
    <a:defPPr>
      <a:defRPr lang="ru-RU"/>
    </a:defPPr>
    <a:lvl1pPr algn="ctr" rtl="0" fontAlgn="base">
      <a:spcBef>
        <a:spcPct val="0"/>
      </a:spcBef>
      <a:spcAft>
        <a:spcPct val="0"/>
      </a:spcAft>
      <a:defRPr kern="1200">
        <a:solidFill>
          <a:schemeClr val="tx1"/>
        </a:solidFill>
        <a:latin typeface="Arial" pitchFamily="34" charset="0"/>
        <a:ea typeface="+mn-ea"/>
        <a:cs typeface="+mn-cs"/>
      </a:defRPr>
    </a:lvl1pPr>
    <a:lvl2pPr marL="457200" algn="ctr" rtl="0" fontAlgn="base">
      <a:spcBef>
        <a:spcPct val="0"/>
      </a:spcBef>
      <a:spcAft>
        <a:spcPct val="0"/>
      </a:spcAft>
      <a:defRPr kern="1200">
        <a:solidFill>
          <a:schemeClr val="tx1"/>
        </a:solidFill>
        <a:latin typeface="Arial" pitchFamily="34" charset="0"/>
        <a:ea typeface="+mn-ea"/>
        <a:cs typeface="+mn-cs"/>
      </a:defRPr>
    </a:lvl2pPr>
    <a:lvl3pPr marL="914400" algn="ctr" rtl="0" fontAlgn="base">
      <a:spcBef>
        <a:spcPct val="0"/>
      </a:spcBef>
      <a:spcAft>
        <a:spcPct val="0"/>
      </a:spcAft>
      <a:defRPr kern="1200">
        <a:solidFill>
          <a:schemeClr val="tx1"/>
        </a:solidFill>
        <a:latin typeface="Arial" pitchFamily="34" charset="0"/>
        <a:ea typeface="+mn-ea"/>
        <a:cs typeface="+mn-cs"/>
      </a:defRPr>
    </a:lvl3pPr>
    <a:lvl4pPr marL="1371600" algn="ctr" rtl="0" fontAlgn="base">
      <a:spcBef>
        <a:spcPct val="0"/>
      </a:spcBef>
      <a:spcAft>
        <a:spcPct val="0"/>
      </a:spcAft>
      <a:defRPr kern="1200">
        <a:solidFill>
          <a:schemeClr val="tx1"/>
        </a:solidFill>
        <a:latin typeface="Arial" pitchFamily="34" charset="0"/>
        <a:ea typeface="+mn-ea"/>
        <a:cs typeface="+mn-cs"/>
      </a:defRPr>
    </a:lvl4pPr>
    <a:lvl5pPr marL="1828800" algn="ctr"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CC0000"/>
    <a:srgbClr val="C5C5C5"/>
    <a:srgbClr val="FFFFFF"/>
    <a:srgbClr val="008000"/>
    <a:srgbClr val="87893B"/>
    <a:srgbClr val="006600"/>
    <a:srgbClr val="0066CC"/>
    <a:srgbClr val="6699FF"/>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FECB4D8-DB02-4DC6-A0A2-4F2EBAE1DC90}" styleName="Средний стиль 1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8603FDC-E32A-4AB5-989C-0864C3EAD2B8}" styleName="Стиль из темы 2 - акцент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88257" autoAdjust="0"/>
  </p:normalViewPr>
  <p:slideViewPr>
    <p:cSldViewPr>
      <p:cViewPr varScale="1">
        <p:scale>
          <a:sx n="116" d="100"/>
          <a:sy n="116" d="100"/>
        </p:scale>
        <p:origin x="150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135" cy="493555"/>
          </a:xfrm>
          <a:prstGeom prst="rect">
            <a:avLst/>
          </a:prstGeom>
        </p:spPr>
        <p:txBody>
          <a:bodyPr vert="horz" lIns="91029" tIns="45514" rIns="91029" bIns="45514"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49955" y="0"/>
            <a:ext cx="2946135" cy="493555"/>
          </a:xfrm>
          <a:prstGeom prst="rect">
            <a:avLst/>
          </a:prstGeom>
        </p:spPr>
        <p:txBody>
          <a:bodyPr vert="horz" lIns="91029" tIns="45514" rIns="91029" bIns="45514" rtlCol="0"/>
          <a:lstStyle>
            <a:lvl1pPr algn="r" fontAlgn="auto">
              <a:spcBef>
                <a:spcPts val="0"/>
              </a:spcBef>
              <a:spcAft>
                <a:spcPts val="0"/>
              </a:spcAft>
              <a:defRPr sz="1200" smtClean="0">
                <a:latin typeface="+mn-lt"/>
              </a:defRPr>
            </a:lvl1pPr>
          </a:lstStyle>
          <a:p>
            <a:pPr>
              <a:defRPr/>
            </a:pPr>
            <a:fld id="{8C7B923E-1ECE-4B45-8F20-A1F3DD232AFE}" type="datetimeFigureOut">
              <a:rPr lang="ru-RU"/>
              <a:pPr>
                <a:defRPr/>
              </a:pPr>
              <a:t>02.12.2022</a:t>
            </a:fld>
            <a:endParaRPr lang="ru-RU"/>
          </a:p>
        </p:txBody>
      </p:sp>
      <p:sp>
        <p:nvSpPr>
          <p:cNvPr id="4" name="Образ слайда 3"/>
          <p:cNvSpPr>
            <a:spLocks noGrp="1" noRot="1" noChangeAspect="1"/>
          </p:cNvSpPr>
          <p:nvPr>
            <p:ph type="sldImg" idx="2"/>
          </p:nvPr>
        </p:nvSpPr>
        <p:spPr>
          <a:xfrm>
            <a:off x="931863" y="741363"/>
            <a:ext cx="4935537" cy="3700462"/>
          </a:xfrm>
          <a:prstGeom prst="rect">
            <a:avLst/>
          </a:prstGeom>
          <a:noFill/>
          <a:ln w="12700">
            <a:solidFill>
              <a:prstClr val="black"/>
            </a:solidFill>
          </a:ln>
        </p:spPr>
        <p:txBody>
          <a:bodyPr vert="horz" lIns="91029" tIns="45514" rIns="91029" bIns="45514" rtlCol="0" anchor="ctr"/>
          <a:lstStyle/>
          <a:p>
            <a:pPr lvl="0"/>
            <a:endParaRPr lang="ru-RU" noProof="0"/>
          </a:p>
        </p:txBody>
      </p:sp>
      <p:sp>
        <p:nvSpPr>
          <p:cNvPr id="5" name="Заметки 4"/>
          <p:cNvSpPr>
            <a:spLocks noGrp="1"/>
          </p:cNvSpPr>
          <p:nvPr>
            <p:ph type="body" sz="quarter" idx="3"/>
          </p:nvPr>
        </p:nvSpPr>
        <p:spPr>
          <a:xfrm>
            <a:off x="680244" y="4689554"/>
            <a:ext cx="5437188" cy="4441989"/>
          </a:xfrm>
          <a:prstGeom prst="rect">
            <a:avLst/>
          </a:prstGeom>
        </p:spPr>
        <p:txBody>
          <a:bodyPr vert="horz" lIns="91029" tIns="45514" rIns="91029" bIns="45514"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9377532"/>
            <a:ext cx="2946135" cy="493554"/>
          </a:xfrm>
          <a:prstGeom prst="rect">
            <a:avLst/>
          </a:prstGeom>
        </p:spPr>
        <p:txBody>
          <a:bodyPr vert="horz" lIns="91029" tIns="45514" rIns="91029" bIns="45514"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49955" y="9377532"/>
            <a:ext cx="2946135" cy="493554"/>
          </a:xfrm>
          <a:prstGeom prst="rect">
            <a:avLst/>
          </a:prstGeom>
        </p:spPr>
        <p:txBody>
          <a:bodyPr vert="horz" lIns="91029" tIns="45514" rIns="91029" bIns="45514" rtlCol="0" anchor="b"/>
          <a:lstStyle>
            <a:lvl1pPr algn="r" fontAlgn="auto">
              <a:spcBef>
                <a:spcPts val="0"/>
              </a:spcBef>
              <a:spcAft>
                <a:spcPts val="0"/>
              </a:spcAft>
              <a:defRPr sz="1200" smtClean="0">
                <a:latin typeface="+mn-lt"/>
              </a:defRPr>
            </a:lvl1pPr>
          </a:lstStyle>
          <a:p>
            <a:pPr>
              <a:defRPr/>
            </a:pPr>
            <a:fld id="{07B7AAE2-DA4D-4466-8803-B93ABD149CC0}" type="slidenum">
              <a:rPr lang="ru-RU"/>
              <a:pPr>
                <a:defRPr/>
              </a:pPr>
              <a:t>‹#›</a:t>
            </a:fld>
            <a:endParaRPr lang="ru-RU"/>
          </a:p>
        </p:txBody>
      </p:sp>
    </p:spTree>
    <p:extLst>
      <p:ext uri="{BB962C8B-B14F-4D97-AF65-F5344CB8AC3E}">
        <p14:creationId xmlns:p14="http://schemas.microsoft.com/office/powerpoint/2010/main" val="158064816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07B7AAE2-DA4D-4466-8803-B93ABD149CC0}" type="slidenum">
              <a:rPr lang="ru-RU" smtClean="0"/>
              <a:pPr>
                <a:defRPr/>
              </a:pPr>
              <a:t>26</a:t>
            </a:fld>
            <a:endParaRPr lang="ru-RU"/>
          </a:p>
        </p:txBody>
      </p:sp>
    </p:spTree>
    <p:extLst>
      <p:ext uri="{BB962C8B-B14F-4D97-AF65-F5344CB8AC3E}">
        <p14:creationId xmlns:p14="http://schemas.microsoft.com/office/powerpoint/2010/main" val="2619903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1" dirty="0"/>
              <a:t>Таблица 1000.</a:t>
            </a:r>
            <a:r>
              <a:rPr lang="ru-RU" dirty="0"/>
              <a:t> В таблице указывается вид подчиненности медицинской организации (юридическое лицо), на конец отчетного года. </a:t>
            </a:r>
          </a:p>
          <a:p>
            <a:r>
              <a:rPr lang="ru-RU" b="1" dirty="0"/>
              <a:t>Сумма строк 1, 2, 3  ровна Всего медицинских организаций в субъекте</a:t>
            </a:r>
          </a:p>
          <a:p>
            <a:r>
              <a:rPr lang="ru-RU" dirty="0"/>
              <a:t>В 4 строку включаются сведения о числе медицинских организаций, расположенных в сельских поселениях сельских муниципальных образований, </a:t>
            </a:r>
            <a:endParaRPr lang="ru-RU" b="1" dirty="0"/>
          </a:p>
          <a:p>
            <a:r>
              <a:rPr lang="ru-RU" dirty="0"/>
              <a:t>а также в сельских населенных пунктах, входящих в состав городских поселений или городских округов</a:t>
            </a:r>
            <a:endParaRPr lang="ru-RU" b="1" dirty="0"/>
          </a:p>
          <a:p>
            <a:endParaRPr lang="ru-RU" dirty="0"/>
          </a:p>
        </p:txBody>
      </p:sp>
      <p:sp>
        <p:nvSpPr>
          <p:cNvPr id="4" name="Номер слайда 3"/>
          <p:cNvSpPr>
            <a:spLocks noGrp="1"/>
          </p:cNvSpPr>
          <p:nvPr>
            <p:ph type="sldNum" sz="quarter" idx="10"/>
          </p:nvPr>
        </p:nvSpPr>
        <p:spPr/>
        <p:txBody>
          <a:bodyPr/>
          <a:lstStyle/>
          <a:p>
            <a:pPr>
              <a:defRPr/>
            </a:pPr>
            <a:fld id="{BA5C2445-E14B-4FEE-BF6A-E5BAD03746DF}" type="slidenum">
              <a:rPr lang="ru-RU" altLang="ru-RU" smtClean="0"/>
              <a:pPr>
                <a:defRPr/>
              </a:pPr>
              <a:t>43</a:t>
            </a:fld>
            <a:endParaRPr lang="ru-RU" altLang="ru-RU"/>
          </a:p>
        </p:txBody>
      </p:sp>
    </p:spTree>
    <p:extLst>
      <p:ext uri="{BB962C8B-B14F-4D97-AF65-F5344CB8AC3E}">
        <p14:creationId xmlns:p14="http://schemas.microsoft.com/office/powerpoint/2010/main" val="29299018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Образ слайда 1"/>
          <p:cNvSpPr>
            <a:spLocks noGrp="1" noRot="1" noChangeAspect="1" noTextEdit="1"/>
          </p:cNvSpPr>
          <p:nvPr>
            <p:ph type="sldImg"/>
          </p:nvPr>
        </p:nvSpPr>
        <p:spPr bwMode="auto">
          <a:xfrm>
            <a:off x="942975" y="735013"/>
            <a:ext cx="4903788" cy="36782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14288">
              <a:spcBef>
                <a:spcPts val="0"/>
              </a:spcBef>
              <a:tabLst>
                <a:tab pos="266668" algn="l"/>
              </a:tabLst>
              <a:defRPr/>
            </a:pPr>
            <a:endParaRPr lang="ru-RU" altLang="ru-RU" dirty="0" smtClean="0">
              <a:solidFill>
                <a:srgbClr val="FF0000"/>
              </a:solidFill>
            </a:endParaRPr>
          </a:p>
        </p:txBody>
      </p:sp>
      <p:sp>
        <p:nvSpPr>
          <p:cNvPr id="6554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859" indent="-285714">
              <a:defRPr>
                <a:solidFill>
                  <a:schemeClr val="tx1"/>
                </a:solidFill>
                <a:latin typeface="Arial" charset="0"/>
                <a:cs typeface="Arial" charset="0"/>
              </a:defRPr>
            </a:lvl2pPr>
            <a:lvl3pPr marL="1142861" indent="-228572">
              <a:defRPr>
                <a:solidFill>
                  <a:schemeClr val="tx1"/>
                </a:solidFill>
                <a:latin typeface="Arial" charset="0"/>
                <a:cs typeface="Arial" charset="0"/>
              </a:defRPr>
            </a:lvl3pPr>
            <a:lvl4pPr marL="1600005" indent="-228572">
              <a:defRPr>
                <a:solidFill>
                  <a:schemeClr val="tx1"/>
                </a:solidFill>
                <a:latin typeface="Arial" charset="0"/>
                <a:cs typeface="Arial" charset="0"/>
              </a:defRPr>
            </a:lvl4pPr>
            <a:lvl5pPr marL="2057149" indent="-228572">
              <a:defRPr>
                <a:solidFill>
                  <a:schemeClr val="tx1"/>
                </a:solidFill>
                <a:latin typeface="Arial" charset="0"/>
                <a:cs typeface="Arial" charset="0"/>
              </a:defRPr>
            </a:lvl5pPr>
            <a:lvl6pPr marL="2514294" indent="-228572" eaLnBrk="0" fontAlgn="base" hangingPunct="0">
              <a:spcBef>
                <a:spcPct val="0"/>
              </a:spcBef>
              <a:spcAft>
                <a:spcPct val="0"/>
              </a:spcAft>
              <a:defRPr>
                <a:solidFill>
                  <a:schemeClr val="tx1"/>
                </a:solidFill>
                <a:latin typeface="Arial" charset="0"/>
                <a:cs typeface="Arial" charset="0"/>
              </a:defRPr>
            </a:lvl6pPr>
            <a:lvl7pPr marL="2971438" indent="-228572" eaLnBrk="0" fontAlgn="base" hangingPunct="0">
              <a:spcBef>
                <a:spcPct val="0"/>
              </a:spcBef>
              <a:spcAft>
                <a:spcPct val="0"/>
              </a:spcAft>
              <a:defRPr>
                <a:solidFill>
                  <a:schemeClr val="tx1"/>
                </a:solidFill>
                <a:latin typeface="Arial" charset="0"/>
                <a:cs typeface="Arial" charset="0"/>
              </a:defRPr>
            </a:lvl7pPr>
            <a:lvl8pPr marL="3428582" indent="-228572" eaLnBrk="0" fontAlgn="base" hangingPunct="0">
              <a:spcBef>
                <a:spcPct val="0"/>
              </a:spcBef>
              <a:spcAft>
                <a:spcPct val="0"/>
              </a:spcAft>
              <a:defRPr>
                <a:solidFill>
                  <a:schemeClr val="tx1"/>
                </a:solidFill>
                <a:latin typeface="Arial" charset="0"/>
                <a:cs typeface="Arial" charset="0"/>
              </a:defRPr>
            </a:lvl8pPr>
            <a:lvl9pPr marL="3885726" indent="-228572" eaLnBrk="0" fontAlgn="base" hangingPunct="0">
              <a:spcBef>
                <a:spcPct val="0"/>
              </a:spcBef>
              <a:spcAft>
                <a:spcPct val="0"/>
              </a:spcAft>
              <a:defRPr>
                <a:solidFill>
                  <a:schemeClr val="tx1"/>
                </a:solidFill>
                <a:latin typeface="Arial" charset="0"/>
                <a:cs typeface="Arial" charset="0"/>
              </a:defRPr>
            </a:lvl9pPr>
          </a:lstStyle>
          <a:p>
            <a:fld id="{E67D3BBA-C77E-460A-88D6-EE4F4047ACAC}" type="slidenum">
              <a:rPr lang="ru-RU" altLang="ru-RU" smtClean="0">
                <a:latin typeface="Calibri" pitchFamily="34" charset="0"/>
              </a:rPr>
              <a:pPr/>
              <a:t>44</a:t>
            </a:fld>
            <a:endParaRPr lang="ru-RU" altLang="ru-RU" smtClean="0">
              <a:latin typeface="Calibri" pitchFamily="34" charset="0"/>
            </a:endParaRPr>
          </a:p>
        </p:txBody>
      </p:sp>
    </p:spTree>
    <p:extLst>
      <p:ext uri="{BB962C8B-B14F-4D97-AF65-F5344CB8AC3E}">
        <p14:creationId xmlns:p14="http://schemas.microsoft.com/office/powerpoint/2010/main" val="41208537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Образ слайда 1"/>
          <p:cNvSpPr>
            <a:spLocks noGrp="1" noRot="1" noChangeAspect="1" noTextEdit="1"/>
          </p:cNvSpPr>
          <p:nvPr>
            <p:ph type="sldImg"/>
          </p:nvPr>
        </p:nvSpPr>
        <p:spPr bwMode="auto">
          <a:xfrm>
            <a:off x="942975" y="735013"/>
            <a:ext cx="4903788" cy="36782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14288">
              <a:spcBef>
                <a:spcPts val="0"/>
              </a:spcBef>
              <a:tabLst>
                <a:tab pos="266668" algn="l"/>
              </a:tabLst>
              <a:defRPr/>
            </a:pPr>
            <a:endParaRPr lang="ru-RU" altLang="ru-RU" dirty="0" smtClean="0">
              <a:solidFill>
                <a:srgbClr val="FF0000"/>
              </a:solidFill>
            </a:endParaRPr>
          </a:p>
        </p:txBody>
      </p:sp>
      <p:sp>
        <p:nvSpPr>
          <p:cNvPr id="6554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859" indent="-285714">
              <a:defRPr>
                <a:solidFill>
                  <a:schemeClr val="tx1"/>
                </a:solidFill>
                <a:latin typeface="Arial" charset="0"/>
                <a:cs typeface="Arial" charset="0"/>
              </a:defRPr>
            </a:lvl2pPr>
            <a:lvl3pPr marL="1142861" indent="-228572">
              <a:defRPr>
                <a:solidFill>
                  <a:schemeClr val="tx1"/>
                </a:solidFill>
                <a:latin typeface="Arial" charset="0"/>
                <a:cs typeface="Arial" charset="0"/>
              </a:defRPr>
            </a:lvl3pPr>
            <a:lvl4pPr marL="1600005" indent="-228572">
              <a:defRPr>
                <a:solidFill>
                  <a:schemeClr val="tx1"/>
                </a:solidFill>
                <a:latin typeface="Arial" charset="0"/>
                <a:cs typeface="Arial" charset="0"/>
              </a:defRPr>
            </a:lvl4pPr>
            <a:lvl5pPr marL="2057149" indent="-228572">
              <a:defRPr>
                <a:solidFill>
                  <a:schemeClr val="tx1"/>
                </a:solidFill>
                <a:latin typeface="Arial" charset="0"/>
                <a:cs typeface="Arial" charset="0"/>
              </a:defRPr>
            </a:lvl5pPr>
            <a:lvl6pPr marL="2514294" indent="-228572" eaLnBrk="0" fontAlgn="base" hangingPunct="0">
              <a:spcBef>
                <a:spcPct val="0"/>
              </a:spcBef>
              <a:spcAft>
                <a:spcPct val="0"/>
              </a:spcAft>
              <a:defRPr>
                <a:solidFill>
                  <a:schemeClr val="tx1"/>
                </a:solidFill>
                <a:latin typeface="Arial" charset="0"/>
                <a:cs typeface="Arial" charset="0"/>
              </a:defRPr>
            </a:lvl6pPr>
            <a:lvl7pPr marL="2971438" indent="-228572" eaLnBrk="0" fontAlgn="base" hangingPunct="0">
              <a:spcBef>
                <a:spcPct val="0"/>
              </a:spcBef>
              <a:spcAft>
                <a:spcPct val="0"/>
              </a:spcAft>
              <a:defRPr>
                <a:solidFill>
                  <a:schemeClr val="tx1"/>
                </a:solidFill>
                <a:latin typeface="Arial" charset="0"/>
                <a:cs typeface="Arial" charset="0"/>
              </a:defRPr>
            </a:lvl7pPr>
            <a:lvl8pPr marL="3428582" indent="-228572" eaLnBrk="0" fontAlgn="base" hangingPunct="0">
              <a:spcBef>
                <a:spcPct val="0"/>
              </a:spcBef>
              <a:spcAft>
                <a:spcPct val="0"/>
              </a:spcAft>
              <a:defRPr>
                <a:solidFill>
                  <a:schemeClr val="tx1"/>
                </a:solidFill>
                <a:latin typeface="Arial" charset="0"/>
                <a:cs typeface="Arial" charset="0"/>
              </a:defRPr>
            </a:lvl8pPr>
            <a:lvl9pPr marL="3885726" indent="-228572" eaLnBrk="0" fontAlgn="base" hangingPunct="0">
              <a:spcBef>
                <a:spcPct val="0"/>
              </a:spcBef>
              <a:spcAft>
                <a:spcPct val="0"/>
              </a:spcAft>
              <a:defRPr>
                <a:solidFill>
                  <a:schemeClr val="tx1"/>
                </a:solidFill>
                <a:latin typeface="Arial" charset="0"/>
                <a:cs typeface="Arial" charset="0"/>
              </a:defRPr>
            </a:lvl9pPr>
          </a:lstStyle>
          <a:p>
            <a:fld id="{E67D3BBA-C77E-460A-88D6-EE4F4047ACAC}" type="slidenum">
              <a:rPr lang="ru-RU" altLang="ru-RU" smtClean="0">
                <a:latin typeface="Calibri" pitchFamily="34" charset="0"/>
              </a:rPr>
              <a:pPr/>
              <a:t>45</a:t>
            </a:fld>
            <a:endParaRPr lang="ru-RU" altLang="ru-RU" smtClean="0">
              <a:latin typeface="Calibri" pitchFamily="34" charset="0"/>
            </a:endParaRPr>
          </a:p>
        </p:txBody>
      </p:sp>
    </p:spTree>
    <p:extLst>
      <p:ext uri="{BB962C8B-B14F-4D97-AF65-F5344CB8AC3E}">
        <p14:creationId xmlns:p14="http://schemas.microsoft.com/office/powerpoint/2010/main" val="3770875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Образ слайда 1"/>
          <p:cNvSpPr>
            <a:spLocks noGrp="1" noRot="1" noChangeAspect="1" noTextEdit="1"/>
          </p:cNvSpPr>
          <p:nvPr>
            <p:ph type="sldImg"/>
          </p:nvPr>
        </p:nvSpPr>
        <p:spPr bwMode="auto">
          <a:xfrm>
            <a:off x="942975" y="735013"/>
            <a:ext cx="4903788" cy="36782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14288">
              <a:spcBef>
                <a:spcPts val="0"/>
              </a:spcBef>
              <a:tabLst>
                <a:tab pos="266668" algn="l"/>
              </a:tabLst>
              <a:defRPr/>
            </a:pPr>
            <a:endParaRPr lang="ru-RU" altLang="ru-RU" dirty="0" smtClean="0">
              <a:solidFill>
                <a:srgbClr val="FF0000"/>
              </a:solidFill>
            </a:endParaRPr>
          </a:p>
        </p:txBody>
      </p:sp>
      <p:sp>
        <p:nvSpPr>
          <p:cNvPr id="6554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859" indent="-285714">
              <a:defRPr>
                <a:solidFill>
                  <a:schemeClr val="tx1"/>
                </a:solidFill>
                <a:latin typeface="Arial" charset="0"/>
                <a:cs typeface="Arial" charset="0"/>
              </a:defRPr>
            </a:lvl2pPr>
            <a:lvl3pPr marL="1142861" indent="-228572">
              <a:defRPr>
                <a:solidFill>
                  <a:schemeClr val="tx1"/>
                </a:solidFill>
                <a:latin typeface="Arial" charset="0"/>
                <a:cs typeface="Arial" charset="0"/>
              </a:defRPr>
            </a:lvl3pPr>
            <a:lvl4pPr marL="1600005" indent="-228572">
              <a:defRPr>
                <a:solidFill>
                  <a:schemeClr val="tx1"/>
                </a:solidFill>
                <a:latin typeface="Arial" charset="0"/>
                <a:cs typeface="Arial" charset="0"/>
              </a:defRPr>
            </a:lvl4pPr>
            <a:lvl5pPr marL="2057149" indent="-228572">
              <a:defRPr>
                <a:solidFill>
                  <a:schemeClr val="tx1"/>
                </a:solidFill>
                <a:latin typeface="Arial" charset="0"/>
                <a:cs typeface="Arial" charset="0"/>
              </a:defRPr>
            </a:lvl5pPr>
            <a:lvl6pPr marL="2514294" indent="-228572" eaLnBrk="0" fontAlgn="base" hangingPunct="0">
              <a:spcBef>
                <a:spcPct val="0"/>
              </a:spcBef>
              <a:spcAft>
                <a:spcPct val="0"/>
              </a:spcAft>
              <a:defRPr>
                <a:solidFill>
                  <a:schemeClr val="tx1"/>
                </a:solidFill>
                <a:latin typeface="Arial" charset="0"/>
                <a:cs typeface="Arial" charset="0"/>
              </a:defRPr>
            </a:lvl6pPr>
            <a:lvl7pPr marL="2971438" indent="-228572" eaLnBrk="0" fontAlgn="base" hangingPunct="0">
              <a:spcBef>
                <a:spcPct val="0"/>
              </a:spcBef>
              <a:spcAft>
                <a:spcPct val="0"/>
              </a:spcAft>
              <a:defRPr>
                <a:solidFill>
                  <a:schemeClr val="tx1"/>
                </a:solidFill>
                <a:latin typeface="Arial" charset="0"/>
                <a:cs typeface="Arial" charset="0"/>
              </a:defRPr>
            </a:lvl7pPr>
            <a:lvl8pPr marL="3428582" indent="-228572" eaLnBrk="0" fontAlgn="base" hangingPunct="0">
              <a:spcBef>
                <a:spcPct val="0"/>
              </a:spcBef>
              <a:spcAft>
                <a:spcPct val="0"/>
              </a:spcAft>
              <a:defRPr>
                <a:solidFill>
                  <a:schemeClr val="tx1"/>
                </a:solidFill>
                <a:latin typeface="Arial" charset="0"/>
                <a:cs typeface="Arial" charset="0"/>
              </a:defRPr>
            </a:lvl8pPr>
            <a:lvl9pPr marL="3885726" indent="-228572" eaLnBrk="0" fontAlgn="base" hangingPunct="0">
              <a:spcBef>
                <a:spcPct val="0"/>
              </a:spcBef>
              <a:spcAft>
                <a:spcPct val="0"/>
              </a:spcAft>
              <a:defRPr>
                <a:solidFill>
                  <a:schemeClr val="tx1"/>
                </a:solidFill>
                <a:latin typeface="Arial" charset="0"/>
                <a:cs typeface="Arial" charset="0"/>
              </a:defRPr>
            </a:lvl9pPr>
          </a:lstStyle>
          <a:p>
            <a:fld id="{E67D3BBA-C77E-460A-88D6-EE4F4047ACAC}" type="slidenum">
              <a:rPr lang="ru-RU" altLang="ru-RU" smtClean="0">
                <a:latin typeface="Calibri" pitchFamily="34" charset="0"/>
              </a:rPr>
              <a:pPr/>
              <a:t>46</a:t>
            </a:fld>
            <a:endParaRPr lang="ru-RU" altLang="ru-RU" smtClean="0">
              <a:latin typeface="Calibri" pitchFamily="34" charset="0"/>
            </a:endParaRPr>
          </a:p>
        </p:txBody>
      </p:sp>
    </p:spTree>
    <p:extLst>
      <p:ext uri="{BB962C8B-B14F-4D97-AF65-F5344CB8AC3E}">
        <p14:creationId xmlns:p14="http://schemas.microsoft.com/office/powerpoint/2010/main" val="4132043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Образ слайда 1"/>
          <p:cNvSpPr>
            <a:spLocks noGrp="1" noRot="1" noChangeAspect="1" noTextEdit="1"/>
          </p:cNvSpPr>
          <p:nvPr>
            <p:ph type="sldImg"/>
          </p:nvPr>
        </p:nvSpPr>
        <p:spPr bwMode="auto">
          <a:xfrm>
            <a:off x="942975" y="735013"/>
            <a:ext cx="4903788" cy="36782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14288">
              <a:spcBef>
                <a:spcPts val="0"/>
              </a:spcBef>
              <a:tabLst>
                <a:tab pos="266668" algn="l"/>
              </a:tabLst>
              <a:defRPr/>
            </a:pPr>
            <a:endParaRPr lang="ru-RU" altLang="ru-RU" dirty="0" smtClean="0">
              <a:solidFill>
                <a:srgbClr val="FF0000"/>
              </a:solidFill>
            </a:endParaRPr>
          </a:p>
        </p:txBody>
      </p:sp>
      <p:sp>
        <p:nvSpPr>
          <p:cNvPr id="6554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859" indent="-285714">
              <a:defRPr>
                <a:solidFill>
                  <a:schemeClr val="tx1"/>
                </a:solidFill>
                <a:latin typeface="Arial" charset="0"/>
                <a:cs typeface="Arial" charset="0"/>
              </a:defRPr>
            </a:lvl2pPr>
            <a:lvl3pPr marL="1142861" indent="-228572">
              <a:defRPr>
                <a:solidFill>
                  <a:schemeClr val="tx1"/>
                </a:solidFill>
                <a:latin typeface="Arial" charset="0"/>
                <a:cs typeface="Arial" charset="0"/>
              </a:defRPr>
            </a:lvl3pPr>
            <a:lvl4pPr marL="1600005" indent="-228572">
              <a:defRPr>
                <a:solidFill>
                  <a:schemeClr val="tx1"/>
                </a:solidFill>
                <a:latin typeface="Arial" charset="0"/>
                <a:cs typeface="Arial" charset="0"/>
              </a:defRPr>
            </a:lvl4pPr>
            <a:lvl5pPr marL="2057149" indent="-228572">
              <a:defRPr>
                <a:solidFill>
                  <a:schemeClr val="tx1"/>
                </a:solidFill>
                <a:latin typeface="Arial" charset="0"/>
                <a:cs typeface="Arial" charset="0"/>
              </a:defRPr>
            </a:lvl5pPr>
            <a:lvl6pPr marL="2514294" indent="-228572" eaLnBrk="0" fontAlgn="base" hangingPunct="0">
              <a:spcBef>
                <a:spcPct val="0"/>
              </a:spcBef>
              <a:spcAft>
                <a:spcPct val="0"/>
              </a:spcAft>
              <a:defRPr>
                <a:solidFill>
                  <a:schemeClr val="tx1"/>
                </a:solidFill>
                <a:latin typeface="Arial" charset="0"/>
                <a:cs typeface="Arial" charset="0"/>
              </a:defRPr>
            </a:lvl6pPr>
            <a:lvl7pPr marL="2971438" indent="-228572" eaLnBrk="0" fontAlgn="base" hangingPunct="0">
              <a:spcBef>
                <a:spcPct val="0"/>
              </a:spcBef>
              <a:spcAft>
                <a:spcPct val="0"/>
              </a:spcAft>
              <a:defRPr>
                <a:solidFill>
                  <a:schemeClr val="tx1"/>
                </a:solidFill>
                <a:latin typeface="Arial" charset="0"/>
                <a:cs typeface="Arial" charset="0"/>
              </a:defRPr>
            </a:lvl7pPr>
            <a:lvl8pPr marL="3428582" indent="-228572" eaLnBrk="0" fontAlgn="base" hangingPunct="0">
              <a:spcBef>
                <a:spcPct val="0"/>
              </a:spcBef>
              <a:spcAft>
                <a:spcPct val="0"/>
              </a:spcAft>
              <a:defRPr>
                <a:solidFill>
                  <a:schemeClr val="tx1"/>
                </a:solidFill>
                <a:latin typeface="Arial" charset="0"/>
                <a:cs typeface="Arial" charset="0"/>
              </a:defRPr>
            </a:lvl8pPr>
            <a:lvl9pPr marL="3885726" indent="-228572" eaLnBrk="0" fontAlgn="base" hangingPunct="0">
              <a:spcBef>
                <a:spcPct val="0"/>
              </a:spcBef>
              <a:spcAft>
                <a:spcPct val="0"/>
              </a:spcAft>
              <a:defRPr>
                <a:solidFill>
                  <a:schemeClr val="tx1"/>
                </a:solidFill>
                <a:latin typeface="Arial" charset="0"/>
                <a:cs typeface="Arial" charset="0"/>
              </a:defRPr>
            </a:lvl9pPr>
          </a:lstStyle>
          <a:p>
            <a:fld id="{E67D3BBA-C77E-460A-88D6-EE4F4047ACAC}" type="slidenum">
              <a:rPr lang="ru-RU" altLang="ru-RU" smtClean="0">
                <a:latin typeface="Calibri" pitchFamily="34" charset="0"/>
              </a:rPr>
              <a:pPr/>
              <a:t>58</a:t>
            </a:fld>
            <a:endParaRPr lang="ru-RU" altLang="ru-RU" smtClean="0">
              <a:latin typeface="Calibri" pitchFamily="34" charset="0"/>
            </a:endParaRPr>
          </a:p>
        </p:txBody>
      </p:sp>
    </p:spTree>
    <p:extLst>
      <p:ext uri="{BB962C8B-B14F-4D97-AF65-F5344CB8AC3E}">
        <p14:creationId xmlns:p14="http://schemas.microsoft.com/office/powerpoint/2010/main" val="1247628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Образ слайда 1"/>
          <p:cNvSpPr>
            <a:spLocks noGrp="1" noRot="1" noChangeAspect="1" noTextEdit="1"/>
          </p:cNvSpPr>
          <p:nvPr>
            <p:ph type="sldImg"/>
          </p:nvPr>
        </p:nvSpPr>
        <p:spPr bwMode="auto">
          <a:xfrm>
            <a:off x="942975" y="735013"/>
            <a:ext cx="4903788" cy="36782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14288">
              <a:spcBef>
                <a:spcPts val="0"/>
              </a:spcBef>
              <a:tabLst>
                <a:tab pos="266668" algn="l"/>
              </a:tabLst>
              <a:defRPr/>
            </a:pPr>
            <a:endParaRPr lang="ru-RU" altLang="ru-RU" dirty="0" smtClean="0">
              <a:solidFill>
                <a:srgbClr val="FF0000"/>
              </a:solidFill>
            </a:endParaRPr>
          </a:p>
        </p:txBody>
      </p:sp>
      <p:sp>
        <p:nvSpPr>
          <p:cNvPr id="6554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859" indent="-285714">
              <a:defRPr>
                <a:solidFill>
                  <a:schemeClr val="tx1"/>
                </a:solidFill>
                <a:latin typeface="Arial" charset="0"/>
                <a:cs typeface="Arial" charset="0"/>
              </a:defRPr>
            </a:lvl2pPr>
            <a:lvl3pPr marL="1142861" indent="-228572">
              <a:defRPr>
                <a:solidFill>
                  <a:schemeClr val="tx1"/>
                </a:solidFill>
                <a:latin typeface="Arial" charset="0"/>
                <a:cs typeface="Arial" charset="0"/>
              </a:defRPr>
            </a:lvl3pPr>
            <a:lvl4pPr marL="1600005" indent="-228572">
              <a:defRPr>
                <a:solidFill>
                  <a:schemeClr val="tx1"/>
                </a:solidFill>
                <a:latin typeface="Arial" charset="0"/>
                <a:cs typeface="Arial" charset="0"/>
              </a:defRPr>
            </a:lvl4pPr>
            <a:lvl5pPr marL="2057149" indent="-228572">
              <a:defRPr>
                <a:solidFill>
                  <a:schemeClr val="tx1"/>
                </a:solidFill>
                <a:latin typeface="Arial" charset="0"/>
                <a:cs typeface="Arial" charset="0"/>
              </a:defRPr>
            </a:lvl5pPr>
            <a:lvl6pPr marL="2514294" indent="-228572" eaLnBrk="0" fontAlgn="base" hangingPunct="0">
              <a:spcBef>
                <a:spcPct val="0"/>
              </a:spcBef>
              <a:spcAft>
                <a:spcPct val="0"/>
              </a:spcAft>
              <a:defRPr>
                <a:solidFill>
                  <a:schemeClr val="tx1"/>
                </a:solidFill>
                <a:latin typeface="Arial" charset="0"/>
                <a:cs typeface="Arial" charset="0"/>
              </a:defRPr>
            </a:lvl6pPr>
            <a:lvl7pPr marL="2971438" indent="-228572" eaLnBrk="0" fontAlgn="base" hangingPunct="0">
              <a:spcBef>
                <a:spcPct val="0"/>
              </a:spcBef>
              <a:spcAft>
                <a:spcPct val="0"/>
              </a:spcAft>
              <a:defRPr>
                <a:solidFill>
                  <a:schemeClr val="tx1"/>
                </a:solidFill>
                <a:latin typeface="Arial" charset="0"/>
                <a:cs typeface="Arial" charset="0"/>
              </a:defRPr>
            </a:lvl7pPr>
            <a:lvl8pPr marL="3428582" indent="-228572" eaLnBrk="0" fontAlgn="base" hangingPunct="0">
              <a:spcBef>
                <a:spcPct val="0"/>
              </a:spcBef>
              <a:spcAft>
                <a:spcPct val="0"/>
              </a:spcAft>
              <a:defRPr>
                <a:solidFill>
                  <a:schemeClr val="tx1"/>
                </a:solidFill>
                <a:latin typeface="Arial" charset="0"/>
                <a:cs typeface="Arial" charset="0"/>
              </a:defRPr>
            </a:lvl8pPr>
            <a:lvl9pPr marL="3885726" indent="-228572" eaLnBrk="0" fontAlgn="base" hangingPunct="0">
              <a:spcBef>
                <a:spcPct val="0"/>
              </a:spcBef>
              <a:spcAft>
                <a:spcPct val="0"/>
              </a:spcAft>
              <a:defRPr>
                <a:solidFill>
                  <a:schemeClr val="tx1"/>
                </a:solidFill>
                <a:latin typeface="Arial" charset="0"/>
                <a:cs typeface="Arial" charset="0"/>
              </a:defRPr>
            </a:lvl9pPr>
          </a:lstStyle>
          <a:p>
            <a:fld id="{E67D3BBA-C77E-460A-88D6-EE4F4047ACAC}" type="slidenum">
              <a:rPr lang="ru-RU" altLang="ru-RU" smtClean="0">
                <a:latin typeface="Calibri" pitchFamily="34" charset="0"/>
              </a:rPr>
              <a:pPr/>
              <a:t>59</a:t>
            </a:fld>
            <a:endParaRPr lang="ru-RU" altLang="ru-RU" smtClean="0">
              <a:latin typeface="Calibri" pitchFamily="34" charset="0"/>
            </a:endParaRPr>
          </a:p>
        </p:txBody>
      </p:sp>
    </p:spTree>
    <p:extLst>
      <p:ext uri="{BB962C8B-B14F-4D97-AF65-F5344CB8AC3E}">
        <p14:creationId xmlns:p14="http://schemas.microsoft.com/office/powerpoint/2010/main" val="4635607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defTabSz="910285" eaLnBrk="0" hangingPunct="0">
              <a:defRPr/>
            </a:pPr>
            <a:r>
              <a:rPr lang="ru-RU" b="1" dirty="0">
                <a:cs typeface="Arial" charset="0"/>
              </a:rPr>
              <a:t>Строка 1 равна  сумме строк со 2 по 8</a:t>
            </a:r>
          </a:p>
          <a:p>
            <a:pPr defTabSz="910285" eaLnBrk="0" hangingPunct="0">
              <a:defRPr/>
            </a:pPr>
            <a:r>
              <a:rPr lang="ru-RU" b="1" dirty="0">
                <a:cs typeface="Arial" charset="0"/>
              </a:rPr>
              <a:t>Строка 8 указывается как для центров здоровья – юридических лиц, так и для центров здоровья, являющихся структурными подразделениями других медицинских организаций</a:t>
            </a:r>
          </a:p>
          <a:p>
            <a:pPr>
              <a:buClr>
                <a:schemeClr val="bg2"/>
              </a:buClr>
              <a:buSzPct val="75000"/>
              <a:buFont typeface="Wingdings" panose="05000000000000000000" pitchFamily="2" charset="2"/>
              <a:buNone/>
            </a:pPr>
            <a:r>
              <a:rPr lang="ru-RU" altLang="ru-RU" b="1" dirty="0">
                <a:latin typeface="Times New Roman" panose="02020603050405020304" pitchFamily="18" charset="0"/>
              </a:rPr>
              <a:t>Плановая мощность </a:t>
            </a:r>
            <a:r>
              <a:rPr lang="ru-RU" altLang="ru-RU" b="1" dirty="0">
                <a:solidFill>
                  <a:srgbClr val="FF0000"/>
                </a:solidFill>
                <a:latin typeface="Times New Roman" panose="02020603050405020304" pitchFamily="18" charset="0"/>
              </a:rPr>
              <a:t>не указывается </a:t>
            </a:r>
            <a:r>
              <a:rPr lang="ru-RU" altLang="ru-RU" b="1" dirty="0">
                <a:latin typeface="Times New Roman" panose="02020603050405020304" pitchFamily="18" charset="0"/>
              </a:rPr>
              <a:t>для:</a:t>
            </a:r>
          </a:p>
          <a:p>
            <a:pPr>
              <a:buClr>
                <a:schemeClr val="bg2"/>
              </a:buClr>
              <a:buSzPct val="75000"/>
              <a:buFontTx/>
              <a:buNone/>
            </a:pPr>
            <a:r>
              <a:rPr lang="ru-RU" altLang="ru-RU" dirty="0">
                <a:latin typeface="Times New Roman" panose="02020603050405020304" pitchFamily="18" charset="0"/>
              </a:rPr>
              <a:t>- стоматологических кабинетов, организованных в специализированных больницах (для нужд пациентов)</a:t>
            </a:r>
          </a:p>
          <a:p>
            <a:pPr>
              <a:buClr>
                <a:schemeClr val="bg2"/>
              </a:buClr>
              <a:buSzPct val="75000"/>
              <a:buFontTx/>
              <a:buNone/>
            </a:pPr>
            <a:r>
              <a:rPr lang="ru-RU" altLang="ru-RU" dirty="0">
                <a:latin typeface="Times New Roman" panose="02020603050405020304" pitchFamily="18" charset="0"/>
              </a:rPr>
              <a:t>- травмпунктов, если они организованы в приемном покое </a:t>
            </a:r>
          </a:p>
          <a:p>
            <a:pPr>
              <a:buClr>
                <a:schemeClr val="bg2"/>
              </a:buClr>
              <a:buSzPct val="75000"/>
              <a:buFontTx/>
              <a:buNone/>
            </a:pPr>
            <a:r>
              <a:rPr lang="ru-RU" altLang="ru-RU" dirty="0">
                <a:latin typeface="Times New Roman" panose="02020603050405020304" pitchFamily="18" charset="0"/>
              </a:rPr>
              <a:t>- санаторно-курортных организаций (для нужд отдыхающих)</a:t>
            </a:r>
          </a:p>
          <a:p>
            <a:endParaRPr lang="ru-RU" dirty="0"/>
          </a:p>
        </p:txBody>
      </p:sp>
      <p:sp>
        <p:nvSpPr>
          <p:cNvPr id="4" name="Номер слайда 3"/>
          <p:cNvSpPr>
            <a:spLocks noGrp="1"/>
          </p:cNvSpPr>
          <p:nvPr>
            <p:ph type="sldNum" sz="quarter" idx="10"/>
          </p:nvPr>
        </p:nvSpPr>
        <p:spPr/>
        <p:txBody>
          <a:bodyPr/>
          <a:lstStyle/>
          <a:p>
            <a:pPr>
              <a:defRPr/>
            </a:pPr>
            <a:fld id="{BA5C2445-E14B-4FEE-BF6A-E5BAD03746DF}" type="slidenum">
              <a:rPr lang="ru-RU" altLang="ru-RU" smtClean="0"/>
              <a:pPr>
                <a:defRPr/>
              </a:pPr>
              <a:t>62</a:t>
            </a:fld>
            <a:endParaRPr lang="ru-RU" altLang="ru-RU"/>
          </a:p>
        </p:txBody>
      </p:sp>
    </p:spTree>
    <p:extLst>
      <p:ext uri="{BB962C8B-B14F-4D97-AF65-F5344CB8AC3E}">
        <p14:creationId xmlns:p14="http://schemas.microsoft.com/office/powerpoint/2010/main" val="495957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Исключили 4 графу</a:t>
            </a:r>
            <a:endParaRPr lang="ru-RU" dirty="0"/>
          </a:p>
        </p:txBody>
      </p:sp>
      <p:sp>
        <p:nvSpPr>
          <p:cNvPr id="4" name="Номер слайда 3"/>
          <p:cNvSpPr>
            <a:spLocks noGrp="1"/>
          </p:cNvSpPr>
          <p:nvPr>
            <p:ph type="sldNum" sz="quarter" idx="10"/>
          </p:nvPr>
        </p:nvSpPr>
        <p:spPr/>
        <p:txBody>
          <a:bodyPr/>
          <a:lstStyle/>
          <a:p>
            <a:pPr>
              <a:defRPr/>
            </a:pPr>
            <a:fld id="{07B7AAE2-DA4D-4466-8803-B93ABD149CC0}" type="slidenum">
              <a:rPr lang="ru-RU" smtClean="0"/>
              <a:pPr>
                <a:defRPr/>
              </a:pPr>
              <a:t>73</a:t>
            </a:fld>
            <a:endParaRPr lang="ru-RU"/>
          </a:p>
        </p:txBody>
      </p:sp>
    </p:spTree>
    <p:extLst>
      <p:ext uri="{BB962C8B-B14F-4D97-AF65-F5344CB8AC3E}">
        <p14:creationId xmlns:p14="http://schemas.microsoft.com/office/powerpoint/2010/main" val="3022181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F921EB39-7FFD-4F2F-82E2-75654EF4B179}" type="datetimeFigureOut">
              <a:rPr lang="ru-RU"/>
              <a:pPr>
                <a:defRPr/>
              </a:pPr>
              <a:t>02.12.2022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286F6AC-DC0B-48CF-90BA-35F14087B7AB}"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D29B1F4F-3469-4E1F-AF0B-2221F98BB0CC}" type="datetimeFigureOut">
              <a:rPr lang="ru-RU"/>
              <a:pPr>
                <a:defRPr/>
              </a:pPr>
              <a:t>02.12.2022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8568535-E6A8-4E75-BF11-0C67F354C117}"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D619BFD7-2F54-4BD4-951E-6D6BE604255B}" type="datetimeFigureOut">
              <a:rPr lang="ru-RU"/>
              <a:pPr>
                <a:defRPr/>
              </a:pPr>
              <a:t>02.12.2022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C94E81B-D667-4708-98E0-3256EFE0B576}"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a:lstStyle/>
          <a:p>
            <a:pPr lvl="0"/>
            <a:endParaRPr lang="ru-RU" noProof="0"/>
          </a:p>
        </p:txBody>
      </p:sp>
      <p:sp>
        <p:nvSpPr>
          <p:cNvPr id="4" name="Дата 3"/>
          <p:cNvSpPr>
            <a:spLocks noGrp="1"/>
          </p:cNvSpPr>
          <p:nvPr>
            <p:ph type="dt" sz="half" idx="10"/>
          </p:nvPr>
        </p:nvSpPr>
        <p:spPr/>
        <p:txBody>
          <a:bodyPr/>
          <a:lstStyle>
            <a:lvl1pPr eaLnBrk="0" hangingPunct="0">
              <a:defRPr/>
            </a:lvl1pPr>
          </a:lstStyle>
          <a:p>
            <a:pPr>
              <a:defRPr/>
            </a:pPr>
            <a:fld id="{F9C042D4-8C3B-407B-8FCB-718821AF03DD}" type="datetime1">
              <a:rPr lang="ru-RU"/>
              <a:pPr>
                <a:defRPr/>
              </a:pPr>
              <a:t>02.12.2022</a:t>
            </a:fld>
            <a:endParaRPr lang="ru-RU"/>
          </a:p>
        </p:txBody>
      </p:sp>
      <p:sp>
        <p:nvSpPr>
          <p:cNvPr id="5" name="Нижний колонтитул 4"/>
          <p:cNvSpPr>
            <a:spLocks noGrp="1"/>
          </p:cNvSpPr>
          <p:nvPr>
            <p:ph type="ftr" sz="quarter" idx="11"/>
          </p:nvPr>
        </p:nvSpPr>
        <p:spPr/>
        <p:txBody>
          <a:bodyPr/>
          <a:lstStyle>
            <a:lvl1pPr eaLnBrk="0" hangingPunct="0">
              <a:defRPr/>
            </a:lvl1pPr>
          </a:lstStyle>
          <a:p>
            <a:pPr>
              <a:defRPr/>
            </a:pPr>
            <a:endParaRPr lang="ru-RU" altLang="ru-RU"/>
          </a:p>
        </p:txBody>
      </p:sp>
      <p:sp>
        <p:nvSpPr>
          <p:cNvPr id="6" name="Номер слайда 5"/>
          <p:cNvSpPr>
            <a:spLocks noGrp="1"/>
          </p:cNvSpPr>
          <p:nvPr>
            <p:ph type="sldNum" sz="quarter" idx="12"/>
          </p:nvPr>
        </p:nvSpPr>
        <p:spPr/>
        <p:txBody>
          <a:bodyPr/>
          <a:lstStyle>
            <a:lvl1pPr eaLnBrk="0" hangingPunct="0">
              <a:defRPr/>
            </a:lvl1pPr>
          </a:lstStyle>
          <a:p>
            <a:pPr>
              <a:defRPr/>
            </a:pPr>
            <a:fld id="{2FC7FFE8-1FC9-4CBB-B873-D4AE23C07CE3}" type="slidenum">
              <a:rPr lang="ru-RU" altLang="ru-RU"/>
              <a:pPr>
                <a:defRPr/>
              </a:pPr>
              <a:t>‹#›</a:t>
            </a:fld>
            <a:endParaRPr lang="ru-RU" altLang="ru-RU"/>
          </a:p>
        </p:txBody>
      </p:sp>
    </p:spTree>
    <p:extLst>
      <p:ext uri="{BB962C8B-B14F-4D97-AF65-F5344CB8AC3E}">
        <p14:creationId xmlns:p14="http://schemas.microsoft.com/office/powerpoint/2010/main" val="8186106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12/2/2022</a:t>
            </a:fld>
            <a:endParaRPr lang="en-US"/>
          </a:p>
        </p:txBody>
      </p:sp>
      <p:sp>
        <p:nvSpPr>
          <p:cNvPr id="4" name="Holder 4"/>
          <p:cNvSpPr>
            <a:spLocks noGrp="1"/>
          </p:cNvSpPr>
          <p:nvPr>
            <p:ph type="sldNum" sz="quarter" idx="7"/>
          </p:nvPr>
        </p:nvSpPr>
        <p:spPr/>
        <p:txBody>
          <a:bodyPr lIns="0" tIns="0" rIns="0" bIns="0"/>
          <a:lstStyle>
            <a:lvl1pPr>
              <a:defRPr sz="1200" b="0" i="0">
                <a:solidFill>
                  <a:srgbClr val="888888"/>
                </a:solidFill>
                <a:latin typeface="Trebuchet MS"/>
                <a:cs typeface="Trebuchet MS"/>
              </a:defRPr>
            </a:lvl1pPr>
          </a:lstStyle>
          <a:p>
            <a:pPr marL="25400">
              <a:lnSpc>
                <a:spcPts val="1240"/>
              </a:lnSpc>
            </a:pPr>
            <a:fld id="{81D60167-4931-47E6-BA6A-407CBD079E47}" type="slidenum">
              <a:rPr spc="-25" dirty="0"/>
              <a:pPr marL="25400">
                <a:lnSpc>
                  <a:spcPts val="1240"/>
                </a:lnSpc>
              </a:pPr>
              <a:t>‹#›</a:t>
            </a:fld>
            <a:endParaRPr spc="-25" dirty="0"/>
          </a:p>
        </p:txBody>
      </p:sp>
    </p:spTree>
    <p:extLst>
      <p:ext uri="{BB962C8B-B14F-4D97-AF65-F5344CB8AC3E}">
        <p14:creationId xmlns:p14="http://schemas.microsoft.com/office/powerpoint/2010/main" val="3354706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5A4B170-AB42-43A2-8474-5C1D161E4BB3}" type="datetimeFigureOut">
              <a:rPr lang="ru-RU"/>
              <a:pPr>
                <a:defRPr/>
              </a:pPr>
              <a:t>02.12.2022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B47AFD8-FD70-4650-9F03-3DFE362F19B7}"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DA4FD9B7-5B59-4A7A-8E0B-D4353BCF77CC}" type="datetimeFigureOut">
              <a:rPr lang="ru-RU"/>
              <a:pPr>
                <a:defRPr/>
              </a:pPr>
              <a:t>02.12.2022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C22C0AA-9FD0-44F2-A261-45052046AD72}"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568B159F-8511-43CA-9A05-D5D71B6DEB29}" type="datetimeFigureOut">
              <a:rPr lang="ru-RU"/>
              <a:pPr>
                <a:defRPr/>
              </a:pPr>
              <a:t>02.12.2022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4CFCE99A-E8BD-4CA6-AB52-0F433C6A7609}"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3E82509C-4723-4085-BFBE-C81F8F04DBE3}" type="datetimeFigureOut">
              <a:rPr lang="ru-RU"/>
              <a:pPr>
                <a:defRPr/>
              </a:pPr>
              <a:t>02.12.2022</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798BA65C-8C7B-456B-8581-D8F2E8046CBE}"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59CA4F76-CCB3-49EB-B395-6FA7B6AE3EB0}" type="datetimeFigureOut">
              <a:rPr lang="ru-RU"/>
              <a:pPr>
                <a:defRPr/>
              </a:pPr>
              <a:t>02.12.2022</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4F6903BC-78C4-4E9A-B3DA-2499CE8FA5BE}"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2EE1ACC-49C6-440D-9D82-C86B5BB99750}" type="datetimeFigureOut">
              <a:rPr lang="ru-RU"/>
              <a:pPr>
                <a:defRPr/>
              </a:pPr>
              <a:t>02.12.2022</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7CE52A94-7AAF-4030-BE8E-204AD512FF62}"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33030F7C-408F-48EF-988D-5302AB96EF96}" type="datetimeFigureOut">
              <a:rPr lang="ru-RU"/>
              <a:pPr>
                <a:defRPr/>
              </a:pPr>
              <a:t>02.12.2022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8BC67FE7-E152-4075-91D4-C3BA0A7B63E4}"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AFBEE6F6-B1B0-4599-B194-BEC193B8D082}" type="datetimeFigureOut">
              <a:rPr lang="ru-RU"/>
              <a:pPr>
                <a:defRPr/>
              </a:pPr>
              <a:t>02.12.2022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70E42B0-EB04-4ADA-9C64-120D6685A780}"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A0084304-703E-4BDC-9061-D3A74DA93508}" type="datetimeFigureOut">
              <a:rPr lang="ru-RU"/>
              <a:pPr>
                <a:defRPr/>
              </a:pPr>
              <a:t>02.12.2022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0D07E25D-23CF-4D59-8DF5-8536C839B953}"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19" r:id="rId1"/>
    <p:sldLayoutId id="2147483718" r:id="rId2"/>
    <p:sldLayoutId id="2147483717" r:id="rId3"/>
    <p:sldLayoutId id="2147483716" r:id="rId4"/>
    <p:sldLayoutId id="2147483715" r:id="rId5"/>
    <p:sldLayoutId id="2147483714" r:id="rId6"/>
    <p:sldLayoutId id="2147483713" r:id="rId7"/>
    <p:sldLayoutId id="2147483712" r:id="rId8"/>
    <p:sldLayoutId id="2147483711" r:id="rId9"/>
    <p:sldLayoutId id="2147483710" r:id="rId10"/>
    <p:sldLayoutId id="2147483709" r:id="rId11"/>
    <p:sldLayoutId id="2147483720" r:id="rId12"/>
    <p:sldLayoutId id="2147483722" r:id="rId13"/>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mailto:mkg@kuzdrav.ru"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mailto:medstat@kuzdrav.ru"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mailto:lan@kuzdrav.ru"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hyperlink" Target="#P529"/><Relationship Id="rId2" Type="http://schemas.openxmlformats.org/officeDocument/2006/relationships/hyperlink" Target="#P442"/><Relationship Id="rId1" Type="http://schemas.openxmlformats.org/officeDocument/2006/relationships/slideLayout" Target="../slideLayouts/slideLayout7.xml"/><Relationship Id="rId4" Type="http://schemas.openxmlformats.org/officeDocument/2006/relationships/hyperlink" Target="#P635"/></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hyperlink" Target="mailto:shov@kuzdrav.ru"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395536" y="980728"/>
            <a:ext cx="8352928" cy="5688632"/>
          </a:xfrm>
        </p:spPr>
        <p:txBody>
          <a:bodyPr/>
          <a:lstStyle/>
          <a:p>
            <a:r>
              <a:rPr lang="ru-RU" b="1" u="sng" dirty="0" smtClean="0">
                <a:latin typeface="Times New Roman" panose="02020603050405020304" pitchFamily="18" charset="0"/>
                <a:cs typeface="Times New Roman" panose="02020603050405020304" pitchFamily="18" charset="0"/>
              </a:rPr>
              <a:t/>
            </a:r>
            <a:br>
              <a:rPr lang="ru-RU" b="1" u="sng" dirty="0" smtClean="0">
                <a:latin typeface="Times New Roman" panose="02020603050405020304" pitchFamily="18" charset="0"/>
                <a:cs typeface="Times New Roman" panose="02020603050405020304" pitchFamily="18" charset="0"/>
              </a:rPr>
            </a:br>
            <a:r>
              <a:rPr lang="ru-RU" b="1" u="sng" dirty="0">
                <a:latin typeface="Times New Roman" panose="02020603050405020304" pitchFamily="18" charset="0"/>
                <a:cs typeface="Times New Roman" panose="02020603050405020304" pitchFamily="18" charset="0"/>
              </a:rPr>
              <a:t/>
            </a:r>
            <a:br>
              <a:rPr lang="ru-RU" b="1" u="sng" dirty="0">
                <a:latin typeface="Times New Roman" panose="02020603050405020304" pitchFamily="18" charset="0"/>
                <a:cs typeface="Times New Roman" panose="02020603050405020304" pitchFamily="18" charset="0"/>
              </a:rPr>
            </a:br>
            <a:r>
              <a:rPr lang="ru-RU" b="1" u="sng" dirty="0" smtClean="0">
                <a:latin typeface="Times New Roman" panose="02020603050405020304" pitchFamily="18" charset="0"/>
                <a:cs typeface="Times New Roman" panose="02020603050405020304" pitchFamily="18" charset="0"/>
              </a:rPr>
              <a:t/>
            </a:r>
            <a:br>
              <a:rPr lang="ru-RU" b="1" u="sng" dirty="0" smtClean="0">
                <a:latin typeface="Times New Roman" panose="02020603050405020304" pitchFamily="18" charset="0"/>
                <a:cs typeface="Times New Roman" panose="02020603050405020304" pitchFamily="18" charset="0"/>
              </a:rPr>
            </a:br>
            <a:r>
              <a:rPr lang="ru-RU" b="1" u="sng" dirty="0" smtClean="0">
                <a:latin typeface="Times New Roman" panose="02020603050405020304" pitchFamily="18" charset="0"/>
                <a:cs typeface="Times New Roman" panose="02020603050405020304" pitchFamily="18" charset="0"/>
              </a:rPr>
              <a:t>ГАУЗ КОМИАЦ им. Р.М. </a:t>
            </a:r>
            <a:r>
              <a:rPr lang="ru-RU" b="1" u="sng" dirty="0" err="1" smtClean="0">
                <a:latin typeface="Times New Roman" panose="02020603050405020304" pitchFamily="18" charset="0"/>
                <a:cs typeface="Times New Roman" panose="02020603050405020304" pitchFamily="18" charset="0"/>
              </a:rPr>
              <a:t>Зельковича</a:t>
            </a:r>
            <a:r>
              <a:rPr lang="ru-RU" b="1" u="sng" dirty="0" smtClean="0">
                <a:latin typeface="Times New Roman" panose="02020603050405020304" pitchFamily="18" charset="0"/>
                <a:cs typeface="Times New Roman" panose="02020603050405020304" pitchFamily="18" charset="0"/>
              </a:rPr>
              <a:t/>
            </a:r>
            <a:br>
              <a:rPr lang="ru-RU" b="1" u="sng" dirty="0" smtClean="0">
                <a:latin typeface="Times New Roman" panose="02020603050405020304" pitchFamily="18" charset="0"/>
                <a:cs typeface="Times New Roman" panose="02020603050405020304" pitchFamily="18" charset="0"/>
              </a:rPr>
            </a:br>
            <a:r>
              <a:rPr lang="ru-RU" b="1" u="sng" dirty="0" smtClean="0">
                <a:latin typeface="Times New Roman" panose="02020603050405020304" pitchFamily="18" charset="0"/>
                <a:cs typeface="Times New Roman" panose="02020603050405020304" pitchFamily="18" charset="0"/>
              </a:rPr>
              <a:t/>
            </a:r>
            <a:br>
              <a:rPr lang="ru-RU" b="1" u="sng" dirty="0" smtClean="0">
                <a:latin typeface="Times New Roman" panose="02020603050405020304" pitchFamily="18" charset="0"/>
                <a:cs typeface="Times New Roman" panose="02020603050405020304" pitchFamily="18" charset="0"/>
              </a:rPr>
            </a:br>
            <a:r>
              <a:rPr lang="ru-RU" b="1" u="sng" dirty="0">
                <a:latin typeface="Times New Roman" panose="02020603050405020304" pitchFamily="18" charset="0"/>
                <a:cs typeface="Times New Roman" panose="02020603050405020304" pitchFamily="18" charset="0"/>
              </a:rPr>
              <a:t/>
            </a:r>
            <a:br>
              <a:rPr lang="ru-RU" b="1" u="sng" dirty="0">
                <a:latin typeface="Times New Roman" panose="02020603050405020304" pitchFamily="18" charset="0"/>
                <a:cs typeface="Times New Roman" panose="02020603050405020304" pitchFamily="18" charset="0"/>
              </a:rPr>
            </a:br>
            <a:r>
              <a:rPr lang="ru-RU" b="1" u="sng" dirty="0" smtClean="0">
                <a:latin typeface="Times New Roman" panose="02020603050405020304" pitchFamily="18" charset="0"/>
                <a:cs typeface="Times New Roman" panose="02020603050405020304" pitchFamily="18" charset="0"/>
              </a:rPr>
              <a:t/>
            </a:r>
            <a:br>
              <a:rPr lang="ru-RU" b="1" u="sng" dirty="0" smtClean="0">
                <a:latin typeface="Times New Roman" panose="02020603050405020304" pitchFamily="18" charset="0"/>
                <a:cs typeface="Times New Roman" panose="02020603050405020304" pitchFamily="18" charset="0"/>
              </a:rPr>
            </a:br>
            <a:r>
              <a:rPr lang="ru-RU" b="1" u="sng" dirty="0" smtClean="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79039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Объект 2"/>
          <p:cNvSpPr>
            <a:spLocks noGrp="1"/>
          </p:cNvSpPr>
          <p:nvPr>
            <p:ph idx="4294967295"/>
          </p:nvPr>
        </p:nvSpPr>
        <p:spPr>
          <a:xfrm>
            <a:off x="0" y="476672"/>
            <a:ext cx="8229600" cy="5649491"/>
          </a:xfrm>
          <a:solidFill>
            <a:schemeClr val="bg1"/>
          </a:solidFill>
        </p:spPr>
        <p:txBody>
          <a:bodyPr/>
          <a:lstStyle/>
          <a:p>
            <a:pPr marL="0" indent="0">
              <a:buNone/>
            </a:pPr>
            <a:r>
              <a:rPr lang="ru-RU" dirty="0"/>
              <a:t>Из </a:t>
            </a:r>
            <a:r>
              <a:rPr lang="ru-RU" dirty="0" smtClean="0"/>
              <a:t>проекта приказа</a:t>
            </a:r>
            <a:endParaRPr lang="ru-RU" dirty="0"/>
          </a:p>
          <a:p>
            <a:pPr algn="just"/>
            <a:r>
              <a:rPr lang="ru-RU" dirty="0" smtClean="0"/>
              <a:t>Отчет за 2022 год  приниматься будет дистанционно, по графику в соответствии с Приказом Минздрава Кузбасса</a:t>
            </a:r>
          </a:p>
          <a:p>
            <a:pPr algn="just"/>
            <a:r>
              <a:rPr lang="ru-RU" dirty="0" smtClean="0"/>
              <a:t> Программа «</a:t>
            </a:r>
            <a:r>
              <a:rPr lang="ru-RU" dirty="0" err="1" smtClean="0"/>
              <a:t>Медстат</a:t>
            </a:r>
            <a:r>
              <a:rPr lang="ru-RU" dirty="0" smtClean="0"/>
              <a:t>» (По всем вопросам  программы «</a:t>
            </a:r>
            <a:r>
              <a:rPr lang="ru-RU" dirty="0" err="1" smtClean="0"/>
              <a:t>Медстат</a:t>
            </a:r>
            <a:r>
              <a:rPr lang="ru-RU" dirty="0" smtClean="0"/>
              <a:t>» обращаться к </a:t>
            </a:r>
            <a:r>
              <a:rPr lang="ru-RU" dirty="0"/>
              <a:t>г</a:t>
            </a:r>
            <a:r>
              <a:rPr lang="ru-RU" dirty="0" smtClean="0"/>
              <a:t>л. специалисту ОМСА </a:t>
            </a:r>
            <a:r>
              <a:rPr lang="ru-RU" dirty="0" smtClean="0">
                <a:solidFill>
                  <a:srgbClr val="0070C0"/>
                </a:solidFill>
              </a:rPr>
              <a:t>(Казакова Анастасия Александровна, т.8 (3842)68-05-02. д.4051 </a:t>
            </a:r>
          </a:p>
          <a:p>
            <a:pPr algn="just"/>
            <a:r>
              <a:rPr lang="ru-RU" dirty="0" smtClean="0"/>
              <a:t>В проекте Приказа  прописан график  предоставления отчета и согласования отчета</a:t>
            </a:r>
          </a:p>
          <a:p>
            <a:endParaRPr lang="ru-RU" sz="2800" dirty="0"/>
          </a:p>
        </p:txBody>
      </p:sp>
    </p:spTree>
    <p:extLst>
      <p:ext uri="{BB962C8B-B14F-4D97-AF65-F5344CB8AC3E}">
        <p14:creationId xmlns:p14="http://schemas.microsoft.com/office/powerpoint/2010/main" val="25747602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и</a:t>
            </a:r>
            <a:r>
              <a:rPr lang="ru-RU" dirty="0" smtClean="0"/>
              <a:t>з </a:t>
            </a:r>
            <a:r>
              <a:rPr lang="ru-RU" dirty="0"/>
              <a:t>п</a:t>
            </a:r>
            <a:r>
              <a:rPr lang="ru-RU" dirty="0" smtClean="0"/>
              <a:t>роекта </a:t>
            </a:r>
            <a:r>
              <a:rPr lang="ru-RU" dirty="0"/>
              <a:t>п</a:t>
            </a:r>
            <a:r>
              <a:rPr lang="ru-RU" dirty="0" smtClean="0"/>
              <a:t>риказа</a:t>
            </a:r>
            <a:endParaRPr lang="ru-RU" dirty="0"/>
          </a:p>
        </p:txBody>
      </p:sp>
      <p:sp>
        <p:nvSpPr>
          <p:cNvPr id="3" name="Объект 2"/>
          <p:cNvSpPr>
            <a:spLocks noGrp="1"/>
          </p:cNvSpPr>
          <p:nvPr>
            <p:ph idx="1"/>
          </p:nvPr>
        </p:nvSpPr>
        <p:spPr/>
        <p:txBody>
          <a:bodyPr/>
          <a:lstStyle/>
          <a:p>
            <a:pPr marL="342900" lvl="1" indent="-342900">
              <a:buFont typeface="Arial" pitchFamily="34" charset="0"/>
              <a:buChar char="•"/>
            </a:pPr>
            <a:r>
              <a:rPr lang="ru-RU" dirty="0"/>
              <a:t>Предоставить список ответственных за сдачу статистических отчетов по формам до </a:t>
            </a:r>
            <a:r>
              <a:rPr lang="ru-RU" dirty="0" smtClean="0"/>
              <a:t>15.12.2022 </a:t>
            </a:r>
            <a:r>
              <a:rPr lang="ru-RU" dirty="0"/>
              <a:t>г. по электронному адресу </a:t>
            </a:r>
            <a:r>
              <a:rPr lang="en-US" dirty="0">
                <a:solidFill>
                  <a:srgbClr val="0066FF"/>
                </a:solidFill>
              </a:rPr>
              <a:t>park</a:t>
            </a:r>
            <a:r>
              <a:rPr lang="ru-RU" dirty="0">
                <a:solidFill>
                  <a:srgbClr val="0066FF"/>
                </a:solidFill>
              </a:rPr>
              <a:t>@</a:t>
            </a:r>
            <a:r>
              <a:rPr lang="en-US" dirty="0" err="1">
                <a:solidFill>
                  <a:srgbClr val="0066FF"/>
                </a:solidFill>
              </a:rPr>
              <a:t>kuzdrav</a:t>
            </a:r>
            <a:r>
              <a:rPr lang="ru-RU" dirty="0">
                <a:solidFill>
                  <a:srgbClr val="0066FF"/>
                </a:solidFill>
              </a:rPr>
              <a:t>.</a:t>
            </a:r>
            <a:r>
              <a:rPr lang="en-US" dirty="0" err="1">
                <a:solidFill>
                  <a:srgbClr val="0066FF"/>
                </a:solidFill>
              </a:rPr>
              <a:t>ru</a:t>
            </a:r>
            <a:r>
              <a:rPr lang="en-US" dirty="0">
                <a:solidFill>
                  <a:srgbClr val="0066FF"/>
                </a:solidFill>
              </a:rPr>
              <a:t> </a:t>
            </a:r>
            <a:r>
              <a:rPr lang="ru-RU" dirty="0"/>
              <a:t>, в соответствии с </a:t>
            </a:r>
            <a:r>
              <a:rPr lang="ru-RU" u="sng" dirty="0"/>
              <a:t>приложением 4. </a:t>
            </a:r>
            <a:endParaRPr lang="ru-RU" u="sng" dirty="0" smtClean="0"/>
          </a:p>
          <a:p>
            <a:pPr marL="342900" lvl="1" indent="-342900">
              <a:buFont typeface="Arial" pitchFamily="34" charset="0"/>
              <a:buChar char="•"/>
            </a:pPr>
            <a:r>
              <a:rPr lang="ru-RU" dirty="0"/>
              <a:t>Обеспечить получение программного продукта по обработке форм статистической отчетности, размещенного на сайте </a:t>
            </a:r>
            <a:r>
              <a:rPr lang="ru-RU" dirty="0" smtClean="0"/>
              <a:t> КОМИАЦ </a:t>
            </a:r>
            <a:r>
              <a:rPr lang="en-US" dirty="0"/>
              <a:t>http</a:t>
            </a:r>
            <a:r>
              <a:rPr lang="ru-RU" dirty="0"/>
              <a:t>://</a:t>
            </a:r>
            <a:r>
              <a:rPr lang="en-US" dirty="0" err="1"/>
              <a:t>komiac</a:t>
            </a:r>
            <a:r>
              <a:rPr lang="ru-RU" dirty="0"/>
              <a:t>.</a:t>
            </a:r>
            <a:r>
              <a:rPr lang="en-US" dirty="0" err="1"/>
              <a:t>ru</a:t>
            </a:r>
            <a:r>
              <a:rPr lang="en-US" dirty="0"/>
              <a:t> </a:t>
            </a:r>
            <a:r>
              <a:rPr lang="ru-RU" dirty="0"/>
              <a:t>(</a:t>
            </a:r>
            <a:r>
              <a:rPr lang="ru-RU" dirty="0" smtClean="0"/>
              <a:t>раздел</a:t>
            </a:r>
            <a:r>
              <a:rPr lang="en-US" dirty="0" smtClean="0"/>
              <a:t> </a:t>
            </a:r>
            <a:r>
              <a:rPr lang="ru-RU" dirty="0" smtClean="0"/>
              <a:t>Специалистам, </a:t>
            </a:r>
            <a:r>
              <a:rPr lang="ru-RU" dirty="0"/>
              <a:t>вкладка «Медицинская статистика</a:t>
            </a:r>
            <a:r>
              <a:rPr lang="ru-RU" dirty="0" smtClean="0"/>
              <a:t>» - </a:t>
            </a:r>
            <a:r>
              <a:rPr lang="ru-RU" dirty="0"/>
              <a:t>«Годовой </a:t>
            </a:r>
            <a:r>
              <a:rPr lang="ru-RU" dirty="0" smtClean="0"/>
              <a:t>отчет 202</a:t>
            </a:r>
            <a:r>
              <a:rPr lang="ru-RU" dirty="0"/>
              <a:t>2</a:t>
            </a:r>
            <a:r>
              <a:rPr lang="ru-RU" dirty="0" smtClean="0"/>
              <a:t>»</a:t>
            </a:r>
            <a:endParaRPr lang="ru-RU" dirty="0"/>
          </a:p>
          <a:p>
            <a:pPr marL="342900" lvl="1" indent="-342900">
              <a:buFont typeface="Arial" pitchFamily="34" charset="0"/>
              <a:buChar char="•"/>
            </a:pPr>
            <a:endParaRPr lang="ru-RU" dirty="0"/>
          </a:p>
        </p:txBody>
      </p:sp>
    </p:spTree>
    <p:extLst>
      <p:ext uri="{BB962C8B-B14F-4D97-AF65-F5344CB8AC3E}">
        <p14:creationId xmlns:p14="http://schemas.microsoft.com/office/powerpoint/2010/main" val="25633007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Объект 2"/>
          <p:cNvSpPr>
            <a:spLocks noGrp="1"/>
          </p:cNvSpPr>
          <p:nvPr>
            <p:ph idx="4294967295"/>
          </p:nvPr>
        </p:nvSpPr>
        <p:spPr>
          <a:xfrm>
            <a:off x="35496" y="44624"/>
            <a:ext cx="8194104" cy="6081539"/>
          </a:xfrm>
        </p:spPr>
        <p:txBody>
          <a:bodyPr/>
          <a:lstStyle/>
          <a:p>
            <a:pPr marL="342900" lvl="1" indent="-342900" algn="just">
              <a:buFont typeface="Arial" pitchFamily="34" charset="0"/>
              <a:buChar char="•"/>
            </a:pPr>
            <a:r>
              <a:rPr lang="ru-RU" dirty="0"/>
              <a:t>Предоставить копии актов обследования зданий на необходимость капитального ремонта, реконструкции зданий, актов об аварийном состоянии зданий (документы, составляемые организацией, уполномоченной на проведение экспертизы технического состояния зданий, выполнявшей обследования по заказу медицинской организации или органа исполнительной власти субъекта) в отдел медицинской статистики и анализа </a:t>
            </a:r>
            <a:r>
              <a:rPr lang="ru-RU" dirty="0" smtClean="0"/>
              <a:t>  </a:t>
            </a:r>
            <a:r>
              <a:rPr lang="ru-RU" dirty="0"/>
              <a:t>«</a:t>
            </a:r>
            <a:r>
              <a:rPr lang="ru-RU" dirty="0" smtClean="0"/>
              <a:t>КОМИАЦ</a:t>
            </a:r>
            <a:r>
              <a:rPr lang="ru-RU" dirty="0"/>
              <a:t>» по электронному </a:t>
            </a:r>
            <a:r>
              <a:rPr lang="ru-RU" dirty="0" smtClean="0"/>
              <a:t>адресу </a:t>
            </a:r>
            <a:r>
              <a:rPr lang="en-US" dirty="0" err="1" smtClean="0"/>
              <a:t>shov</a:t>
            </a:r>
            <a:r>
              <a:rPr lang="ru-RU" dirty="0" smtClean="0">
                <a:hlinkClick r:id="rId2"/>
              </a:rPr>
              <a:t>@</a:t>
            </a:r>
            <a:r>
              <a:rPr lang="en-US" dirty="0" err="1">
                <a:hlinkClick r:id="rId2"/>
              </a:rPr>
              <a:t>kuzdrav</a:t>
            </a:r>
            <a:r>
              <a:rPr lang="ru-RU" dirty="0">
                <a:hlinkClick r:id="rId2"/>
              </a:rPr>
              <a:t>.</a:t>
            </a:r>
            <a:r>
              <a:rPr lang="en-US" dirty="0" err="1">
                <a:hlinkClick r:id="rId2"/>
              </a:rPr>
              <a:t>ru</a:t>
            </a:r>
            <a:r>
              <a:rPr lang="en-US" dirty="0"/>
              <a:t> </a:t>
            </a:r>
            <a:r>
              <a:rPr lang="ru-RU" dirty="0"/>
              <a:t> до </a:t>
            </a:r>
            <a:r>
              <a:rPr lang="ru-RU" dirty="0" smtClean="0"/>
              <a:t>20.12.202</a:t>
            </a:r>
            <a:r>
              <a:rPr lang="ru-RU" dirty="0"/>
              <a:t>2</a:t>
            </a:r>
            <a:r>
              <a:rPr lang="ru-RU" dirty="0" smtClean="0"/>
              <a:t> </a:t>
            </a:r>
            <a:r>
              <a:rPr lang="ru-RU" dirty="0"/>
              <a:t>г</a:t>
            </a:r>
            <a:r>
              <a:rPr lang="ru-RU" dirty="0" smtClean="0"/>
              <a:t>., предварительно согласовать в МЗК все </a:t>
            </a:r>
            <a:r>
              <a:rPr lang="ru-RU" dirty="0" err="1" smtClean="0"/>
              <a:t>зания</a:t>
            </a:r>
            <a:r>
              <a:rPr lang="ru-RU" dirty="0" smtClean="0"/>
              <a:t>, находящиеся в аварийном </a:t>
            </a:r>
            <a:r>
              <a:rPr lang="ru-RU" dirty="0" err="1" smtClean="0"/>
              <a:t>сотоянии</a:t>
            </a:r>
            <a:r>
              <a:rPr lang="ru-RU" dirty="0" smtClean="0"/>
              <a:t>, требуют сноса ил требуют капитального ремонта и только потом заполнить т. 8000 в 30 форме</a:t>
            </a:r>
            <a:endParaRPr lang="ru-RU" sz="2400" dirty="0"/>
          </a:p>
          <a:p>
            <a:endParaRPr lang="ru-RU" dirty="0"/>
          </a:p>
        </p:txBody>
      </p:sp>
    </p:spTree>
    <p:extLst>
      <p:ext uri="{BB962C8B-B14F-4D97-AF65-F5344CB8AC3E}">
        <p14:creationId xmlns:p14="http://schemas.microsoft.com/office/powerpoint/2010/main" val="30242053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Объект 2"/>
          <p:cNvSpPr>
            <a:spLocks noGrp="1"/>
          </p:cNvSpPr>
          <p:nvPr>
            <p:ph idx="4294967295"/>
          </p:nvPr>
        </p:nvSpPr>
        <p:spPr>
          <a:xfrm>
            <a:off x="0" y="620688"/>
            <a:ext cx="8229600" cy="5505475"/>
          </a:xfrm>
        </p:spPr>
        <p:txBody>
          <a:bodyPr/>
          <a:lstStyle/>
          <a:p>
            <a:pPr marL="342900" lvl="1" indent="-342900" algn="just">
              <a:buFont typeface="Arial" pitchFamily="34" charset="0"/>
              <a:buChar char="•"/>
            </a:pPr>
            <a:r>
              <a:rPr lang="ru-RU" dirty="0"/>
              <a:t>Предоставить копии соответствующих документов (Устав, лист записи ЕГРЮЛ) на все случаи изменения (ликвидация, реорганизация, открытие, изменение названия и другое) государственных медицинских организаций области за отчетный период в отдел медицинской статистики и анализа </a:t>
            </a:r>
            <a:r>
              <a:rPr lang="ru-RU" dirty="0" smtClean="0"/>
              <a:t> </a:t>
            </a:r>
            <a:r>
              <a:rPr lang="ru-RU" dirty="0"/>
              <a:t>«</a:t>
            </a:r>
            <a:r>
              <a:rPr lang="ru-RU" dirty="0" smtClean="0"/>
              <a:t>КОМИАЦ</a:t>
            </a:r>
            <a:r>
              <a:rPr lang="ru-RU" dirty="0"/>
              <a:t>» по электронному адресу </a:t>
            </a:r>
            <a:r>
              <a:rPr lang="en-US" dirty="0" err="1">
                <a:hlinkClick r:id="rId2"/>
              </a:rPr>
              <a:t>medstat</a:t>
            </a:r>
            <a:r>
              <a:rPr lang="ru-RU" dirty="0">
                <a:hlinkClick r:id="rId2"/>
              </a:rPr>
              <a:t>@</a:t>
            </a:r>
            <a:r>
              <a:rPr lang="en-US" dirty="0" err="1">
                <a:hlinkClick r:id="rId2"/>
              </a:rPr>
              <a:t>kuzdrav</a:t>
            </a:r>
            <a:r>
              <a:rPr lang="ru-RU" dirty="0">
                <a:hlinkClick r:id="rId2"/>
              </a:rPr>
              <a:t>.</a:t>
            </a:r>
            <a:r>
              <a:rPr lang="en-US" dirty="0" err="1">
                <a:hlinkClick r:id="rId2"/>
              </a:rPr>
              <a:t>ru</a:t>
            </a:r>
            <a:r>
              <a:rPr lang="ru-RU" dirty="0"/>
              <a:t>  до </a:t>
            </a:r>
            <a:r>
              <a:rPr lang="ru-RU" dirty="0" smtClean="0"/>
              <a:t>20.12.2022 </a:t>
            </a:r>
            <a:r>
              <a:rPr lang="ru-RU" dirty="0"/>
              <a:t>г</a:t>
            </a:r>
            <a:r>
              <a:rPr lang="ru-RU" dirty="0" smtClean="0"/>
              <a:t>.</a:t>
            </a:r>
          </a:p>
          <a:p>
            <a:pPr marL="342900" lvl="1" indent="-342900" algn="just">
              <a:buFont typeface="Arial" pitchFamily="34" charset="0"/>
              <a:buChar char="•"/>
            </a:pPr>
            <a:r>
              <a:rPr lang="ru-RU" dirty="0" smtClean="0"/>
              <a:t>Предоставить штатное расписание, приказ утвержденной структуры медицинской организации</a:t>
            </a:r>
            <a:endParaRPr lang="ru-RU" dirty="0"/>
          </a:p>
          <a:p>
            <a:endParaRPr lang="ru-RU" dirty="0"/>
          </a:p>
        </p:txBody>
      </p:sp>
    </p:spTree>
    <p:extLst>
      <p:ext uri="{BB962C8B-B14F-4D97-AF65-F5344CB8AC3E}">
        <p14:creationId xmlns:p14="http://schemas.microsoft.com/office/powerpoint/2010/main" val="40327465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Объект 2"/>
          <p:cNvSpPr>
            <a:spLocks noGrp="1"/>
          </p:cNvSpPr>
          <p:nvPr>
            <p:ph idx="4294967295"/>
          </p:nvPr>
        </p:nvSpPr>
        <p:spPr>
          <a:xfrm>
            <a:off x="0" y="549275"/>
            <a:ext cx="8229600" cy="5576888"/>
          </a:xfrm>
        </p:spPr>
        <p:txBody>
          <a:bodyPr/>
          <a:lstStyle/>
          <a:p>
            <a:pPr lvl="0"/>
            <a:endParaRPr lang="ru-RU" dirty="0" smtClean="0"/>
          </a:p>
          <a:p>
            <a:pPr lvl="0"/>
            <a:endParaRPr lang="ru-RU" dirty="0"/>
          </a:p>
          <a:p>
            <a:pPr lvl="0"/>
            <a:r>
              <a:rPr lang="ru-RU" dirty="0" smtClean="0"/>
              <a:t>Прием </a:t>
            </a:r>
            <a:r>
              <a:rPr lang="ru-RU" dirty="0"/>
              <a:t>отчета в электронном виде по электронному адресу: </a:t>
            </a:r>
            <a:r>
              <a:rPr lang="ru-RU" dirty="0">
                <a:hlinkClick r:id="rId2"/>
              </a:rPr>
              <a:t>lan@kuzdrav.ru</a:t>
            </a:r>
            <a:r>
              <a:rPr lang="ru-RU" dirty="0"/>
              <a:t> </a:t>
            </a:r>
            <a:r>
              <a:rPr lang="ru-RU" dirty="0" smtClean="0"/>
              <a:t>(Казакова Анастасия Александровна) в </a:t>
            </a:r>
            <a:r>
              <a:rPr lang="ru-RU" dirty="0"/>
              <a:t>сроки, указанные </a:t>
            </a:r>
            <a:r>
              <a:rPr lang="ru-RU" u="sng" dirty="0"/>
              <a:t>в приложении </a:t>
            </a:r>
            <a:r>
              <a:rPr lang="ru-RU" u="sng" dirty="0" smtClean="0"/>
              <a:t>3 </a:t>
            </a:r>
            <a:r>
              <a:rPr lang="ru-RU" dirty="0" smtClean="0"/>
              <a:t>приказа по годовому отчету</a:t>
            </a:r>
            <a:endParaRPr lang="ru-RU" dirty="0"/>
          </a:p>
        </p:txBody>
      </p:sp>
    </p:spTree>
    <p:extLst>
      <p:ext uri="{BB962C8B-B14F-4D97-AF65-F5344CB8AC3E}">
        <p14:creationId xmlns:p14="http://schemas.microsoft.com/office/powerpoint/2010/main" val="22946539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Объект 2"/>
          <p:cNvSpPr>
            <a:spLocks noGrp="1"/>
          </p:cNvSpPr>
          <p:nvPr>
            <p:ph idx="4294967295"/>
          </p:nvPr>
        </p:nvSpPr>
        <p:spPr>
          <a:xfrm>
            <a:off x="0" y="836712"/>
            <a:ext cx="8229600" cy="5289451"/>
          </a:xfrm>
        </p:spPr>
        <p:txBody>
          <a:bodyPr/>
          <a:lstStyle/>
          <a:p>
            <a:pPr lvl="0" algn="just"/>
            <a:r>
              <a:rPr lang="ru-RU" dirty="0"/>
              <a:t>Сверка отчетной формы 30 (кадры) с регистром по кадрам в «Парус-8» в электронном виде </a:t>
            </a:r>
            <a:r>
              <a:rPr lang="ru-RU" dirty="0" smtClean="0"/>
              <a:t>дистанционно </a:t>
            </a:r>
            <a:endParaRPr lang="ru-RU" dirty="0"/>
          </a:p>
          <a:p>
            <a:pPr lvl="0" algn="just"/>
            <a:r>
              <a:rPr lang="ru-RU" dirty="0"/>
              <a:t>Дистанционная проверка и согласование форм специалистами отдела медицинской статистики </a:t>
            </a:r>
            <a:r>
              <a:rPr lang="ru-RU" dirty="0" smtClean="0"/>
              <a:t> </a:t>
            </a:r>
            <a:r>
              <a:rPr lang="ru-RU" dirty="0"/>
              <a:t>«</a:t>
            </a:r>
            <a:r>
              <a:rPr lang="ru-RU" dirty="0" smtClean="0"/>
              <a:t>КОМИАЦ»</a:t>
            </a:r>
            <a:endParaRPr lang="en-US" dirty="0" smtClean="0"/>
          </a:p>
          <a:p>
            <a:pPr lvl="0" algn="just"/>
            <a:r>
              <a:rPr lang="ru-RU" dirty="0" smtClean="0"/>
              <a:t>В случае затруднений при дистанционной сдаче годового отчета медицинской организации, либо при большом количестве ошибок, будем приглашать для очной сдачи (в приказе пропишем)</a:t>
            </a:r>
            <a:endParaRPr lang="ru-RU" dirty="0"/>
          </a:p>
        </p:txBody>
      </p:sp>
    </p:spTree>
    <p:extLst>
      <p:ext uri="{BB962C8B-B14F-4D97-AF65-F5344CB8AC3E}">
        <p14:creationId xmlns:p14="http://schemas.microsoft.com/office/powerpoint/2010/main" val="19917093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Объект 2"/>
          <p:cNvSpPr>
            <a:spLocks noGrp="1"/>
          </p:cNvSpPr>
          <p:nvPr>
            <p:ph idx="4294967295"/>
          </p:nvPr>
        </p:nvSpPr>
        <p:spPr>
          <a:xfrm>
            <a:off x="0" y="274638"/>
            <a:ext cx="8229600" cy="5851525"/>
          </a:xfrm>
        </p:spPr>
        <p:txBody>
          <a:bodyPr/>
          <a:lstStyle/>
          <a:p>
            <a:pPr lvl="0"/>
            <a:r>
              <a:rPr lang="ru-RU" dirty="0"/>
              <a:t>После приема и проверки статистических форм специалистами </a:t>
            </a:r>
            <a:r>
              <a:rPr lang="ru-RU" dirty="0" smtClean="0"/>
              <a:t> </a:t>
            </a:r>
            <a:r>
              <a:rPr lang="ru-RU" dirty="0"/>
              <a:t>«</a:t>
            </a:r>
            <a:r>
              <a:rPr lang="ru-RU" dirty="0" smtClean="0"/>
              <a:t>КОМИАЦ</a:t>
            </a:r>
            <a:r>
              <a:rPr lang="ru-RU" dirty="0"/>
              <a:t>», отчеты направляются в электронном виде (файл .</a:t>
            </a:r>
            <a:r>
              <a:rPr lang="en-US" dirty="0" err="1"/>
              <a:t>mdd</a:t>
            </a:r>
            <a:r>
              <a:rPr lang="en-US" dirty="0"/>
              <a:t> </a:t>
            </a:r>
            <a:r>
              <a:rPr lang="ru-RU" dirty="0"/>
              <a:t>«</a:t>
            </a:r>
            <a:r>
              <a:rPr lang="ru-RU" dirty="0" err="1"/>
              <a:t>Медстат</a:t>
            </a:r>
            <a:r>
              <a:rPr lang="ru-RU" dirty="0"/>
              <a:t>») в медицинские организации. Ответственные лица в медицинской организации распечатывают статистические формы, подписывают </a:t>
            </a:r>
            <a:r>
              <a:rPr lang="ru-RU" dirty="0" smtClean="0"/>
              <a:t> руководителем, </a:t>
            </a:r>
            <a:r>
              <a:rPr lang="ru-RU" dirty="0"/>
              <a:t>заверяют печатью. Статистические формы на бумажном носителе передают в отдел медицинской статистики </a:t>
            </a:r>
            <a:r>
              <a:rPr lang="ru-RU" dirty="0" smtClean="0"/>
              <a:t> </a:t>
            </a:r>
            <a:r>
              <a:rPr lang="ru-RU" dirty="0"/>
              <a:t>«</a:t>
            </a:r>
            <a:r>
              <a:rPr lang="ru-RU" dirty="0" smtClean="0"/>
              <a:t>КОМИАЦ</a:t>
            </a:r>
            <a:r>
              <a:rPr lang="ru-RU" dirty="0"/>
              <a:t>» до </a:t>
            </a:r>
            <a:r>
              <a:rPr lang="ru-RU" dirty="0" smtClean="0"/>
              <a:t>20.02.2022. </a:t>
            </a:r>
            <a:endParaRPr lang="ru-RU" dirty="0"/>
          </a:p>
          <a:p>
            <a:endParaRPr lang="ru-RU" dirty="0"/>
          </a:p>
        </p:txBody>
      </p:sp>
    </p:spTree>
    <p:extLst>
      <p:ext uri="{BB962C8B-B14F-4D97-AF65-F5344CB8AC3E}">
        <p14:creationId xmlns:p14="http://schemas.microsoft.com/office/powerpoint/2010/main" val="38812112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Объект 2"/>
          <p:cNvSpPr>
            <a:spLocks noGrp="1"/>
          </p:cNvSpPr>
          <p:nvPr>
            <p:ph idx="4294967295"/>
          </p:nvPr>
        </p:nvSpPr>
        <p:spPr>
          <a:xfrm>
            <a:off x="0" y="692696"/>
            <a:ext cx="8229600" cy="5433467"/>
          </a:xfrm>
        </p:spPr>
        <p:txBody>
          <a:bodyPr/>
          <a:lstStyle/>
          <a:p>
            <a:pPr lvl="0" algn="just"/>
            <a:r>
              <a:rPr lang="ru-RU" dirty="0"/>
              <a:t>Медицинские организации, имеющие в своем составе филиалы, обособленные структурные подразделения, </a:t>
            </a:r>
            <a:r>
              <a:rPr lang="ru-RU" u="sng" dirty="0"/>
              <a:t>находящиеся на </a:t>
            </a:r>
            <a:r>
              <a:rPr lang="ru-RU" u="sng" dirty="0" smtClean="0"/>
              <a:t>других  </a:t>
            </a:r>
            <a:r>
              <a:rPr lang="ru-RU" u="sng" dirty="0"/>
              <a:t>территориях</a:t>
            </a:r>
            <a:r>
              <a:rPr lang="ru-RU" dirty="0"/>
              <a:t>, представляют отчетные </a:t>
            </a:r>
            <a:r>
              <a:rPr lang="ru-RU" dirty="0" smtClean="0"/>
              <a:t>формы  </a:t>
            </a:r>
            <a:r>
              <a:rPr lang="ru-RU" dirty="0"/>
              <a:t>отдельно по каждому филиалу, обособленному структурному подразделению в программе «</a:t>
            </a:r>
            <a:r>
              <a:rPr lang="ru-RU" dirty="0" err="1"/>
              <a:t>Медстат</a:t>
            </a:r>
            <a:r>
              <a:rPr lang="ru-RU" dirty="0"/>
              <a:t>».  </a:t>
            </a:r>
            <a:r>
              <a:rPr lang="ru-RU" u="sng" dirty="0"/>
              <a:t>На бумажном носителе </a:t>
            </a:r>
            <a:r>
              <a:rPr lang="ru-RU" dirty="0"/>
              <a:t>только </a:t>
            </a:r>
            <a:r>
              <a:rPr lang="ru-RU" dirty="0" smtClean="0"/>
              <a:t>свод по </a:t>
            </a:r>
            <a:r>
              <a:rPr lang="ru-RU" dirty="0"/>
              <a:t>юридическому лицу.</a:t>
            </a:r>
          </a:p>
          <a:p>
            <a:endParaRPr lang="ru-RU" dirty="0"/>
          </a:p>
        </p:txBody>
      </p:sp>
    </p:spTree>
    <p:extLst>
      <p:ext uri="{BB962C8B-B14F-4D97-AF65-F5344CB8AC3E}">
        <p14:creationId xmlns:p14="http://schemas.microsoft.com/office/powerpoint/2010/main" val="11145415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5602634"/>
          </a:xfrm>
        </p:spPr>
        <p:txBody>
          <a:bodyPr/>
          <a:lstStyle/>
          <a:p>
            <a:r>
              <a:rPr lang="ru-RU" dirty="0" smtClean="0"/>
              <a:t>Список наших сотрудников , принимающих отчетные формы  выставлен на </a:t>
            </a:r>
            <a:r>
              <a:rPr lang="ru-RU" smtClean="0"/>
              <a:t>сайте  КОМИАЦ </a:t>
            </a:r>
            <a:r>
              <a:rPr lang="ru-RU" dirty="0" smtClean="0"/>
              <a:t>в разделе «Годовой отчет 2022» (ФИО, должность, телефон, </a:t>
            </a:r>
            <a:r>
              <a:rPr lang="ru-RU" dirty="0" err="1" smtClean="0"/>
              <a:t>эл.почта</a:t>
            </a:r>
            <a:r>
              <a:rPr lang="ru-RU" dirty="0" smtClean="0"/>
              <a:t>)</a:t>
            </a:r>
            <a:endParaRPr lang="ru-RU" dirty="0"/>
          </a:p>
        </p:txBody>
      </p:sp>
    </p:spTree>
    <p:extLst>
      <p:ext uri="{BB962C8B-B14F-4D97-AF65-F5344CB8AC3E}">
        <p14:creationId xmlns:p14="http://schemas.microsoft.com/office/powerpoint/2010/main" val="30589280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02634"/>
          </a:xfrm>
        </p:spPr>
        <p:txBody>
          <a:bodyPr/>
          <a:lstStyle/>
          <a:p>
            <a:r>
              <a:rPr lang="ru-RU" dirty="0" smtClean="0"/>
              <a:t>Изменения по формам в отчетных формах за 2022 год</a:t>
            </a:r>
            <a:endParaRPr lang="ru-RU" dirty="0"/>
          </a:p>
        </p:txBody>
      </p:sp>
    </p:spTree>
    <p:extLst>
      <p:ext uri="{BB962C8B-B14F-4D97-AF65-F5344CB8AC3E}">
        <p14:creationId xmlns:p14="http://schemas.microsoft.com/office/powerpoint/2010/main" val="18250642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395536" y="980728"/>
            <a:ext cx="8352928" cy="5688632"/>
          </a:xfrm>
        </p:spPr>
        <p:txBody>
          <a:bodyPr/>
          <a:lstStyle/>
          <a:p>
            <a:r>
              <a:rPr lang="ru-RU" b="1" u="sng" dirty="0" smtClean="0">
                <a:latin typeface="Times New Roman" panose="02020603050405020304" pitchFamily="18" charset="0"/>
                <a:cs typeface="Times New Roman" panose="02020603050405020304" pitchFamily="18" charset="0"/>
              </a:rPr>
              <a:t/>
            </a:r>
            <a:br>
              <a:rPr lang="ru-RU" b="1" u="sng" dirty="0" smtClean="0">
                <a:latin typeface="Times New Roman" panose="02020603050405020304" pitchFamily="18" charset="0"/>
                <a:cs typeface="Times New Roman" panose="02020603050405020304" pitchFamily="18" charset="0"/>
              </a:rPr>
            </a:br>
            <a:r>
              <a:rPr lang="ru-RU" b="1" u="sng" dirty="0">
                <a:latin typeface="Times New Roman" panose="02020603050405020304" pitchFamily="18" charset="0"/>
                <a:cs typeface="Times New Roman" panose="02020603050405020304" pitchFamily="18" charset="0"/>
              </a:rPr>
              <a:t/>
            </a:r>
            <a:br>
              <a:rPr lang="ru-RU" b="1" u="sng" dirty="0">
                <a:latin typeface="Times New Roman" panose="02020603050405020304" pitchFamily="18" charset="0"/>
                <a:cs typeface="Times New Roman" panose="02020603050405020304" pitchFamily="18" charset="0"/>
              </a:rPr>
            </a:br>
            <a:r>
              <a:rPr lang="ru-RU" b="1" u="sng" dirty="0" smtClean="0">
                <a:latin typeface="Times New Roman" panose="02020603050405020304" pitchFamily="18" charset="0"/>
                <a:cs typeface="Times New Roman" panose="02020603050405020304" pitchFamily="18" charset="0"/>
              </a:rPr>
              <a:t/>
            </a:r>
            <a:br>
              <a:rPr lang="ru-RU" b="1" u="sng" dirty="0" smtClean="0">
                <a:latin typeface="Times New Roman" panose="02020603050405020304" pitchFamily="18" charset="0"/>
                <a:cs typeface="Times New Roman" panose="02020603050405020304" pitchFamily="18" charset="0"/>
              </a:rPr>
            </a:br>
            <a:r>
              <a:rPr lang="ru-RU" b="1" u="sng" dirty="0" smtClean="0">
                <a:latin typeface="Times New Roman" panose="02020603050405020304" pitchFamily="18" charset="0"/>
                <a:cs typeface="Times New Roman" panose="02020603050405020304" pitchFamily="18" charset="0"/>
              </a:rPr>
              <a:t>1. Переход на </a:t>
            </a:r>
            <a:r>
              <a:rPr lang="ru-RU" b="1" u="sng" smtClean="0">
                <a:latin typeface="Times New Roman" panose="02020603050405020304" pitchFamily="18" charset="0"/>
                <a:cs typeface="Times New Roman" panose="02020603050405020304" pitchFamily="18" charset="0"/>
              </a:rPr>
              <a:t>Международную классификацию </a:t>
            </a:r>
            <a:r>
              <a:rPr lang="ru-RU" b="1" u="sng" dirty="0" smtClean="0">
                <a:latin typeface="Times New Roman" panose="02020603050405020304" pitchFamily="18" charset="0"/>
                <a:cs typeface="Times New Roman" panose="02020603050405020304" pitchFamily="18" charset="0"/>
              </a:rPr>
              <a:t>болезней 11 пересмотра</a:t>
            </a:r>
            <a:br>
              <a:rPr lang="ru-RU" b="1" u="sng" dirty="0" smtClean="0">
                <a:latin typeface="Times New Roman" panose="02020603050405020304" pitchFamily="18" charset="0"/>
                <a:cs typeface="Times New Roman" panose="02020603050405020304" pitchFamily="18" charset="0"/>
              </a:rPr>
            </a:br>
            <a:r>
              <a:rPr lang="ru-RU" b="1" u="sng" dirty="0">
                <a:latin typeface="Times New Roman" panose="02020603050405020304" pitchFamily="18" charset="0"/>
                <a:cs typeface="Times New Roman" panose="02020603050405020304" pitchFamily="18" charset="0"/>
              </a:rPr>
              <a:t/>
            </a:r>
            <a:br>
              <a:rPr lang="ru-RU" b="1" u="sng" dirty="0">
                <a:latin typeface="Times New Roman" panose="02020603050405020304" pitchFamily="18" charset="0"/>
                <a:cs typeface="Times New Roman" panose="02020603050405020304" pitchFamily="18" charset="0"/>
              </a:rPr>
            </a:br>
            <a:r>
              <a:rPr lang="ru-RU" b="1" u="sng" dirty="0" smtClean="0">
                <a:latin typeface="Times New Roman" panose="02020603050405020304" pitchFamily="18" charset="0"/>
                <a:cs typeface="Times New Roman" panose="02020603050405020304" pitchFamily="18" charset="0"/>
              </a:rPr>
              <a:t/>
            </a:r>
            <a:br>
              <a:rPr lang="ru-RU" b="1" u="sng" dirty="0" smtClean="0">
                <a:latin typeface="Times New Roman" panose="02020603050405020304" pitchFamily="18" charset="0"/>
                <a:cs typeface="Times New Roman" panose="02020603050405020304" pitchFamily="18" charset="0"/>
              </a:rPr>
            </a:br>
            <a:r>
              <a:rPr lang="ru-RU" b="1" u="sng" dirty="0" smtClean="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0209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11560" y="404665"/>
            <a:ext cx="7920880" cy="5632311"/>
          </a:xfrm>
          <a:prstGeom prst="rect">
            <a:avLst/>
          </a:prstGeom>
        </p:spPr>
        <p:txBody>
          <a:bodyPr wrap="square">
            <a:spAutoFit/>
          </a:bodyPr>
          <a:lstStyle/>
          <a:p>
            <a:pPr algn="just"/>
            <a:r>
              <a:rPr lang="ru-RU" sz="2400" dirty="0">
                <a:solidFill>
                  <a:srgbClr val="CC0000"/>
                </a:solidFill>
              </a:rPr>
              <a:t>№ 7</a:t>
            </a:r>
            <a:r>
              <a:rPr lang="ru-RU" sz="2400" dirty="0"/>
              <a:t> « Сведения о злокачественных новообразованиях» </a:t>
            </a:r>
            <a:endParaRPr lang="ru-RU" sz="2400" dirty="0" smtClean="0"/>
          </a:p>
          <a:p>
            <a:pPr algn="just"/>
            <a:endParaRPr lang="ru-RU" sz="2400" dirty="0" smtClean="0"/>
          </a:p>
          <a:p>
            <a:pPr algn="just"/>
            <a:r>
              <a:rPr lang="ru-RU" sz="2400" dirty="0" smtClean="0">
                <a:solidFill>
                  <a:srgbClr val="CC0000"/>
                </a:solidFill>
              </a:rPr>
              <a:t>№ </a:t>
            </a:r>
            <a:r>
              <a:rPr lang="ru-RU" sz="2400" dirty="0">
                <a:solidFill>
                  <a:srgbClr val="CC0000"/>
                </a:solidFill>
              </a:rPr>
              <a:t>12 </a:t>
            </a:r>
            <a:r>
              <a:rPr lang="ru-RU" sz="2400" dirty="0"/>
              <a:t>«Сведения о числе заболеваний, зарегистрированных у пациентов, проживающих в районе обслуживания медицинской организации» </a:t>
            </a:r>
            <a:endParaRPr lang="ru-RU" sz="2400" dirty="0" smtClean="0"/>
          </a:p>
          <a:p>
            <a:pPr algn="just"/>
            <a:endParaRPr lang="ru-RU" sz="2400" dirty="0"/>
          </a:p>
          <a:p>
            <a:pPr algn="just"/>
            <a:r>
              <a:rPr lang="ru-RU" sz="2400" dirty="0" smtClean="0">
                <a:solidFill>
                  <a:srgbClr val="CC0000"/>
                </a:solidFill>
              </a:rPr>
              <a:t>№ </a:t>
            </a:r>
            <a:r>
              <a:rPr lang="ru-RU" sz="2400" dirty="0">
                <a:solidFill>
                  <a:srgbClr val="CC0000"/>
                </a:solidFill>
              </a:rPr>
              <a:t>14 </a:t>
            </a:r>
            <a:r>
              <a:rPr lang="ru-RU" sz="2400" dirty="0"/>
              <a:t>«Сведения о деятельности подразделений медицинской организации, оказывающих медицинскую помощь в стационарных условиях» </a:t>
            </a:r>
            <a:endParaRPr lang="ru-RU" sz="2400" dirty="0" smtClean="0"/>
          </a:p>
          <a:p>
            <a:pPr algn="just"/>
            <a:endParaRPr lang="en-US" sz="2400" dirty="0" smtClean="0">
              <a:solidFill>
                <a:srgbClr val="CC0000"/>
              </a:solidFill>
            </a:endParaRPr>
          </a:p>
          <a:p>
            <a:pPr algn="just"/>
            <a:r>
              <a:rPr lang="ru-RU" sz="2400" dirty="0" smtClean="0">
                <a:solidFill>
                  <a:srgbClr val="CC0000"/>
                </a:solidFill>
              </a:rPr>
              <a:t>№ </a:t>
            </a:r>
            <a:r>
              <a:rPr lang="ru-RU" sz="2400" dirty="0">
                <a:solidFill>
                  <a:srgbClr val="CC0000"/>
                </a:solidFill>
              </a:rPr>
              <a:t>30 </a:t>
            </a:r>
            <a:r>
              <a:rPr lang="ru-RU" sz="2400" dirty="0"/>
              <a:t>«Сведения о медицинской организации» </a:t>
            </a:r>
            <a:endParaRPr lang="ru-RU" sz="2400" dirty="0" smtClean="0"/>
          </a:p>
          <a:p>
            <a:pPr algn="just"/>
            <a:endParaRPr lang="ru-RU" sz="2400" dirty="0" smtClean="0"/>
          </a:p>
          <a:p>
            <a:pPr algn="just"/>
            <a:endParaRPr lang="ru-RU" sz="2400" dirty="0" smtClean="0"/>
          </a:p>
          <a:p>
            <a:pPr algn="just"/>
            <a:r>
              <a:rPr lang="ru-RU" sz="2400" dirty="0" smtClean="0">
                <a:solidFill>
                  <a:srgbClr val="CC0000"/>
                </a:solidFill>
              </a:rPr>
              <a:t>№ </a:t>
            </a:r>
            <a:r>
              <a:rPr lang="ru-RU" sz="2400" dirty="0">
                <a:solidFill>
                  <a:srgbClr val="CC0000"/>
                </a:solidFill>
              </a:rPr>
              <a:t>41 </a:t>
            </a:r>
            <a:r>
              <a:rPr lang="ru-RU" sz="2400" dirty="0"/>
              <a:t>«Сведения о доме ребенка»</a:t>
            </a:r>
          </a:p>
        </p:txBody>
      </p:sp>
    </p:spTree>
    <p:extLst>
      <p:ext uri="{BB962C8B-B14F-4D97-AF65-F5344CB8AC3E}">
        <p14:creationId xmlns:p14="http://schemas.microsoft.com/office/powerpoint/2010/main" val="5469890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1108710" y="-247650"/>
            <a:ext cx="11361420" cy="73533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227318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1765617" y="-201612"/>
            <a:ext cx="12675235" cy="7261225"/>
          </a:xfrm>
          <a:prstGeom prst="rect">
            <a:avLst/>
          </a:prstGeom>
        </p:spPr>
      </p:pic>
    </p:spTree>
    <p:extLst>
      <p:ext uri="{BB962C8B-B14F-4D97-AF65-F5344CB8AC3E}">
        <p14:creationId xmlns:p14="http://schemas.microsoft.com/office/powerpoint/2010/main" val="21822901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1300162" y="274320"/>
            <a:ext cx="11744325" cy="6309360"/>
          </a:xfrm>
          <a:prstGeom prst="rect">
            <a:avLst/>
          </a:prstGeom>
        </p:spPr>
      </p:pic>
    </p:spTree>
    <p:extLst>
      <p:ext uri="{BB962C8B-B14F-4D97-AF65-F5344CB8AC3E}">
        <p14:creationId xmlns:p14="http://schemas.microsoft.com/office/powerpoint/2010/main" val="14388711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1265555" y="-153670"/>
            <a:ext cx="11675110" cy="7165340"/>
          </a:xfrm>
          <a:prstGeom prst="rect">
            <a:avLst/>
          </a:prstGeom>
        </p:spPr>
      </p:pic>
    </p:spTree>
    <p:extLst>
      <p:ext uri="{BB962C8B-B14F-4D97-AF65-F5344CB8AC3E}">
        <p14:creationId xmlns:p14="http://schemas.microsoft.com/office/powerpoint/2010/main" val="1939319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p:nvPr/>
        </p:nvPicPr>
        <p:blipFill>
          <a:blip r:embed="rId2"/>
          <a:stretch>
            <a:fillRect/>
          </a:stretch>
        </p:blipFill>
        <p:spPr>
          <a:xfrm>
            <a:off x="251520" y="188640"/>
            <a:ext cx="9289032" cy="6480720"/>
          </a:xfrm>
          <a:prstGeom prst="rect">
            <a:avLst/>
          </a:prstGeom>
        </p:spPr>
      </p:pic>
    </p:spTree>
    <p:extLst>
      <p:ext uri="{BB962C8B-B14F-4D97-AF65-F5344CB8AC3E}">
        <p14:creationId xmlns:p14="http://schemas.microsoft.com/office/powerpoint/2010/main" val="40436224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3"/>
          <a:stretch>
            <a:fillRect/>
          </a:stretch>
        </p:blipFill>
        <p:spPr>
          <a:xfrm>
            <a:off x="-927417" y="46355"/>
            <a:ext cx="10998835" cy="6765290"/>
          </a:xfrm>
          <a:prstGeom prst="rect">
            <a:avLst/>
          </a:prstGeom>
        </p:spPr>
      </p:pic>
    </p:spTree>
    <p:extLst>
      <p:ext uri="{BB962C8B-B14F-4D97-AF65-F5344CB8AC3E}">
        <p14:creationId xmlns:p14="http://schemas.microsoft.com/office/powerpoint/2010/main" val="4099736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180528" y="347980"/>
            <a:ext cx="9361040" cy="6510020"/>
          </a:xfrm>
          <a:prstGeom prst="rect">
            <a:avLst/>
          </a:prstGeom>
        </p:spPr>
      </p:pic>
    </p:spTree>
    <p:extLst>
      <p:ext uri="{BB962C8B-B14F-4D97-AF65-F5344CB8AC3E}">
        <p14:creationId xmlns:p14="http://schemas.microsoft.com/office/powerpoint/2010/main" val="42157447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2375677" y="0"/>
            <a:ext cx="12492293" cy="7245424"/>
          </a:xfrm>
          <a:prstGeom prst="rect">
            <a:avLst/>
          </a:prstGeom>
        </p:spPr>
      </p:pic>
    </p:spTree>
    <p:extLst>
      <p:ext uri="{BB962C8B-B14F-4D97-AF65-F5344CB8AC3E}">
        <p14:creationId xmlns:p14="http://schemas.microsoft.com/office/powerpoint/2010/main" val="3350037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180528" y="116632"/>
            <a:ext cx="9324528" cy="6264696"/>
          </a:xfrm>
          <a:prstGeom prst="rect">
            <a:avLst/>
          </a:prstGeom>
        </p:spPr>
      </p:pic>
    </p:spTree>
    <p:extLst>
      <p:ext uri="{BB962C8B-B14F-4D97-AF65-F5344CB8AC3E}">
        <p14:creationId xmlns:p14="http://schemas.microsoft.com/office/powerpoint/2010/main" val="33339035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0" y="-924242"/>
            <a:ext cx="11124728" cy="8706485"/>
          </a:xfrm>
          <a:prstGeom prst="rect">
            <a:avLst/>
          </a:prstGeom>
        </p:spPr>
      </p:pic>
    </p:spTree>
    <p:extLst>
      <p:ext uri="{BB962C8B-B14F-4D97-AF65-F5344CB8AC3E}">
        <p14:creationId xmlns:p14="http://schemas.microsoft.com/office/powerpoint/2010/main" val="24696540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612576" y="188640"/>
            <a:ext cx="10081119" cy="6552728"/>
          </a:xfrm>
          <a:prstGeom prst="rect">
            <a:avLst/>
          </a:prstGeom>
        </p:spPr>
      </p:pic>
    </p:spTree>
    <p:extLst>
      <p:ext uri="{BB962C8B-B14F-4D97-AF65-F5344CB8AC3E}">
        <p14:creationId xmlns:p14="http://schemas.microsoft.com/office/powerpoint/2010/main" val="34974929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828600" y="116632"/>
            <a:ext cx="11161240" cy="7128792"/>
          </a:xfrm>
          <a:prstGeom prst="rect">
            <a:avLst/>
          </a:prstGeom>
        </p:spPr>
      </p:pic>
    </p:spTree>
    <p:extLst>
      <p:ext uri="{BB962C8B-B14F-4D97-AF65-F5344CB8AC3E}">
        <p14:creationId xmlns:p14="http://schemas.microsoft.com/office/powerpoint/2010/main" val="37457512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396552" y="260648"/>
            <a:ext cx="9865096" cy="6264696"/>
          </a:xfrm>
          <a:prstGeom prst="rect">
            <a:avLst/>
          </a:prstGeom>
        </p:spPr>
      </p:pic>
    </p:spTree>
    <p:extLst>
      <p:ext uri="{BB962C8B-B14F-4D97-AF65-F5344CB8AC3E}">
        <p14:creationId xmlns:p14="http://schemas.microsoft.com/office/powerpoint/2010/main" val="15339555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324544" y="404664"/>
            <a:ext cx="9468543" cy="6336704"/>
          </a:xfrm>
          <a:prstGeom prst="rect">
            <a:avLst/>
          </a:prstGeom>
        </p:spPr>
      </p:pic>
    </p:spTree>
    <p:extLst>
      <p:ext uri="{BB962C8B-B14F-4D97-AF65-F5344CB8AC3E}">
        <p14:creationId xmlns:p14="http://schemas.microsoft.com/office/powerpoint/2010/main" val="28586301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324544" y="116632"/>
            <a:ext cx="9468544" cy="6741368"/>
          </a:xfrm>
          <a:prstGeom prst="rect">
            <a:avLst/>
          </a:prstGeom>
        </p:spPr>
      </p:pic>
    </p:spTree>
    <p:extLst>
      <p:ext uri="{BB962C8B-B14F-4D97-AF65-F5344CB8AC3E}">
        <p14:creationId xmlns:p14="http://schemas.microsoft.com/office/powerpoint/2010/main" val="24692143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180528" y="188640"/>
            <a:ext cx="9433048" cy="5904656"/>
          </a:xfrm>
          <a:prstGeom prst="rect">
            <a:avLst/>
          </a:prstGeom>
        </p:spPr>
      </p:pic>
    </p:spTree>
    <p:extLst>
      <p:ext uri="{BB962C8B-B14F-4D97-AF65-F5344CB8AC3E}">
        <p14:creationId xmlns:p14="http://schemas.microsoft.com/office/powerpoint/2010/main" val="3519382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396552" y="116632"/>
            <a:ext cx="9540552" cy="6624736"/>
          </a:xfrm>
          <a:prstGeom prst="rect">
            <a:avLst/>
          </a:prstGeom>
        </p:spPr>
      </p:pic>
    </p:spTree>
    <p:extLst>
      <p:ext uri="{BB962C8B-B14F-4D97-AF65-F5344CB8AC3E}">
        <p14:creationId xmlns:p14="http://schemas.microsoft.com/office/powerpoint/2010/main" val="331060283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0" y="116632"/>
            <a:ext cx="9900592" cy="6480720"/>
          </a:xfrm>
          <a:prstGeom prst="rect">
            <a:avLst/>
          </a:prstGeom>
        </p:spPr>
      </p:pic>
    </p:spTree>
    <p:extLst>
      <p:ext uri="{BB962C8B-B14F-4D97-AF65-F5344CB8AC3E}">
        <p14:creationId xmlns:p14="http://schemas.microsoft.com/office/powerpoint/2010/main" val="30663703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972616" y="-99392"/>
            <a:ext cx="11449272" cy="6428596"/>
          </a:xfrm>
          <a:prstGeom prst="rect">
            <a:avLst/>
          </a:prstGeom>
        </p:spPr>
      </p:pic>
    </p:spTree>
    <p:extLst>
      <p:ext uri="{BB962C8B-B14F-4D97-AF65-F5344CB8AC3E}">
        <p14:creationId xmlns:p14="http://schemas.microsoft.com/office/powerpoint/2010/main" val="294649116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31440"/>
            <a:ext cx="8229600" cy="8424936"/>
          </a:xfrm>
        </p:spPr>
        <p:txBody>
          <a:bodyPr/>
          <a:lstStyle/>
          <a:p>
            <a:r>
              <a:rPr lang="ru-RU" sz="4000" dirty="0" smtClean="0"/>
              <a:t/>
            </a:r>
            <a:br>
              <a:rPr lang="ru-RU" sz="4000" dirty="0" smtClean="0"/>
            </a:br>
            <a:r>
              <a:rPr lang="ru-RU" sz="4000" u="sng" dirty="0" smtClean="0"/>
              <a:t>Форма 64, раздел 6, т. 6000 </a:t>
            </a:r>
            <a:r>
              <a:rPr lang="ru-RU" sz="4000" dirty="0" smtClean="0"/>
              <a:t>заполняется всеми медицинскими организациями, которые занимаются заготовкой, хранением</a:t>
            </a:r>
            <a:r>
              <a:rPr lang="en-US" sz="4000" dirty="0" smtClean="0"/>
              <a:t> </a:t>
            </a:r>
            <a:r>
              <a:rPr lang="ru-RU" sz="4000" dirty="0" smtClean="0"/>
              <a:t>и использованием донорской крови и ее компонентами</a:t>
            </a:r>
            <a:r>
              <a:rPr lang="ru-RU" sz="4000" dirty="0"/>
              <a:t>.</a:t>
            </a:r>
            <a:r>
              <a:rPr lang="ru-RU" sz="4000" dirty="0" smtClean="0"/>
              <a:t> </a:t>
            </a:r>
            <a:br>
              <a:rPr lang="ru-RU" sz="4000" dirty="0" smtClean="0"/>
            </a:br>
            <a:r>
              <a:rPr lang="ru-RU" sz="4000" dirty="0" smtClean="0"/>
              <a:t/>
            </a:r>
            <a:br>
              <a:rPr lang="ru-RU" sz="4000" dirty="0" smtClean="0"/>
            </a:br>
            <a:r>
              <a:rPr lang="ru-RU" sz="4000" u="sng" dirty="0" smtClean="0"/>
              <a:t>Данные по т. 6000 формы 64 должны быть равны данным по т.</a:t>
            </a:r>
            <a:br>
              <a:rPr lang="ru-RU" sz="4000" u="sng" dirty="0" smtClean="0"/>
            </a:br>
            <a:r>
              <a:rPr lang="ru-RU" sz="4000" u="sng" dirty="0" smtClean="0"/>
              <a:t> 3200 формы 30 !!!</a:t>
            </a:r>
            <a:r>
              <a:rPr lang="ru-RU" u="sng" dirty="0"/>
              <a:t/>
            </a:r>
            <a:br>
              <a:rPr lang="ru-RU" u="sng" dirty="0"/>
            </a:br>
            <a:r>
              <a:rPr lang="ru-RU" dirty="0" smtClean="0"/>
              <a:t/>
            </a:r>
            <a:br>
              <a:rPr lang="ru-RU" dirty="0" smtClean="0"/>
            </a:br>
            <a:r>
              <a:rPr lang="ru-RU" dirty="0"/>
              <a:t/>
            </a:r>
            <a:br>
              <a:rPr lang="ru-RU" dirty="0"/>
            </a:br>
            <a:endParaRPr lang="ru-RU" dirty="0"/>
          </a:p>
        </p:txBody>
      </p:sp>
    </p:spTree>
    <p:extLst>
      <p:ext uri="{BB962C8B-B14F-4D97-AF65-F5344CB8AC3E}">
        <p14:creationId xmlns:p14="http://schemas.microsoft.com/office/powerpoint/2010/main" val="33739657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467544" y="236220"/>
            <a:ext cx="10513168" cy="6385560"/>
          </a:xfrm>
          <a:prstGeom prst="rect">
            <a:avLst/>
          </a:prstGeom>
        </p:spPr>
      </p:pic>
    </p:spTree>
    <p:extLst>
      <p:ext uri="{BB962C8B-B14F-4D97-AF65-F5344CB8AC3E}">
        <p14:creationId xmlns:p14="http://schemas.microsoft.com/office/powerpoint/2010/main" val="146154574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50706"/>
          </a:xfrm>
        </p:spPr>
        <p:txBody>
          <a:bodyPr/>
          <a:lstStyle/>
          <a:p>
            <a:r>
              <a:rPr lang="ru-RU" sz="3600" dirty="0" smtClean="0"/>
              <a:t>!!! </a:t>
            </a:r>
            <a:r>
              <a:rPr lang="ru-RU" sz="3600" u="sng" dirty="0" smtClean="0">
                <a:solidFill>
                  <a:srgbClr val="FF0000"/>
                </a:solidFill>
              </a:rPr>
              <a:t>По гр. 9 т. 5000, 6000 предоставить пояснительную записку с указанием причины утилизации</a:t>
            </a:r>
            <a:endParaRPr lang="ru-RU" sz="3600" u="sng" dirty="0">
              <a:solidFill>
                <a:srgbClr val="FF0000"/>
              </a:solidFill>
            </a:endParaRPr>
          </a:p>
        </p:txBody>
      </p:sp>
    </p:spTree>
    <p:extLst>
      <p:ext uri="{BB962C8B-B14F-4D97-AF65-F5344CB8AC3E}">
        <p14:creationId xmlns:p14="http://schemas.microsoft.com/office/powerpoint/2010/main" val="101963493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Прямоугольник 1"/>
          <p:cNvSpPr/>
          <p:nvPr/>
        </p:nvSpPr>
        <p:spPr>
          <a:xfrm>
            <a:off x="683568" y="404663"/>
            <a:ext cx="7848872" cy="5232202"/>
          </a:xfrm>
          <a:prstGeom prst="rect">
            <a:avLst/>
          </a:prstGeom>
        </p:spPr>
        <p:txBody>
          <a:bodyPr wrap="square">
            <a:spAutoFit/>
          </a:bodyPr>
          <a:lstStyle/>
          <a:p>
            <a:endParaRPr lang="ru-RU" dirty="0"/>
          </a:p>
          <a:p>
            <a:endParaRPr lang="ru-RU" dirty="0"/>
          </a:p>
          <a:p>
            <a:pPr algn="just"/>
            <a:r>
              <a:rPr lang="ru-RU" sz="2800" dirty="0"/>
              <a:t>Ф</a:t>
            </a:r>
            <a:r>
              <a:rPr lang="ru-RU" sz="2800" dirty="0" smtClean="0"/>
              <a:t>орма </a:t>
            </a:r>
            <a:r>
              <a:rPr lang="ru-RU" sz="2800" dirty="0"/>
              <a:t>федерального статистического наблюдения № 30 составляется всеми медицинскими организациями, входящими в </a:t>
            </a:r>
            <a:r>
              <a:rPr lang="ru-RU" sz="2800" b="1" dirty="0"/>
              <a:t>номенклатуру медицинских организаций </a:t>
            </a:r>
            <a:r>
              <a:rPr lang="ru-RU" sz="2800" dirty="0"/>
              <a:t>(приказ Минздрава России от 06.08.2013 № 529н, зарегистрирован в Министерстве юстиции Российской Федерации 13.09.2013 № 29950) </a:t>
            </a:r>
          </a:p>
          <a:p>
            <a:r>
              <a:rPr lang="ru-RU" sz="2800" dirty="0" smtClean="0">
                <a:solidFill>
                  <a:srgbClr val="FF0000"/>
                </a:solidFill>
              </a:rPr>
              <a:t>!</a:t>
            </a:r>
            <a:r>
              <a:rPr lang="ru-RU" sz="2800" dirty="0" smtClean="0"/>
              <a:t> Клиники </a:t>
            </a:r>
            <a:r>
              <a:rPr lang="ru-RU" sz="2800" dirty="0"/>
              <a:t>ВУЗов и НИИ </a:t>
            </a:r>
            <a:r>
              <a:rPr lang="ru-RU" sz="2800" dirty="0" smtClean="0"/>
              <a:t>(подчинения МЗРФ и академии наук) также заполняют  форму  </a:t>
            </a:r>
            <a:endParaRPr lang="ru-RU" sz="2800" dirty="0"/>
          </a:p>
          <a:p>
            <a:endParaRPr lang="ru-RU" dirty="0"/>
          </a:p>
        </p:txBody>
      </p:sp>
    </p:spTree>
    <p:extLst>
      <p:ext uri="{BB962C8B-B14F-4D97-AF65-F5344CB8AC3E}">
        <p14:creationId xmlns:p14="http://schemas.microsoft.com/office/powerpoint/2010/main" val="32119150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404663"/>
            <a:ext cx="7848872" cy="6093976"/>
          </a:xfrm>
          <a:prstGeom prst="rect">
            <a:avLst/>
          </a:prstGeom>
        </p:spPr>
        <p:txBody>
          <a:bodyPr wrap="square">
            <a:spAutoFit/>
          </a:bodyPr>
          <a:lstStyle/>
          <a:p>
            <a:endParaRPr lang="ru-RU" dirty="0"/>
          </a:p>
          <a:p>
            <a:endParaRPr lang="ru-RU" dirty="0"/>
          </a:p>
          <a:p>
            <a:pPr algn="just"/>
            <a:r>
              <a:rPr lang="ru-RU" sz="2800" u="sng" dirty="0" smtClean="0"/>
              <a:t>При  заполнении ФСН 30 необходимо использовать следующие документы:</a:t>
            </a:r>
          </a:p>
          <a:p>
            <a:pPr algn="just"/>
            <a:endParaRPr lang="ru-RU" sz="2800" dirty="0"/>
          </a:p>
          <a:p>
            <a:pPr marL="457200" indent="-457200" algn="just">
              <a:buFont typeface="Arial" panose="020B0604020202020204" pitchFamily="34" charset="0"/>
              <a:buChar char="•"/>
            </a:pPr>
            <a:r>
              <a:rPr lang="ru-RU" sz="2800" dirty="0" smtClean="0"/>
              <a:t>Устав медицинской организации</a:t>
            </a:r>
          </a:p>
          <a:p>
            <a:pPr marL="457200" indent="-457200" algn="just">
              <a:buFont typeface="Arial" panose="020B0604020202020204" pitchFamily="34" charset="0"/>
              <a:buChar char="•"/>
            </a:pPr>
            <a:r>
              <a:rPr lang="ru-RU" sz="2800" dirty="0" smtClean="0"/>
              <a:t>Положение об организации структурного подразделения</a:t>
            </a:r>
          </a:p>
          <a:p>
            <a:pPr marL="457200" indent="-457200" algn="just">
              <a:buFont typeface="Arial" panose="020B0604020202020204" pitchFamily="34" charset="0"/>
              <a:buChar char="•"/>
            </a:pPr>
            <a:r>
              <a:rPr lang="ru-RU" sz="2800" dirty="0" smtClean="0"/>
              <a:t>Штатное расписание</a:t>
            </a:r>
          </a:p>
          <a:p>
            <a:pPr marL="457200" indent="-457200" algn="just">
              <a:buFont typeface="Arial" panose="020B0604020202020204" pitchFamily="34" charset="0"/>
              <a:buChar char="•"/>
            </a:pPr>
            <a:r>
              <a:rPr lang="ru-RU" sz="2800" dirty="0" smtClean="0"/>
              <a:t>Стандарты оснащения</a:t>
            </a:r>
          </a:p>
          <a:p>
            <a:pPr marL="457200" indent="-457200" algn="just">
              <a:buFont typeface="Arial" panose="020B0604020202020204" pitchFamily="34" charset="0"/>
              <a:buChar char="•"/>
            </a:pPr>
            <a:r>
              <a:rPr lang="ru-RU" sz="2800" dirty="0" smtClean="0"/>
              <a:t>Должностные инструкции</a:t>
            </a:r>
          </a:p>
          <a:p>
            <a:pPr marL="457200" indent="-457200" algn="just">
              <a:buFont typeface="Arial" panose="020B0604020202020204" pitchFamily="34" charset="0"/>
              <a:buChar char="•"/>
            </a:pPr>
            <a:r>
              <a:rPr lang="ru-RU" sz="2800" dirty="0" smtClean="0"/>
              <a:t>Правила внутреннего распорядка</a:t>
            </a:r>
          </a:p>
          <a:p>
            <a:pPr marL="457200" indent="-457200" algn="just">
              <a:buFont typeface="Arial" panose="020B0604020202020204" pitchFamily="34" charset="0"/>
              <a:buChar char="•"/>
            </a:pPr>
            <a:r>
              <a:rPr lang="ru-RU" sz="2800" dirty="0" smtClean="0"/>
              <a:t>Документ, утвержденный руководителем нагрузки персонала</a:t>
            </a:r>
          </a:p>
          <a:p>
            <a:endParaRPr lang="ru-RU" dirty="0"/>
          </a:p>
        </p:txBody>
      </p:sp>
    </p:spTree>
    <p:extLst>
      <p:ext uri="{BB962C8B-B14F-4D97-AF65-F5344CB8AC3E}">
        <p14:creationId xmlns:p14="http://schemas.microsoft.com/office/powerpoint/2010/main" val="74197569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7" name="Таблица 6"/>
          <p:cNvGraphicFramePr>
            <a:graphicFrameLocks noGrp="1"/>
          </p:cNvGraphicFramePr>
          <p:nvPr>
            <p:ph type="tbl" idx="1"/>
            <p:extLst/>
          </p:nvPr>
        </p:nvGraphicFramePr>
        <p:xfrm>
          <a:off x="632777" y="1295401"/>
          <a:ext cx="8096315" cy="2349622"/>
        </p:xfrm>
        <a:graphic>
          <a:graphicData uri="http://schemas.openxmlformats.org/drawingml/2006/table">
            <a:tbl>
              <a:tblPr firstRow="1" firstCol="1" bandRow="1">
                <a:tableStyleId>{5C22544A-7EE6-4342-B048-85BDC9FD1C3A}</a:tableStyleId>
              </a:tblPr>
              <a:tblGrid>
                <a:gridCol w="4320601">
                  <a:extLst>
                    <a:ext uri="{9D8B030D-6E8A-4147-A177-3AD203B41FA5}">
                      <a16:colId xmlns:a16="http://schemas.microsoft.com/office/drawing/2014/main" xmlns="" val="1085761373"/>
                    </a:ext>
                  </a:extLst>
                </a:gridCol>
                <a:gridCol w="704765">
                  <a:extLst>
                    <a:ext uri="{9D8B030D-6E8A-4147-A177-3AD203B41FA5}">
                      <a16:colId xmlns:a16="http://schemas.microsoft.com/office/drawing/2014/main" xmlns="" val="2962686166"/>
                    </a:ext>
                  </a:extLst>
                </a:gridCol>
                <a:gridCol w="1128277">
                  <a:extLst>
                    <a:ext uri="{9D8B030D-6E8A-4147-A177-3AD203B41FA5}">
                      <a16:colId xmlns:a16="http://schemas.microsoft.com/office/drawing/2014/main" xmlns="" val="655358359"/>
                    </a:ext>
                  </a:extLst>
                </a:gridCol>
                <a:gridCol w="1942672">
                  <a:extLst>
                    <a:ext uri="{9D8B030D-6E8A-4147-A177-3AD203B41FA5}">
                      <a16:colId xmlns:a16="http://schemas.microsoft.com/office/drawing/2014/main" xmlns="" val="1255260262"/>
                    </a:ext>
                  </a:extLst>
                </a:gridCol>
              </a:tblGrid>
              <a:tr h="1174812">
                <a:tc>
                  <a:txBody>
                    <a:bodyPr/>
                    <a:lstStyle/>
                    <a:p>
                      <a:pPr algn="ctr">
                        <a:spcAft>
                          <a:spcPts val="0"/>
                        </a:spcAft>
                      </a:pPr>
                      <a:r>
                        <a:rPr lang="ru-RU" sz="1000" dirty="0">
                          <a:solidFill>
                            <a:schemeClr val="tx1"/>
                          </a:solidFill>
                          <a:effectLst/>
                        </a:rPr>
                        <a:t>Наименование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solidFill>
                            <a:schemeClr val="tx1"/>
                          </a:solidFill>
                          <a:effectLst/>
                        </a:rPr>
                        <a:t>№ </a:t>
                      </a:r>
                      <a:br>
                        <a:rPr lang="ru-RU" sz="1000" dirty="0">
                          <a:solidFill>
                            <a:schemeClr val="tx1"/>
                          </a:solidFill>
                          <a:effectLst/>
                        </a:rPr>
                      </a:br>
                      <a:r>
                        <a:rPr lang="ru-RU" sz="1000" dirty="0">
                          <a:solidFill>
                            <a:schemeClr val="tx1"/>
                          </a:solidFill>
                          <a:effectLst/>
                        </a:rPr>
                        <a:t>строки</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solidFill>
                            <a:schemeClr val="tx1"/>
                          </a:solidFill>
                          <a:effectLst/>
                        </a:rPr>
                        <a:t>Отметка </a:t>
                      </a:r>
                      <a:br>
                        <a:rPr lang="ru-RU" sz="1000" dirty="0">
                          <a:solidFill>
                            <a:schemeClr val="tx1"/>
                          </a:solidFill>
                          <a:effectLst/>
                        </a:rPr>
                      </a:br>
                      <a:r>
                        <a:rPr lang="ru-RU" sz="1000" dirty="0">
                          <a:solidFill>
                            <a:schemeClr val="tx1"/>
                          </a:solidFill>
                          <a:effectLst/>
                        </a:rPr>
                        <a:t>(нет – 0,</a:t>
                      </a:r>
                      <a:br>
                        <a:rPr lang="ru-RU" sz="1000" dirty="0">
                          <a:solidFill>
                            <a:schemeClr val="tx1"/>
                          </a:solidFill>
                          <a:effectLst/>
                        </a:rPr>
                      </a:br>
                      <a:r>
                        <a:rPr lang="ru-RU" sz="1000" dirty="0">
                          <a:solidFill>
                            <a:schemeClr val="tx1"/>
                          </a:solidFill>
                          <a:effectLst/>
                        </a:rPr>
                        <a:t>да –1)</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solidFill>
                            <a:schemeClr val="tx1"/>
                          </a:solidFill>
                          <a:effectLst/>
                          <a:highlight>
                            <a:srgbClr val="FFFF00"/>
                          </a:highlight>
                        </a:rPr>
                        <a:t>Участвующая в создании и тиражировании «Новой модели медицинской организации»</a:t>
                      </a:r>
                      <a:endParaRPr lang="ru-RU" sz="1200" dirty="0">
                        <a:solidFill>
                          <a:schemeClr val="tx1"/>
                        </a:solidFill>
                        <a:effectLst/>
                      </a:endParaRPr>
                    </a:p>
                    <a:p>
                      <a:pPr>
                        <a:spcAft>
                          <a:spcPts val="0"/>
                        </a:spcAft>
                      </a:pPr>
                      <a:r>
                        <a:rPr lang="ru-RU" sz="1000" dirty="0">
                          <a:solidFill>
                            <a:schemeClr val="tx1"/>
                          </a:solidFill>
                          <a:effectLst/>
                          <a:highlight>
                            <a:srgbClr val="FFFF00"/>
                          </a:highlight>
                        </a:rPr>
                        <a:t>            (нет – 0, да –1)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530554839"/>
                  </a:ext>
                </a:extLst>
              </a:tr>
              <a:tr h="234962">
                <a:tc>
                  <a:txBody>
                    <a:bodyPr/>
                    <a:lstStyle/>
                    <a:p>
                      <a:pPr algn="ctr">
                        <a:spcAft>
                          <a:spcPts val="0"/>
                        </a:spcAft>
                      </a:pPr>
                      <a:r>
                        <a:rPr lang="ru-RU" sz="1000" dirty="0">
                          <a:solidFill>
                            <a:schemeClr val="tx1"/>
                          </a:solidFill>
                          <a:effectLst/>
                        </a:rPr>
                        <a:t>1</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solidFill>
                            <a:schemeClr val="tx1"/>
                          </a:solidFill>
                          <a:effectLst/>
                        </a:rPr>
                        <a:t>2</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solidFill>
                            <a:schemeClr val="tx1"/>
                          </a:solidFill>
                          <a:effectLst/>
                        </a:rPr>
                        <a:t>3</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a:solidFill>
                            <a:schemeClr val="tx1"/>
                          </a:solidFill>
                          <a:effectLst/>
                          <a:highlight>
                            <a:srgbClr val="FFFF00"/>
                          </a:highlight>
                        </a:rPr>
                        <a:t>4</a:t>
                      </a:r>
                      <a:endParaRPr lang="ru-RU" sz="120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842172712"/>
                  </a:ext>
                </a:extLst>
              </a:tr>
              <a:tr h="234962">
                <a:tc>
                  <a:txBody>
                    <a:bodyPr/>
                    <a:lstStyle/>
                    <a:p>
                      <a:pPr>
                        <a:spcAft>
                          <a:spcPts val="0"/>
                        </a:spcAft>
                      </a:pPr>
                      <a:r>
                        <a:rPr lang="ru-RU" sz="1000" dirty="0">
                          <a:solidFill>
                            <a:schemeClr val="tx1"/>
                          </a:solidFill>
                          <a:effectLst/>
                        </a:rPr>
                        <a:t>Подчиненность:  муниципальная</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solidFill>
                            <a:schemeClr val="tx1"/>
                          </a:solidFill>
                          <a:effectLst/>
                        </a:rPr>
                        <a:t>1</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solidFill>
                            <a:schemeClr val="tx1"/>
                          </a:solidFill>
                          <a:effectLst/>
                        </a:rPr>
                        <a:t>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a:solidFill>
                            <a:schemeClr val="tx1"/>
                          </a:solidFill>
                          <a:effectLst/>
                        </a:rPr>
                        <a:t> </a:t>
                      </a:r>
                      <a:endParaRPr lang="ru-RU" sz="120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298951183"/>
                  </a:ext>
                </a:extLst>
              </a:tr>
              <a:tr h="234962">
                <a:tc>
                  <a:txBody>
                    <a:bodyPr/>
                    <a:lstStyle/>
                    <a:p>
                      <a:pPr>
                        <a:spcAft>
                          <a:spcPts val="0"/>
                        </a:spcAft>
                      </a:pPr>
                      <a:r>
                        <a:rPr lang="ru-RU" sz="1000" dirty="0">
                          <a:solidFill>
                            <a:schemeClr val="tx1"/>
                          </a:solidFill>
                          <a:effectLst/>
                        </a:rPr>
                        <a:t>                             субъекту Российской Федерации</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solidFill>
                            <a:schemeClr val="tx1"/>
                          </a:solidFill>
                          <a:effectLst/>
                        </a:rPr>
                        <a:t>2</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solidFill>
                            <a:schemeClr val="tx1"/>
                          </a:solidFill>
                          <a:effectLst/>
                        </a:rPr>
                        <a:t>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solidFill>
                            <a:schemeClr val="tx1"/>
                          </a:solidFill>
                          <a:effectLst/>
                        </a:rPr>
                        <a:t>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772706964"/>
                  </a:ext>
                </a:extLst>
              </a:tr>
              <a:tr h="234962">
                <a:tc>
                  <a:txBody>
                    <a:bodyPr/>
                    <a:lstStyle/>
                    <a:p>
                      <a:pPr>
                        <a:spcAft>
                          <a:spcPts val="0"/>
                        </a:spcAft>
                      </a:pPr>
                      <a:r>
                        <a:rPr lang="ru-RU" sz="1000" dirty="0">
                          <a:solidFill>
                            <a:schemeClr val="tx1"/>
                          </a:solidFill>
                          <a:effectLst/>
                        </a:rPr>
                        <a:t>                             федеральная</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solidFill>
                            <a:schemeClr val="tx1"/>
                          </a:solidFill>
                          <a:effectLst/>
                        </a:rPr>
                        <a:t>3</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solidFill>
                            <a:schemeClr val="tx1"/>
                          </a:solidFill>
                          <a:effectLst/>
                        </a:rPr>
                        <a:t>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solidFill>
                            <a:schemeClr val="tx1"/>
                          </a:solidFill>
                          <a:effectLst/>
                        </a:rPr>
                        <a:t>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204328682"/>
                  </a:ext>
                </a:extLst>
              </a:tr>
              <a:tr h="234962">
                <a:tc>
                  <a:txBody>
                    <a:bodyPr/>
                    <a:lstStyle/>
                    <a:p>
                      <a:pPr>
                        <a:spcAft>
                          <a:spcPts val="0"/>
                        </a:spcAft>
                      </a:pPr>
                      <a:r>
                        <a:rPr lang="ru-RU" sz="1000">
                          <a:solidFill>
                            <a:schemeClr val="tx1"/>
                          </a:solidFill>
                          <a:effectLst/>
                        </a:rPr>
                        <a:t>Медицинская организация расположена в сельской местности</a:t>
                      </a:r>
                      <a:endParaRPr lang="ru-RU" sz="120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solidFill>
                            <a:schemeClr val="tx1"/>
                          </a:solidFill>
                          <a:effectLst/>
                        </a:rPr>
                        <a:t>4</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solidFill>
                            <a:schemeClr val="tx1"/>
                          </a:solidFill>
                          <a:effectLst/>
                        </a:rPr>
                        <a:t>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solidFill>
                            <a:schemeClr val="tx1"/>
                          </a:solidFill>
                          <a:effectLst/>
                        </a:rPr>
                        <a:t>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159369402"/>
                  </a:ext>
                </a:extLst>
              </a:tr>
            </a:tbl>
          </a:graphicData>
        </a:graphic>
      </p:graphicFrame>
      <p:sp>
        <p:nvSpPr>
          <p:cNvPr id="15362" name="Rectangle 2"/>
          <p:cNvSpPr>
            <a:spLocks noGrp="1" noChangeArrowheads="1"/>
          </p:cNvSpPr>
          <p:nvPr>
            <p:ph type="title"/>
          </p:nvPr>
        </p:nvSpPr>
        <p:spPr>
          <a:xfrm>
            <a:off x="2590800" y="457200"/>
            <a:ext cx="3810000" cy="381000"/>
          </a:xfrm>
        </p:spPr>
        <p:txBody>
          <a:bodyPr rtlCol="0">
            <a:normAutofit fontScale="90000"/>
          </a:bodyPr>
          <a:lstStyle/>
          <a:p>
            <a:pPr eaLnBrk="1" fontAlgn="auto" hangingPunct="1">
              <a:spcAft>
                <a:spcPts val="0"/>
              </a:spcAft>
              <a:defRPr/>
            </a:pPr>
            <a:r>
              <a:rPr lang="ru-RU" sz="2000" b="1" dirty="0" smtClean="0">
                <a:latin typeface="Times New Roman" pitchFamily="18" charset="0"/>
              </a:rPr>
              <a:t>1. Общие сведения</a:t>
            </a:r>
          </a:p>
        </p:txBody>
      </p:sp>
      <p:sp>
        <p:nvSpPr>
          <p:cNvPr id="7201" name="Rectangle 3"/>
          <p:cNvSpPr>
            <a:spLocks noChangeArrowheads="1"/>
          </p:cNvSpPr>
          <p:nvPr/>
        </p:nvSpPr>
        <p:spPr bwMode="auto">
          <a:xfrm>
            <a:off x="2027238" y="2192338"/>
            <a:ext cx="34036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2000">
              <a:latin typeface="Times New Roman" panose="02020603050405020304" pitchFamily="18" charset="0"/>
            </a:endParaRPr>
          </a:p>
        </p:txBody>
      </p:sp>
      <p:sp>
        <p:nvSpPr>
          <p:cNvPr id="7202" name="Rectangle 4"/>
          <p:cNvSpPr>
            <a:spLocks noChangeArrowheads="1"/>
          </p:cNvSpPr>
          <p:nvPr/>
        </p:nvSpPr>
        <p:spPr bwMode="auto">
          <a:xfrm>
            <a:off x="457200" y="914400"/>
            <a:ext cx="2057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2000" b="1">
                <a:latin typeface="Times New Roman" panose="02020603050405020304" pitchFamily="18" charset="0"/>
              </a:rPr>
              <a:t>Таблица 1000</a:t>
            </a:r>
          </a:p>
        </p:txBody>
      </p:sp>
      <p:sp>
        <p:nvSpPr>
          <p:cNvPr id="7206" name="Rectangle 214"/>
          <p:cNvSpPr>
            <a:spLocks noChangeArrowheads="1"/>
          </p:cNvSpPr>
          <p:nvPr/>
        </p:nvSpPr>
        <p:spPr bwMode="auto">
          <a:xfrm>
            <a:off x="899592" y="4149080"/>
            <a:ext cx="7416824" cy="1440159"/>
          </a:xfrm>
          <a:prstGeom prst="rect">
            <a:avLst/>
          </a:prstGeom>
          <a:ln/>
          <a:extLst/>
        </p:spPr>
        <p:style>
          <a:lnRef idx="2">
            <a:schemeClr val="dk1"/>
          </a:lnRef>
          <a:fillRef idx="1">
            <a:schemeClr val="lt1"/>
          </a:fillRef>
          <a:effectRef idx="0">
            <a:schemeClr val="dk1"/>
          </a:effectRef>
          <a:fontRef idx="minor">
            <a:schemeClr val="dk1"/>
          </a:fontRef>
        </p:style>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1600" b="1" dirty="0" smtClean="0">
                <a:latin typeface="Times New Roman" panose="02020603050405020304" pitchFamily="18" charset="0"/>
              </a:rPr>
              <a:t>Таблица заполняется только юридическим лицом (головное учреждение), структурные подразделения, находящиеся на разных территориях, таблицу </a:t>
            </a:r>
            <a:r>
              <a:rPr lang="ru-RU" altLang="ru-RU" sz="1600" b="1" dirty="0" smtClean="0">
                <a:solidFill>
                  <a:srgbClr val="FF0000"/>
                </a:solidFill>
                <a:latin typeface="Times New Roman" panose="02020603050405020304" pitchFamily="18" charset="0"/>
              </a:rPr>
              <a:t>НЕ </a:t>
            </a:r>
            <a:r>
              <a:rPr lang="ru-RU" altLang="ru-RU" sz="1600" b="1" dirty="0" smtClean="0">
                <a:latin typeface="Times New Roman" panose="02020603050405020304" pitchFamily="18" charset="0"/>
              </a:rPr>
              <a:t>заполняют</a:t>
            </a:r>
            <a:endParaRPr lang="ru-RU" altLang="ru-RU" sz="1600" b="1" dirty="0">
              <a:latin typeface="Times New Roman" panose="02020603050405020304" pitchFamily="18" charset="0"/>
            </a:endParaRPr>
          </a:p>
        </p:txBody>
      </p:sp>
      <p:sp>
        <p:nvSpPr>
          <p:cNvPr id="3" name="AutoShape 2" descr="blob:https://web.whatsapp.com/de9c4734-9510-4421-9157-6441d1f63002"/>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AutoShape 4" descr="blob:https://web.whatsapp.com/de9c4734-9510-4421-9157-6441d1f63002"/>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6" descr="blob:https://web.whatsapp.com/de9c4734-9510-4421-9157-6441d1f63002"/>
          <p:cNvSpPr>
            <a:spLocks noChangeAspect="1" noChangeArrowheads="1"/>
          </p:cNvSpPr>
          <p:nvPr/>
        </p:nvSpPr>
        <p:spPr bwMode="auto">
          <a:xfrm>
            <a:off x="-1260648" y="160337"/>
            <a:ext cx="2025823"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188630342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5" name="Прямоугольник 4"/>
          <p:cNvSpPr>
            <a:spLocks noChangeArrowheads="1"/>
          </p:cNvSpPr>
          <p:nvPr/>
        </p:nvSpPr>
        <p:spPr bwMode="auto">
          <a:xfrm>
            <a:off x="896544" y="-26988"/>
            <a:ext cx="1319213" cy="1444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1507"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C60C56B1-1725-42DC-887B-1E0184F13AEA}" type="slidenum">
              <a:rPr lang="ru-RU" altLang="ru-RU" smtClean="0">
                <a:solidFill>
                  <a:srgbClr val="898989"/>
                </a:solidFill>
                <a:latin typeface="Calibri" pitchFamily="34" charset="0"/>
              </a:rPr>
              <a:pPr/>
              <a:t>44</a:t>
            </a:fld>
            <a:endParaRPr lang="ru-RU" altLang="ru-RU" smtClean="0">
              <a:solidFill>
                <a:srgbClr val="898989"/>
              </a:solidFill>
              <a:latin typeface="Calibri" pitchFamily="34" charset="0"/>
            </a:endParaRPr>
          </a:p>
        </p:txBody>
      </p:sp>
      <p:sp>
        <p:nvSpPr>
          <p:cNvPr id="10" name="Rectangle 2"/>
          <p:cNvSpPr txBox="1">
            <a:spLocks noChangeArrowheads="1"/>
          </p:cNvSpPr>
          <p:nvPr/>
        </p:nvSpPr>
        <p:spPr>
          <a:xfrm>
            <a:off x="242891" y="112714"/>
            <a:ext cx="8639175" cy="781051"/>
          </a:xfrm>
          <a:prstGeom prst="rect">
            <a:avLst/>
          </a:prstGeom>
          <a:solidFill>
            <a:srgbClr val="0070C0"/>
          </a:solid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indent="274638">
              <a:tabLst>
                <a:tab pos="266700" algn="l"/>
              </a:tabLst>
              <a:defRPr/>
            </a:pPr>
            <a:endParaRPr lang="ru-RU" sz="2800" dirty="0">
              <a:solidFill>
                <a:srgbClr val="FF0000"/>
              </a:solidFill>
            </a:endParaRPr>
          </a:p>
        </p:txBody>
      </p:sp>
      <p:sp>
        <p:nvSpPr>
          <p:cNvPr id="11" name="Rectangle 167"/>
          <p:cNvSpPr>
            <a:spLocks noGrp="1" noChangeArrowheads="1"/>
          </p:cNvSpPr>
          <p:nvPr>
            <p:ph type="title"/>
          </p:nvPr>
        </p:nvSpPr>
        <p:spPr>
          <a:xfrm>
            <a:off x="263813" y="35356"/>
            <a:ext cx="4953000" cy="457200"/>
          </a:xfrm>
        </p:spPr>
        <p:txBody>
          <a:bodyPr/>
          <a:lstStyle/>
          <a:p>
            <a:pPr eaLnBrk="1" hangingPunct="1"/>
            <a:r>
              <a:rPr lang="en-US" altLang="ru-RU" sz="2000" b="1" dirty="0" smtClean="0">
                <a:solidFill>
                  <a:schemeClr val="bg1"/>
                </a:solidFill>
                <a:latin typeface="Times New Roman" pitchFamily="18" charset="0"/>
              </a:rPr>
              <a:t>2</a:t>
            </a:r>
            <a:r>
              <a:rPr lang="ru-RU" altLang="ru-RU" sz="2000" b="1" dirty="0" smtClean="0">
                <a:solidFill>
                  <a:schemeClr val="bg1"/>
                </a:solidFill>
                <a:latin typeface="Times New Roman" pitchFamily="18" charset="0"/>
              </a:rPr>
              <a:t>. Кабинеты, отделения, подразделения</a:t>
            </a:r>
          </a:p>
        </p:txBody>
      </p:sp>
      <p:sp>
        <p:nvSpPr>
          <p:cNvPr id="12" name="Rectangle 171"/>
          <p:cNvSpPr>
            <a:spLocks noChangeArrowheads="1"/>
          </p:cNvSpPr>
          <p:nvPr/>
        </p:nvSpPr>
        <p:spPr bwMode="auto">
          <a:xfrm>
            <a:off x="242890" y="459401"/>
            <a:ext cx="1828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2000" b="1" dirty="0">
                <a:solidFill>
                  <a:schemeClr val="bg1"/>
                </a:solidFill>
                <a:latin typeface="Times New Roman" pitchFamily="18" charset="0"/>
              </a:rPr>
              <a:t>Таблица 1001</a:t>
            </a:r>
          </a:p>
        </p:txBody>
      </p:sp>
      <p:graphicFrame>
        <p:nvGraphicFramePr>
          <p:cNvPr id="13" name="Group 193"/>
          <p:cNvGraphicFramePr>
            <a:graphicFrameLocks/>
          </p:cNvGraphicFramePr>
          <p:nvPr>
            <p:extLst/>
          </p:nvPr>
        </p:nvGraphicFramePr>
        <p:xfrm>
          <a:off x="325895" y="893765"/>
          <a:ext cx="8382000" cy="1255628"/>
        </p:xfrm>
        <a:graphic>
          <a:graphicData uri="http://schemas.openxmlformats.org/drawingml/2006/table">
            <a:tbl>
              <a:tblPr/>
              <a:tblGrid>
                <a:gridCol w="2301889"/>
                <a:gridCol w="792088"/>
                <a:gridCol w="2232248"/>
                <a:gridCol w="1974688"/>
                <a:gridCol w="1081087"/>
              </a:tblGrid>
              <a:tr h="749734">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Наименование </a:t>
                      </a:r>
                      <a:endParaRPr kumimoji="0" lang="ru-RU" sz="1400" b="0" i="0" u="none" strike="noStrike" cap="none" normalizeH="0" baseline="0" dirty="0" smtClean="0">
                        <a:ln>
                          <a:noFill/>
                        </a:ln>
                        <a:solidFill>
                          <a:schemeClr val="tx1"/>
                        </a:solidFill>
                        <a:effectLst/>
                        <a:latin typeface="Arial" charset="0"/>
                        <a:cs typeface="Arial" charset="0"/>
                      </a:endParaRPr>
                    </a:p>
                  </a:txBody>
                  <a:tcPr marT="45683" marB="4568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2636838" algn="ctr"/>
                          <a:tab pos="5273675" algn="r"/>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 </a:t>
                      </a:r>
                      <a:br>
                        <a:rPr kumimoji="0" lang="ru-RU" sz="1400" b="0" i="0" u="none" strike="noStrike" cap="none" normalizeH="0" baseline="0" smtClean="0">
                          <a:ln>
                            <a:noFill/>
                          </a:ln>
                          <a:solidFill>
                            <a:schemeClr val="tx1"/>
                          </a:solidFill>
                          <a:effectLst/>
                          <a:latin typeface="Times New Roman" pitchFamily="18" charset="0"/>
                          <a:cs typeface="Times New Roman" pitchFamily="18" charset="0"/>
                        </a:rPr>
                      </a:b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строки</a:t>
                      </a:r>
                      <a:endParaRPr kumimoji="0" lang="ru-RU" sz="1400" b="0" i="0" u="none" strike="noStrike" cap="none" normalizeH="0" baseline="0" smtClean="0">
                        <a:ln>
                          <a:noFill/>
                        </a:ln>
                        <a:solidFill>
                          <a:schemeClr val="tx1"/>
                        </a:solidFill>
                        <a:effectLst/>
                        <a:latin typeface="Arial" charset="0"/>
                        <a:cs typeface="Arial" charset="0"/>
                      </a:endParaRPr>
                    </a:p>
                  </a:txBody>
                  <a:tcPr marT="45683" marB="4568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2636838" algn="ctr"/>
                          <a:tab pos="5273675" algn="r"/>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Наличие подразделений,</a:t>
                      </a:r>
                    </a:p>
                    <a:p>
                      <a:pPr marL="0" marR="0" lvl="0" indent="0" algn="ctr" defTabSz="914400" rtl="0" eaLnBrk="0" fontAlgn="base" latinLnBrk="0" hangingPunct="0">
                        <a:lnSpc>
                          <a:spcPct val="100000"/>
                        </a:lnSpc>
                        <a:spcBef>
                          <a:spcPct val="0"/>
                        </a:spcBef>
                        <a:spcAft>
                          <a:spcPct val="0"/>
                        </a:spcAft>
                        <a:buClrTx/>
                        <a:buSzTx/>
                        <a:buFontTx/>
                        <a:buNone/>
                        <a:tabLst>
                          <a:tab pos="2636838" algn="ctr"/>
                          <a:tab pos="5273675" algn="r"/>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отделов,  отделений, кабинетов </a:t>
                      </a:r>
                      <a:b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br>
                      <a:r>
                        <a:rPr kumimoji="0" lang="ru-RU" sz="1400" b="1" i="0" u="none" strike="noStrike" cap="none" normalizeH="0" baseline="0" dirty="0" smtClean="0">
                          <a:ln>
                            <a:noFill/>
                          </a:ln>
                          <a:solidFill>
                            <a:srgbClr val="FF0000"/>
                          </a:solidFill>
                          <a:effectLst/>
                          <a:latin typeface="Times New Roman" pitchFamily="18" charset="0"/>
                          <a:cs typeface="Times New Roman" pitchFamily="18" charset="0"/>
                        </a:rPr>
                        <a:t>(нет </a:t>
                      </a:r>
                      <a:r>
                        <a:rPr kumimoji="0" lang="ru-RU" sz="1400" b="1" i="0" u="none" strike="noStrike" cap="none" normalizeH="0" baseline="0" dirty="0" smtClean="0">
                          <a:ln>
                            <a:noFill/>
                          </a:ln>
                          <a:solidFill>
                            <a:srgbClr val="FF0000"/>
                          </a:solidFill>
                          <a:effectLst/>
                          <a:latin typeface="Arial"/>
                          <a:cs typeface="Times New Roman" pitchFamily="18" charset="0"/>
                        </a:rPr>
                        <a:t>–</a:t>
                      </a:r>
                      <a:r>
                        <a:rPr kumimoji="0" lang="ru-RU" sz="1400" b="1" i="0" u="none" strike="noStrike" cap="none" normalizeH="0" baseline="0" dirty="0" smtClean="0">
                          <a:ln>
                            <a:noFill/>
                          </a:ln>
                          <a:solidFill>
                            <a:srgbClr val="FF0000"/>
                          </a:solidFill>
                          <a:effectLst/>
                          <a:latin typeface="Times New Roman" pitchFamily="18" charset="0"/>
                          <a:cs typeface="Times New Roman" pitchFamily="18" charset="0"/>
                        </a:rPr>
                        <a:t> 0, есть - 1)</a:t>
                      </a:r>
                      <a:endParaRPr kumimoji="0" lang="ru-RU" sz="1400" b="1" i="0" u="none" strike="noStrike" cap="none" normalizeH="0" baseline="0" dirty="0" smtClean="0">
                        <a:ln>
                          <a:noFill/>
                        </a:ln>
                        <a:solidFill>
                          <a:srgbClr val="FF0000"/>
                        </a:solidFill>
                        <a:effectLst/>
                        <a:latin typeface="Arial" charset="0"/>
                        <a:cs typeface="Arial" charset="0"/>
                      </a:endParaRPr>
                    </a:p>
                  </a:txBody>
                  <a:tcPr marT="45683" marB="4568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2636838" algn="ctr"/>
                          <a:tab pos="5273675" algn="r"/>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Число</a:t>
                      </a:r>
                    </a:p>
                    <a:p>
                      <a:pPr marL="0" marR="0" lvl="0" indent="0" algn="ctr" defTabSz="914400" rtl="0" eaLnBrk="0" fontAlgn="base" latinLnBrk="0" hangingPunct="0">
                        <a:lnSpc>
                          <a:spcPct val="100000"/>
                        </a:lnSpc>
                        <a:spcBef>
                          <a:spcPct val="0"/>
                        </a:spcBef>
                        <a:spcAft>
                          <a:spcPct val="0"/>
                        </a:spcAft>
                        <a:buClrTx/>
                        <a:buSzTx/>
                        <a:buFontTx/>
                        <a:buNone/>
                        <a:tabLst>
                          <a:tab pos="2636838" algn="ctr"/>
                          <a:tab pos="5273675" algn="r"/>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подразделений,</a:t>
                      </a:r>
                    </a:p>
                    <a:p>
                      <a:pPr marL="0" marR="0" lvl="0" indent="0" algn="ctr" defTabSz="914400" rtl="0" eaLnBrk="0" fontAlgn="base" latinLnBrk="0" hangingPunct="0">
                        <a:lnSpc>
                          <a:spcPct val="100000"/>
                        </a:lnSpc>
                        <a:spcBef>
                          <a:spcPct val="0"/>
                        </a:spcBef>
                        <a:spcAft>
                          <a:spcPct val="0"/>
                        </a:spcAft>
                        <a:buClrTx/>
                        <a:buSzTx/>
                        <a:buFontTx/>
                        <a:buNone/>
                        <a:tabLst>
                          <a:tab pos="2636838" algn="ctr"/>
                          <a:tab pos="5273675" algn="r"/>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отделов, отделений</a:t>
                      </a:r>
                    </a:p>
                  </a:txBody>
                  <a:tcPr marT="45683" marB="4568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2636838" algn="ctr"/>
                          <a:tab pos="5273675" algn="r"/>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Число кабинетов</a:t>
                      </a:r>
                      <a:endParaRPr kumimoji="0" lang="ru-RU" sz="1400" b="0" i="0" u="none" strike="noStrike" cap="none" normalizeH="0" baseline="0" smtClean="0">
                        <a:ln>
                          <a:noFill/>
                        </a:ln>
                        <a:solidFill>
                          <a:schemeClr val="tx1"/>
                        </a:solidFill>
                        <a:effectLst/>
                        <a:latin typeface="Arial" charset="0"/>
                        <a:cs typeface="Arial" charset="0"/>
                      </a:endParaRPr>
                    </a:p>
                  </a:txBody>
                  <a:tcPr marT="45683" marB="4568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0822">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ru-RU" sz="1400" b="0" i="0" u="none" strike="noStrike" cap="none" normalizeH="0" baseline="0" smtClean="0">
                        <a:ln>
                          <a:noFill/>
                        </a:ln>
                        <a:solidFill>
                          <a:schemeClr val="tx1"/>
                        </a:solidFill>
                        <a:effectLst/>
                        <a:latin typeface="Arial" charset="0"/>
                        <a:cs typeface="Arial" charset="0"/>
                      </a:endParaRPr>
                    </a:p>
                  </a:txBody>
                  <a:tcPr marT="45683" marB="4568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tab pos="2636838" algn="ctr"/>
                          <a:tab pos="5273675" algn="r"/>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2</a:t>
                      </a:r>
                      <a:endParaRPr kumimoji="0" lang="ru-RU" sz="1400" b="0" i="0" u="none" strike="noStrike" cap="none" normalizeH="0" baseline="0" dirty="0" smtClean="0">
                        <a:ln>
                          <a:noFill/>
                        </a:ln>
                        <a:solidFill>
                          <a:schemeClr val="tx1"/>
                        </a:solidFill>
                        <a:effectLst/>
                        <a:latin typeface="Arial" charset="0"/>
                        <a:cs typeface="Arial" charset="0"/>
                      </a:endParaRPr>
                    </a:p>
                  </a:txBody>
                  <a:tcPr marT="45683" marB="4568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tab pos="2636838" algn="ctr"/>
                          <a:tab pos="5273675" algn="r"/>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1400" b="0" i="0" u="none" strike="noStrike" cap="none" normalizeH="0" baseline="0" smtClean="0">
                        <a:ln>
                          <a:noFill/>
                        </a:ln>
                        <a:solidFill>
                          <a:schemeClr val="tx1"/>
                        </a:solidFill>
                        <a:effectLst/>
                        <a:latin typeface="Arial" charset="0"/>
                        <a:cs typeface="Arial" charset="0"/>
                      </a:endParaRPr>
                    </a:p>
                  </a:txBody>
                  <a:tcPr marT="45683" marB="4568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tab pos="2636838" algn="ctr"/>
                          <a:tab pos="5273675" algn="r"/>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4</a:t>
                      </a:r>
                      <a:endParaRPr kumimoji="0" lang="ru-RU" sz="1400" b="0" i="0" u="none" strike="noStrike" cap="none" normalizeH="0" baseline="0" dirty="0" smtClean="0">
                        <a:ln>
                          <a:noFill/>
                        </a:ln>
                        <a:solidFill>
                          <a:schemeClr val="tx1"/>
                        </a:solidFill>
                        <a:effectLst/>
                        <a:latin typeface="Arial" charset="0"/>
                        <a:cs typeface="Arial" charset="0"/>
                      </a:endParaRPr>
                    </a:p>
                  </a:txBody>
                  <a:tcPr marT="45683" marB="4568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tab pos="2636838" algn="ctr"/>
                          <a:tab pos="5273675" algn="r"/>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5</a:t>
                      </a:r>
                      <a:endParaRPr kumimoji="0" lang="ru-RU" sz="1400" b="0" i="0" u="none" strike="noStrike" cap="none" normalizeH="0" baseline="0" dirty="0" smtClean="0">
                        <a:ln>
                          <a:noFill/>
                        </a:ln>
                        <a:solidFill>
                          <a:schemeClr val="tx1"/>
                        </a:solidFill>
                        <a:effectLst/>
                        <a:latin typeface="Arial" charset="0"/>
                        <a:cs typeface="Arial" charset="0"/>
                      </a:endParaRPr>
                    </a:p>
                  </a:txBody>
                  <a:tcPr marT="45683" marB="4568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4" name="AutoShape 182"/>
          <p:cNvSpPr>
            <a:spLocks noChangeArrowheads="1"/>
          </p:cNvSpPr>
          <p:nvPr/>
        </p:nvSpPr>
        <p:spPr bwMode="auto">
          <a:xfrm>
            <a:off x="66429" y="2046447"/>
            <a:ext cx="2979440" cy="3110744"/>
          </a:xfrm>
          <a:prstGeom prst="wedgeRoundRectCallout">
            <a:avLst>
              <a:gd name="adj1" fmla="val 97039"/>
              <a:gd name="adj2" fmla="val -69483"/>
              <a:gd name="adj3" fmla="val 16667"/>
            </a:avLst>
          </a:prstGeom>
          <a:solidFill>
            <a:schemeClr val="bg2">
              <a:lumMod val="75000"/>
              <a:alpha val="50980"/>
            </a:schemeClr>
          </a:solidFill>
          <a:ln w="9525">
            <a:solidFill>
              <a:schemeClr val="tx1"/>
            </a:solidFill>
            <a:miter lim="800000"/>
            <a:headEnd/>
            <a:tailEnd/>
          </a:ln>
        </p:spPr>
        <p:txBody>
          <a:bodyPr/>
          <a:lstStyle/>
          <a:p>
            <a:pPr algn="ctr">
              <a:defRPr/>
            </a:pPr>
            <a:r>
              <a:rPr lang="ru-RU" sz="1400" b="1" dirty="0"/>
              <a:t>Медицинская организация, являющаяся юридическим лицом, </a:t>
            </a:r>
            <a:r>
              <a:rPr lang="ru-RU" sz="1400" b="1" dirty="0" smtClean="0"/>
              <a:t> </a:t>
            </a:r>
            <a:r>
              <a:rPr lang="ru-RU" sz="1400" b="1" dirty="0"/>
              <a:t>проставляет в соответствующей ему </a:t>
            </a:r>
            <a:r>
              <a:rPr lang="ru-RU" sz="1400" b="1" dirty="0">
                <a:solidFill>
                  <a:srgbClr val="FF0000"/>
                </a:solidFill>
              </a:rPr>
              <a:t>строке цифру 1.</a:t>
            </a:r>
            <a:r>
              <a:rPr lang="ru-RU" sz="1400" b="1" dirty="0"/>
              <a:t> </a:t>
            </a:r>
          </a:p>
          <a:p>
            <a:pPr algn="ctr">
              <a:defRPr/>
            </a:pPr>
            <a:endParaRPr lang="ru-RU" sz="400" b="1" dirty="0"/>
          </a:p>
          <a:p>
            <a:pPr algn="ctr">
              <a:defRPr/>
            </a:pPr>
            <a:r>
              <a:rPr lang="ru-RU" sz="1400" b="1" dirty="0"/>
              <a:t>Структурные подразделения (филиалы) данную графу </a:t>
            </a:r>
            <a:r>
              <a:rPr lang="ru-RU" sz="1400" b="1" dirty="0">
                <a:solidFill>
                  <a:srgbClr val="FF0000"/>
                </a:solidFill>
              </a:rPr>
              <a:t>не заполняют</a:t>
            </a:r>
          </a:p>
        </p:txBody>
      </p:sp>
      <p:sp>
        <p:nvSpPr>
          <p:cNvPr id="17" name="AutoShape 190"/>
          <p:cNvSpPr>
            <a:spLocks noChangeArrowheads="1"/>
          </p:cNvSpPr>
          <p:nvPr/>
        </p:nvSpPr>
        <p:spPr bwMode="auto">
          <a:xfrm>
            <a:off x="3602990" y="2046448"/>
            <a:ext cx="3489289" cy="3110744"/>
          </a:xfrm>
          <a:prstGeom prst="wedgeRoundRectCallout">
            <a:avLst>
              <a:gd name="adj1" fmla="val 33559"/>
              <a:gd name="adj2" fmla="val -62324"/>
              <a:gd name="adj3" fmla="val 16667"/>
            </a:avLst>
          </a:prstGeom>
          <a:solidFill>
            <a:schemeClr val="bg2">
              <a:lumMod val="75000"/>
              <a:alpha val="50980"/>
            </a:schemeClr>
          </a:solidFill>
          <a:ln w="9525">
            <a:solidFill>
              <a:schemeClr val="tx1"/>
            </a:solidFill>
            <a:miter lim="800000"/>
            <a:headEnd/>
            <a:tailEnd/>
          </a:ln>
        </p:spPr>
        <p:txBody>
          <a:bodyPr/>
          <a:lstStyle/>
          <a:p>
            <a:pPr algn="ctr">
              <a:defRPr/>
            </a:pPr>
            <a:r>
              <a:rPr lang="ru-RU" sz="1400" b="1" dirty="0"/>
              <a:t>Указывается количество подразделений (</a:t>
            </a:r>
            <a:r>
              <a:rPr lang="ru-RU" sz="1400" b="1" dirty="0" smtClean="0"/>
              <a:t>отделов, отделений)</a:t>
            </a:r>
          </a:p>
          <a:p>
            <a:pPr algn="ctr">
              <a:defRPr/>
            </a:pPr>
            <a:r>
              <a:rPr lang="ru-RU" sz="1400" b="1" dirty="0" smtClean="0"/>
              <a:t>в </a:t>
            </a:r>
            <a:r>
              <a:rPr lang="ru-RU" sz="1400" b="1" dirty="0"/>
              <a:t>случае, когда имеется:</a:t>
            </a:r>
          </a:p>
          <a:p>
            <a:pPr algn="ctr">
              <a:defRPr/>
            </a:pPr>
            <a:endParaRPr lang="ru-RU" sz="700" b="1" dirty="0"/>
          </a:p>
          <a:p>
            <a:pPr algn="ctr">
              <a:buFontTx/>
              <a:buChar char="-"/>
              <a:defRPr/>
            </a:pPr>
            <a:r>
              <a:rPr lang="ru-RU" sz="1400" b="1" dirty="0"/>
              <a:t>выделенное для них помещение, </a:t>
            </a:r>
          </a:p>
          <a:p>
            <a:pPr algn="ctr">
              <a:defRPr/>
            </a:pPr>
            <a:r>
              <a:rPr lang="ru-RU" sz="1400" b="1" dirty="0"/>
              <a:t>-аппаратура и оборудование, </a:t>
            </a:r>
          </a:p>
          <a:p>
            <a:pPr algn="ctr">
              <a:defRPr/>
            </a:pPr>
            <a:r>
              <a:rPr lang="ru-RU" sz="1400" b="1" dirty="0"/>
              <a:t>-должности, соответствующих</a:t>
            </a:r>
          </a:p>
          <a:p>
            <a:pPr algn="ctr">
              <a:defRPr/>
            </a:pPr>
            <a:r>
              <a:rPr lang="ru-RU" sz="1400" b="1" dirty="0"/>
              <a:t>  медицинских работников</a:t>
            </a:r>
          </a:p>
          <a:p>
            <a:pPr algn="ctr">
              <a:defRPr/>
            </a:pPr>
            <a:endParaRPr lang="ru-RU" sz="600" b="1" dirty="0"/>
          </a:p>
          <a:p>
            <a:pPr algn="ctr">
              <a:defRPr/>
            </a:pPr>
            <a:r>
              <a:rPr lang="ru-RU" sz="1400" b="1" dirty="0"/>
              <a:t>в соответствии с положением и приказами об организации     </a:t>
            </a:r>
          </a:p>
        </p:txBody>
      </p:sp>
      <p:sp>
        <p:nvSpPr>
          <p:cNvPr id="18" name="AutoShape 191"/>
          <p:cNvSpPr>
            <a:spLocks noChangeArrowheads="1"/>
          </p:cNvSpPr>
          <p:nvPr/>
        </p:nvSpPr>
        <p:spPr bwMode="auto">
          <a:xfrm>
            <a:off x="7245982" y="2176060"/>
            <a:ext cx="1898019" cy="2981130"/>
          </a:xfrm>
          <a:prstGeom prst="wedgeRoundRectCallout">
            <a:avLst>
              <a:gd name="adj1" fmla="val 4100"/>
              <a:gd name="adj2" fmla="val -68356"/>
              <a:gd name="adj3" fmla="val 16667"/>
            </a:avLst>
          </a:prstGeom>
          <a:solidFill>
            <a:schemeClr val="bg2">
              <a:lumMod val="75000"/>
              <a:alpha val="50980"/>
            </a:schemeClr>
          </a:solidFill>
          <a:ln w="9525">
            <a:solidFill>
              <a:schemeClr val="tx1"/>
            </a:solidFill>
            <a:miter lim="800000"/>
            <a:headEnd/>
            <a:tailEnd/>
          </a:ln>
        </p:spPr>
        <p:txBody>
          <a:bodyPr/>
          <a:lstStyle/>
          <a:p>
            <a:pPr algn="ctr">
              <a:defRPr/>
            </a:pPr>
            <a:r>
              <a:rPr lang="ru-RU" sz="1400" b="1" dirty="0"/>
              <a:t>Указывается число структурных единиц –</a:t>
            </a:r>
          </a:p>
          <a:p>
            <a:pPr algn="ctr">
              <a:defRPr/>
            </a:pPr>
            <a:r>
              <a:rPr lang="ru-RU" sz="1400" b="1" dirty="0" smtClean="0"/>
              <a:t>Кабинетов (не количество площадей) и</a:t>
            </a:r>
            <a:endParaRPr lang="ru-RU" sz="1400" b="1" dirty="0"/>
          </a:p>
          <a:p>
            <a:pPr algn="ctr">
              <a:defRPr/>
            </a:pPr>
            <a:r>
              <a:rPr lang="ru-RU" sz="1400" b="1" dirty="0">
                <a:solidFill>
                  <a:srgbClr val="FF0000"/>
                </a:solidFill>
              </a:rPr>
              <a:t>НЕ</a:t>
            </a:r>
            <a:r>
              <a:rPr lang="ru-RU" sz="1400" b="1" dirty="0"/>
              <a:t> объединенных в подразделения, отделы или отделения</a:t>
            </a:r>
          </a:p>
        </p:txBody>
      </p:sp>
      <p:sp>
        <p:nvSpPr>
          <p:cNvPr id="20" name="Rectangle 192"/>
          <p:cNvSpPr>
            <a:spLocks noChangeArrowheads="1"/>
          </p:cNvSpPr>
          <p:nvPr/>
        </p:nvSpPr>
        <p:spPr bwMode="auto">
          <a:xfrm>
            <a:off x="152400" y="5486400"/>
            <a:ext cx="883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r" eaLnBrk="1" hangingPunct="1">
              <a:spcBef>
                <a:spcPct val="0"/>
              </a:spcBef>
              <a:buFontTx/>
              <a:buNone/>
            </a:pPr>
            <a:r>
              <a:rPr lang="ru-RU" altLang="ru-RU" sz="1800" b="1" dirty="0">
                <a:solidFill>
                  <a:srgbClr val="FF0000"/>
                </a:solidFill>
                <a:latin typeface="Times New Roman" pitchFamily="18" charset="0"/>
              </a:rPr>
              <a:t>Если имеются подразделения, отделы или отделения, то сведения о них показываются в графе 4, при этом графа 5 не заполняется </a:t>
            </a:r>
          </a:p>
          <a:p>
            <a:pPr algn="r" eaLnBrk="1" hangingPunct="1">
              <a:spcBef>
                <a:spcPct val="0"/>
              </a:spcBef>
              <a:buFontTx/>
              <a:buNone/>
            </a:pPr>
            <a:r>
              <a:rPr lang="ru-RU" altLang="ru-RU" sz="1800" b="1" dirty="0">
                <a:solidFill>
                  <a:srgbClr val="0070C0"/>
                </a:solidFill>
                <a:latin typeface="Times New Roman" pitchFamily="18" charset="0"/>
              </a:rPr>
              <a:t>Если имеются только кабинеты, </a:t>
            </a:r>
            <a:endParaRPr lang="en-US" altLang="ru-RU" sz="1800" b="1" dirty="0" smtClean="0">
              <a:solidFill>
                <a:srgbClr val="0070C0"/>
              </a:solidFill>
              <a:latin typeface="Times New Roman" pitchFamily="18" charset="0"/>
            </a:endParaRPr>
          </a:p>
          <a:p>
            <a:pPr algn="r" eaLnBrk="1" hangingPunct="1">
              <a:spcBef>
                <a:spcPct val="0"/>
              </a:spcBef>
              <a:buFontTx/>
              <a:buNone/>
            </a:pPr>
            <a:r>
              <a:rPr lang="ru-RU" altLang="ru-RU" sz="1800" b="1" dirty="0" smtClean="0">
                <a:solidFill>
                  <a:srgbClr val="0070C0"/>
                </a:solidFill>
                <a:latin typeface="Times New Roman" pitchFamily="18" charset="0"/>
              </a:rPr>
              <a:t>то </a:t>
            </a:r>
            <a:r>
              <a:rPr lang="ru-RU" altLang="ru-RU" sz="1800" b="1" dirty="0">
                <a:solidFill>
                  <a:srgbClr val="0070C0"/>
                </a:solidFill>
                <a:latin typeface="Times New Roman" pitchFamily="18" charset="0"/>
              </a:rPr>
              <a:t>сведения о них показывают в графе 5 (графа 4 не заполняется)</a:t>
            </a:r>
          </a:p>
        </p:txBody>
      </p:sp>
      <p:sp>
        <p:nvSpPr>
          <p:cNvPr id="21" name="Text Box 5"/>
          <p:cNvSpPr txBox="1">
            <a:spLocks noChangeArrowheads="1"/>
          </p:cNvSpPr>
          <p:nvPr/>
        </p:nvSpPr>
        <p:spPr bwMode="auto">
          <a:xfrm>
            <a:off x="5004048" y="143989"/>
            <a:ext cx="4061899" cy="1123712"/>
          </a:xfrm>
          <a:prstGeom prst="wedgeRoundRectCallout">
            <a:avLst/>
          </a:prstGeom>
          <a:solidFill>
            <a:srgbClr val="5BFF21"/>
          </a:solidFill>
          <a:ln>
            <a:noFill/>
          </a:ln>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dirty="0" smtClean="0">
                <a:solidFill>
                  <a:srgbClr val="FF0000"/>
                </a:solidFill>
                <a:latin typeface="Times New Roman" pitchFamily="18" charset="0"/>
              </a:rPr>
              <a:t>В форме  графа 3 может быть равна 0 при наличии значений в графах 4 и 5</a:t>
            </a:r>
            <a:endParaRPr lang="ru-RU" altLang="ru-RU" sz="2000" b="1" dirty="0">
              <a:solidFill>
                <a:srgbClr val="FF0000"/>
              </a:solidFill>
              <a:latin typeface="Times New Roman" pitchFamily="18" charset="0"/>
            </a:endParaRPr>
          </a:p>
        </p:txBody>
      </p:sp>
    </p:spTree>
    <p:extLst>
      <p:ext uri="{BB962C8B-B14F-4D97-AF65-F5344CB8AC3E}">
        <p14:creationId xmlns:p14="http://schemas.microsoft.com/office/powerpoint/2010/main" val="1199263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9" name="Rectangle 2"/>
          <p:cNvSpPr>
            <a:spLocks noChangeArrowheads="1"/>
          </p:cNvSpPr>
          <p:nvPr/>
        </p:nvSpPr>
        <p:spPr bwMode="auto">
          <a:xfrm>
            <a:off x="3059832" y="4379506"/>
            <a:ext cx="6112718" cy="2478494"/>
          </a:xfrm>
          <a:prstGeom prst="rect">
            <a:avLst/>
          </a:prstGeom>
          <a:solidFill>
            <a:srgbClr val="FFFF00">
              <a:alpha val="51000"/>
            </a:srgbClr>
          </a:solidFill>
          <a:ln>
            <a:noFill/>
          </a:ln>
        </p:spPr>
        <p:txBody>
          <a:bodyPr/>
          <a:lstStyle>
            <a:lvl1pPr marL="609600" indent="-609600" eaLnBrk="0" hangingPunct="0">
              <a:spcBef>
                <a:spcPct val="20000"/>
              </a:spcBef>
              <a:buFont typeface="Arial" charset="0"/>
              <a:buChar char="•"/>
              <a:tabLst>
                <a:tab pos="266700" algn="l"/>
              </a:tabLst>
              <a:defRPr sz="3200">
                <a:solidFill>
                  <a:schemeClr val="tx1"/>
                </a:solidFill>
                <a:latin typeface="Calibri" pitchFamily="34" charset="0"/>
              </a:defRPr>
            </a:lvl1pPr>
            <a:lvl2pPr marL="742950" indent="-285750" eaLnBrk="0" hangingPunct="0">
              <a:spcBef>
                <a:spcPct val="20000"/>
              </a:spcBef>
              <a:buFont typeface="Arial" charset="0"/>
              <a:buChar char="–"/>
              <a:tabLst>
                <a:tab pos="266700" algn="l"/>
              </a:tabLst>
              <a:defRPr sz="2800">
                <a:solidFill>
                  <a:schemeClr val="tx1"/>
                </a:solidFill>
                <a:latin typeface="Calibri" pitchFamily="34" charset="0"/>
              </a:defRPr>
            </a:lvl2pPr>
            <a:lvl3pPr marL="1143000" indent="-228600" eaLnBrk="0" hangingPunct="0">
              <a:spcBef>
                <a:spcPct val="20000"/>
              </a:spcBef>
              <a:buFont typeface="Arial" charset="0"/>
              <a:buChar char="•"/>
              <a:tabLst>
                <a:tab pos="266700" algn="l"/>
              </a:tabLst>
              <a:defRPr sz="2400">
                <a:solidFill>
                  <a:schemeClr val="tx1"/>
                </a:solidFill>
                <a:latin typeface="Calibri" pitchFamily="34" charset="0"/>
              </a:defRPr>
            </a:lvl3pPr>
            <a:lvl4pPr marL="1600200" indent="-228600" eaLnBrk="0" hangingPunct="0">
              <a:spcBef>
                <a:spcPct val="20000"/>
              </a:spcBef>
              <a:buFont typeface="Arial" charset="0"/>
              <a:buChar char="–"/>
              <a:tabLst>
                <a:tab pos="266700" algn="l"/>
              </a:tabLst>
              <a:defRPr sz="2000">
                <a:solidFill>
                  <a:schemeClr val="tx1"/>
                </a:solidFill>
                <a:latin typeface="Calibri" pitchFamily="34" charset="0"/>
              </a:defRPr>
            </a:lvl4pPr>
            <a:lvl5pPr marL="2057400" indent="-228600" eaLnBrk="0" hangingPunct="0">
              <a:spcBef>
                <a:spcPct val="20000"/>
              </a:spcBef>
              <a:buFont typeface="Arial" charset="0"/>
              <a:buChar char="»"/>
              <a:tabLst>
                <a:tab pos="266700" algn="l"/>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266700" algn="l"/>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266700" algn="l"/>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266700" algn="l"/>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266700" algn="l"/>
              </a:tabLst>
              <a:defRPr sz="2000">
                <a:solidFill>
                  <a:schemeClr val="tx1"/>
                </a:solidFill>
                <a:latin typeface="Calibri" pitchFamily="34" charset="0"/>
              </a:defRPr>
            </a:lvl9pPr>
          </a:lstStyle>
          <a:p>
            <a:pPr algn="r">
              <a:lnSpc>
                <a:spcPct val="90000"/>
              </a:lnSpc>
              <a:buClr>
                <a:schemeClr val="bg2"/>
              </a:buClr>
              <a:buSzPct val="75000"/>
              <a:buFont typeface="Wingdings" pitchFamily="2" charset="2"/>
              <a:buNone/>
            </a:pPr>
            <a:r>
              <a:rPr lang="ru-RU" altLang="ru-RU" sz="1400" dirty="0">
                <a:latin typeface="Times New Roman" pitchFamily="18" charset="0"/>
              </a:rPr>
              <a:t>Если в организации на конец отчетного года в кабинете</a:t>
            </a:r>
          </a:p>
          <a:p>
            <a:pPr algn="r">
              <a:lnSpc>
                <a:spcPct val="90000"/>
              </a:lnSpc>
              <a:buClr>
                <a:schemeClr val="bg2"/>
              </a:buClr>
              <a:buSzPct val="75000"/>
              <a:buFont typeface="Wingdings" pitchFamily="2" charset="2"/>
              <a:buNone/>
            </a:pPr>
            <a:r>
              <a:rPr lang="ru-RU" altLang="ru-RU" sz="1400" b="1" dirty="0">
                <a:solidFill>
                  <a:srgbClr val="FF0000"/>
                </a:solidFill>
                <a:latin typeface="Times New Roman" pitchFamily="18" charset="0"/>
              </a:rPr>
              <a:t>нет</a:t>
            </a:r>
            <a:r>
              <a:rPr lang="ru-RU" altLang="ru-RU" sz="1400" dirty="0">
                <a:solidFill>
                  <a:srgbClr val="FF0000"/>
                </a:solidFill>
                <a:latin typeface="Times New Roman" pitchFamily="18" charset="0"/>
              </a:rPr>
              <a:t> </a:t>
            </a:r>
            <a:r>
              <a:rPr lang="ru-RU" altLang="ru-RU" sz="1400" b="1" dirty="0">
                <a:solidFill>
                  <a:srgbClr val="FF0000"/>
                </a:solidFill>
                <a:latin typeface="Times New Roman" pitchFamily="18" charset="0"/>
              </a:rPr>
              <a:t>занятых врачебных должностей (врач уволен</a:t>
            </a:r>
            <a:r>
              <a:rPr lang="ru-RU" altLang="ru-RU" sz="1400" b="1" dirty="0" smtClean="0">
                <a:solidFill>
                  <a:srgbClr val="FF0000"/>
                </a:solidFill>
                <a:latin typeface="Times New Roman" pitchFamily="18" charset="0"/>
              </a:rPr>
              <a:t>), средний </a:t>
            </a:r>
            <a:r>
              <a:rPr lang="ru-RU" altLang="ru-RU" sz="1400" b="1" dirty="0">
                <a:solidFill>
                  <a:srgbClr val="FF0000"/>
                </a:solidFill>
                <a:latin typeface="Times New Roman" pitchFamily="18" charset="0"/>
              </a:rPr>
              <a:t>медперсонал есть, оборудование есть, </a:t>
            </a:r>
            <a:r>
              <a:rPr lang="ru-RU" altLang="ru-RU" sz="1400" b="1" dirty="0">
                <a:latin typeface="Times New Roman" pitchFamily="18" charset="0"/>
              </a:rPr>
              <a:t>то:</a:t>
            </a:r>
          </a:p>
          <a:p>
            <a:pPr algn="r">
              <a:lnSpc>
                <a:spcPct val="90000"/>
              </a:lnSpc>
              <a:buClr>
                <a:schemeClr val="bg2"/>
              </a:buClr>
              <a:buSzPct val="75000"/>
              <a:buFont typeface="Wingdings" pitchFamily="2" charset="2"/>
              <a:buNone/>
            </a:pPr>
            <a:r>
              <a:rPr lang="ru-RU" altLang="ru-RU" sz="1400" b="1" dirty="0">
                <a:latin typeface="Times New Roman" pitchFamily="18" charset="0"/>
              </a:rPr>
              <a:t>в таблице 1001 в  </a:t>
            </a:r>
            <a:r>
              <a:rPr lang="ru-RU" altLang="ru-RU" sz="1400" b="1" dirty="0" smtClean="0">
                <a:latin typeface="Times New Roman" pitchFamily="18" charset="0"/>
              </a:rPr>
              <a:t>строке ставим </a:t>
            </a:r>
            <a:r>
              <a:rPr lang="ru-RU" altLang="ru-RU" sz="1400" b="1" dirty="0">
                <a:solidFill>
                  <a:srgbClr val="FF0000"/>
                </a:solidFill>
                <a:latin typeface="Times New Roman" pitchFamily="18" charset="0"/>
              </a:rPr>
              <a:t>1</a:t>
            </a:r>
            <a:r>
              <a:rPr lang="ru-RU" altLang="ru-RU" sz="1400" b="1" dirty="0">
                <a:latin typeface="Times New Roman" pitchFamily="18" charset="0"/>
              </a:rPr>
              <a:t>.</a:t>
            </a:r>
          </a:p>
          <a:p>
            <a:pPr algn="r">
              <a:lnSpc>
                <a:spcPct val="90000"/>
              </a:lnSpc>
              <a:buClr>
                <a:schemeClr val="bg2"/>
              </a:buClr>
              <a:buSzPct val="75000"/>
              <a:buFont typeface="Wingdings" pitchFamily="2" charset="2"/>
              <a:buNone/>
            </a:pPr>
            <a:r>
              <a:rPr lang="ru-RU" altLang="ru-RU" sz="1400" b="1" dirty="0">
                <a:latin typeface="Times New Roman" pitchFamily="18" charset="0"/>
              </a:rPr>
              <a:t>При этом сведения в таблице 1100 будут </a:t>
            </a:r>
            <a:r>
              <a:rPr lang="ru-RU" altLang="ru-RU" sz="1400" b="1" dirty="0" smtClean="0">
                <a:latin typeface="Times New Roman" pitchFamily="18" charset="0"/>
              </a:rPr>
              <a:t>заполнены  только</a:t>
            </a:r>
            <a:endParaRPr lang="ru-RU" altLang="ru-RU" sz="1400" b="1" dirty="0">
              <a:latin typeface="Times New Roman" pitchFamily="18" charset="0"/>
            </a:endParaRPr>
          </a:p>
          <a:p>
            <a:pPr algn="r">
              <a:lnSpc>
                <a:spcPct val="90000"/>
              </a:lnSpc>
              <a:buClr>
                <a:schemeClr val="bg2"/>
              </a:buClr>
              <a:buSzPct val="75000"/>
              <a:buFont typeface="Wingdings" pitchFamily="2" charset="2"/>
              <a:buNone/>
            </a:pPr>
            <a:r>
              <a:rPr lang="ru-RU" altLang="ru-RU" sz="1400" b="1" dirty="0">
                <a:latin typeface="Times New Roman" pitchFamily="18" charset="0"/>
              </a:rPr>
              <a:t>в графах 3 и 5 (штатные </a:t>
            </a:r>
            <a:r>
              <a:rPr lang="ru-RU" altLang="ru-RU" sz="1400" b="1" dirty="0" smtClean="0">
                <a:latin typeface="Times New Roman" pitchFamily="18" charset="0"/>
              </a:rPr>
              <a:t>должности- врачи), </a:t>
            </a:r>
          </a:p>
          <a:p>
            <a:pPr algn="r">
              <a:lnSpc>
                <a:spcPct val="90000"/>
              </a:lnSpc>
              <a:buClr>
                <a:schemeClr val="bg2"/>
              </a:buClr>
              <a:buSzPct val="75000"/>
              <a:buFont typeface="Wingdings" pitchFamily="2" charset="2"/>
              <a:buNone/>
            </a:pPr>
            <a:r>
              <a:rPr lang="ru-RU" altLang="ru-RU" sz="1400" b="1" dirty="0" smtClean="0">
                <a:latin typeface="Times New Roman" pitchFamily="18" charset="0"/>
              </a:rPr>
              <a:t>по </a:t>
            </a:r>
            <a:r>
              <a:rPr lang="ru-RU" altLang="ru-RU" sz="1400" b="1" dirty="0">
                <a:latin typeface="Times New Roman" pitchFamily="18" charset="0"/>
              </a:rPr>
              <a:t>стр. </a:t>
            </a:r>
            <a:r>
              <a:rPr lang="ru-RU" altLang="ru-RU" sz="1400" b="1" dirty="0" err="1" smtClean="0">
                <a:latin typeface="Times New Roman" pitchFamily="18" charset="0"/>
              </a:rPr>
              <a:t>средн.медперсонала</a:t>
            </a:r>
            <a:r>
              <a:rPr lang="ru-RU" altLang="ru-RU" sz="1400" b="1" dirty="0" smtClean="0">
                <a:latin typeface="Times New Roman" pitchFamily="18" charset="0"/>
              </a:rPr>
              <a:t> </a:t>
            </a:r>
            <a:r>
              <a:rPr lang="ru-RU" altLang="ru-RU" sz="1400" b="1" dirty="0">
                <a:latin typeface="Times New Roman" pitchFamily="18" charset="0"/>
              </a:rPr>
              <a:t>по гр. 3, 4, 5, 6, 9 и 10; </a:t>
            </a:r>
          </a:p>
          <a:p>
            <a:pPr algn="r">
              <a:lnSpc>
                <a:spcPct val="90000"/>
              </a:lnSpc>
              <a:buClr>
                <a:schemeClr val="bg2"/>
              </a:buClr>
              <a:buSzPct val="75000"/>
              <a:buFont typeface="Wingdings" pitchFamily="2" charset="2"/>
              <a:buNone/>
            </a:pPr>
            <a:r>
              <a:rPr lang="ru-RU" altLang="ru-RU" sz="1400" b="1" dirty="0">
                <a:latin typeface="Times New Roman" pitchFamily="18" charset="0"/>
              </a:rPr>
              <a:t>а в таблице 4601 будут указаны сведения о числе лиц и</a:t>
            </a:r>
          </a:p>
          <a:p>
            <a:pPr algn="r">
              <a:lnSpc>
                <a:spcPct val="90000"/>
              </a:lnSpc>
              <a:buClr>
                <a:schemeClr val="bg2"/>
              </a:buClr>
              <a:buSzPct val="75000"/>
              <a:buFont typeface="Wingdings" pitchFamily="2" charset="2"/>
              <a:buNone/>
            </a:pPr>
            <a:r>
              <a:rPr lang="ru-RU" altLang="ru-RU" sz="1400" b="1" dirty="0">
                <a:latin typeface="Times New Roman" pitchFamily="18" charset="0"/>
              </a:rPr>
              <a:t> выполненных им процедурах с начала года</a:t>
            </a:r>
          </a:p>
        </p:txBody>
      </p:sp>
      <p:sp>
        <p:nvSpPr>
          <p:cNvPr id="12" name="AutoShape 182"/>
          <p:cNvSpPr>
            <a:spLocks noChangeArrowheads="1"/>
          </p:cNvSpPr>
          <p:nvPr/>
        </p:nvSpPr>
        <p:spPr bwMode="auto">
          <a:xfrm>
            <a:off x="25400" y="4465915"/>
            <a:ext cx="2387600" cy="2307948"/>
          </a:xfrm>
          <a:prstGeom prst="wedgeRoundRectCallout">
            <a:avLst>
              <a:gd name="adj1" fmla="val 80180"/>
              <a:gd name="adj2" fmla="val -24205"/>
              <a:gd name="adj3" fmla="val 16667"/>
            </a:avLst>
          </a:prstGeom>
          <a:solidFill>
            <a:schemeClr val="bg2">
              <a:lumMod val="75000"/>
              <a:alpha val="50980"/>
            </a:schemeClr>
          </a:solidFill>
          <a:ln w="9525">
            <a:solidFill>
              <a:schemeClr val="tx1"/>
            </a:solidFill>
            <a:miter lim="800000"/>
            <a:headEnd/>
            <a:tailEnd/>
          </a:ln>
        </p:spPr>
        <p:txBody>
          <a:bodyPr/>
          <a:lstStyle/>
          <a:p>
            <a:pPr algn="ctr">
              <a:defRPr/>
            </a:pPr>
            <a:endParaRPr lang="ru-RU" sz="1400" b="1" dirty="0">
              <a:solidFill>
                <a:srgbClr val="FF0000"/>
              </a:solidFill>
            </a:endParaRPr>
          </a:p>
        </p:txBody>
      </p:sp>
      <p:sp>
        <p:nvSpPr>
          <p:cNvPr id="15" name="Прямоугольник 4"/>
          <p:cNvSpPr>
            <a:spLocks noChangeArrowheads="1"/>
          </p:cNvSpPr>
          <p:nvPr/>
        </p:nvSpPr>
        <p:spPr bwMode="auto">
          <a:xfrm>
            <a:off x="896544" y="-26988"/>
            <a:ext cx="1319213" cy="1444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1507"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C60C56B1-1725-42DC-887B-1E0184F13AEA}" type="slidenum">
              <a:rPr lang="ru-RU" altLang="ru-RU" smtClean="0">
                <a:solidFill>
                  <a:srgbClr val="898989"/>
                </a:solidFill>
                <a:latin typeface="Calibri" pitchFamily="34" charset="0"/>
              </a:rPr>
              <a:pPr/>
              <a:t>45</a:t>
            </a:fld>
            <a:endParaRPr lang="ru-RU" altLang="ru-RU" smtClean="0">
              <a:solidFill>
                <a:srgbClr val="898989"/>
              </a:solidFill>
              <a:latin typeface="Calibri" pitchFamily="34" charset="0"/>
            </a:endParaRPr>
          </a:p>
        </p:txBody>
      </p:sp>
      <p:sp>
        <p:nvSpPr>
          <p:cNvPr id="10" name="Rectangle 2"/>
          <p:cNvSpPr txBox="1">
            <a:spLocks noChangeArrowheads="1"/>
          </p:cNvSpPr>
          <p:nvPr/>
        </p:nvSpPr>
        <p:spPr>
          <a:xfrm>
            <a:off x="242891" y="112714"/>
            <a:ext cx="8639175" cy="781051"/>
          </a:xfrm>
          <a:prstGeom prst="rect">
            <a:avLst/>
          </a:prstGeom>
          <a:solidFill>
            <a:srgbClr val="0070C0"/>
          </a:solid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indent="274638">
              <a:tabLst>
                <a:tab pos="266700" algn="l"/>
              </a:tabLst>
              <a:defRPr/>
            </a:pPr>
            <a:endParaRPr lang="ru-RU" sz="2800" dirty="0">
              <a:solidFill>
                <a:srgbClr val="FF0000"/>
              </a:solidFill>
            </a:endParaRPr>
          </a:p>
        </p:txBody>
      </p:sp>
      <p:sp>
        <p:nvSpPr>
          <p:cNvPr id="5" name="Rectangle 3"/>
          <p:cNvSpPr>
            <a:spLocks noChangeArrowheads="1"/>
          </p:cNvSpPr>
          <p:nvPr/>
        </p:nvSpPr>
        <p:spPr bwMode="auto">
          <a:xfrm>
            <a:off x="381000" y="0"/>
            <a:ext cx="8153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2000" b="1" dirty="0">
                <a:solidFill>
                  <a:schemeClr val="bg1"/>
                </a:solidFill>
                <a:latin typeface="Times New Roman" pitchFamily="18" charset="0"/>
              </a:rPr>
              <a:t>При заполнении таблицы 1001 следует иметь в виду:</a:t>
            </a:r>
          </a:p>
        </p:txBody>
      </p:sp>
      <p:sp>
        <p:nvSpPr>
          <p:cNvPr id="6" name="Rectangle 2"/>
          <p:cNvSpPr txBox="1">
            <a:spLocks noChangeArrowheads="1"/>
          </p:cNvSpPr>
          <p:nvPr/>
        </p:nvSpPr>
        <p:spPr bwMode="auto">
          <a:xfrm>
            <a:off x="76200" y="325483"/>
            <a:ext cx="8991600" cy="137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lnSpc>
                <a:spcPct val="90000"/>
              </a:lnSpc>
              <a:tabLst>
                <a:tab pos="266700" algn="l"/>
              </a:tabLst>
            </a:pPr>
            <a:r>
              <a:rPr lang="ru-RU" altLang="ru-RU" sz="1800" dirty="0" smtClean="0">
                <a:latin typeface="Times New Roman" pitchFamily="18" charset="0"/>
              </a:rPr>
              <a:t>  </a:t>
            </a:r>
            <a:r>
              <a:rPr lang="ru-RU" altLang="ru-RU" sz="1600" dirty="0" smtClean="0">
                <a:solidFill>
                  <a:schemeClr val="bg1"/>
                </a:solidFill>
                <a:latin typeface="Times New Roman" pitchFamily="18" charset="0"/>
              </a:rPr>
              <a:t>наличие подразделения, отдела, отделения, кабинета следует показывать только  тогда, когда </a:t>
            </a:r>
            <a:r>
              <a:rPr lang="ru-RU" altLang="ru-RU" sz="1600" b="1" dirty="0" smtClean="0">
                <a:solidFill>
                  <a:schemeClr val="bg1"/>
                </a:solidFill>
                <a:latin typeface="Times New Roman" pitchFamily="18" charset="0"/>
              </a:rPr>
              <a:t>штатным расписанием</a:t>
            </a:r>
            <a:r>
              <a:rPr lang="ru-RU" altLang="ru-RU" sz="1600" dirty="0" smtClean="0">
                <a:solidFill>
                  <a:schemeClr val="bg1"/>
                </a:solidFill>
                <a:latin typeface="Times New Roman" pitchFamily="18" charset="0"/>
              </a:rPr>
              <a:t> предусмотрены соответствующие</a:t>
            </a:r>
            <a:r>
              <a:rPr lang="ru-RU" altLang="ru-RU" sz="1600" b="1" dirty="0" smtClean="0">
                <a:solidFill>
                  <a:schemeClr val="bg1"/>
                </a:solidFill>
                <a:latin typeface="Times New Roman" pitchFamily="18" charset="0"/>
              </a:rPr>
              <a:t> </a:t>
            </a:r>
            <a:r>
              <a:rPr lang="ru-RU" altLang="ru-RU" sz="1600" dirty="0" smtClean="0">
                <a:solidFill>
                  <a:schemeClr val="bg1"/>
                </a:solidFill>
                <a:latin typeface="Times New Roman" pitchFamily="18" charset="0"/>
              </a:rPr>
              <a:t>должности врачей и (или) среднего </a:t>
            </a:r>
            <a:r>
              <a:rPr lang="ru-RU" altLang="ru-RU" sz="1600" dirty="0" smtClean="0">
                <a:latin typeface="Times New Roman" pitchFamily="18" charset="0"/>
              </a:rPr>
              <a:t>медицинского персонала, соответствующее оборудование, аппаратура, ведется установленный учет, отчетность и показана работа данного подразделения, отдела, отделения, кабинета в соответствующих таблицах формы</a:t>
            </a:r>
          </a:p>
          <a:p>
            <a:pPr marL="0" indent="0" eaLnBrk="1" hangingPunct="1">
              <a:lnSpc>
                <a:spcPct val="90000"/>
              </a:lnSpc>
              <a:buFont typeface="Wingdings" pitchFamily="2" charset="2"/>
              <a:buNone/>
              <a:tabLst>
                <a:tab pos="266700" algn="l"/>
              </a:tabLst>
            </a:pPr>
            <a:r>
              <a:rPr lang="ru-RU" altLang="ru-RU" sz="1800" b="1" dirty="0" smtClean="0">
                <a:latin typeface="Times New Roman" pitchFamily="18" charset="0"/>
              </a:rPr>
              <a:t>Например, </a:t>
            </a:r>
            <a:r>
              <a:rPr lang="ru-RU" altLang="ru-RU" sz="1800" dirty="0" smtClean="0">
                <a:latin typeface="Times New Roman" pitchFamily="18" charset="0"/>
              </a:rPr>
              <a:t>организация, оказывающая медицинскую помощь в </a:t>
            </a:r>
            <a:r>
              <a:rPr lang="ru-RU" altLang="ru-RU" sz="1800" b="1" i="1" dirty="0" smtClean="0">
                <a:latin typeface="Times New Roman" pitchFamily="18" charset="0"/>
              </a:rPr>
              <a:t>амбулаторных</a:t>
            </a:r>
            <a:r>
              <a:rPr lang="ru-RU" altLang="ru-RU" sz="1800" dirty="0" smtClean="0">
                <a:latin typeface="Times New Roman" pitchFamily="18" charset="0"/>
              </a:rPr>
              <a:t> условиях, </a:t>
            </a:r>
            <a:r>
              <a:rPr lang="ru-RU" altLang="ru-RU" sz="1800" b="1" dirty="0" smtClean="0">
                <a:latin typeface="Times New Roman" pitchFamily="18" charset="0"/>
              </a:rPr>
              <a:t>физиотерапевтический кабинет:</a:t>
            </a:r>
          </a:p>
        </p:txBody>
      </p:sp>
      <p:sp>
        <p:nvSpPr>
          <p:cNvPr id="8" name="Rectangle 2"/>
          <p:cNvSpPr>
            <a:spLocks noChangeArrowheads="1"/>
          </p:cNvSpPr>
          <p:nvPr/>
        </p:nvSpPr>
        <p:spPr bwMode="auto">
          <a:xfrm>
            <a:off x="242891" y="2071812"/>
            <a:ext cx="8929659" cy="1861244"/>
          </a:xfrm>
          <a:prstGeom prst="rect">
            <a:avLst/>
          </a:prstGeom>
          <a:solidFill>
            <a:srgbClr val="FF0000">
              <a:alpha val="49000"/>
            </a:srgbClr>
          </a:solidFill>
          <a:ln>
            <a:noFill/>
          </a:ln>
        </p:spPr>
        <p:txBody>
          <a:bodyPr/>
          <a:lstStyle>
            <a:lvl1pPr marL="609600" indent="-609600" eaLnBrk="0" hangingPunct="0">
              <a:spcBef>
                <a:spcPct val="20000"/>
              </a:spcBef>
              <a:buFont typeface="Arial" charset="0"/>
              <a:buChar char="•"/>
              <a:tabLst>
                <a:tab pos="266700" algn="l"/>
              </a:tabLst>
              <a:defRPr sz="3200">
                <a:solidFill>
                  <a:schemeClr val="tx1"/>
                </a:solidFill>
                <a:latin typeface="Calibri" pitchFamily="34" charset="0"/>
              </a:defRPr>
            </a:lvl1pPr>
            <a:lvl2pPr marL="742950" indent="-285750" eaLnBrk="0" hangingPunct="0">
              <a:spcBef>
                <a:spcPct val="20000"/>
              </a:spcBef>
              <a:buFont typeface="Arial" charset="0"/>
              <a:buChar char="–"/>
              <a:tabLst>
                <a:tab pos="266700" algn="l"/>
              </a:tabLst>
              <a:defRPr sz="2800">
                <a:solidFill>
                  <a:schemeClr val="tx1"/>
                </a:solidFill>
                <a:latin typeface="Calibri" pitchFamily="34" charset="0"/>
              </a:defRPr>
            </a:lvl2pPr>
            <a:lvl3pPr marL="1143000" indent="-228600" eaLnBrk="0" hangingPunct="0">
              <a:spcBef>
                <a:spcPct val="20000"/>
              </a:spcBef>
              <a:buFont typeface="Arial" charset="0"/>
              <a:buChar char="•"/>
              <a:tabLst>
                <a:tab pos="266700" algn="l"/>
              </a:tabLst>
              <a:defRPr sz="2400">
                <a:solidFill>
                  <a:schemeClr val="tx1"/>
                </a:solidFill>
                <a:latin typeface="Calibri" pitchFamily="34" charset="0"/>
              </a:defRPr>
            </a:lvl3pPr>
            <a:lvl4pPr marL="1600200" indent="-228600" eaLnBrk="0" hangingPunct="0">
              <a:spcBef>
                <a:spcPct val="20000"/>
              </a:spcBef>
              <a:buFont typeface="Arial" charset="0"/>
              <a:buChar char="–"/>
              <a:tabLst>
                <a:tab pos="266700" algn="l"/>
              </a:tabLst>
              <a:defRPr sz="2000">
                <a:solidFill>
                  <a:schemeClr val="tx1"/>
                </a:solidFill>
                <a:latin typeface="Calibri" pitchFamily="34" charset="0"/>
              </a:defRPr>
            </a:lvl4pPr>
            <a:lvl5pPr marL="2057400" indent="-228600" eaLnBrk="0" hangingPunct="0">
              <a:spcBef>
                <a:spcPct val="20000"/>
              </a:spcBef>
              <a:buFont typeface="Arial" charset="0"/>
              <a:buChar char="»"/>
              <a:tabLst>
                <a:tab pos="266700" algn="l"/>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266700" algn="l"/>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266700" algn="l"/>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266700" algn="l"/>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266700" algn="l"/>
              </a:tabLst>
              <a:defRPr sz="2000">
                <a:solidFill>
                  <a:schemeClr val="tx1"/>
                </a:solidFill>
                <a:latin typeface="Calibri" pitchFamily="34" charset="0"/>
              </a:defRPr>
            </a:lvl9pPr>
          </a:lstStyle>
          <a:p>
            <a:pPr algn="l">
              <a:lnSpc>
                <a:spcPct val="90000"/>
              </a:lnSpc>
              <a:buClr>
                <a:schemeClr val="bg2"/>
              </a:buClr>
              <a:buSzPct val="75000"/>
              <a:buFont typeface="Wingdings" pitchFamily="2" charset="2"/>
              <a:buNone/>
            </a:pPr>
            <a:r>
              <a:rPr lang="ru-RU" altLang="ru-RU" sz="1600" dirty="0">
                <a:latin typeface="Times New Roman" pitchFamily="18" charset="0"/>
              </a:rPr>
              <a:t>Если в организации на конец отчетного </a:t>
            </a:r>
            <a:r>
              <a:rPr lang="ru-RU" altLang="ru-RU" sz="1600" dirty="0" smtClean="0">
                <a:latin typeface="Times New Roman" pitchFamily="18" charset="0"/>
              </a:rPr>
              <a:t>года</a:t>
            </a:r>
          </a:p>
          <a:p>
            <a:pPr algn="l">
              <a:lnSpc>
                <a:spcPct val="90000"/>
              </a:lnSpc>
              <a:buClr>
                <a:schemeClr val="bg2"/>
              </a:buClr>
              <a:buSzPct val="75000"/>
              <a:buFont typeface="Wingdings" pitchFamily="2" charset="2"/>
              <a:buNone/>
            </a:pPr>
            <a:r>
              <a:rPr lang="ru-RU" altLang="ru-RU" sz="1600" dirty="0" smtClean="0">
                <a:latin typeface="Times New Roman" pitchFamily="18" charset="0"/>
              </a:rPr>
              <a:t> </a:t>
            </a:r>
            <a:r>
              <a:rPr lang="ru-RU" altLang="ru-RU" sz="1600" dirty="0">
                <a:latin typeface="Times New Roman" pitchFamily="18" charset="0"/>
              </a:rPr>
              <a:t>кабинет </a:t>
            </a:r>
            <a:r>
              <a:rPr lang="ru-RU" altLang="ru-RU" sz="1600" b="1" dirty="0">
                <a:solidFill>
                  <a:schemeClr val="bg1"/>
                </a:solidFill>
                <a:latin typeface="Times New Roman" pitchFamily="18" charset="0"/>
              </a:rPr>
              <a:t>закрыт</a:t>
            </a:r>
            <a:r>
              <a:rPr lang="ru-RU" altLang="ru-RU" sz="1600" b="1" dirty="0">
                <a:latin typeface="Times New Roman" pitchFamily="18" charset="0"/>
              </a:rPr>
              <a:t>, то: </a:t>
            </a:r>
            <a:r>
              <a:rPr lang="ru-RU" altLang="ru-RU" sz="1600" b="1" dirty="0" smtClean="0">
                <a:latin typeface="Times New Roman" pitchFamily="18" charset="0"/>
              </a:rPr>
              <a:t>в строка </a:t>
            </a:r>
            <a:r>
              <a:rPr lang="ru-RU" altLang="ru-RU" sz="1600" b="1" dirty="0">
                <a:solidFill>
                  <a:schemeClr val="bg1"/>
                </a:solidFill>
                <a:latin typeface="Times New Roman" pitchFamily="18" charset="0"/>
              </a:rPr>
              <a:t>РАВНА </a:t>
            </a:r>
            <a:r>
              <a:rPr lang="ru-RU" altLang="ru-RU" sz="1600" b="1" dirty="0" smtClean="0">
                <a:solidFill>
                  <a:schemeClr val="bg1"/>
                </a:solidFill>
                <a:latin typeface="Times New Roman" pitchFamily="18" charset="0"/>
              </a:rPr>
              <a:t>0</a:t>
            </a:r>
            <a:endParaRPr lang="ru-RU" altLang="ru-RU" sz="1600" b="1" dirty="0">
              <a:solidFill>
                <a:srgbClr val="FF0000"/>
              </a:solidFill>
              <a:latin typeface="Times New Roman" pitchFamily="18" charset="0"/>
            </a:endParaRPr>
          </a:p>
          <a:p>
            <a:pPr algn="l">
              <a:lnSpc>
                <a:spcPct val="90000"/>
              </a:lnSpc>
              <a:buClr>
                <a:schemeClr val="bg2"/>
              </a:buClr>
              <a:buSzPct val="75000"/>
              <a:buFont typeface="Wingdings" pitchFamily="2" charset="2"/>
              <a:buNone/>
            </a:pPr>
            <a:r>
              <a:rPr lang="ru-RU" altLang="ru-RU" sz="1600" b="1" dirty="0">
                <a:latin typeface="Times New Roman" pitchFamily="18" charset="0"/>
              </a:rPr>
              <a:t>При </a:t>
            </a:r>
            <a:r>
              <a:rPr lang="ru-RU" altLang="ru-RU" sz="1600" b="1" dirty="0" smtClean="0">
                <a:latin typeface="Times New Roman" pitchFamily="18" charset="0"/>
              </a:rPr>
              <a:t>этом</a:t>
            </a:r>
            <a:r>
              <a:rPr lang="ru-RU" altLang="ru-RU" sz="1600" b="1" dirty="0" smtClean="0">
                <a:solidFill>
                  <a:schemeClr val="bg1"/>
                </a:solidFill>
                <a:latin typeface="Times New Roman" pitchFamily="18" charset="0"/>
              </a:rPr>
              <a:t> </a:t>
            </a:r>
            <a:r>
              <a:rPr lang="ru-RU" altLang="ru-RU" sz="1600" b="1" dirty="0" smtClean="0">
                <a:latin typeface="Times New Roman" pitchFamily="18" charset="0"/>
              </a:rPr>
              <a:t>в </a:t>
            </a:r>
            <a:r>
              <a:rPr lang="ru-RU" altLang="ru-RU" sz="1600" b="1" dirty="0">
                <a:latin typeface="Times New Roman" pitchFamily="18" charset="0"/>
              </a:rPr>
              <a:t>таблице 4601 могут быть указаны сведения о числе лиц и</a:t>
            </a:r>
          </a:p>
          <a:p>
            <a:pPr algn="l">
              <a:lnSpc>
                <a:spcPct val="90000"/>
              </a:lnSpc>
              <a:buClr>
                <a:schemeClr val="bg2"/>
              </a:buClr>
              <a:buSzPct val="75000"/>
              <a:buFont typeface="Wingdings" pitchFamily="2" charset="2"/>
              <a:buNone/>
            </a:pPr>
            <a:r>
              <a:rPr lang="ru-RU" altLang="ru-RU" sz="1600" b="1" dirty="0">
                <a:latin typeface="Times New Roman" pitchFamily="18" charset="0"/>
              </a:rPr>
              <a:t>выполненных им </a:t>
            </a:r>
            <a:r>
              <a:rPr lang="ru-RU" altLang="ru-RU" sz="1600" b="1" dirty="0" smtClean="0">
                <a:latin typeface="Times New Roman" pitchFamily="18" charset="0"/>
              </a:rPr>
              <a:t>процедурах</a:t>
            </a:r>
          </a:p>
          <a:p>
            <a:pPr algn="l">
              <a:lnSpc>
                <a:spcPct val="90000"/>
              </a:lnSpc>
              <a:buClr>
                <a:schemeClr val="bg2"/>
              </a:buClr>
              <a:buSzPct val="75000"/>
              <a:buFont typeface="Wingdings" pitchFamily="2" charset="2"/>
              <a:buNone/>
            </a:pPr>
            <a:r>
              <a:rPr lang="ru-RU" altLang="ru-RU" sz="1600" b="1" dirty="0" smtClean="0">
                <a:latin typeface="Times New Roman" pitchFamily="18" charset="0"/>
              </a:rPr>
              <a:t>с </a:t>
            </a:r>
            <a:r>
              <a:rPr lang="ru-RU" altLang="ru-RU" sz="1600" b="1" dirty="0">
                <a:latin typeface="Times New Roman" pitchFamily="18" charset="0"/>
              </a:rPr>
              <a:t>начала года до даты закрытия</a:t>
            </a:r>
          </a:p>
        </p:txBody>
      </p:sp>
      <p:sp>
        <p:nvSpPr>
          <p:cNvPr id="11" name="AutoShape 182"/>
          <p:cNvSpPr>
            <a:spLocks noChangeArrowheads="1"/>
          </p:cNvSpPr>
          <p:nvPr/>
        </p:nvSpPr>
        <p:spPr bwMode="auto">
          <a:xfrm>
            <a:off x="20640" y="4465915"/>
            <a:ext cx="2387600" cy="2307948"/>
          </a:xfrm>
          <a:prstGeom prst="wedgeRoundRectCallout">
            <a:avLst>
              <a:gd name="adj1" fmla="val 19232"/>
              <a:gd name="adj2" fmla="val -71607"/>
              <a:gd name="adj3" fmla="val 16667"/>
            </a:avLst>
          </a:prstGeom>
          <a:solidFill>
            <a:schemeClr val="bg2">
              <a:lumMod val="75000"/>
              <a:alpha val="50980"/>
            </a:schemeClr>
          </a:solidFill>
          <a:ln w="9525">
            <a:solidFill>
              <a:schemeClr val="tx1"/>
            </a:solidFill>
            <a:miter lim="800000"/>
            <a:headEnd/>
            <a:tailEnd/>
          </a:ln>
        </p:spPr>
        <p:txBody>
          <a:bodyPr/>
          <a:lstStyle/>
          <a:p>
            <a:pPr algn="ctr">
              <a:defRPr/>
            </a:pPr>
            <a:r>
              <a:rPr lang="ru-RU" sz="1400" b="1" dirty="0"/>
              <a:t>В графе 3 медицинская организация, являющаяся юридическим лицом проставляет в соответствующей</a:t>
            </a:r>
          </a:p>
          <a:p>
            <a:pPr algn="ctr">
              <a:defRPr/>
            </a:pPr>
            <a:r>
              <a:rPr lang="ru-RU" sz="1400" b="1" dirty="0"/>
              <a:t> </a:t>
            </a:r>
            <a:r>
              <a:rPr lang="ru-RU" sz="1400" b="1" dirty="0">
                <a:solidFill>
                  <a:srgbClr val="FF0000"/>
                </a:solidFill>
              </a:rPr>
              <a:t>строке цифру 1.</a:t>
            </a:r>
            <a:r>
              <a:rPr lang="ru-RU" sz="1400" b="1" dirty="0"/>
              <a:t> </a:t>
            </a:r>
          </a:p>
        </p:txBody>
      </p:sp>
    </p:spTree>
    <p:extLst>
      <p:ext uri="{BB962C8B-B14F-4D97-AF65-F5344CB8AC3E}">
        <p14:creationId xmlns:p14="http://schemas.microsoft.com/office/powerpoint/2010/main" val="802085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ppt_x"/>
                                          </p:val>
                                        </p:tav>
                                        <p:tav tm="100000">
                                          <p:val>
                                            <p:strVal val="#ppt_x"/>
                                          </p:val>
                                        </p:tav>
                                      </p:tavLst>
                                    </p:anim>
                                    <p:anim calcmode="lin" valueType="num">
                                      <p:cBhvr additive="base">
                                        <p:cTn id="20"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ppt_x"/>
                                          </p:val>
                                        </p:tav>
                                        <p:tav tm="100000">
                                          <p:val>
                                            <p:strVal val="#ppt_x"/>
                                          </p:val>
                                        </p:tav>
                                      </p:tavLst>
                                    </p:anim>
                                    <p:anim calcmode="lin" valueType="num">
                                      <p:cBhvr additive="base">
                                        <p:cTn id="26"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6" grpId="0" build="p"/>
      <p:bldP spid="8" grpId="0" animBg="1"/>
      <p:bldP spid="1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Прямоугольник 4"/>
          <p:cNvSpPr>
            <a:spLocks noChangeArrowheads="1"/>
          </p:cNvSpPr>
          <p:nvPr/>
        </p:nvSpPr>
        <p:spPr bwMode="auto">
          <a:xfrm>
            <a:off x="896544" y="-26988"/>
            <a:ext cx="1319213" cy="1444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1507"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C60C56B1-1725-42DC-887B-1E0184F13AEA}" type="slidenum">
              <a:rPr lang="ru-RU" altLang="ru-RU" smtClean="0">
                <a:solidFill>
                  <a:srgbClr val="898989"/>
                </a:solidFill>
                <a:latin typeface="Calibri" pitchFamily="34" charset="0"/>
              </a:rPr>
              <a:pPr/>
              <a:t>46</a:t>
            </a:fld>
            <a:endParaRPr lang="ru-RU" altLang="ru-RU" smtClean="0">
              <a:solidFill>
                <a:srgbClr val="898989"/>
              </a:solidFill>
              <a:latin typeface="Calibri" pitchFamily="34" charset="0"/>
            </a:endParaRPr>
          </a:p>
        </p:txBody>
      </p:sp>
      <p:sp>
        <p:nvSpPr>
          <p:cNvPr id="10" name="Rectangle 2"/>
          <p:cNvSpPr txBox="1">
            <a:spLocks noChangeArrowheads="1"/>
          </p:cNvSpPr>
          <p:nvPr/>
        </p:nvSpPr>
        <p:spPr>
          <a:xfrm>
            <a:off x="242891" y="112714"/>
            <a:ext cx="8639175" cy="781051"/>
          </a:xfrm>
          <a:prstGeom prst="rect">
            <a:avLst/>
          </a:prstGeom>
          <a:solidFill>
            <a:srgbClr val="0070C0"/>
          </a:solid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indent="274638">
              <a:tabLst>
                <a:tab pos="266700" algn="l"/>
              </a:tabLst>
              <a:defRPr/>
            </a:pPr>
            <a:endParaRPr lang="ru-RU" sz="2800" dirty="0">
              <a:solidFill>
                <a:srgbClr val="FF0000"/>
              </a:solidFill>
            </a:endParaRPr>
          </a:p>
        </p:txBody>
      </p:sp>
      <p:sp>
        <p:nvSpPr>
          <p:cNvPr id="5" name="Rectangle 2"/>
          <p:cNvSpPr txBox="1">
            <a:spLocks noChangeArrowheads="1"/>
          </p:cNvSpPr>
          <p:nvPr/>
        </p:nvSpPr>
        <p:spPr bwMode="auto">
          <a:xfrm>
            <a:off x="315888" y="117475"/>
            <a:ext cx="8610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Wingdings 2" pitchFamily="18" charset="2"/>
              <a:buChar char=""/>
              <a:tabLst>
                <a:tab pos="266700" algn="l"/>
              </a:tabLst>
            </a:pPr>
            <a:r>
              <a:rPr lang="ru-RU" altLang="ru-RU" sz="1800" dirty="0" smtClean="0">
                <a:latin typeface="Times New Roman" pitchFamily="18" charset="0"/>
              </a:rPr>
              <a:t> </a:t>
            </a:r>
            <a:r>
              <a:rPr lang="ru-RU" altLang="ru-RU" sz="1800" dirty="0" smtClean="0">
                <a:solidFill>
                  <a:schemeClr val="bg1"/>
                </a:solidFill>
                <a:latin typeface="Times New Roman" pitchFamily="18" charset="0"/>
              </a:rPr>
              <a:t>при заполнении таблицы необходимо учесть, </a:t>
            </a:r>
            <a:r>
              <a:rPr lang="ru-RU" altLang="ru-RU" sz="1800" b="1" dirty="0" smtClean="0">
                <a:solidFill>
                  <a:schemeClr val="bg1"/>
                </a:solidFill>
                <a:latin typeface="Times New Roman" pitchFamily="18" charset="0"/>
              </a:rPr>
              <a:t>что отделения, которые оказывают медицинскую помощь в стационарных условиях, в таблицу </a:t>
            </a:r>
            <a:r>
              <a:rPr lang="ru-RU" altLang="ru-RU" sz="1800" b="1" dirty="0" smtClean="0">
                <a:solidFill>
                  <a:srgbClr val="FF0000"/>
                </a:solidFill>
                <a:latin typeface="Times New Roman" pitchFamily="18" charset="0"/>
              </a:rPr>
              <a:t>не включают</a:t>
            </a:r>
            <a:r>
              <a:rPr lang="ru-RU" altLang="ru-RU" sz="1800" b="1" dirty="0" smtClean="0">
                <a:latin typeface="Times New Roman" pitchFamily="18" charset="0"/>
              </a:rPr>
              <a:t>.</a:t>
            </a:r>
          </a:p>
        </p:txBody>
      </p:sp>
      <p:sp>
        <p:nvSpPr>
          <p:cNvPr id="6" name="Rectangle 2"/>
          <p:cNvSpPr>
            <a:spLocks noChangeArrowheads="1"/>
          </p:cNvSpPr>
          <p:nvPr/>
        </p:nvSpPr>
        <p:spPr bwMode="auto">
          <a:xfrm>
            <a:off x="228600" y="1700808"/>
            <a:ext cx="8763000" cy="4014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tabLst>
                <a:tab pos="266700" algn="l"/>
              </a:tabLst>
              <a:defRPr sz="3200">
                <a:solidFill>
                  <a:schemeClr val="tx1"/>
                </a:solidFill>
                <a:latin typeface="Calibri" pitchFamily="34" charset="0"/>
              </a:defRPr>
            </a:lvl1pPr>
            <a:lvl2pPr marL="742950" indent="-285750" eaLnBrk="0" hangingPunct="0">
              <a:spcBef>
                <a:spcPct val="20000"/>
              </a:spcBef>
              <a:buFont typeface="Arial" charset="0"/>
              <a:buChar char="–"/>
              <a:tabLst>
                <a:tab pos="266700" algn="l"/>
              </a:tabLst>
              <a:defRPr sz="2800">
                <a:solidFill>
                  <a:schemeClr val="tx1"/>
                </a:solidFill>
                <a:latin typeface="Calibri" pitchFamily="34" charset="0"/>
              </a:defRPr>
            </a:lvl2pPr>
            <a:lvl3pPr marL="1143000" indent="-228600" eaLnBrk="0" hangingPunct="0">
              <a:spcBef>
                <a:spcPct val="20000"/>
              </a:spcBef>
              <a:buFont typeface="Arial" charset="0"/>
              <a:buChar char="•"/>
              <a:tabLst>
                <a:tab pos="266700" algn="l"/>
              </a:tabLst>
              <a:defRPr sz="2400">
                <a:solidFill>
                  <a:schemeClr val="tx1"/>
                </a:solidFill>
                <a:latin typeface="Calibri" pitchFamily="34" charset="0"/>
              </a:defRPr>
            </a:lvl3pPr>
            <a:lvl4pPr marL="1600200" indent="-228600" eaLnBrk="0" hangingPunct="0">
              <a:spcBef>
                <a:spcPct val="20000"/>
              </a:spcBef>
              <a:buFont typeface="Arial" charset="0"/>
              <a:buChar char="–"/>
              <a:tabLst>
                <a:tab pos="266700" algn="l"/>
              </a:tabLst>
              <a:defRPr sz="2000">
                <a:solidFill>
                  <a:schemeClr val="tx1"/>
                </a:solidFill>
                <a:latin typeface="Calibri" pitchFamily="34" charset="0"/>
              </a:defRPr>
            </a:lvl4pPr>
            <a:lvl5pPr marL="2057400" indent="-228600" eaLnBrk="0" hangingPunct="0">
              <a:spcBef>
                <a:spcPct val="20000"/>
              </a:spcBef>
              <a:buFont typeface="Arial" charset="0"/>
              <a:buChar char="»"/>
              <a:tabLst>
                <a:tab pos="266700" algn="l"/>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266700" algn="l"/>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266700" algn="l"/>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266700" algn="l"/>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266700" algn="l"/>
              </a:tabLst>
              <a:defRPr sz="2000">
                <a:solidFill>
                  <a:schemeClr val="tx1"/>
                </a:solidFill>
                <a:latin typeface="Calibri" pitchFamily="34" charset="0"/>
              </a:defRPr>
            </a:lvl9pPr>
          </a:lstStyle>
          <a:p>
            <a:pPr>
              <a:lnSpc>
                <a:spcPct val="80000"/>
              </a:lnSpc>
              <a:buClr>
                <a:schemeClr val="bg2"/>
              </a:buClr>
              <a:buSzPct val="75000"/>
              <a:buFont typeface="Wingdings" pitchFamily="2" charset="2"/>
              <a:buChar char="n"/>
            </a:pPr>
            <a:r>
              <a:rPr lang="ru-RU" altLang="ru-RU" sz="1800" dirty="0">
                <a:latin typeface="Times New Roman" pitchFamily="18" charset="0"/>
              </a:rPr>
              <a:t>  </a:t>
            </a:r>
            <a:r>
              <a:rPr lang="ru-RU" altLang="ru-RU" sz="1800" b="1" dirty="0">
                <a:solidFill>
                  <a:srgbClr val="990033"/>
                </a:solidFill>
                <a:latin typeface="Times New Roman" pitchFamily="18" charset="0"/>
              </a:rPr>
              <a:t>не отмечают профильные кабинеты специализированные медицинской</a:t>
            </a:r>
          </a:p>
          <a:p>
            <a:pPr>
              <a:lnSpc>
                <a:spcPct val="80000"/>
              </a:lnSpc>
              <a:buClr>
                <a:schemeClr val="bg2"/>
              </a:buClr>
              <a:buSzPct val="75000"/>
              <a:buFont typeface="Wingdings" pitchFamily="2" charset="2"/>
              <a:buNone/>
            </a:pPr>
            <a:r>
              <a:rPr lang="ru-RU" altLang="ru-RU" sz="1800" b="1" dirty="0">
                <a:solidFill>
                  <a:srgbClr val="990033"/>
                </a:solidFill>
                <a:latin typeface="Times New Roman" pitchFamily="18" charset="0"/>
              </a:rPr>
              <a:t>    организации (кожно-венерологические диспансеры –дерматовенерологические</a:t>
            </a:r>
          </a:p>
          <a:p>
            <a:pPr>
              <a:lnSpc>
                <a:spcPct val="80000"/>
              </a:lnSpc>
              <a:buClr>
                <a:schemeClr val="bg2"/>
              </a:buClr>
              <a:buSzPct val="75000"/>
              <a:buFont typeface="Wingdings" pitchFamily="2" charset="2"/>
              <a:buNone/>
            </a:pPr>
            <a:r>
              <a:rPr lang="ru-RU" altLang="ru-RU" sz="1800" b="1" dirty="0">
                <a:solidFill>
                  <a:srgbClr val="990033"/>
                </a:solidFill>
                <a:latin typeface="Times New Roman" pitchFamily="18" charset="0"/>
              </a:rPr>
              <a:t>    кабинеты, наркологические диспансеры – наркологические кабинеты, детские</a:t>
            </a:r>
          </a:p>
          <a:p>
            <a:pPr>
              <a:lnSpc>
                <a:spcPct val="80000"/>
              </a:lnSpc>
              <a:buClr>
                <a:schemeClr val="bg2"/>
              </a:buClr>
              <a:buSzPct val="75000"/>
              <a:buFont typeface="Wingdings" pitchFamily="2" charset="2"/>
              <a:buNone/>
            </a:pPr>
            <a:r>
              <a:rPr lang="ru-RU" altLang="ru-RU" sz="1800" b="1" dirty="0">
                <a:solidFill>
                  <a:srgbClr val="990033"/>
                </a:solidFill>
                <a:latin typeface="Times New Roman" pitchFamily="18" charset="0"/>
              </a:rPr>
              <a:t>    поликлиники – детские отделения и кабинеты и т.д.)</a:t>
            </a:r>
          </a:p>
          <a:p>
            <a:pPr>
              <a:lnSpc>
                <a:spcPct val="80000"/>
              </a:lnSpc>
              <a:buClr>
                <a:schemeClr val="bg2"/>
              </a:buClr>
              <a:buSzPct val="75000"/>
              <a:buFont typeface="Wingdings" pitchFamily="2" charset="2"/>
              <a:buNone/>
            </a:pPr>
            <a:endParaRPr lang="ru-RU" altLang="ru-RU" sz="1800" b="1" dirty="0">
              <a:solidFill>
                <a:srgbClr val="990033"/>
              </a:solidFill>
              <a:latin typeface="Times New Roman" pitchFamily="18" charset="0"/>
            </a:endParaRPr>
          </a:p>
          <a:p>
            <a:pPr>
              <a:lnSpc>
                <a:spcPct val="80000"/>
              </a:lnSpc>
              <a:buClr>
                <a:schemeClr val="bg2"/>
              </a:buClr>
              <a:buSzPct val="75000"/>
              <a:buFont typeface="Wingdings" pitchFamily="2" charset="2"/>
              <a:buNone/>
            </a:pPr>
            <a:r>
              <a:rPr lang="ru-RU" altLang="ru-RU" sz="1800" b="1" dirty="0">
                <a:latin typeface="Times New Roman" pitchFamily="18" charset="0"/>
              </a:rPr>
              <a:t>медицинские организации, оказывающие медицинскую помощь только в амбулаторных условиях, и </a:t>
            </a:r>
            <a:r>
              <a:rPr lang="ru-RU" altLang="ru-RU" sz="1800" b="1" u="sng" dirty="0">
                <a:latin typeface="Times New Roman" pitchFamily="18" charset="0"/>
              </a:rPr>
              <a:t>не имеющие обособленных структурных подразделений</a:t>
            </a:r>
            <a:r>
              <a:rPr lang="ru-RU" altLang="ru-RU" sz="1800" b="1" dirty="0">
                <a:latin typeface="Times New Roman" pitchFamily="18" charset="0"/>
              </a:rPr>
              <a:t>, </a:t>
            </a:r>
            <a:r>
              <a:rPr lang="ru-RU" altLang="ru-RU" sz="2400" b="1" dirty="0">
                <a:solidFill>
                  <a:srgbClr val="FF0000"/>
                </a:solidFill>
                <a:latin typeface="Times New Roman" pitchFamily="18" charset="0"/>
              </a:rPr>
              <a:t>не отмечают соответствующие подразделения (поликлиника - поликлиники, амбулатория – амбулатории и т.д.) </a:t>
            </a:r>
          </a:p>
          <a:p>
            <a:pPr>
              <a:lnSpc>
                <a:spcPct val="80000"/>
              </a:lnSpc>
              <a:buClr>
                <a:schemeClr val="bg2"/>
              </a:buClr>
              <a:buSzPct val="75000"/>
              <a:buFont typeface="Wingdings" pitchFamily="2" charset="2"/>
              <a:buChar char="n"/>
            </a:pPr>
            <a:r>
              <a:rPr lang="ru-RU" altLang="ru-RU" sz="1800" dirty="0">
                <a:latin typeface="Times New Roman" pitchFamily="18" charset="0"/>
              </a:rPr>
              <a:t>  </a:t>
            </a:r>
          </a:p>
          <a:p>
            <a:pPr>
              <a:lnSpc>
                <a:spcPct val="80000"/>
              </a:lnSpc>
              <a:buClr>
                <a:schemeClr val="bg2"/>
              </a:buClr>
              <a:buSzPct val="75000"/>
              <a:buFont typeface="Wingdings" pitchFamily="2" charset="2"/>
              <a:buChar char="n"/>
            </a:pPr>
            <a:r>
              <a:rPr lang="ru-RU" altLang="ru-RU" sz="1800" dirty="0">
                <a:latin typeface="Times New Roman" pitchFamily="18" charset="0"/>
              </a:rPr>
              <a:t>  </a:t>
            </a:r>
            <a:r>
              <a:rPr lang="ru-RU" altLang="ru-RU" sz="1800" b="1" dirty="0">
                <a:solidFill>
                  <a:srgbClr val="990033"/>
                </a:solidFill>
                <a:latin typeface="Times New Roman" pitchFamily="18" charset="0"/>
              </a:rPr>
              <a:t>в обособленных структурных подразделениях наличие кабинета, отделения,</a:t>
            </a:r>
          </a:p>
          <a:p>
            <a:pPr>
              <a:lnSpc>
                <a:spcPct val="80000"/>
              </a:lnSpc>
              <a:buClr>
                <a:schemeClr val="bg2"/>
              </a:buClr>
              <a:buSzPct val="75000"/>
              <a:buFont typeface="Wingdings" pitchFamily="2" charset="2"/>
              <a:buNone/>
            </a:pPr>
            <a:r>
              <a:rPr lang="ru-RU" altLang="ru-RU" sz="1800" b="1" dirty="0">
                <a:solidFill>
                  <a:srgbClr val="990033"/>
                </a:solidFill>
                <a:latin typeface="Times New Roman" pitchFamily="18" charset="0"/>
              </a:rPr>
              <a:t>    отдела указывается в соответствии со штатным расписанием (положении о</a:t>
            </a:r>
          </a:p>
          <a:p>
            <a:pPr>
              <a:lnSpc>
                <a:spcPct val="80000"/>
              </a:lnSpc>
              <a:buClr>
                <a:schemeClr val="bg2"/>
              </a:buClr>
              <a:buSzPct val="75000"/>
              <a:buFont typeface="Wingdings" pitchFamily="2" charset="2"/>
              <a:buNone/>
            </a:pPr>
            <a:r>
              <a:rPr lang="ru-RU" altLang="ru-RU" sz="1800" b="1" dirty="0">
                <a:solidFill>
                  <a:srgbClr val="990033"/>
                </a:solidFill>
                <a:latin typeface="Times New Roman" pitchFamily="18" charset="0"/>
              </a:rPr>
              <a:t>    работе)</a:t>
            </a:r>
          </a:p>
        </p:txBody>
      </p:sp>
      <p:sp>
        <p:nvSpPr>
          <p:cNvPr id="7" name="Rectangle 2"/>
          <p:cNvSpPr>
            <a:spLocks noChangeArrowheads="1"/>
          </p:cNvSpPr>
          <p:nvPr/>
        </p:nvSpPr>
        <p:spPr bwMode="auto">
          <a:xfrm>
            <a:off x="214315" y="955675"/>
            <a:ext cx="8534149" cy="641350"/>
          </a:xfrm>
          <a:prstGeom prst="rect">
            <a:avLst/>
          </a:prstGeom>
          <a:solidFill>
            <a:srgbClr val="5BFF21">
              <a:alpha val="49000"/>
            </a:srgbClr>
          </a:solidFill>
          <a:ln>
            <a:noFill/>
          </a:ln>
        </p:spPr>
        <p:txBody>
          <a:bodyPr/>
          <a:lstStyle>
            <a:lvl1pPr eaLnBrk="0" hangingPunct="0">
              <a:spcBef>
                <a:spcPct val="20000"/>
              </a:spcBef>
              <a:buFont typeface="Arial" charset="0"/>
              <a:buChar char="•"/>
              <a:tabLst>
                <a:tab pos="0" algn="l"/>
              </a:tabLst>
              <a:defRPr sz="3200">
                <a:solidFill>
                  <a:schemeClr val="tx1"/>
                </a:solidFill>
                <a:latin typeface="Calibri" pitchFamily="34" charset="0"/>
              </a:defRPr>
            </a:lvl1pPr>
            <a:lvl2pPr marL="742950" indent="-285750" eaLnBrk="0" hangingPunct="0">
              <a:spcBef>
                <a:spcPct val="20000"/>
              </a:spcBef>
              <a:buFont typeface="Arial" charset="0"/>
              <a:buChar char="–"/>
              <a:tabLst>
                <a:tab pos="0" algn="l"/>
              </a:tabLst>
              <a:defRPr sz="2800">
                <a:solidFill>
                  <a:schemeClr val="tx1"/>
                </a:solidFill>
                <a:latin typeface="Calibri" pitchFamily="34" charset="0"/>
              </a:defRPr>
            </a:lvl2pPr>
            <a:lvl3pPr marL="1143000" indent="-228600" eaLnBrk="0" hangingPunct="0">
              <a:spcBef>
                <a:spcPct val="20000"/>
              </a:spcBef>
              <a:buFont typeface="Arial" charset="0"/>
              <a:buChar char="•"/>
              <a:tabLst>
                <a:tab pos="0" algn="l"/>
              </a:tabLst>
              <a:defRPr sz="2400">
                <a:solidFill>
                  <a:schemeClr val="tx1"/>
                </a:solidFill>
                <a:latin typeface="Calibri" pitchFamily="34" charset="0"/>
              </a:defRPr>
            </a:lvl3pPr>
            <a:lvl4pPr marL="1600200" indent="-228600" eaLnBrk="0" hangingPunct="0">
              <a:spcBef>
                <a:spcPct val="20000"/>
              </a:spcBef>
              <a:buFont typeface="Arial" charset="0"/>
              <a:buChar char="–"/>
              <a:tabLst>
                <a:tab pos="0" algn="l"/>
              </a:tabLst>
              <a:defRPr sz="2000">
                <a:solidFill>
                  <a:schemeClr val="tx1"/>
                </a:solidFill>
                <a:latin typeface="Calibri" pitchFamily="34" charset="0"/>
              </a:defRPr>
            </a:lvl4pPr>
            <a:lvl5pPr marL="2057400" indent="-228600" eaLnBrk="0" hangingPunct="0">
              <a:spcBef>
                <a:spcPct val="20000"/>
              </a:spcBef>
              <a:buFont typeface="Arial" charset="0"/>
              <a:buChar char="»"/>
              <a:tabLst>
                <a:tab pos="0" algn="l"/>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0" algn="l"/>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0" algn="l"/>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0" algn="l"/>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0" algn="l"/>
              </a:tabLst>
              <a:defRPr sz="2000">
                <a:solidFill>
                  <a:schemeClr val="tx1"/>
                </a:solidFill>
                <a:latin typeface="Calibri" pitchFamily="34" charset="0"/>
              </a:defRPr>
            </a:lvl9pPr>
          </a:lstStyle>
          <a:p>
            <a:pPr algn="ctr">
              <a:lnSpc>
                <a:spcPct val="90000"/>
              </a:lnSpc>
              <a:buClr>
                <a:schemeClr val="bg2"/>
              </a:buClr>
              <a:buSzPct val="75000"/>
              <a:buFontTx/>
              <a:buNone/>
            </a:pPr>
            <a:r>
              <a:rPr lang="ru-RU" altLang="ru-RU" sz="2000" b="1" dirty="0" smtClean="0">
                <a:latin typeface="Times New Roman" pitchFamily="18" charset="0"/>
              </a:rPr>
              <a:t>Исключение: в строке Отделение скорой медицинской помощи(стационарные)</a:t>
            </a:r>
            <a:endParaRPr lang="ru-RU" altLang="ru-RU" sz="2000" b="1" dirty="0">
              <a:latin typeface="Times New Roman" pitchFamily="18" charset="0"/>
            </a:endParaRPr>
          </a:p>
        </p:txBody>
      </p:sp>
    </p:spTree>
    <p:extLst>
      <p:ext uri="{BB962C8B-B14F-4D97-AF65-F5344CB8AC3E}">
        <p14:creationId xmlns:p14="http://schemas.microsoft.com/office/powerpoint/2010/main" val="3011549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854212342"/>
              </p:ext>
            </p:extLst>
          </p:nvPr>
        </p:nvGraphicFramePr>
        <p:xfrm>
          <a:off x="179512" y="764703"/>
          <a:ext cx="8496945" cy="5645176"/>
        </p:xfrm>
        <a:graphic>
          <a:graphicData uri="http://schemas.openxmlformats.org/drawingml/2006/table">
            <a:tbl>
              <a:tblPr firstRow="1" firstCol="1" bandRow="1">
                <a:tableStyleId>{5C22544A-7EE6-4342-B048-85BDC9FD1C3A}</a:tableStyleId>
              </a:tblPr>
              <a:tblGrid>
                <a:gridCol w="4637632"/>
                <a:gridCol w="611780"/>
                <a:gridCol w="1045125"/>
                <a:gridCol w="955056"/>
                <a:gridCol w="1247352"/>
              </a:tblGrid>
              <a:tr h="1169641">
                <a:tc>
                  <a:txBody>
                    <a:bodyPr/>
                    <a:lstStyle/>
                    <a:p>
                      <a:pPr algn="ctr">
                        <a:lnSpc>
                          <a:spcPts val="1000"/>
                        </a:lnSpc>
                        <a:spcAft>
                          <a:spcPts val="0"/>
                        </a:spcAft>
                      </a:pPr>
                      <a:r>
                        <a:rPr lang="ru-RU" sz="1000" dirty="0">
                          <a:effectLst/>
                        </a:rPr>
                        <a:t>Наименование </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ts val="1000"/>
                        </a:lnSpc>
                        <a:spcAft>
                          <a:spcPts val="0"/>
                        </a:spcAft>
                      </a:pPr>
                      <a:r>
                        <a:rPr lang="ru-RU" sz="1000" dirty="0">
                          <a:effectLst/>
                        </a:rPr>
                        <a:t>№ </a:t>
                      </a:r>
                      <a:br>
                        <a:rPr lang="ru-RU" sz="1000" dirty="0">
                          <a:effectLst/>
                        </a:rPr>
                      </a:br>
                      <a:r>
                        <a:rPr lang="ru-RU" sz="1000" dirty="0">
                          <a:effectLst/>
                        </a:rPr>
                        <a:t>строки</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ts val="1000"/>
                        </a:lnSpc>
                        <a:spcAft>
                          <a:spcPts val="0"/>
                        </a:spcAft>
                      </a:pPr>
                      <a:r>
                        <a:rPr lang="ru-RU" sz="1000" dirty="0">
                          <a:effectLst/>
                        </a:rPr>
                        <a:t>Наличие подразделений,</a:t>
                      </a:r>
                      <a:br>
                        <a:rPr lang="ru-RU" sz="1000" dirty="0">
                          <a:effectLst/>
                        </a:rPr>
                      </a:br>
                      <a:r>
                        <a:rPr lang="ru-RU" sz="1000" dirty="0">
                          <a:effectLst/>
                        </a:rPr>
                        <a:t>отделов, отделений, кабинетов </a:t>
                      </a:r>
                      <a:br>
                        <a:rPr lang="ru-RU" sz="1000" dirty="0">
                          <a:effectLst/>
                        </a:rPr>
                      </a:br>
                      <a:r>
                        <a:rPr lang="ru-RU" sz="1000" dirty="0">
                          <a:effectLst/>
                        </a:rPr>
                        <a:t>(нет – 0,</a:t>
                      </a:r>
                      <a:br>
                        <a:rPr lang="ru-RU" sz="1000" dirty="0">
                          <a:effectLst/>
                        </a:rPr>
                      </a:br>
                      <a:r>
                        <a:rPr lang="ru-RU" sz="1000" dirty="0">
                          <a:effectLst/>
                        </a:rPr>
                        <a:t>есть – 1)</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ts val="1000"/>
                        </a:lnSpc>
                        <a:spcAft>
                          <a:spcPts val="0"/>
                        </a:spcAft>
                      </a:pPr>
                      <a:r>
                        <a:rPr lang="ru-RU" sz="1000" dirty="0">
                          <a:effectLst/>
                        </a:rPr>
                        <a:t>Число</a:t>
                      </a:r>
                      <a:br>
                        <a:rPr lang="ru-RU" sz="1000" dirty="0">
                          <a:effectLst/>
                        </a:rPr>
                      </a:br>
                      <a:r>
                        <a:rPr lang="ru-RU" sz="1000" dirty="0">
                          <a:effectLst/>
                        </a:rPr>
                        <a:t>подразделений,</a:t>
                      </a:r>
                      <a:br>
                        <a:rPr lang="ru-RU" sz="1000" dirty="0">
                          <a:effectLst/>
                        </a:rPr>
                      </a:br>
                      <a:r>
                        <a:rPr lang="ru-RU" sz="1000" dirty="0">
                          <a:effectLst/>
                        </a:rPr>
                        <a:t>отделов,</a:t>
                      </a:r>
                      <a:br>
                        <a:rPr lang="ru-RU" sz="1000" dirty="0">
                          <a:effectLst/>
                        </a:rPr>
                      </a:br>
                      <a:r>
                        <a:rPr lang="ru-RU" sz="1000" dirty="0">
                          <a:effectLst/>
                        </a:rPr>
                        <a:t>отделений</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ts val="1000"/>
                        </a:lnSpc>
                        <a:spcAft>
                          <a:spcPts val="0"/>
                        </a:spcAft>
                      </a:pPr>
                      <a:r>
                        <a:rPr lang="ru-RU" sz="1000" dirty="0">
                          <a:effectLst/>
                        </a:rPr>
                        <a:t>Число кабинетов</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tc>
              </a:tr>
              <a:tr h="189810">
                <a:tc>
                  <a:txBody>
                    <a:bodyPr/>
                    <a:lstStyle/>
                    <a:p>
                      <a:pPr algn="ctr">
                        <a:lnSpc>
                          <a:spcPts val="1000"/>
                        </a:lnSpc>
                        <a:spcAft>
                          <a:spcPts val="0"/>
                        </a:spcAft>
                      </a:pPr>
                      <a:r>
                        <a:rPr lang="ru-RU" sz="1000">
                          <a:effectLst/>
                        </a:rPr>
                        <a:t>1</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2</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3</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dirty="0">
                          <a:effectLst/>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ts val="1000"/>
                        </a:lnSpc>
                        <a:spcAft>
                          <a:spcPts val="0"/>
                        </a:spcAft>
                      </a:pPr>
                      <a:r>
                        <a:rPr lang="ru-RU" sz="1000">
                          <a:effectLst/>
                        </a:rPr>
                        <a:t>5</a:t>
                      </a:r>
                      <a:endParaRPr lang="ru-RU" sz="1200">
                        <a:effectLst/>
                        <a:latin typeface="Times New Roman" panose="02020603050405020304" pitchFamily="18" charset="0"/>
                        <a:ea typeface="Times New Roman" panose="02020603050405020304" pitchFamily="18" charset="0"/>
                      </a:endParaRPr>
                    </a:p>
                  </a:txBody>
                  <a:tcPr marL="68580" marR="68580" marT="0" marB="0"/>
                </a:tc>
              </a:tr>
              <a:tr h="189810">
                <a:tc>
                  <a:txBody>
                    <a:bodyPr/>
                    <a:lstStyle/>
                    <a:p>
                      <a:pPr>
                        <a:lnSpc>
                          <a:spcPts val="1000"/>
                        </a:lnSpc>
                        <a:spcAft>
                          <a:spcPts val="0"/>
                        </a:spcAft>
                      </a:pPr>
                      <a:r>
                        <a:rPr lang="ru-RU" sz="1000">
                          <a:effectLst/>
                        </a:rPr>
                        <a:t>Акушерско-гинекологические</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1</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ts val="1000"/>
                        </a:lnSpc>
                        <a:spcAft>
                          <a:spcPts val="0"/>
                        </a:spcAft>
                      </a:pPr>
                      <a:r>
                        <a:rPr lang="ru-RU" sz="10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tc>
              </a:tr>
              <a:tr h="189810">
                <a:tc>
                  <a:txBody>
                    <a:bodyPr/>
                    <a:lstStyle/>
                    <a:p>
                      <a:pPr>
                        <a:lnSpc>
                          <a:spcPts val="1000"/>
                        </a:lnSpc>
                        <a:spcAft>
                          <a:spcPts val="0"/>
                        </a:spcAft>
                      </a:pPr>
                      <a:r>
                        <a:rPr lang="ru-RU" sz="1000">
                          <a:effectLst/>
                        </a:rPr>
                        <a:t>Аллергологические</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2</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ts val="1000"/>
                        </a:lnSpc>
                        <a:spcAft>
                          <a:spcPts val="0"/>
                        </a:spcAft>
                      </a:pPr>
                      <a:r>
                        <a:rPr lang="ru-RU" sz="10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tc>
              </a:tr>
              <a:tr h="413608">
                <a:tc>
                  <a:txBody>
                    <a:bodyPr/>
                    <a:lstStyle/>
                    <a:p>
                      <a:pPr>
                        <a:lnSpc>
                          <a:spcPts val="1000"/>
                        </a:lnSpc>
                        <a:spcAft>
                          <a:spcPts val="0"/>
                        </a:spcAft>
                      </a:pPr>
                      <a:r>
                        <a:rPr lang="ru-RU" sz="1000">
                          <a:effectLst/>
                        </a:rPr>
                        <a:t>Амбулатории (включая передвижные)</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3</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dirty="0" smtClean="0">
                          <a:solidFill>
                            <a:srgbClr val="FF0000"/>
                          </a:solidFill>
                          <a:effectLst/>
                        </a:rPr>
                        <a:t>Амбулатории указывает</a:t>
                      </a:r>
                      <a:r>
                        <a:rPr lang="ru-RU" sz="1000" baseline="0" dirty="0" smtClean="0">
                          <a:solidFill>
                            <a:srgbClr val="FF0000"/>
                          </a:solidFill>
                          <a:effectLst/>
                        </a:rPr>
                        <a:t> РБ или ГБ</a:t>
                      </a:r>
                      <a:r>
                        <a:rPr lang="ru-RU" sz="1000" dirty="0">
                          <a:solidFill>
                            <a:srgbClr val="FF0000"/>
                          </a:solidFill>
                          <a:effectLst/>
                        </a:rPr>
                        <a:t> </a:t>
                      </a:r>
                      <a:endParaRPr lang="ru-RU"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ts val="1000"/>
                        </a:lnSpc>
                        <a:spcAft>
                          <a:spcPts val="0"/>
                        </a:spcAft>
                      </a:pPr>
                      <a:r>
                        <a:rPr lang="ru-RU" sz="1000" dirty="0" smtClean="0">
                          <a:effectLst/>
                        </a:rPr>
                        <a:t>Не заполняется</a:t>
                      </a:r>
                      <a:r>
                        <a:rPr lang="ru-RU" sz="10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tc>
              </a:tr>
              <a:tr h="189810">
                <a:tc>
                  <a:txBody>
                    <a:bodyPr/>
                    <a:lstStyle/>
                    <a:p>
                      <a:pPr>
                        <a:lnSpc>
                          <a:spcPts val="1000"/>
                        </a:lnSpc>
                        <a:spcAft>
                          <a:spcPts val="0"/>
                        </a:spcAft>
                      </a:pPr>
                      <a:r>
                        <a:rPr lang="ru-RU" sz="1000">
                          <a:effectLst/>
                        </a:rPr>
                        <a:t>Аптеки</a:t>
                      </a:r>
                      <a:endParaRPr lang="ru-R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ts val="1000"/>
                        </a:lnSpc>
                        <a:spcAft>
                          <a:spcPts val="0"/>
                        </a:spcAft>
                      </a:pPr>
                      <a:r>
                        <a:rPr lang="ru-RU" sz="1000">
                          <a:effectLst/>
                        </a:rPr>
                        <a:t>4</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ts val="1000"/>
                        </a:lnSpc>
                        <a:spcAft>
                          <a:spcPts val="0"/>
                        </a:spcAft>
                      </a:pPr>
                      <a:r>
                        <a:rPr lang="ru-RU" sz="1000" dirty="0" smtClean="0">
                          <a:effectLst/>
                        </a:rPr>
                        <a:t>Не заполняется</a:t>
                      </a:r>
                      <a:r>
                        <a:rPr lang="ru-RU" sz="10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tc>
              </a:tr>
              <a:tr h="189810">
                <a:tc>
                  <a:txBody>
                    <a:bodyPr/>
                    <a:lstStyle/>
                    <a:p>
                      <a:pPr>
                        <a:lnSpc>
                          <a:spcPts val="1000"/>
                        </a:lnSpc>
                        <a:spcAft>
                          <a:spcPts val="0"/>
                        </a:spcAft>
                      </a:pPr>
                      <a:r>
                        <a:rPr lang="ru-RU" sz="1000">
                          <a:effectLst/>
                        </a:rPr>
                        <a:t>   из них изготавливающие лекарственные препараты</a:t>
                      </a:r>
                      <a:endParaRPr lang="ru-R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ts val="1000"/>
                        </a:lnSpc>
                        <a:spcAft>
                          <a:spcPts val="0"/>
                        </a:spcAft>
                      </a:pPr>
                      <a:r>
                        <a:rPr lang="ru-RU" sz="1000">
                          <a:effectLst/>
                        </a:rPr>
                        <a:t>4.1</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ts val="1000"/>
                        </a:lnSpc>
                        <a:spcAft>
                          <a:spcPts val="0"/>
                        </a:spcAft>
                      </a:pPr>
                      <a:r>
                        <a:rPr lang="ru-RU" sz="10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tc>
              </a:tr>
              <a:tr h="189810">
                <a:tc>
                  <a:txBody>
                    <a:bodyPr/>
                    <a:lstStyle/>
                    <a:p>
                      <a:pPr>
                        <a:lnSpc>
                          <a:spcPts val="1000"/>
                        </a:lnSpc>
                        <a:spcAft>
                          <a:spcPts val="0"/>
                        </a:spcAft>
                      </a:pPr>
                      <a:r>
                        <a:rPr lang="ru-RU" sz="1000" dirty="0">
                          <a:effectLst/>
                        </a:rPr>
                        <a:t>Восстановительного лечения</a:t>
                      </a:r>
                      <a:endParaRPr lang="ru-RU" sz="1200" dirty="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5</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ts val="1000"/>
                        </a:lnSpc>
                        <a:spcAft>
                          <a:spcPts val="0"/>
                        </a:spcAft>
                      </a:pPr>
                      <a:r>
                        <a:rPr lang="ru-RU" sz="10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tc>
              </a:tr>
              <a:tr h="189810">
                <a:tc>
                  <a:txBody>
                    <a:bodyPr/>
                    <a:lstStyle/>
                    <a:p>
                      <a:pPr>
                        <a:lnSpc>
                          <a:spcPts val="1000"/>
                        </a:lnSpc>
                        <a:spcAft>
                          <a:spcPts val="0"/>
                        </a:spcAft>
                      </a:pPr>
                      <a:r>
                        <a:rPr lang="ru-RU" sz="1000">
                          <a:effectLst/>
                        </a:rPr>
                        <a:t>Гастроэнтерологические</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6</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ts val="1000"/>
                        </a:lnSpc>
                        <a:spcAft>
                          <a:spcPts val="0"/>
                        </a:spcAft>
                      </a:pPr>
                      <a:r>
                        <a:rPr lang="ru-RU" sz="10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tc>
              </a:tr>
              <a:tr h="189810">
                <a:tc>
                  <a:txBody>
                    <a:bodyPr/>
                    <a:lstStyle/>
                    <a:p>
                      <a:pPr>
                        <a:lnSpc>
                          <a:spcPts val="1000"/>
                        </a:lnSpc>
                        <a:spcAft>
                          <a:spcPts val="0"/>
                        </a:spcAft>
                      </a:pPr>
                      <a:r>
                        <a:rPr lang="ru-RU" sz="1000">
                          <a:effectLst/>
                        </a:rPr>
                        <a:t>Гематологические</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dirty="0">
                          <a:effectLst/>
                        </a:rPr>
                        <a:t>7</a:t>
                      </a:r>
                      <a:endParaRPr lang="ru-RU" sz="1200" dirty="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ts val="1000"/>
                        </a:lnSpc>
                        <a:spcAft>
                          <a:spcPts val="0"/>
                        </a:spcAft>
                      </a:pPr>
                      <a:r>
                        <a:rPr lang="ru-RU" sz="10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tc>
              </a:tr>
              <a:tr h="189810">
                <a:tc>
                  <a:txBody>
                    <a:bodyPr/>
                    <a:lstStyle/>
                    <a:p>
                      <a:pPr>
                        <a:lnSpc>
                          <a:spcPts val="1000"/>
                        </a:lnSpc>
                        <a:spcAft>
                          <a:spcPts val="0"/>
                        </a:spcAft>
                      </a:pPr>
                      <a:r>
                        <a:rPr lang="ru-RU" sz="1000">
                          <a:effectLst/>
                        </a:rPr>
                        <a:t>Гемодиализа</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8</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ts val="1000"/>
                        </a:lnSpc>
                        <a:spcAft>
                          <a:spcPts val="0"/>
                        </a:spcAft>
                      </a:pPr>
                      <a:r>
                        <a:rPr lang="ru-RU" sz="10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tc>
              </a:tr>
              <a:tr h="189810">
                <a:tc>
                  <a:txBody>
                    <a:bodyPr/>
                    <a:lstStyle/>
                    <a:p>
                      <a:pPr>
                        <a:lnSpc>
                          <a:spcPts val="1000"/>
                        </a:lnSpc>
                        <a:spcAft>
                          <a:spcPts val="0"/>
                        </a:spcAft>
                      </a:pPr>
                      <a:r>
                        <a:rPr lang="ru-RU" sz="1000">
                          <a:effectLst/>
                        </a:rPr>
                        <a:t>Гемосорбции</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dirty="0">
                          <a:effectLst/>
                        </a:rPr>
                        <a:t>9 </a:t>
                      </a:r>
                      <a:endParaRPr lang="ru-RU" sz="1200" dirty="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ts val="1000"/>
                        </a:lnSpc>
                        <a:spcAft>
                          <a:spcPts val="0"/>
                        </a:spcAft>
                      </a:pPr>
                      <a:r>
                        <a:rPr lang="ru-RU" sz="10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tc>
              </a:tr>
              <a:tr h="189810">
                <a:tc>
                  <a:txBody>
                    <a:bodyPr/>
                    <a:lstStyle/>
                    <a:p>
                      <a:pPr>
                        <a:lnSpc>
                          <a:spcPts val="1000"/>
                        </a:lnSpc>
                        <a:spcAft>
                          <a:spcPts val="0"/>
                        </a:spcAft>
                      </a:pPr>
                      <a:r>
                        <a:rPr lang="ru-RU" sz="1000">
                          <a:effectLst/>
                        </a:rPr>
                        <a:t>Гериатрические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10</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ts val="1000"/>
                        </a:lnSpc>
                        <a:spcAft>
                          <a:spcPts val="0"/>
                        </a:spcAft>
                      </a:pPr>
                      <a:r>
                        <a:rPr lang="ru-RU" sz="10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tc>
              </a:tr>
              <a:tr h="189810">
                <a:tc>
                  <a:txBody>
                    <a:bodyPr/>
                    <a:lstStyle/>
                    <a:p>
                      <a:pPr>
                        <a:lnSpc>
                          <a:spcPts val="1000"/>
                        </a:lnSpc>
                        <a:spcAft>
                          <a:spcPts val="0"/>
                        </a:spcAft>
                      </a:pPr>
                      <a:r>
                        <a:rPr lang="ru-RU" sz="1000">
                          <a:effectLst/>
                        </a:rPr>
                        <a:t>Гипербарической оксигенации</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11</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ts val="1000"/>
                        </a:lnSpc>
                        <a:spcAft>
                          <a:spcPts val="0"/>
                        </a:spcAft>
                      </a:pPr>
                      <a:r>
                        <a:rPr lang="ru-RU" sz="10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tc>
              </a:tr>
              <a:tr h="189810">
                <a:tc>
                  <a:txBody>
                    <a:bodyPr/>
                    <a:lstStyle/>
                    <a:p>
                      <a:pPr>
                        <a:lnSpc>
                          <a:spcPts val="1000"/>
                        </a:lnSpc>
                        <a:spcAft>
                          <a:spcPts val="0"/>
                        </a:spcAft>
                      </a:pPr>
                      <a:r>
                        <a:rPr lang="ru-RU" sz="1000">
                          <a:effectLst/>
                        </a:rPr>
                        <a:t>Дермато-венерологические</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12</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lnSpc>
                          <a:spcPts val="1000"/>
                        </a:lnSpc>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ts val="1000"/>
                        </a:lnSpc>
                        <a:spcAft>
                          <a:spcPts val="0"/>
                        </a:spcAft>
                      </a:pPr>
                      <a:r>
                        <a:rPr lang="ru-RU" sz="10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tc>
              </a:tr>
              <a:tr h="227771">
                <a:tc>
                  <a:txBody>
                    <a:bodyPr/>
                    <a:lstStyle/>
                    <a:p>
                      <a:pPr>
                        <a:spcAft>
                          <a:spcPts val="0"/>
                        </a:spcAft>
                      </a:pPr>
                      <a:r>
                        <a:rPr lang="ru-RU" sz="1000" dirty="0">
                          <a:effectLst/>
                        </a:rPr>
                        <a:t>Детские поликлиники (отделения, кабинеты)</a:t>
                      </a:r>
                      <a:endParaRPr lang="ru-RU" sz="1200" dirty="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Aft>
                          <a:spcPts val="0"/>
                        </a:spcAft>
                      </a:pPr>
                      <a:r>
                        <a:rPr lang="ru-RU" sz="1000">
                          <a:effectLst/>
                        </a:rPr>
                        <a:t>13</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Aft>
                          <a:spcPts val="0"/>
                        </a:spcAft>
                      </a:pPr>
                      <a:endParaRPr lang="ru-RU"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b">
                    <a:solidFill>
                      <a:srgbClr val="FF0000"/>
                    </a:solidFill>
                  </a:tcPr>
                </a:tc>
                <a:tc>
                  <a:txBody>
                    <a:bodyPr/>
                    <a:lstStyle/>
                    <a:p>
                      <a:pPr algn="ctr">
                        <a:spcAft>
                          <a:spcPts val="0"/>
                        </a:spcAft>
                      </a:pPr>
                      <a:r>
                        <a:rPr lang="ru-RU" sz="1000" dirty="0">
                          <a:solidFill>
                            <a:srgbClr val="FF0000"/>
                          </a:solidFill>
                          <a:effectLst/>
                        </a:rPr>
                        <a:t> </a:t>
                      </a:r>
                      <a:endParaRPr lang="ru-RU"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solidFill>
                      <a:srgbClr val="FF0000"/>
                    </a:solidFill>
                  </a:tcPr>
                </a:tc>
                <a:tc>
                  <a:txBody>
                    <a:bodyPr/>
                    <a:lstStyle/>
                    <a:p>
                      <a:pPr algn="ctr">
                        <a:spcAft>
                          <a:spcPts val="0"/>
                        </a:spcAft>
                      </a:pPr>
                      <a:r>
                        <a:rPr lang="ru-RU" sz="1000" dirty="0">
                          <a:solidFill>
                            <a:srgbClr val="FF0000"/>
                          </a:solidFill>
                          <a:effectLst/>
                        </a:rPr>
                        <a:t> </a:t>
                      </a:r>
                      <a:endParaRPr lang="ru-RU"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solidFill>
                      <a:srgbClr val="FF0000"/>
                    </a:solidFill>
                  </a:tcPr>
                </a:tc>
              </a:tr>
              <a:tr h="683313">
                <a:tc>
                  <a:txBody>
                    <a:bodyPr/>
                    <a:lstStyle/>
                    <a:p>
                      <a:pPr>
                        <a:spcAft>
                          <a:spcPts val="0"/>
                        </a:spcAft>
                      </a:pPr>
                      <a:r>
                        <a:rPr lang="ru-RU" sz="1000">
                          <a:effectLst/>
                        </a:rPr>
                        <a:t>   из них участвующие в создании и тиражировании «Новой модели медицинской</a:t>
                      </a:r>
                      <a:endParaRPr lang="ru-RU" sz="1200">
                        <a:effectLst/>
                      </a:endParaRPr>
                    </a:p>
                    <a:p>
                      <a:pPr>
                        <a:spcAft>
                          <a:spcPts val="0"/>
                        </a:spcAft>
                      </a:pPr>
                      <a:r>
                        <a:rPr lang="ru-RU" sz="1000">
                          <a:effectLst/>
                        </a:rPr>
                        <a:t>               организации»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Aft>
                          <a:spcPts val="0"/>
                        </a:spcAft>
                      </a:pPr>
                      <a:r>
                        <a:rPr lang="ru-RU" sz="1000">
                          <a:effectLst/>
                        </a:rPr>
                        <a:t>13.1</a:t>
                      </a:r>
                      <a:endParaRPr lang="ru-RU"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ru-RU" sz="1000" dirty="0">
                          <a:solidFill>
                            <a:srgbClr val="FF0000"/>
                          </a:solidFill>
                          <a:effectLst/>
                        </a:rPr>
                        <a:t> </a:t>
                      </a:r>
                      <a:endParaRPr lang="ru-RU"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ctr">
                    <a:solidFill>
                      <a:srgbClr val="FF0000"/>
                    </a:solidFill>
                  </a:tcPr>
                </a:tc>
                <a:tc>
                  <a:txBody>
                    <a:bodyPr/>
                    <a:lstStyle/>
                    <a:p>
                      <a:pPr algn="ctr">
                        <a:spcAft>
                          <a:spcPts val="0"/>
                        </a:spcAft>
                      </a:pPr>
                      <a:r>
                        <a:rPr lang="ru-RU" sz="1000" dirty="0">
                          <a:solidFill>
                            <a:srgbClr val="FF0000"/>
                          </a:solidFill>
                          <a:effectLst/>
                        </a:rPr>
                        <a:t> </a:t>
                      </a:r>
                      <a:endParaRPr lang="ru-RU"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ctr">
                    <a:solidFill>
                      <a:srgbClr val="FF0000"/>
                    </a:solidFill>
                  </a:tcPr>
                </a:tc>
                <a:tc>
                  <a:txBody>
                    <a:bodyPr/>
                    <a:lstStyle/>
                    <a:p>
                      <a:pPr algn="ctr">
                        <a:spcAft>
                          <a:spcPts val="0"/>
                        </a:spcAft>
                      </a:pPr>
                      <a:r>
                        <a:rPr lang="ru-RU" sz="1000" dirty="0">
                          <a:effectLst/>
                        </a:rPr>
                        <a:t>Х</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tc>
              </a:tr>
              <a:tr h="455542">
                <a:tc>
                  <a:txBody>
                    <a:bodyPr/>
                    <a:lstStyle/>
                    <a:p>
                      <a:pPr>
                        <a:spcAft>
                          <a:spcPts val="0"/>
                        </a:spcAft>
                      </a:pPr>
                      <a:r>
                        <a:rPr lang="ru-RU" sz="1000">
                          <a:effectLst/>
                        </a:rPr>
                        <a:t>               с современной инфраструктурой оказания медицинской помощи детям</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Aft>
                          <a:spcPts val="0"/>
                        </a:spcAft>
                      </a:pPr>
                      <a:r>
                        <a:rPr lang="ru-RU" sz="1000">
                          <a:effectLst/>
                        </a:rPr>
                        <a:t>13.2</a:t>
                      </a:r>
                      <a:endParaRPr lang="ru-RU"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ru-RU" sz="1000" dirty="0">
                          <a:solidFill>
                            <a:srgbClr val="FF0000"/>
                          </a:solidFill>
                          <a:effectLst/>
                        </a:rPr>
                        <a:t> </a:t>
                      </a:r>
                      <a:endParaRPr lang="ru-RU"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ctr">
                    <a:solidFill>
                      <a:srgbClr val="FF0000"/>
                    </a:solidFill>
                  </a:tcPr>
                </a:tc>
                <a:tc>
                  <a:txBody>
                    <a:bodyPr/>
                    <a:lstStyle/>
                    <a:p>
                      <a:pPr algn="ctr">
                        <a:spcAft>
                          <a:spcPts val="0"/>
                        </a:spcAft>
                      </a:pPr>
                      <a:r>
                        <a:rPr lang="ru-RU" sz="1000" dirty="0">
                          <a:solidFill>
                            <a:srgbClr val="FF0000"/>
                          </a:solidFill>
                          <a:effectLst/>
                        </a:rPr>
                        <a:t> </a:t>
                      </a:r>
                      <a:endParaRPr lang="ru-RU"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ctr">
                    <a:solidFill>
                      <a:srgbClr val="FF0000"/>
                    </a:solidFill>
                  </a:tcPr>
                </a:tc>
                <a:tc>
                  <a:txBody>
                    <a:bodyPr/>
                    <a:lstStyle/>
                    <a:p>
                      <a:pPr algn="ctr">
                        <a:spcAft>
                          <a:spcPts val="0"/>
                        </a:spcAft>
                      </a:pPr>
                      <a:r>
                        <a:rPr lang="ru-RU" sz="1000" dirty="0">
                          <a:effectLst/>
                        </a:rPr>
                        <a:t>Х</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tc>
              </a:tr>
              <a:tr h="227771">
                <a:tc>
                  <a:txBody>
                    <a:bodyPr/>
                    <a:lstStyle/>
                    <a:p>
                      <a:pPr>
                        <a:spcAft>
                          <a:spcPts val="0"/>
                        </a:spcAft>
                      </a:pPr>
                      <a:r>
                        <a:rPr lang="ru-RU" sz="1000">
                          <a:effectLst/>
                        </a:rPr>
                        <a:t>Диабетологические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Aft>
                          <a:spcPts val="0"/>
                        </a:spcAft>
                      </a:pPr>
                      <a:r>
                        <a:rPr lang="ru-RU" sz="1000">
                          <a:effectLst/>
                        </a:rPr>
                        <a:t>14</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Aft>
                          <a:spcPts val="0"/>
                        </a:spcAft>
                      </a:pPr>
                      <a:r>
                        <a:rPr lang="ru-RU" sz="10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ru-RU" sz="10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
        <p:nvSpPr>
          <p:cNvPr id="3" name="Rectangle 1"/>
          <p:cNvSpPr>
            <a:spLocks noChangeArrowheads="1"/>
          </p:cNvSpPr>
          <p:nvPr/>
        </p:nvSpPr>
        <p:spPr bwMode="auto">
          <a:xfrm>
            <a:off x="467544" y="261997"/>
            <a:ext cx="612863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eaLnBrk="0" hangingPunct="0">
              <a:tabLst>
                <a:tab pos="4140200" algn="l"/>
              </a:tabLst>
              <a:defRPr>
                <a:solidFill>
                  <a:schemeClr val="tx1"/>
                </a:solidFill>
                <a:latin typeface="Arial" panose="020B0604020202020204" pitchFamily="34" charset="0"/>
              </a:defRPr>
            </a:lvl1pPr>
            <a:lvl2pPr algn="l" eaLnBrk="0" hangingPunct="0">
              <a:tabLst>
                <a:tab pos="4140200" algn="l"/>
              </a:tabLst>
              <a:defRPr>
                <a:solidFill>
                  <a:schemeClr val="tx1"/>
                </a:solidFill>
                <a:latin typeface="Arial" panose="020B0604020202020204" pitchFamily="34" charset="0"/>
              </a:defRPr>
            </a:lvl2pPr>
            <a:lvl3pPr algn="l" eaLnBrk="0" hangingPunct="0">
              <a:tabLst>
                <a:tab pos="4140200" algn="l"/>
              </a:tabLst>
              <a:defRPr>
                <a:solidFill>
                  <a:schemeClr val="tx1"/>
                </a:solidFill>
                <a:latin typeface="Arial" panose="020B0604020202020204" pitchFamily="34" charset="0"/>
              </a:defRPr>
            </a:lvl3pPr>
            <a:lvl4pPr algn="l" eaLnBrk="0" hangingPunct="0">
              <a:tabLst>
                <a:tab pos="4140200" algn="l"/>
              </a:tabLst>
              <a:defRPr>
                <a:solidFill>
                  <a:schemeClr val="tx1"/>
                </a:solidFill>
                <a:latin typeface="Arial" panose="020B0604020202020204" pitchFamily="34" charset="0"/>
              </a:defRPr>
            </a:lvl4pPr>
            <a:lvl5pPr algn="l" eaLnBrk="0" hangingPunct="0">
              <a:tabLst>
                <a:tab pos="4140200" algn="l"/>
              </a:tabLst>
              <a:defRPr>
                <a:solidFill>
                  <a:schemeClr val="tx1"/>
                </a:solidFill>
                <a:latin typeface="Arial" panose="020B0604020202020204" pitchFamily="34" charset="0"/>
              </a:defRPr>
            </a:lvl5pPr>
            <a:lvl6pPr eaLnBrk="0" fontAlgn="base" hangingPunct="0">
              <a:spcBef>
                <a:spcPct val="0"/>
              </a:spcBef>
              <a:spcAft>
                <a:spcPct val="0"/>
              </a:spcAft>
              <a:tabLst>
                <a:tab pos="4140200" algn="l"/>
              </a:tabLst>
              <a:defRPr>
                <a:solidFill>
                  <a:schemeClr val="tx1"/>
                </a:solidFill>
                <a:latin typeface="Arial" panose="020B0604020202020204" pitchFamily="34" charset="0"/>
              </a:defRPr>
            </a:lvl6pPr>
            <a:lvl7pPr eaLnBrk="0" fontAlgn="base" hangingPunct="0">
              <a:spcBef>
                <a:spcPct val="0"/>
              </a:spcBef>
              <a:spcAft>
                <a:spcPct val="0"/>
              </a:spcAft>
              <a:tabLst>
                <a:tab pos="4140200" algn="l"/>
              </a:tabLst>
              <a:defRPr>
                <a:solidFill>
                  <a:schemeClr val="tx1"/>
                </a:solidFill>
                <a:latin typeface="Arial" panose="020B0604020202020204" pitchFamily="34" charset="0"/>
              </a:defRPr>
            </a:lvl7pPr>
            <a:lvl8pPr eaLnBrk="0" fontAlgn="base" hangingPunct="0">
              <a:spcBef>
                <a:spcPct val="0"/>
              </a:spcBef>
              <a:spcAft>
                <a:spcPct val="0"/>
              </a:spcAft>
              <a:tabLst>
                <a:tab pos="4140200" algn="l"/>
              </a:tabLst>
              <a:defRPr>
                <a:solidFill>
                  <a:schemeClr val="tx1"/>
                </a:solidFill>
                <a:latin typeface="Arial" panose="020B0604020202020204" pitchFamily="34" charset="0"/>
              </a:defRPr>
            </a:lvl8pPr>
            <a:lvl9pPr eaLnBrk="0" fontAlgn="base" hangingPunct="0">
              <a:spcBef>
                <a:spcPct val="0"/>
              </a:spcBef>
              <a:spcAft>
                <a:spcPct val="0"/>
              </a:spcAft>
              <a:tabLst>
                <a:tab pos="4140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140200" algn="l"/>
              </a:tabLst>
            </a:pPr>
            <a:r>
              <a:rPr kumimoji="0" lang="ru-RU" altLang="ru-RU" sz="12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2. Кабинеты, отделения, подразделения</a:t>
            </a:r>
            <a:endParaRPr kumimoji="0" lang="ru-RU" altLang="ru-RU" sz="6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140200" algn="l"/>
              </a:tabLst>
            </a:pPr>
            <a:r>
              <a:rPr kumimoji="0" lang="ru-RU" altLang="ru-RU"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(1001)</a:t>
            </a:r>
            <a:r>
              <a:rPr kumimoji="0" lang="ru-RU" altLang="ru-RU" sz="12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a:t>
            </a:r>
            <a:endParaRPr kumimoji="0" lang="ru-RU" altLang="ru-RU" sz="10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sym typeface="Symbol" panose="05050102010706020507" pitchFamily="18" charset="2"/>
            </a:endParaRPr>
          </a:p>
        </p:txBody>
      </p:sp>
    </p:spTree>
    <p:extLst>
      <p:ext uri="{BB962C8B-B14F-4D97-AF65-F5344CB8AC3E}">
        <p14:creationId xmlns:p14="http://schemas.microsoft.com/office/powerpoint/2010/main" val="279655055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681843136"/>
              </p:ext>
            </p:extLst>
          </p:nvPr>
        </p:nvGraphicFramePr>
        <p:xfrm>
          <a:off x="395537" y="260651"/>
          <a:ext cx="8136904" cy="5976664"/>
        </p:xfrm>
        <a:graphic>
          <a:graphicData uri="http://schemas.openxmlformats.org/drawingml/2006/table">
            <a:tbl>
              <a:tblPr firstRow="1" firstCol="1" bandRow="1">
                <a:tableStyleId>{5C22544A-7EE6-4342-B048-85BDC9FD1C3A}</a:tableStyleId>
              </a:tblPr>
              <a:tblGrid>
                <a:gridCol w="4441123"/>
                <a:gridCol w="585855"/>
                <a:gridCol w="1000840"/>
                <a:gridCol w="914588"/>
                <a:gridCol w="1194498"/>
              </a:tblGrid>
              <a:tr h="255061">
                <a:tc>
                  <a:txBody>
                    <a:bodyPr/>
                    <a:lstStyle/>
                    <a:p>
                      <a:pPr>
                        <a:spcAft>
                          <a:spcPts val="0"/>
                        </a:spcAft>
                      </a:pPr>
                      <a:r>
                        <a:rPr lang="ru-RU" sz="1200" dirty="0">
                          <a:effectLst/>
                        </a:rPr>
                        <a:t>Дистанционно-диагностические кабинеты</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15</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Х</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r>
              <a:tr h="269994">
                <a:tc>
                  <a:txBody>
                    <a:bodyPr/>
                    <a:lstStyle/>
                    <a:p>
                      <a:pPr>
                        <a:spcAft>
                          <a:spcPts val="0"/>
                        </a:spcAft>
                      </a:pPr>
                      <a:r>
                        <a:rPr lang="ru-RU" sz="1200" dirty="0">
                          <a:effectLst/>
                        </a:rPr>
                        <a:t>Дневные стационары для взрослых</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16</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269994">
                <a:tc>
                  <a:txBody>
                    <a:bodyPr/>
                    <a:lstStyle/>
                    <a:p>
                      <a:pPr>
                        <a:spcAft>
                          <a:spcPts val="0"/>
                        </a:spcAft>
                      </a:pPr>
                      <a:r>
                        <a:rPr lang="ru-RU" sz="1200" dirty="0">
                          <a:effectLst/>
                        </a:rPr>
                        <a:t>Дневные стационары для детей </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17</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510120">
                <a:tc>
                  <a:txBody>
                    <a:bodyPr/>
                    <a:lstStyle/>
                    <a:p>
                      <a:pPr>
                        <a:spcAft>
                          <a:spcPts val="0"/>
                        </a:spcAft>
                      </a:pPr>
                      <a:r>
                        <a:rPr lang="ru-RU" sz="1200" dirty="0">
                          <a:effectLst/>
                        </a:rPr>
                        <a:t>Домовые хозяйства, на которые возложены функции</a:t>
                      </a:r>
                      <a:br>
                        <a:rPr lang="ru-RU" sz="1200" dirty="0">
                          <a:effectLst/>
                        </a:rPr>
                      </a:br>
                      <a:r>
                        <a:rPr lang="ru-RU" sz="1200" dirty="0">
                          <a:effectLst/>
                        </a:rPr>
                        <a:t>по оказанию первой помощи (ДХПП) </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18</a:t>
                      </a:r>
                      <a:endParaRPr lang="ru-RU" sz="1200">
                        <a:effectLst/>
                        <a:latin typeface="Times New Roman" panose="02020603050405020304" pitchFamily="18" charset="0"/>
                        <a:ea typeface="Times New Roman" panose="02020603050405020304" pitchFamily="18" charset="0"/>
                      </a:endParaRPr>
                    </a:p>
                  </a:txBody>
                  <a:tcPr marL="52223" marR="52223" marT="0" marB="0" anchor="ctr"/>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nchor="ctr">
                    <a:solidFill>
                      <a:srgbClr val="FF0000"/>
                    </a:solidFill>
                  </a:tcPr>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nchor="ctr">
                    <a:solidFill>
                      <a:srgbClr val="FF0000"/>
                    </a:solidFill>
                  </a:tcPr>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nchor="ctr"/>
                </a:tc>
              </a:tr>
              <a:tr h="269994">
                <a:tc>
                  <a:txBody>
                    <a:bodyPr/>
                    <a:lstStyle/>
                    <a:p>
                      <a:pPr>
                        <a:spcAft>
                          <a:spcPts val="0"/>
                        </a:spcAft>
                      </a:pPr>
                      <a:r>
                        <a:rPr lang="ru-RU" sz="1200" dirty="0">
                          <a:effectLst/>
                        </a:rPr>
                        <a:t>Женские консультации</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19</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269994">
                <a:tc>
                  <a:txBody>
                    <a:bodyPr/>
                    <a:lstStyle/>
                    <a:p>
                      <a:pPr>
                        <a:spcAft>
                          <a:spcPts val="0"/>
                        </a:spcAft>
                      </a:pPr>
                      <a:r>
                        <a:rPr lang="ru-RU" sz="1200" dirty="0">
                          <a:effectLst/>
                        </a:rPr>
                        <a:t>     из них: имеющие в своем составе дневные стационары</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19.1</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269994">
                <a:tc>
                  <a:txBody>
                    <a:bodyPr/>
                    <a:lstStyle/>
                    <a:p>
                      <a:pPr>
                        <a:spcAft>
                          <a:spcPts val="0"/>
                        </a:spcAft>
                      </a:pPr>
                      <a:r>
                        <a:rPr lang="ru-RU" sz="1200" dirty="0">
                          <a:effectLst/>
                        </a:rPr>
                        <a:t>Здравпункты врачебные</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20</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269994">
                <a:tc>
                  <a:txBody>
                    <a:bodyPr/>
                    <a:lstStyle/>
                    <a:p>
                      <a:pPr>
                        <a:spcAft>
                          <a:spcPts val="0"/>
                        </a:spcAft>
                      </a:pPr>
                      <a:r>
                        <a:rPr lang="ru-RU" sz="1200" dirty="0">
                          <a:effectLst/>
                        </a:rPr>
                        <a:t>Здравпункты фельдшерские</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21</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255061">
                <a:tc>
                  <a:txBody>
                    <a:bodyPr/>
                    <a:lstStyle/>
                    <a:p>
                      <a:pPr>
                        <a:spcAft>
                          <a:spcPts val="0"/>
                        </a:spcAft>
                      </a:pPr>
                      <a:r>
                        <a:rPr lang="ru-RU" sz="1200" dirty="0">
                          <a:effectLst/>
                        </a:rPr>
                        <a:t>Инфекционные для взрослых</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22</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r>
              <a:tr h="255061">
                <a:tc>
                  <a:txBody>
                    <a:bodyPr/>
                    <a:lstStyle/>
                    <a:p>
                      <a:pPr>
                        <a:spcAft>
                          <a:spcPts val="0"/>
                        </a:spcAft>
                      </a:pPr>
                      <a:r>
                        <a:rPr lang="ru-RU" sz="1200">
                          <a:effectLst/>
                        </a:rPr>
                        <a:t>Инфекционные для детей</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23</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431991">
                <a:tc>
                  <a:txBody>
                    <a:bodyPr/>
                    <a:lstStyle/>
                    <a:p>
                      <a:pPr>
                        <a:spcAft>
                          <a:spcPts val="0"/>
                        </a:spcAft>
                      </a:pPr>
                      <a:r>
                        <a:rPr lang="ru-RU" sz="1200">
                          <a:effectLst/>
                        </a:rPr>
                        <a:t>Информационно-аналитические отделы</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24</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255061">
                <a:tc>
                  <a:txBody>
                    <a:bodyPr/>
                    <a:lstStyle/>
                    <a:p>
                      <a:pPr>
                        <a:spcAft>
                          <a:spcPts val="0"/>
                        </a:spcAft>
                      </a:pPr>
                      <a:r>
                        <a:rPr lang="ru-RU" sz="1200">
                          <a:effectLst/>
                        </a:rPr>
                        <a:t>Искусcтвенного пневмоторакса</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25</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r>
              <a:tr h="255061">
                <a:tc>
                  <a:txBody>
                    <a:bodyPr/>
                    <a:lstStyle/>
                    <a:p>
                      <a:pPr>
                        <a:spcAft>
                          <a:spcPts val="0"/>
                        </a:spcAft>
                      </a:pPr>
                      <a:r>
                        <a:rPr lang="ru-RU" sz="1200">
                          <a:effectLst/>
                        </a:rPr>
                        <a:t>Кардиологические</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26</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r>
              <a:tr h="431991">
                <a:tc>
                  <a:txBody>
                    <a:bodyPr/>
                    <a:lstStyle/>
                    <a:p>
                      <a:pPr>
                        <a:spcAft>
                          <a:spcPts val="0"/>
                        </a:spcAft>
                      </a:pPr>
                      <a:r>
                        <a:rPr lang="ru-RU" sz="1200">
                          <a:effectLst/>
                        </a:rPr>
                        <a:t>Клинико-диагностические центры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27</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255061">
                <a:tc>
                  <a:txBody>
                    <a:bodyPr/>
                    <a:lstStyle/>
                    <a:p>
                      <a:pPr>
                        <a:spcAft>
                          <a:spcPts val="0"/>
                        </a:spcAft>
                      </a:pPr>
                      <a:r>
                        <a:rPr lang="ru-RU" sz="1200">
                          <a:effectLst/>
                        </a:rPr>
                        <a:t>Колопроктологические</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28</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255061">
                <a:tc>
                  <a:txBody>
                    <a:bodyPr/>
                    <a:lstStyle/>
                    <a:p>
                      <a:pPr>
                        <a:spcAft>
                          <a:spcPts val="0"/>
                        </a:spcAft>
                      </a:pPr>
                      <a:r>
                        <a:rPr lang="ru-RU" sz="1200">
                          <a:effectLst/>
                        </a:rPr>
                        <a:t>Компьютерной томографии</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29</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r>
              <a:tr h="431991">
                <a:tc>
                  <a:txBody>
                    <a:bodyPr/>
                    <a:lstStyle/>
                    <a:p>
                      <a:pPr>
                        <a:spcAft>
                          <a:spcPts val="0"/>
                        </a:spcAft>
                      </a:pPr>
                      <a:r>
                        <a:rPr lang="ru-RU" sz="1200">
                          <a:effectLst/>
                        </a:rPr>
                        <a:t>Консультативно-диагностические центры</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30</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765180">
                <a:tc>
                  <a:txBody>
                    <a:bodyPr/>
                    <a:lstStyle/>
                    <a:p>
                      <a:pPr>
                        <a:spcAft>
                          <a:spcPts val="0"/>
                        </a:spcAft>
                      </a:pPr>
                      <a:r>
                        <a:rPr lang="ru-RU" sz="1200">
                          <a:effectLst/>
                        </a:rPr>
                        <a:t>   из них участвующие в создании и тиражировании «Новой модели медицинской</a:t>
                      </a:r>
                    </a:p>
                    <a:p>
                      <a:pPr>
                        <a:spcAft>
                          <a:spcPts val="0"/>
                        </a:spcAft>
                      </a:pPr>
                      <a:r>
                        <a:rPr lang="ru-RU" sz="1200">
                          <a:effectLst/>
                        </a:rPr>
                        <a:t>               организации»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30.1</a:t>
                      </a:r>
                      <a:endParaRPr lang="ru-RU" sz="1200">
                        <a:effectLst/>
                        <a:latin typeface="Times New Roman" panose="02020603050405020304" pitchFamily="18" charset="0"/>
                        <a:ea typeface="Times New Roman" panose="02020603050405020304" pitchFamily="18" charset="0"/>
                      </a:endParaRPr>
                    </a:p>
                  </a:txBody>
                  <a:tcPr marL="52223" marR="52223" marT="0" marB="0" anchor="ctr"/>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ctr"/>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52223" marR="52223" marT="0" marB="0" anchor="ctr"/>
                </a:tc>
              </a:tr>
            </a:tbl>
          </a:graphicData>
        </a:graphic>
      </p:graphicFrame>
    </p:spTree>
    <p:extLst>
      <p:ext uri="{BB962C8B-B14F-4D97-AF65-F5344CB8AC3E}">
        <p14:creationId xmlns:p14="http://schemas.microsoft.com/office/powerpoint/2010/main" val="27366523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380158527"/>
              </p:ext>
            </p:extLst>
          </p:nvPr>
        </p:nvGraphicFramePr>
        <p:xfrm>
          <a:off x="251520" y="404654"/>
          <a:ext cx="8414593" cy="5904665"/>
        </p:xfrm>
        <a:graphic>
          <a:graphicData uri="http://schemas.openxmlformats.org/drawingml/2006/table">
            <a:tbl>
              <a:tblPr firstRow="1" firstCol="1" bandRow="1">
                <a:tableStyleId>{5C22544A-7EE6-4342-B048-85BDC9FD1C3A}</a:tableStyleId>
              </a:tblPr>
              <a:tblGrid>
                <a:gridCol w="4592684"/>
                <a:gridCol w="605849"/>
                <a:gridCol w="1034996"/>
                <a:gridCol w="945801"/>
                <a:gridCol w="1235263"/>
              </a:tblGrid>
              <a:tr h="555780">
                <a:tc>
                  <a:txBody>
                    <a:bodyPr/>
                    <a:lstStyle/>
                    <a:p>
                      <a:pPr>
                        <a:spcAft>
                          <a:spcPts val="0"/>
                        </a:spcAft>
                      </a:pPr>
                      <a:r>
                        <a:rPr lang="ru-RU" sz="1200" dirty="0">
                          <a:effectLst/>
                        </a:rPr>
                        <a:t>Консультативно-диагностические центры для детей</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31</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ctr"/>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52223" marR="52223" marT="0" marB="0" anchor="ctr"/>
                </a:tc>
              </a:tr>
              <a:tr h="875060">
                <a:tc>
                  <a:txBody>
                    <a:bodyPr/>
                    <a:lstStyle/>
                    <a:p>
                      <a:pPr>
                        <a:spcAft>
                          <a:spcPts val="0"/>
                        </a:spcAft>
                      </a:pPr>
                      <a:r>
                        <a:rPr lang="ru-RU" sz="1200" dirty="0">
                          <a:effectLst/>
                        </a:rPr>
                        <a:t>   из них участвующие в создании и тиражировании «Новой модели медицинской</a:t>
                      </a:r>
                    </a:p>
                    <a:p>
                      <a:pPr>
                        <a:spcAft>
                          <a:spcPts val="0"/>
                        </a:spcAft>
                      </a:pPr>
                      <a:r>
                        <a:rPr lang="ru-RU" sz="1200" dirty="0">
                          <a:effectLst/>
                        </a:rPr>
                        <a:t>               организации»                </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31.1</a:t>
                      </a:r>
                      <a:endParaRPr lang="ru-RU" sz="1200">
                        <a:effectLst/>
                        <a:latin typeface="Times New Roman" panose="02020603050405020304" pitchFamily="18" charset="0"/>
                        <a:ea typeface="Times New Roman" panose="02020603050405020304" pitchFamily="18" charset="0"/>
                      </a:endParaRPr>
                    </a:p>
                  </a:txBody>
                  <a:tcPr marL="52223" marR="52223" marT="0" marB="0" anchor="ctr"/>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ctr"/>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52223" marR="52223" marT="0" marB="0" anchor="ctr"/>
                </a:tc>
              </a:tr>
              <a:tr h="583374">
                <a:tc>
                  <a:txBody>
                    <a:bodyPr/>
                    <a:lstStyle/>
                    <a:p>
                      <a:pPr>
                        <a:spcAft>
                          <a:spcPts val="0"/>
                        </a:spcAft>
                      </a:pPr>
                      <a:r>
                        <a:rPr lang="ru-RU" sz="1200" dirty="0">
                          <a:effectLst/>
                        </a:rPr>
                        <a:t>               с современной инфраструктурой оказания медицинской помощи детям</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31.2</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494025">
                <a:tc>
                  <a:txBody>
                    <a:bodyPr/>
                    <a:lstStyle/>
                    <a:p>
                      <a:pPr>
                        <a:spcAft>
                          <a:spcPts val="0"/>
                        </a:spcAft>
                      </a:pPr>
                      <a:r>
                        <a:rPr lang="ru-RU" sz="1200" dirty="0">
                          <a:effectLst/>
                        </a:rPr>
                        <a:t>Консультативно-оздоровительные отделы </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32</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308766">
                <a:tc>
                  <a:txBody>
                    <a:bodyPr/>
                    <a:lstStyle/>
                    <a:p>
                      <a:pPr>
                        <a:lnSpc>
                          <a:spcPts val="1000"/>
                        </a:lnSpc>
                        <a:spcAft>
                          <a:spcPts val="0"/>
                        </a:spcAft>
                      </a:pPr>
                      <a:r>
                        <a:rPr lang="ru-RU" sz="1200">
                          <a:effectLst/>
                        </a:rPr>
                        <a:t>Лаборатории, всего, из них:</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33</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308766">
                <a:tc>
                  <a:txBody>
                    <a:bodyPr/>
                    <a:lstStyle/>
                    <a:p>
                      <a:pPr>
                        <a:spcAft>
                          <a:spcPts val="0"/>
                        </a:spcAft>
                      </a:pPr>
                      <a:r>
                        <a:rPr lang="ru-RU" sz="1200">
                          <a:effectLst/>
                        </a:rPr>
                        <a:t>     зуботехнические</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33.1</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lnSpc>
                          <a:spcPts val="1000"/>
                        </a:lnSpc>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lnSpc>
                          <a:spcPts val="1000"/>
                        </a:lnSpc>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308766">
                <a:tc>
                  <a:txBody>
                    <a:bodyPr/>
                    <a:lstStyle/>
                    <a:p>
                      <a:pPr marL="71755">
                        <a:spcAft>
                          <a:spcPts val="0"/>
                        </a:spcAft>
                      </a:pPr>
                      <a:r>
                        <a:rPr lang="ru-RU" sz="1200">
                          <a:effectLst/>
                        </a:rPr>
                        <a:t>  клинико-диагностические</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33.2</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308766">
                <a:tc>
                  <a:txBody>
                    <a:bodyPr/>
                    <a:lstStyle/>
                    <a:p>
                      <a:pPr marL="252095">
                        <a:spcAft>
                          <a:spcPts val="0"/>
                        </a:spcAft>
                      </a:pPr>
                      <a:r>
                        <a:rPr lang="ru-RU" sz="1200">
                          <a:effectLst/>
                        </a:rPr>
                        <a:t>из них централизованные</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33.2.1</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308766">
                <a:tc>
                  <a:txBody>
                    <a:bodyPr/>
                    <a:lstStyle/>
                    <a:p>
                      <a:pPr marL="71755">
                        <a:spcAft>
                          <a:spcPts val="0"/>
                        </a:spcAft>
                      </a:pPr>
                      <a:r>
                        <a:rPr lang="ru-RU" sz="1200">
                          <a:effectLst/>
                        </a:rPr>
                        <a:t>  микробиологические (бактериологические)</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33.3</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308766">
                <a:tc>
                  <a:txBody>
                    <a:bodyPr/>
                    <a:lstStyle/>
                    <a:p>
                      <a:pPr marL="215900">
                        <a:spcAft>
                          <a:spcPts val="0"/>
                        </a:spcAft>
                      </a:pPr>
                      <a:r>
                        <a:rPr lang="ru-RU" sz="1200">
                          <a:effectLst/>
                        </a:rPr>
                        <a:t> из них централизованные</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33.3.1</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308766">
                <a:tc>
                  <a:txBody>
                    <a:bodyPr/>
                    <a:lstStyle/>
                    <a:p>
                      <a:pPr marL="71755">
                        <a:spcAft>
                          <a:spcPts val="0"/>
                        </a:spcAft>
                      </a:pPr>
                      <a:r>
                        <a:rPr lang="ru-RU" sz="1200">
                          <a:effectLst/>
                        </a:rPr>
                        <a:t>  патологоанатомические</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33.4</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308766">
                <a:tc>
                  <a:txBody>
                    <a:bodyPr/>
                    <a:lstStyle/>
                    <a:p>
                      <a:pPr marL="71755">
                        <a:spcAft>
                          <a:spcPts val="0"/>
                        </a:spcAft>
                      </a:pPr>
                      <a:r>
                        <a:rPr lang="ru-RU" sz="1200">
                          <a:effectLst/>
                        </a:rPr>
                        <a:t>     из них централизованные</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33.4.1</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308766">
                <a:tc>
                  <a:txBody>
                    <a:bodyPr/>
                    <a:lstStyle/>
                    <a:p>
                      <a:pPr marL="71755">
                        <a:spcAft>
                          <a:spcPts val="0"/>
                        </a:spcAft>
                      </a:pPr>
                      <a:r>
                        <a:rPr lang="ru-RU" sz="1200">
                          <a:effectLst/>
                        </a:rPr>
                        <a:t>  радиоизотопной диагностики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33.5</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308766">
                <a:tc>
                  <a:txBody>
                    <a:bodyPr/>
                    <a:lstStyle/>
                    <a:p>
                      <a:pPr marL="71755">
                        <a:spcAft>
                          <a:spcPts val="0"/>
                        </a:spcAft>
                      </a:pPr>
                      <a:r>
                        <a:rPr lang="ru-RU" sz="1200">
                          <a:effectLst/>
                        </a:rPr>
                        <a:t>  спектральные</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33.6</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r h="308766">
                <a:tc>
                  <a:txBody>
                    <a:bodyPr/>
                    <a:lstStyle/>
                    <a:p>
                      <a:pPr marL="71755">
                        <a:spcAft>
                          <a:spcPts val="0"/>
                        </a:spcAft>
                      </a:pPr>
                      <a:r>
                        <a:rPr lang="ru-RU" sz="1200">
                          <a:effectLst/>
                        </a:rPr>
                        <a:t>  судебно-медицинские молекулярно-генетические</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33.7</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2223" marR="52223"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2223" marR="52223" marT="0" marB="0"/>
                </a:tc>
              </a:tr>
            </a:tbl>
          </a:graphicData>
        </a:graphic>
      </p:graphicFrame>
    </p:spTree>
    <p:extLst>
      <p:ext uri="{BB962C8B-B14F-4D97-AF65-F5344CB8AC3E}">
        <p14:creationId xmlns:p14="http://schemas.microsoft.com/office/powerpoint/2010/main" val="4163416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332657"/>
            <a:ext cx="7920880" cy="3139321"/>
          </a:xfrm>
          <a:prstGeom prst="rect">
            <a:avLst/>
          </a:prstGeom>
        </p:spPr>
        <p:txBody>
          <a:bodyPr wrap="square">
            <a:spAutoFit/>
          </a:bodyPr>
          <a:lstStyle/>
          <a:p>
            <a:endParaRPr lang="ru-RU" dirty="0" smtClean="0">
              <a:solidFill>
                <a:srgbClr val="000000"/>
              </a:solidFill>
              <a:latin typeface="Times New Roman" panose="02020603050405020304" pitchFamily="18" charset="0"/>
            </a:endParaRPr>
          </a:p>
          <a:p>
            <a:endParaRPr lang="ru-RU" dirty="0">
              <a:solidFill>
                <a:srgbClr val="000000"/>
              </a:solidFill>
              <a:latin typeface="Times New Roman" panose="02020603050405020304" pitchFamily="18" charset="0"/>
            </a:endParaRPr>
          </a:p>
          <a:p>
            <a:r>
              <a:rPr lang="ru-RU" b="1" dirty="0"/>
              <a:t>МКБ-11: электронный </a:t>
            </a:r>
            <a:r>
              <a:rPr lang="ru-RU" b="1" dirty="0" smtClean="0"/>
              <a:t>формат</a:t>
            </a:r>
          </a:p>
          <a:p>
            <a:endParaRPr lang="ru-RU" b="1" dirty="0">
              <a:solidFill>
                <a:srgbClr val="000000"/>
              </a:solidFill>
              <a:latin typeface="Times New Roman" panose="02020603050405020304" pitchFamily="18" charset="0"/>
            </a:endParaRPr>
          </a:p>
          <a:p>
            <a:endParaRPr lang="ru-RU" b="1" dirty="0" smtClean="0">
              <a:solidFill>
                <a:srgbClr val="000000"/>
              </a:solidFill>
              <a:latin typeface="Times New Roman" panose="02020603050405020304" pitchFamily="18" charset="0"/>
            </a:endParaRPr>
          </a:p>
          <a:p>
            <a:endParaRPr lang="ru-RU" b="1" dirty="0">
              <a:solidFill>
                <a:srgbClr val="000000"/>
              </a:solidFill>
              <a:latin typeface="Times New Roman" panose="02020603050405020304" pitchFamily="18" charset="0"/>
            </a:endParaRPr>
          </a:p>
          <a:p>
            <a:endParaRPr lang="ru-RU" b="1" dirty="0" smtClean="0">
              <a:solidFill>
                <a:srgbClr val="000000"/>
              </a:solidFill>
              <a:latin typeface="Times New Roman" panose="02020603050405020304" pitchFamily="18" charset="0"/>
            </a:endParaRPr>
          </a:p>
          <a:p>
            <a:r>
              <a:rPr lang="ru-RU" dirty="0" smtClean="0">
                <a:solidFill>
                  <a:srgbClr val="000000"/>
                </a:solidFill>
                <a:latin typeface="Times New Roman" panose="02020603050405020304" pitchFamily="18" charset="0"/>
              </a:rPr>
              <a:t>Ссылка </a:t>
            </a:r>
            <a:r>
              <a:rPr lang="ru-RU" dirty="0">
                <a:solidFill>
                  <a:srgbClr val="000000"/>
                </a:solidFill>
                <a:latin typeface="Times New Roman" panose="02020603050405020304" pitchFamily="18" charset="0"/>
              </a:rPr>
              <a:t>для предварительного просмотра справочника: </a:t>
            </a:r>
            <a:endParaRPr lang="ru-RU" dirty="0" smtClean="0">
              <a:solidFill>
                <a:srgbClr val="000000"/>
              </a:solidFill>
              <a:latin typeface="Times New Roman" panose="02020603050405020304" pitchFamily="18" charset="0"/>
            </a:endParaRPr>
          </a:p>
          <a:p>
            <a:endParaRPr lang="ru-RU" dirty="0">
              <a:solidFill>
                <a:srgbClr val="000000"/>
              </a:solidFill>
              <a:latin typeface="Times New Roman" panose="02020603050405020304" pitchFamily="18" charset="0"/>
            </a:endParaRPr>
          </a:p>
          <a:p>
            <a:r>
              <a:rPr lang="en-US" b="1" i="1" dirty="0"/>
              <a:t>https://icd11restapi-ru-prerelease.azurewebsites.net/ct11/2022-02/mms/ru?</a:t>
            </a:r>
            <a:endParaRPr lang="ru-RU" dirty="0"/>
          </a:p>
        </p:txBody>
      </p:sp>
    </p:spTree>
    <p:extLst>
      <p:ext uri="{BB962C8B-B14F-4D97-AF65-F5344CB8AC3E}">
        <p14:creationId xmlns:p14="http://schemas.microsoft.com/office/powerpoint/2010/main" val="115065721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814408039"/>
              </p:ext>
            </p:extLst>
          </p:nvPr>
        </p:nvGraphicFramePr>
        <p:xfrm>
          <a:off x="395535" y="332652"/>
          <a:ext cx="8424935" cy="6155942"/>
        </p:xfrm>
        <a:graphic>
          <a:graphicData uri="http://schemas.openxmlformats.org/drawingml/2006/table">
            <a:tbl>
              <a:tblPr firstRow="1" firstCol="1" bandRow="1">
                <a:tableStyleId>{5C22544A-7EE6-4342-B048-85BDC9FD1C3A}</a:tableStyleId>
              </a:tblPr>
              <a:tblGrid>
                <a:gridCol w="4598329"/>
                <a:gridCol w="606595"/>
                <a:gridCol w="1419813"/>
                <a:gridCol w="563417"/>
                <a:gridCol w="1236781"/>
              </a:tblGrid>
              <a:tr h="253642">
                <a:tc>
                  <a:txBody>
                    <a:bodyPr/>
                    <a:lstStyle/>
                    <a:p>
                      <a:pPr marL="71755">
                        <a:spcAft>
                          <a:spcPts val="0"/>
                        </a:spcAft>
                      </a:pPr>
                      <a:r>
                        <a:rPr lang="ru-RU" sz="1100" dirty="0">
                          <a:effectLst/>
                        </a:rPr>
                        <a:t>  химико-токсикологические</a:t>
                      </a:r>
                      <a:endParaRPr lang="ru-RU" sz="11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33.8</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r>
              <a:tr h="253642">
                <a:tc>
                  <a:txBody>
                    <a:bodyPr/>
                    <a:lstStyle/>
                    <a:p>
                      <a:pPr marL="71755">
                        <a:spcAft>
                          <a:spcPts val="0"/>
                        </a:spcAft>
                      </a:pPr>
                      <a:r>
                        <a:rPr lang="ru-RU" sz="1100">
                          <a:effectLst/>
                        </a:rPr>
                        <a:t>  цитологические</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33.9</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r>
              <a:tr h="253642">
                <a:tc>
                  <a:txBody>
                    <a:bodyPr/>
                    <a:lstStyle/>
                    <a:p>
                      <a:pPr marL="215900">
                        <a:spcAft>
                          <a:spcPts val="0"/>
                        </a:spcAft>
                      </a:pPr>
                      <a:r>
                        <a:rPr lang="ru-RU" sz="1100">
                          <a:effectLst/>
                        </a:rPr>
                        <a:t> из них централизованные</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33.9.1</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r>
              <a:tr h="253642">
                <a:tc>
                  <a:txBody>
                    <a:bodyPr/>
                    <a:lstStyle/>
                    <a:p>
                      <a:pPr>
                        <a:spcAft>
                          <a:spcPts val="0"/>
                        </a:spcAft>
                      </a:pPr>
                      <a:r>
                        <a:rPr lang="ru-RU" sz="1100">
                          <a:effectLst/>
                        </a:rPr>
                        <a:t>Лечебной физкультуры для взрослых</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34</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r>
              <a:tr h="253642">
                <a:tc>
                  <a:txBody>
                    <a:bodyPr/>
                    <a:lstStyle/>
                    <a:p>
                      <a:pPr>
                        <a:spcAft>
                          <a:spcPts val="0"/>
                        </a:spcAft>
                      </a:pPr>
                      <a:r>
                        <a:rPr lang="ru-RU" sz="1100">
                          <a:effectLst/>
                        </a:rPr>
                        <a:t>Лечебной физкультуры для детей</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35</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r>
              <a:tr h="507280">
                <a:tc>
                  <a:txBody>
                    <a:bodyPr/>
                    <a:lstStyle/>
                    <a:p>
                      <a:pPr>
                        <a:spcAft>
                          <a:spcPts val="0"/>
                        </a:spcAft>
                      </a:pPr>
                      <a:r>
                        <a:rPr lang="ru-RU" sz="1100">
                          <a:effectLst/>
                        </a:rPr>
                        <a:t>Лечебно-трудовые мастерские, всего </a:t>
                      </a:r>
                    </a:p>
                    <a:p>
                      <a:pPr>
                        <a:spcAft>
                          <a:spcPts val="0"/>
                        </a:spcAft>
                      </a:pPr>
                      <a:r>
                        <a:rPr lang="ru-RU" sz="1100">
                          <a:effectLst/>
                        </a:rPr>
                        <a:t>в том числе:</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36</a:t>
                      </a:r>
                      <a:endParaRPr lang="ru-RU" sz="1100">
                        <a:effectLst/>
                        <a:latin typeface="Times New Roman" panose="02020603050405020304" pitchFamily="18" charset="0"/>
                        <a:ea typeface="Times New Roman" panose="02020603050405020304" pitchFamily="18" charset="0"/>
                      </a:endParaRPr>
                    </a:p>
                  </a:txBody>
                  <a:tcPr marL="53597" marR="53597" marT="0" marB="0" anchor="ctr"/>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nchor="ctr"/>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nchor="ctr"/>
                </a:tc>
                <a:tc>
                  <a:txBody>
                    <a:bodyPr/>
                    <a:lstStyle/>
                    <a:p>
                      <a:pPr algn="ctr">
                        <a:spcAft>
                          <a:spcPts val="0"/>
                        </a:spcAft>
                      </a:pPr>
                      <a:r>
                        <a:rPr lang="ru-RU" sz="1100" smtClean="0">
                          <a:effectLst/>
                        </a:rPr>
                        <a:t>Не заполняется</a:t>
                      </a:r>
                      <a:endParaRPr lang="ru-RU" sz="1100" dirty="0">
                        <a:effectLst/>
                        <a:latin typeface="Times New Roman" panose="02020603050405020304" pitchFamily="18" charset="0"/>
                        <a:ea typeface="Times New Roman" panose="02020603050405020304" pitchFamily="18" charset="0"/>
                      </a:endParaRPr>
                    </a:p>
                  </a:txBody>
                  <a:tcPr marL="53597" marR="53597" marT="0" marB="0" anchor="ctr"/>
                </a:tc>
              </a:tr>
              <a:tr h="507280">
                <a:tc>
                  <a:txBody>
                    <a:bodyPr/>
                    <a:lstStyle/>
                    <a:p>
                      <a:pPr marL="71755">
                        <a:spcAft>
                          <a:spcPts val="0"/>
                        </a:spcAft>
                      </a:pPr>
                      <a:r>
                        <a:rPr lang="ru-RU" sz="1100">
                          <a:effectLst/>
                        </a:rPr>
                        <a:t>  для пациентов, больных психическими</a:t>
                      </a:r>
                      <a:br>
                        <a:rPr lang="ru-RU" sz="1100">
                          <a:effectLst/>
                        </a:rPr>
                      </a:br>
                      <a:r>
                        <a:rPr lang="ru-RU" sz="1100">
                          <a:effectLst/>
                        </a:rPr>
                        <a:t>  расстройствами</a:t>
                      </a:r>
                      <a:endParaRPr lang="ru-RU" sz="11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100">
                          <a:effectLst/>
                        </a:rPr>
                        <a:t>36.1</a:t>
                      </a:r>
                      <a:endParaRPr lang="ru-RU" sz="1100">
                        <a:effectLst/>
                        <a:latin typeface="Times New Roman" panose="02020603050405020304" pitchFamily="18" charset="0"/>
                        <a:ea typeface="Times New Roman" panose="02020603050405020304" pitchFamily="18" charset="0"/>
                      </a:endParaRPr>
                    </a:p>
                  </a:txBody>
                  <a:tcPr marL="53597" marR="53597" marT="0" marB="0" anchor="ctr"/>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nchor="ctr"/>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nchor="ctr"/>
                </a:tc>
                <a:tc>
                  <a:txBody>
                    <a:bodyPr/>
                    <a:lstStyle/>
                    <a:p>
                      <a:pPr algn="ctr">
                        <a:spcAft>
                          <a:spcPts val="0"/>
                        </a:spcAft>
                      </a:pPr>
                      <a:r>
                        <a:rPr lang="ru-RU" sz="1100" smtClean="0">
                          <a:effectLst/>
                        </a:rPr>
                        <a:t>Не заполняется</a:t>
                      </a:r>
                      <a:endParaRPr lang="ru-RU" sz="1100" dirty="0">
                        <a:effectLst/>
                        <a:latin typeface="Times New Roman" panose="02020603050405020304" pitchFamily="18" charset="0"/>
                        <a:ea typeface="Times New Roman" panose="02020603050405020304" pitchFamily="18" charset="0"/>
                      </a:endParaRPr>
                    </a:p>
                  </a:txBody>
                  <a:tcPr marL="53597" marR="53597" marT="0" marB="0" anchor="ctr"/>
                </a:tc>
              </a:tr>
              <a:tr h="507280">
                <a:tc>
                  <a:txBody>
                    <a:bodyPr/>
                    <a:lstStyle/>
                    <a:p>
                      <a:pPr marL="71755">
                        <a:spcAft>
                          <a:spcPts val="0"/>
                        </a:spcAft>
                      </a:pPr>
                      <a:r>
                        <a:rPr lang="ru-RU" sz="1100">
                          <a:effectLst/>
                        </a:rPr>
                        <a:t>  для пациентов, больных наркологическими</a:t>
                      </a:r>
                      <a:br>
                        <a:rPr lang="ru-RU" sz="1100">
                          <a:effectLst/>
                        </a:rPr>
                      </a:br>
                      <a:r>
                        <a:rPr lang="ru-RU" sz="1100">
                          <a:effectLst/>
                        </a:rPr>
                        <a:t>  заболеваниями</a:t>
                      </a:r>
                      <a:endParaRPr lang="ru-RU" sz="11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100">
                          <a:effectLst/>
                        </a:rPr>
                        <a:t>36.2</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100" smtClean="0">
                          <a:effectLst/>
                        </a:rPr>
                        <a:t>Не заполняется</a:t>
                      </a:r>
                      <a:endParaRPr lang="ru-RU" sz="1100" dirty="0">
                        <a:effectLst/>
                        <a:latin typeface="Times New Roman" panose="02020603050405020304" pitchFamily="18" charset="0"/>
                        <a:ea typeface="Times New Roman" panose="02020603050405020304" pitchFamily="18" charset="0"/>
                      </a:endParaRPr>
                    </a:p>
                  </a:txBody>
                  <a:tcPr marL="53597" marR="53597" marT="0" marB="0"/>
                </a:tc>
              </a:tr>
              <a:tr h="253642">
                <a:tc>
                  <a:txBody>
                    <a:bodyPr/>
                    <a:lstStyle/>
                    <a:p>
                      <a:pPr marL="71755">
                        <a:spcAft>
                          <a:spcPts val="0"/>
                        </a:spcAft>
                      </a:pPr>
                      <a:r>
                        <a:rPr lang="ru-RU" sz="1100">
                          <a:effectLst/>
                        </a:rPr>
                        <a:t>  для пациентов, больных туберкулезом</a:t>
                      </a:r>
                      <a:endParaRPr lang="ru-RU" sz="11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100">
                          <a:effectLst/>
                        </a:rPr>
                        <a:t>36.3</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100" dirty="0" smtClean="0">
                          <a:effectLst/>
                        </a:rPr>
                        <a:t>Не заполняется</a:t>
                      </a:r>
                      <a:endParaRPr lang="ru-RU" sz="1100" dirty="0">
                        <a:effectLst/>
                        <a:latin typeface="Times New Roman" panose="02020603050405020304" pitchFamily="18" charset="0"/>
                        <a:ea typeface="Times New Roman" panose="02020603050405020304" pitchFamily="18" charset="0"/>
                      </a:endParaRPr>
                    </a:p>
                  </a:txBody>
                  <a:tcPr marL="53597" marR="53597" marT="0" marB="0"/>
                </a:tc>
              </a:tr>
              <a:tr h="253642">
                <a:tc>
                  <a:txBody>
                    <a:bodyPr/>
                    <a:lstStyle/>
                    <a:p>
                      <a:pPr>
                        <a:spcAft>
                          <a:spcPts val="0"/>
                        </a:spcAft>
                      </a:pPr>
                      <a:r>
                        <a:rPr lang="ru-RU" sz="1100">
                          <a:effectLst/>
                        </a:rPr>
                        <a:t>Логопедические </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37</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r>
              <a:tr h="253642">
                <a:tc>
                  <a:txBody>
                    <a:bodyPr/>
                    <a:lstStyle/>
                    <a:p>
                      <a:pPr>
                        <a:spcAft>
                          <a:spcPts val="0"/>
                        </a:spcAft>
                      </a:pPr>
                      <a:r>
                        <a:rPr lang="ru-RU" sz="1100">
                          <a:effectLst/>
                        </a:rPr>
                        <a:t>     из них для детей</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37.1</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r>
              <a:tr h="253642">
                <a:tc>
                  <a:txBody>
                    <a:bodyPr/>
                    <a:lstStyle/>
                    <a:p>
                      <a:pPr>
                        <a:spcAft>
                          <a:spcPts val="0"/>
                        </a:spcAft>
                      </a:pPr>
                      <a:r>
                        <a:rPr lang="ru-RU" sz="1100">
                          <a:effectLst/>
                        </a:rPr>
                        <a:t>Магнитно-резонансной томографии</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38</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r>
              <a:tr h="253642">
                <a:tc>
                  <a:txBody>
                    <a:bodyPr/>
                    <a:lstStyle/>
                    <a:p>
                      <a:pPr>
                        <a:spcAft>
                          <a:spcPts val="0"/>
                        </a:spcAft>
                      </a:pPr>
                      <a:r>
                        <a:rPr lang="ru-RU" sz="1100">
                          <a:effectLst/>
                        </a:rPr>
                        <a:t>Маммографические отделения (кабинеты)</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39</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r>
              <a:tr h="253642">
                <a:tc>
                  <a:txBody>
                    <a:bodyPr/>
                    <a:lstStyle/>
                    <a:p>
                      <a:pPr>
                        <a:spcAft>
                          <a:spcPts val="0"/>
                        </a:spcAft>
                      </a:pPr>
                      <a:r>
                        <a:rPr lang="ru-RU" sz="1100">
                          <a:effectLst/>
                        </a:rPr>
                        <a:t>Мануальной терапии</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40</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r>
              <a:tr h="1808785">
                <a:tc>
                  <a:txBody>
                    <a:bodyPr/>
                    <a:lstStyle/>
                    <a:p>
                      <a:pPr>
                        <a:spcAft>
                          <a:spcPts val="0"/>
                        </a:spcAft>
                      </a:pPr>
                      <a:r>
                        <a:rPr lang="ru-RU" sz="1400" dirty="0">
                          <a:solidFill>
                            <a:schemeClr val="bg1"/>
                          </a:solidFill>
                          <a:effectLst/>
                        </a:rPr>
                        <a:t>Медицинской профилактики</a:t>
                      </a:r>
                      <a:endParaRPr lang="ru-RU" sz="1400" dirty="0">
                        <a:solidFill>
                          <a:schemeClr val="bg1"/>
                        </a:solidFill>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41</a:t>
                      </a:r>
                      <a:endParaRPr lang="ru-RU" sz="11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rgbClr val="FF0000"/>
                          </a:solidFill>
                          <a:effectLst/>
                          <a:latin typeface="Times New Roman" pitchFamily="18" charset="0"/>
                          <a:cs typeface="Times New Roman" pitchFamily="18" charset="0"/>
                        </a:rPr>
                        <a:t>указывают в том случае, если они ведут профилактическую работу с пациентами</a:t>
                      </a:r>
                    </a:p>
                    <a:p>
                      <a:pPr marL="0" marR="0" lvl="0" indent="0" algn="ctr" defTabSz="914400" rtl="0" eaLnBrk="0" fontAlgn="b"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rgbClr val="FF0000"/>
                          </a:solidFill>
                          <a:effectLst/>
                          <a:latin typeface="Times New Roman" pitchFamily="18" charset="0"/>
                          <a:cs typeface="Times New Roman" pitchFamily="18" charset="0"/>
                        </a:rPr>
                        <a:t>(заполнена таблица 4809), а также заполняется т.1101 по штатам и кадрам</a:t>
                      </a:r>
                      <a:endParaRPr kumimoji="0" lang="ru-RU" sz="1100" b="1" i="0" u="none" strike="noStrike" cap="none" normalizeH="0" baseline="0" dirty="0" smtClean="0">
                        <a:ln>
                          <a:noFill/>
                        </a:ln>
                        <a:solidFill>
                          <a:srgbClr val="FF0000"/>
                        </a:solidFill>
                        <a:effectLst/>
                        <a:latin typeface="Arial" charset="0"/>
                        <a:cs typeface="Arial" charset="0"/>
                      </a:endParaRPr>
                    </a:p>
                    <a:p>
                      <a:pPr algn="ctr">
                        <a:spcAft>
                          <a:spcPts val="0"/>
                        </a:spcAft>
                      </a:pPr>
                      <a:r>
                        <a:rPr lang="ru-RU" sz="1100" dirty="0">
                          <a:effectLst/>
                        </a:rPr>
                        <a:t> </a:t>
                      </a:r>
                      <a:endParaRPr lang="ru-RU" sz="11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100">
                          <a:effectLst/>
                        </a:rPr>
                        <a:t> </a:t>
                      </a:r>
                      <a:endParaRPr lang="ru-RU" sz="11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100" dirty="0">
                          <a:effectLst/>
                        </a:rPr>
                        <a:t> </a:t>
                      </a:r>
                      <a:endParaRPr lang="ru-RU" sz="1100" dirty="0">
                        <a:effectLst/>
                        <a:latin typeface="Times New Roman" panose="02020603050405020304" pitchFamily="18" charset="0"/>
                        <a:ea typeface="Times New Roman" panose="02020603050405020304" pitchFamily="18" charset="0"/>
                      </a:endParaRPr>
                    </a:p>
                  </a:txBody>
                  <a:tcPr marL="53597" marR="53597" marT="0" marB="0"/>
                </a:tc>
              </a:tr>
            </a:tbl>
          </a:graphicData>
        </a:graphic>
      </p:graphicFrame>
    </p:spTree>
    <p:extLst>
      <p:ext uri="{BB962C8B-B14F-4D97-AF65-F5344CB8AC3E}">
        <p14:creationId xmlns:p14="http://schemas.microsoft.com/office/powerpoint/2010/main" val="309184681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952570228"/>
              </p:ext>
            </p:extLst>
          </p:nvPr>
        </p:nvGraphicFramePr>
        <p:xfrm>
          <a:off x="395536" y="476674"/>
          <a:ext cx="8486600" cy="6130802"/>
        </p:xfrm>
        <a:graphic>
          <a:graphicData uri="http://schemas.openxmlformats.org/drawingml/2006/table">
            <a:tbl>
              <a:tblPr firstRow="1" firstCol="1" bandRow="1">
                <a:tableStyleId>{5C22544A-7EE6-4342-B048-85BDC9FD1C3A}</a:tableStyleId>
              </a:tblPr>
              <a:tblGrid>
                <a:gridCol w="4631986"/>
                <a:gridCol w="611035"/>
                <a:gridCol w="1381715"/>
                <a:gridCol w="616031"/>
                <a:gridCol w="1245833"/>
              </a:tblGrid>
              <a:tr h="272121">
                <a:tc>
                  <a:txBody>
                    <a:bodyPr/>
                    <a:lstStyle/>
                    <a:p>
                      <a:pPr>
                        <a:spcAft>
                          <a:spcPts val="0"/>
                        </a:spcAft>
                      </a:pPr>
                      <a:r>
                        <a:rPr lang="ru-RU" sz="1200" dirty="0">
                          <a:effectLst/>
                        </a:rPr>
                        <a:t>Медицинского психолога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42</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r>
              <a:tr h="272121">
                <a:tc>
                  <a:txBody>
                    <a:bodyPr/>
                    <a:lstStyle/>
                    <a:p>
                      <a:pPr>
                        <a:spcAft>
                          <a:spcPts val="0"/>
                        </a:spcAft>
                      </a:pPr>
                      <a:r>
                        <a:rPr lang="ru-RU" sz="1200" dirty="0">
                          <a:effectLst/>
                        </a:rPr>
                        <a:t>Медицинского психолога для детей</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43</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r>
              <a:tr h="431236">
                <a:tc>
                  <a:txBody>
                    <a:bodyPr/>
                    <a:lstStyle/>
                    <a:p>
                      <a:pPr>
                        <a:spcAft>
                          <a:spcPts val="0"/>
                        </a:spcAft>
                      </a:pPr>
                      <a:r>
                        <a:rPr lang="ru-RU" sz="1200" dirty="0">
                          <a:effectLst/>
                        </a:rPr>
                        <a:t>Межмуниципальные центры</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44</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72121">
                <a:tc>
                  <a:txBody>
                    <a:bodyPr/>
                    <a:lstStyle/>
                    <a:p>
                      <a:pPr>
                        <a:spcAft>
                          <a:spcPts val="0"/>
                        </a:spcAft>
                      </a:pPr>
                      <a:r>
                        <a:rPr lang="ru-RU" sz="1200" dirty="0">
                          <a:effectLst/>
                        </a:rPr>
                        <a:t>Методические кабинеты</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45</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r>
              <a:tr h="431236">
                <a:tc>
                  <a:txBody>
                    <a:bodyPr/>
                    <a:lstStyle/>
                    <a:p>
                      <a:pPr>
                        <a:spcAft>
                          <a:spcPts val="0"/>
                        </a:spcAft>
                      </a:pPr>
                      <a:r>
                        <a:rPr lang="ru-RU" sz="1200" dirty="0">
                          <a:effectLst/>
                        </a:rPr>
                        <a:t>Молочные кухни</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46</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544239">
                <a:tc>
                  <a:txBody>
                    <a:bodyPr/>
                    <a:lstStyle/>
                    <a:p>
                      <a:pPr>
                        <a:spcAft>
                          <a:spcPts val="0"/>
                        </a:spcAft>
                      </a:pPr>
                      <a:r>
                        <a:rPr lang="ru-RU" sz="1200" dirty="0">
                          <a:effectLst/>
                        </a:rPr>
                        <a:t>Наркологические амбулаторные реабилитационные центры (отделения, кабинеты)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47</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72121">
                <a:tc>
                  <a:txBody>
                    <a:bodyPr/>
                    <a:lstStyle/>
                    <a:p>
                      <a:pPr>
                        <a:spcAft>
                          <a:spcPts val="0"/>
                        </a:spcAft>
                      </a:pPr>
                      <a:r>
                        <a:rPr lang="ru-RU" sz="1200">
                          <a:effectLst/>
                        </a:rPr>
                        <a:t>Наркологические</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48</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72121">
                <a:tc>
                  <a:txBody>
                    <a:bodyPr/>
                    <a:lstStyle/>
                    <a:p>
                      <a:pPr>
                        <a:spcAft>
                          <a:spcPts val="0"/>
                        </a:spcAft>
                      </a:pPr>
                      <a:r>
                        <a:rPr lang="ru-RU" sz="1200">
                          <a:effectLst/>
                        </a:rPr>
                        <a:t>Неврологические</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49</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72121">
                <a:tc>
                  <a:txBody>
                    <a:bodyPr/>
                    <a:lstStyle/>
                    <a:p>
                      <a:pPr>
                        <a:spcAft>
                          <a:spcPts val="0"/>
                        </a:spcAft>
                      </a:pPr>
                      <a:r>
                        <a:rPr lang="ru-RU" sz="1200">
                          <a:effectLst/>
                        </a:rPr>
                        <a:t>Нефрологические</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50</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544239">
                <a:tc>
                  <a:txBody>
                    <a:bodyPr/>
                    <a:lstStyle/>
                    <a:p>
                      <a:pPr>
                        <a:spcAft>
                          <a:spcPts val="0"/>
                        </a:spcAft>
                      </a:pPr>
                      <a:r>
                        <a:rPr lang="ru-RU" sz="1200">
                          <a:effectLst/>
                        </a:rPr>
                        <a:t>Организации медицинской помощи несовершеннолетним </a:t>
                      </a:r>
                      <a:br>
                        <a:rPr lang="ru-RU" sz="1200">
                          <a:effectLst/>
                        </a:rPr>
                      </a:br>
                      <a:r>
                        <a:rPr lang="ru-RU" sz="1200">
                          <a:effectLst/>
                        </a:rPr>
                        <a:t>в образовательных организациях (отделения, кабинеты)</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51</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b="1" dirty="0" smtClean="0">
                          <a:solidFill>
                            <a:srgbClr val="FF0000"/>
                          </a:solidFill>
                          <a:effectLst/>
                        </a:rPr>
                        <a:t>Отделы(отделения) 4</a:t>
                      </a:r>
                      <a:r>
                        <a:rPr lang="ru-RU" sz="1200" b="1" baseline="0" dirty="0" smtClean="0">
                          <a:solidFill>
                            <a:srgbClr val="FF0000"/>
                          </a:solidFill>
                          <a:effectLst/>
                        </a:rPr>
                        <a:t> гр., </a:t>
                      </a:r>
                      <a:r>
                        <a:rPr lang="ru-RU" sz="1200" b="1" baseline="0" dirty="0" err="1" smtClean="0">
                          <a:solidFill>
                            <a:srgbClr val="FF0000"/>
                          </a:solidFill>
                          <a:effectLst/>
                        </a:rPr>
                        <a:t>каб</a:t>
                      </a:r>
                      <a:r>
                        <a:rPr lang="ru-RU" sz="1200" b="1" baseline="0" dirty="0" smtClean="0">
                          <a:solidFill>
                            <a:srgbClr val="FF0000"/>
                          </a:solidFill>
                          <a:effectLst/>
                        </a:rPr>
                        <a:t>. 5</a:t>
                      </a:r>
                      <a:r>
                        <a:rPr lang="ru-RU" sz="1200" b="1" dirty="0" smtClean="0">
                          <a:solidFill>
                            <a:srgbClr val="FF0000"/>
                          </a:solidFill>
                          <a:effectLst/>
                        </a:rPr>
                        <a:t> </a:t>
                      </a:r>
                      <a:r>
                        <a:rPr lang="ru-RU" sz="1200" b="1" dirty="0">
                          <a:solidFill>
                            <a:srgbClr val="FF0000"/>
                          </a:solidFill>
                          <a:effectLst/>
                        </a:rPr>
                        <a:t> </a:t>
                      </a:r>
                      <a:r>
                        <a:rPr lang="ru-RU" sz="1200" b="1" dirty="0" smtClean="0">
                          <a:solidFill>
                            <a:srgbClr val="FF0000"/>
                          </a:solidFill>
                          <a:effectLst/>
                        </a:rPr>
                        <a:t>(</a:t>
                      </a:r>
                      <a:r>
                        <a:rPr lang="ru-RU" sz="1200" b="1" dirty="0" err="1" smtClean="0">
                          <a:solidFill>
                            <a:srgbClr val="FF0000"/>
                          </a:solidFill>
                          <a:effectLst/>
                        </a:rPr>
                        <a:t>стомкабинеты</a:t>
                      </a:r>
                      <a:r>
                        <a:rPr lang="ru-RU" sz="1200" b="1" dirty="0" smtClean="0">
                          <a:solidFill>
                            <a:srgbClr val="FF0000"/>
                          </a:solidFill>
                          <a:effectLst/>
                        </a:rPr>
                        <a:t> не указывать в данной строке</a:t>
                      </a:r>
                      <a:endParaRPr lang="ru-RU" sz="1200" b="1" dirty="0">
                        <a:solidFill>
                          <a:srgbClr val="FF0000"/>
                        </a:solidFill>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72121">
                <a:tc>
                  <a:txBody>
                    <a:bodyPr/>
                    <a:lstStyle/>
                    <a:p>
                      <a:pPr>
                        <a:spcAft>
                          <a:spcPts val="0"/>
                        </a:spcAft>
                      </a:pPr>
                      <a:r>
                        <a:rPr lang="ru-RU" sz="1200">
                          <a:effectLst/>
                        </a:rPr>
                        <a:t>Организационно-методические отделы</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52</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72121">
                <a:tc>
                  <a:txBody>
                    <a:bodyPr/>
                    <a:lstStyle/>
                    <a:p>
                      <a:pPr>
                        <a:spcAft>
                          <a:spcPts val="0"/>
                        </a:spcAft>
                      </a:pPr>
                      <a:r>
                        <a:rPr lang="ru-RU" sz="1200">
                          <a:effectLst/>
                        </a:rPr>
                        <a:t>Ортодонтические</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53</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72121">
                <a:tc>
                  <a:txBody>
                    <a:bodyPr/>
                    <a:lstStyle/>
                    <a:p>
                      <a:pPr>
                        <a:spcAft>
                          <a:spcPts val="0"/>
                        </a:spcAft>
                      </a:pPr>
                      <a:r>
                        <a:rPr lang="ru-RU" sz="1200">
                          <a:effectLst/>
                        </a:rPr>
                        <a:t>Ортопедической стоматологии</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54</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544239">
                <a:tc>
                  <a:txBody>
                    <a:bodyPr/>
                    <a:lstStyle/>
                    <a:p>
                      <a:pPr>
                        <a:spcAft>
                          <a:spcPts val="0"/>
                        </a:spcAft>
                      </a:pPr>
                      <a:r>
                        <a:rPr lang="ru-RU" sz="1200">
                          <a:effectLst/>
                        </a:rPr>
                        <a:t>Отделы автоматизированной системы управления (АСУ), вычислительные центры</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55</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72121">
                <a:tc>
                  <a:txBody>
                    <a:bodyPr/>
                    <a:lstStyle/>
                    <a:p>
                      <a:pPr>
                        <a:spcAft>
                          <a:spcPts val="0"/>
                        </a:spcAft>
                      </a:pPr>
                      <a:r>
                        <a:rPr lang="ru-RU" sz="1200">
                          <a:effectLst/>
                        </a:rPr>
                        <a:t>Отделы анализа и прогнозирования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56</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72121">
                <a:tc>
                  <a:txBody>
                    <a:bodyPr/>
                    <a:lstStyle/>
                    <a:p>
                      <a:pPr>
                        <a:spcAft>
                          <a:spcPts val="0"/>
                        </a:spcAft>
                      </a:pPr>
                      <a:r>
                        <a:rPr lang="ru-RU" sz="1200">
                          <a:effectLst/>
                        </a:rPr>
                        <a:t>Отделы обработки медико-статистической информации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57</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72121">
                <a:tc>
                  <a:txBody>
                    <a:bodyPr/>
                    <a:lstStyle/>
                    <a:p>
                      <a:pPr>
                        <a:spcAft>
                          <a:spcPts val="0"/>
                        </a:spcAft>
                      </a:pPr>
                      <a:r>
                        <a:rPr lang="ru-RU" sz="1200">
                          <a:effectLst/>
                        </a:rPr>
                        <a:t>Отделы программного обеспечения</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58</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bl>
          </a:graphicData>
        </a:graphic>
      </p:graphicFrame>
    </p:spTree>
    <p:extLst>
      <p:ext uri="{BB962C8B-B14F-4D97-AF65-F5344CB8AC3E}">
        <p14:creationId xmlns:p14="http://schemas.microsoft.com/office/powerpoint/2010/main" val="29543933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2901752181"/>
              </p:ext>
            </p:extLst>
          </p:nvPr>
        </p:nvGraphicFramePr>
        <p:xfrm>
          <a:off x="323527" y="332663"/>
          <a:ext cx="8424937" cy="6094033"/>
        </p:xfrm>
        <a:graphic>
          <a:graphicData uri="http://schemas.openxmlformats.org/drawingml/2006/table">
            <a:tbl>
              <a:tblPr firstRow="1" firstCol="1" bandRow="1">
                <a:tableStyleId>{5C22544A-7EE6-4342-B048-85BDC9FD1C3A}</a:tableStyleId>
              </a:tblPr>
              <a:tblGrid>
                <a:gridCol w="4598330"/>
                <a:gridCol w="606596"/>
                <a:gridCol w="1237673"/>
                <a:gridCol w="745557"/>
                <a:gridCol w="1236781"/>
              </a:tblGrid>
              <a:tr h="503272">
                <a:tc>
                  <a:txBody>
                    <a:bodyPr/>
                    <a:lstStyle/>
                    <a:p>
                      <a:pPr>
                        <a:spcAft>
                          <a:spcPts val="0"/>
                        </a:spcAft>
                      </a:pPr>
                      <a:r>
                        <a:rPr lang="ru-RU" sz="1200" dirty="0">
                          <a:effectLst/>
                        </a:rPr>
                        <a:t>Отделы сетевых технологий и защиты информации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59</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302946">
                <a:tc>
                  <a:txBody>
                    <a:bodyPr/>
                    <a:lstStyle/>
                    <a:p>
                      <a:pPr>
                        <a:spcAft>
                          <a:spcPts val="0"/>
                        </a:spcAft>
                      </a:pPr>
                      <a:r>
                        <a:rPr lang="ru-RU" sz="1200" dirty="0">
                          <a:effectLst/>
                        </a:rPr>
                        <a:t>Отделения (кабинеты) амбулаторной онкологической помощи</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60</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u="none" strike="noStrike">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r>
              <a:tr h="302946">
                <a:tc>
                  <a:txBody>
                    <a:bodyPr/>
                    <a:lstStyle/>
                    <a:p>
                      <a:pPr>
                        <a:spcAft>
                          <a:spcPts val="0"/>
                        </a:spcAft>
                      </a:pPr>
                      <a:r>
                        <a:rPr lang="ru-RU" sz="1200" dirty="0">
                          <a:effectLst/>
                        </a:rPr>
                        <a:t>Отделения (кабинеты) кризисных состояний</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61</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r>
              <a:tr h="377027">
                <a:tc>
                  <a:txBody>
                    <a:bodyPr/>
                    <a:lstStyle/>
                    <a:p>
                      <a:pPr>
                        <a:spcAft>
                          <a:spcPts val="0"/>
                        </a:spcAft>
                      </a:pPr>
                      <a:r>
                        <a:rPr lang="ru-RU" sz="1200" dirty="0">
                          <a:effectLst/>
                        </a:rPr>
                        <a:t>Отделения (кабинеты) </a:t>
                      </a:r>
                      <a:r>
                        <a:rPr lang="ru-RU" sz="1200" dirty="0" err="1">
                          <a:effectLst/>
                        </a:rPr>
                        <a:t>рентгеноэндоваскулярной</a:t>
                      </a:r>
                      <a:r>
                        <a:rPr lang="ru-RU" sz="1200" dirty="0">
                          <a:effectLst/>
                        </a:rPr>
                        <a:t> диагностики и лечения</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62</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r>
              <a:tr h="302946">
                <a:tc>
                  <a:txBody>
                    <a:bodyPr/>
                    <a:lstStyle/>
                    <a:p>
                      <a:pPr>
                        <a:spcAft>
                          <a:spcPts val="0"/>
                        </a:spcAft>
                      </a:pPr>
                      <a:r>
                        <a:rPr lang="ru-RU" sz="1200" dirty="0">
                          <a:effectLst/>
                        </a:rPr>
                        <a:t>Отделения (кабинеты) социально-психологической помощи</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63</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r>
              <a:tr h="302946">
                <a:tc>
                  <a:txBody>
                    <a:bodyPr/>
                    <a:lstStyle/>
                    <a:p>
                      <a:pPr>
                        <a:spcAft>
                          <a:spcPts val="0"/>
                        </a:spcAft>
                      </a:pPr>
                      <a:r>
                        <a:rPr lang="ru-RU" sz="1200" dirty="0">
                          <a:effectLst/>
                        </a:rPr>
                        <a:t>     из них для детей</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63.1</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r>
              <a:tr h="302946">
                <a:tc>
                  <a:txBody>
                    <a:bodyPr/>
                    <a:lstStyle/>
                    <a:p>
                      <a:pPr>
                        <a:spcAft>
                          <a:spcPts val="0"/>
                        </a:spcAft>
                      </a:pPr>
                      <a:r>
                        <a:rPr lang="ru-RU" sz="1200">
                          <a:effectLst/>
                        </a:rPr>
                        <a:t>Отделения (кабинеты) медицинской статистики</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64</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302946">
                <a:tc>
                  <a:txBody>
                    <a:bodyPr/>
                    <a:lstStyle/>
                    <a:p>
                      <a:pPr>
                        <a:spcAft>
                          <a:spcPts val="0"/>
                        </a:spcAft>
                      </a:pPr>
                      <a:r>
                        <a:rPr lang="ru-RU" sz="1200" dirty="0">
                          <a:effectLst/>
                        </a:rPr>
                        <a:t>Отделения (кабинеты) медицинской реабилитации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65</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302946">
                <a:tc>
                  <a:txBody>
                    <a:bodyPr/>
                    <a:lstStyle/>
                    <a:p>
                      <a:pPr>
                        <a:spcAft>
                          <a:spcPts val="0"/>
                        </a:spcAft>
                      </a:pPr>
                      <a:r>
                        <a:rPr lang="ru-RU" sz="1200">
                          <a:effectLst/>
                        </a:rPr>
                        <a:t>Отделения (кабинеты) медицинской реабилитации для детей</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66</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302946">
                <a:tc>
                  <a:txBody>
                    <a:bodyPr/>
                    <a:lstStyle/>
                    <a:p>
                      <a:pPr>
                        <a:spcAft>
                          <a:spcPts val="0"/>
                        </a:spcAft>
                      </a:pPr>
                      <a:r>
                        <a:rPr lang="ru-RU" sz="1200">
                          <a:effectLst/>
                        </a:rPr>
                        <a:t>     из них: для детей до 3 лет</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66.1</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r>
              <a:tr h="503272">
                <a:tc>
                  <a:txBody>
                    <a:bodyPr/>
                    <a:lstStyle/>
                    <a:p>
                      <a:pPr>
                        <a:spcAft>
                          <a:spcPts val="0"/>
                        </a:spcAft>
                      </a:pPr>
                      <a:r>
                        <a:rPr lang="ru-RU" sz="1200">
                          <a:effectLst/>
                        </a:rPr>
                        <a:t>Отделения (кабинеты) врача общей практики (семейного врача)</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67</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314545">
                <a:tc>
                  <a:txBody>
                    <a:bodyPr/>
                    <a:lstStyle/>
                    <a:p>
                      <a:pPr>
                        <a:spcAft>
                          <a:spcPts val="0"/>
                        </a:spcAft>
                      </a:pPr>
                      <a:r>
                        <a:rPr lang="ru-RU" sz="1200">
                          <a:effectLst/>
                        </a:rPr>
                        <a:t>Отделения медико-криминалистические</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68</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314545">
                <a:tc>
                  <a:txBody>
                    <a:bodyPr/>
                    <a:lstStyle/>
                    <a:p>
                      <a:pPr>
                        <a:spcAft>
                          <a:spcPts val="0"/>
                        </a:spcAft>
                      </a:pPr>
                      <a:r>
                        <a:rPr lang="ru-RU" sz="1200">
                          <a:effectLst/>
                        </a:rPr>
                        <a:t>Отделения мониторинга здоровья населения</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69</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503272">
                <a:tc>
                  <a:txBody>
                    <a:bodyPr/>
                    <a:lstStyle/>
                    <a:p>
                      <a:pPr>
                        <a:spcAft>
                          <a:spcPts val="0"/>
                        </a:spcAft>
                      </a:pPr>
                      <a:r>
                        <a:rPr lang="ru-RU" sz="1200">
                          <a:effectLst/>
                        </a:rPr>
                        <a:t>Отделения (пункты, кабинеты) неотложной медицинской помощи, оказывающих медицинскую помощь в амбулаторных условиях, всего</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70</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r>
              <a:tr h="302946">
                <a:tc>
                  <a:txBody>
                    <a:bodyPr/>
                    <a:lstStyle/>
                    <a:p>
                      <a:pPr>
                        <a:spcAft>
                          <a:spcPts val="0"/>
                        </a:spcAft>
                      </a:pPr>
                      <a:r>
                        <a:rPr lang="ru-RU" sz="1200">
                          <a:effectLst/>
                        </a:rPr>
                        <a:t>  в том числе: взрослому населению</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70.1</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r>
              <a:tr h="302946">
                <a:tc>
                  <a:txBody>
                    <a:bodyPr/>
                    <a:lstStyle/>
                    <a:p>
                      <a:pPr>
                        <a:spcAft>
                          <a:spcPts val="0"/>
                        </a:spcAft>
                      </a:pPr>
                      <a:r>
                        <a:rPr lang="ru-RU" sz="1200">
                          <a:effectLst/>
                        </a:rPr>
                        <a:t>                       детскому населению</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70.2</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r>
              <a:tr h="503272">
                <a:tc>
                  <a:txBody>
                    <a:bodyPr/>
                    <a:lstStyle/>
                    <a:p>
                      <a:pPr>
                        <a:spcAft>
                          <a:spcPts val="0"/>
                        </a:spcAft>
                      </a:pPr>
                      <a:r>
                        <a:rPr lang="ru-RU" sz="1200" dirty="0">
                          <a:effectLst/>
                        </a:rPr>
                        <a:t>Отделения скорой медицинской помощи</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71</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bl>
          </a:graphicData>
        </a:graphic>
      </p:graphicFrame>
    </p:spTree>
    <p:extLst>
      <p:ext uri="{BB962C8B-B14F-4D97-AF65-F5344CB8AC3E}">
        <p14:creationId xmlns:p14="http://schemas.microsoft.com/office/powerpoint/2010/main" val="210781175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436118211"/>
              </p:ext>
            </p:extLst>
          </p:nvPr>
        </p:nvGraphicFramePr>
        <p:xfrm>
          <a:off x="251519" y="116636"/>
          <a:ext cx="8774636" cy="6660808"/>
        </p:xfrm>
        <a:graphic>
          <a:graphicData uri="http://schemas.openxmlformats.org/drawingml/2006/table">
            <a:tbl>
              <a:tblPr firstRow="1" firstCol="1" bandRow="1">
                <a:tableStyleId>{5C22544A-7EE6-4342-B048-85BDC9FD1C3A}</a:tableStyleId>
              </a:tblPr>
              <a:tblGrid>
                <a:gridCol w="4536505"/>
                <a:gridCol w="648072"/>
                <a:gridCol w="1944216"/>
                <a:gridCol w="357726"/>
                <a:gridCol w="1288117"/>
              </a:tblGrid>
              <a:tr h="428067">
                <a:tc>
                  <a:txBody>
                    <a:bodyPr/>
                    <a:lstStyle/>
                    <a:p>
                      <a:pPr>
                        <a:spcAft>
                          <a:spcPts val="0"/>
                        </a:spcAft>
                      </a:pPr>
                      <a:r>
                        <a:rPr lang="ru-RU" sz="1200" dirty="0">
                          <a:effectLst/>
                        </a:rPr>
                        <a:t>Отделения скорой медицинской помощи (стационарные)</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72</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600" dirty="0" smtClean="0">
                          <a:solidFill>
                            <a:srgbClr val="FF0000"/>
                          </a:solidFill>
                          <a:effectLst/>
                        </a:rPr>
                        <a:t>Стационарные</a:t>
                      </a:r>
                      <a:r>
                        <a:rPr lang="ru-RU" sz="1600" dirty="0">
                          <a:solidFill>
                            <a:srgbClr val="FF0000"/>
                          </a:solidFill>
                          <a:effectLst/>
                        </a:rPr>
                        <a:t> </a:t>
                      </a:r>
                      <a:endParaRPr lang="ru-RU" sz="1600" dirty="0">
                        <a:solidFill>
                          <a:srgbClr val="FF0000"/>
                        </a:solidFill>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67543">
                <a:tc>
                  <a:txBody>
                    <a:bodyPr/>
                    <a:lstStyle/>
                    <a:p>
                      <a:pPr>
                        <a:spcAft>
                          <a:spcPts val="0"/>
                        </a:spcAft>
                      </a:pPr>
                      <a:r>
                        <a:rPr lang="ru-RU" sz="1200" dirty="0">
                          <a:effectLst/>
                        </a:rPr>
                        <a:t>Отделения судебно-медицинских экспертиз</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73</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381536">
                <a:tc>
                  <a:txBody>
                    <a:bodyPr/>
                    <a:lstStyle/>
                    <a:p>
                      <a:pPr>
                        <a:spcAft>
                          <a:spcPts val="0"/>
                        </a:spcAft>
                      </a:pPr>
                      <a:r>
                        <a:rPr lang="ru-RU" sz="1200" dirty="0">
                          <a:effectLst/>
                        </a:rPr>
                        <a:t>Отделения экстренной консультативной помощи и медицинской эвакуации</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74</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67543">
                <a:tc>
                  <a:txBody>
                    <a:bodyPr/>
                    <a:lstStyle/>
                    <a:p>
                      <a:pPr>
                        <a:spcAft>
                          <a:spcPts val="0"/>
                        </a:spcAft>
                      </a:pPr>
                      <a:r>
                        <a:rPr lang="ru-RU" sz="1200" dirty="0">
                          <a:effectLst/>
                        </a:rPr>
                        <a:t>Отделения экстренной медицинской помощи</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75</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57676">
                <a:tc>
                  <a:txBody>
                    <a:bodyPr/>
                    <a:lstStyle/>
                    <a:p>
                      <a:pPr>
                        <a:spcAft>
                          <a:spcPts val="0"/>
                        </a:spcAft>
                      </a:pPr>
                      <a:r>
                        <a:rPr lang="ru-RU" sz="1200" dirty="0">
                          <a:effectLst/>
                        </a:rPr>
                        <a:t>Оториноларингологические</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76</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57676">
                <a:tc>
                  <a:txBody>
                    <a:bodyPr/>
                    <a:lstStyle/>
                    <a:p>
                      <a:pPr>
                        <a:spcAft>
                          <a:spcPts val="0"/>
                        </a:spcAft>
                      </a:pPr>
                      <a:r>
                        <a:rPr lang="ru-RU" sz="1200" dirty="0">
                          <a:effectLst/>
                        </a:rPr>
                        <a:t>Офтальмологические</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77</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57676">
                <a:tc>
                  <a:txBody>
                    <a:bodyPr/>
                    <a:lstStyle/>
                    <a:p>
                      <a:pPr>
                        <a:spcAft>
                          <a:spcPts val="0"/>
                        </a:spcAft>
                      </a:pPr>
                      <a:r>
                        <a:rPr lang="ru-RU" sz="1200" dirty="0">
                          <a:effectLst/>
                        </a:rPr>
                        <a:t>Охраны репродуктивного здоровья подростков</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78</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57676">
                <a:tc>
                  <a:txBody>
                    <a:bodyPr/>
                    <a:lstStyle/>
                    <a:p>
                      <a:pPr>
                        <a:spcAft>
                          <a:spcPts val="0"/>
                        </a:spcAft>
                      </a:pPr>
                      <a:r>
                        <a:rPr lang="ru-RU" sz="1200" dirty="0">
                          <a:effectLst/>
                        </a:rPr>
                        <a:t>Паллиативной медицинской помощи (включая выездные)</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79</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smtClean="0">
                          <a:solidFill>
                            <a:schemeClr val="bg1"/>
                          </a:solidFill>
                          <a:effectLst/>
                        </a:rPr>
                        <a:t>(Включая выездные из т. 1003)</a:t>
                      </a:r>
                      <a:r>
                        <a:rPr lang="ru-RU" sz="1200" dirty="0">
                          <a:solidFill>
                            <a:schemeClr val="bg1"/>
                          </a:solidFill>
                          <a:effectLst/>
                        </a:rPr>
                        <a:t> </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3597" marR="53597" marT="0" marB="0" anchor="b">
                    <a:solidFill>
                      <a:srgbClr val="FF0000"/>
                    </a:solidFill>
                  </a:tcPr>
                </a:tc>
                <a:tc>
                  <a:txBody>
                    <a:bodyPr/>
                    <a:lstStyle/>
                    <a:p>
                      <a:pPr algn="ctr">
                        <a:spcAft>
                          <a:spcPts val="0"/>
                        </a:spcAft>
                      </a:pPr>
                      <a:r>
                        <a:rPr lang="ru-RU" sz="1200" dirty="0">
                          <a:solidFill>
                            <a:schemeClr val="accent1">
                              <a:lumMod val="20000"/>
                              <a:lumOff val="80000"/>
                            </a:schemeClr>
                          </a:solidFill>
                          <a:effectLst/>
                        </a:rPr>
                        <a:t> </a:t>
                      </a:r>
                      <a:endParaRPr lang="ru-RU" sz="1200" dirty="0">
                        <a:solidFill>
                          <a:schemeClr val="accent1">
                            <a:lumMod val="20000"/>
                            <a:lumOff val="80000"/>
                          </a:schemeClr>
                        </a:solidFill>
                        <a:effectLst/>
                        <a:latin typeface="Times New Roman" panose="02020603050405020304" pitchFamily="18" charset="0"/>
                        <a:ea typeface="Times New Roman" panose="02020603050405020304" pitchFamily="18" charset="0"/>
                      </a:endParaRPr>
                    </a:p>
                  </a:txBody>
                  <a:tcPr marL="53597" marR="53597" marT="0" marB="0">
                    <a:solidFill>
                      <a:srgbClr val="FF0000"/>
                    </a:solidFill>
                  </a:tcPr>
                </a:tc>
                <a:tc>
                  <a:txBody>
                    <a:bodyPr/>
                    <a:lstStyle/>
                    <a:p>
                      <a:pPr algn="ctr">
                        <a:spcAft>
                          <a:spcPts val="0"/>
                        </a:spcAft>
                      </a:pPr>
                      <a:r>
                        <a:rPr lang="ru-RU" sz="1200" dirty="0">
                          <a:solidFill>
                            <a:schemeClr val="accent1">
                              <a:lumMod val="20000"/>
                              <a:lumOff val="80000"/>
                            </a:schemeClr>
                          </a:solidFill>
                          <a:effectLst/>
                        </a:rPr>
                        <a:t> </a:t>
                      </a:r>
                      <a:endParaRPr lang="ru-RU" sz="1200" dirty="0">
                        <a:solidFill>
                          <a:schemeClr val="accent1">
                            <a:lumMod val="20000"/>
                            <a:lumOff val="80000"/>
                          </a:schemeClr>
                        </a:solidFill>
                        <a:effectLst/>
                        <a:latin typeface="Times New Roman" panose="02020603050405020304" pitchFamily="18" charset="0"/>
                        <a:ea typeface="Times New Roman" panose="02020603050405020304" pitchFamily="18" charset="0"/>
                      </a:endParaRPr>
                    </a:p>
                  </a:txBody>
                  <a:tcPr marL="53597" marR="53597" marT="0" marB="0">
                    <a:solidFill>
                      <a:srgbClr val="FF0000"/>
                    </a:solidFill>
                  </a:tcPr>
                </a:tc>
              </a:tr>
              <a:tr h="257676">
                <a:tc>
                  <a:txBody>
                    <a:bodyPr/>
                    <a:lstStyle/>
                    <a:p>
                      <a:pPr>
                        <a:spcAft>
                          <a:spcPts val="0"/>
                        </a:spcAft>
                      </a:pPr>
                      <a:r>
                        <a:rPr lang="ru-RU" sz="1200">
                          <a:effectLst/>
                        </a:rPr>
                        <a:t>     из них для детей</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79.1</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67543">
                <a:tc>
                  <a:txBody>
                    <a:bodyPr/>
                    <a:lstStyle/>
                    <a:p>
                      <a:pPr>
                        <a:spcAft>
                          <a:spcPts val="0"/>
                        </a:spcAft>
                      </a:pPr>
                      <a:r>
                        <a:rPr lang="ru-RU" sz="1200">
                          <a:effectLst/>
                        </a:rPr>
                        <a:t>Патологоанатомические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80</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67543">
                <a:tc>
                  <a:txBody>
                    <a:bodyPr/>
                    <a:lstStyle/>
                    <a:p>
                      <a:pPr>
                        <a:spcAft>
                          <a:spcPts val="0"/>
                        </a:spcAft>
                      </a:pPr>
                      <a:r>
                        <a:rPr lang="ru-RU" sz="1200">
                          <a:effectLst/>
                        </a:rPr>
                        <a:t>    из них централизованные</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80.1</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67543">
                <a:tc>
                  <a:txBody>
                    <a:bodyPr/>
                    <a:lstStyle/>
                    <a:p>
                      <a:pPr>
                        <a:spcAft>
                          <a:spcPts val="0"/>
                        </a:spcAft>
                      </a:pPr>
                      <a:r>
                        <a:rPr lang="ru-RU" sz="1200">
                          <a:effectLst/>
                        </a:rPr>
                        <a:t>                 в составе: патологоанатомических бюро</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80.2</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67543">
                <a:tc>
                  <a:txBody>
                    <a:bodyPr/>
                    <a:lstStyle/>
                    <a:p>
                      <a:pPr>
                        <a:spcAft>
                          <a:spcPts val="0"/>
                        </a:spcAft>
                      </a:pPr>
                      <a:r>
                        <a:rPr lang="ru-RU" sz="1200">
                          <a:effectLst/>
                        </a:rPr>
                        <a:t>                                  бюро судебно-медицинской экспертизы</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80.3</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953839">
                <a:tc>
                  <a:txBody>
                    <a:bodyPr/>
                    <a:lstStyle/>
                    <a:p>
                      <a:pPr>
                        <a:spcAft>
                          <a:spcPts val="0"/>
                        </a:spcAft>
                      </a:pPr>
                      <a:r>
                        <a:rPr lang="ru-RU" sz="1200">
                          <a:effectLst/>
                        </a:rPr>
                        <a:t>Переливания крови</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81</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1" i="0" u="none" strike="noStrike" cap="none" normalizeH="0" baseline="0" dirty="0" smtClean="0">
                          <a:ln>
                            <a:noFill/>
                          </a:ln>
                          <a:solidFill>
                            <a:srgbClr val="FF0000"/>
                          </a:solidFill>
                          <a:effectLst/>
                          <a:latin typeface="Arial" charset="0"/>
                          <a:cs typeface="Arial" charset="0"/>
                        </a:rPr>
                        <a:t>Отделения, осуществляющие заготовку крови</a:t>
                      </a:r>
                      <a:endParaRPr kumimoji="0" lang="ru-RU" sz="1200" b="0" i="0" u="none" strike="noStrike" cap="none" normalizeH="0" baseline="0" dirty="0" smtClean="0">
                        <a:ln>
                          <a:noFill/>
                        </a:ln>
                        <a:solidFill>
                          <a:schemeClr val="tx1"/>
                        </a:solidFill>
                        <a:effectLst/>
                        <a:latin typeface="Arial" charset="0"/>
                        <a:cs typeface="Arial"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67543">
                <a:tc>
                  <a:txBody>
                    <a:bodyPr/>
                    <a:lstStyle/>
                    <a:p>
                      <a:pPr>
                        <a:spcAft>
                          <a:spcPts val="0"/>
                        </a:spcAft>
                      </a:pPr>
                      <a:r>
                        <a:rPr lang="ru-RU" sz="1200">
                          <a:effectLst/>
                        </a:rPr>
                        <a:t>Перинатальные центры</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82</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57676">
                <a:tc>
                  <a:txBody>
                    <a:bodyPr/>
                    <a:lstStyle/>
                    <a:p>
                      <a:pPr>
                        <a:spcAft>
                          <a:spcPts val="0"/>
                        </a:spcAft>
                      </a:pPr>
                      <a:r>
                        <a:rPr lang="ru-RU" sz="1200">
                          <a:effectLst/>
                        </a:rPr>
                        <a:t>Платные кабинеты (отделения)</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83</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257676">
                <a:tc>
                  <a:txBody>
                    <a:bodyPr/>
                    <a:lstStyle/>
                    <a:p>
                      <a:pPr>
                        <a:spcAft>
                          <a:spcPts val="0"/>
                        </a:spcAft>
                      </a:pPr>
                      <a:r>
                        <a:rPr lang="ru-RU" sz="1200">
                          <a:effectLst/>
                        </a:rPr>
                        <a:t>    из них для детей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83.1</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r h="1112749">
                <a:tc>
                  <a:txBody>
                    <a:bodyPr/>
                    <a:lstStyle/>
                    <a:p>
                      <a:pPr>
                        <a:spcAft>
                          <a:spcPts val="0"/>
                        </a:spcAft>
                      </a:pPr>
                      <a:r>
                        <a:rPr lang="ru-RU" sz="1200">
                          <a:effectLst/>
                        </a:rPr>
                        <a:t>Поликлиники (поликлинические отделения) </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84</a:t>
                      </a:r>
                      <a:endParaRPr lang="ru-RU" sz="1200">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b="1" dirty="0" smtClean="0">
                          <a:solidFill>
                            <a:srgbClr val="FF0000"/>
                          </a:solidFill>
                          <a:effectLst/>
                        </a:rPr>
                        <a:t>Заполняют</a:t>
                      </a:r>
                      <a:r>
                        <a:rPr lang="ru-RU" sz="1200" b="1" baseline="0" dirty="0" smtClean="0">
                          <a:solidFill>
                            <a:srgbClr val="FF0000"/>
                          </a:solidFill>
                          <a:effectLst/>
                        </a:rPr>
                        <a:t> все мед организации, имеющие в своем составе поликлиники(</a:t>
                      </a:r>
                      <a:r>
                        <a:rPr lang="ru-RU" sz="1200" b="1" baseline="0" dirty="0" err="1" smtClean="0">
                          <a:solidFill>
                            <a:srgbClr val="FF0000"/>
                          </a:solidFill>
                          <a:effectLst/>
                        </a:rPr>
                        <a:t>поликлинич.подразделения</a:t>
                      </a:r>
                      <a:r>
                        <a:rPr lang="ru-RU" sz="1200" b="1" dirty="0" smtClean="0">
                          <a:solidFill>
                            <a:srgbClr val="FF0000"/>
                          </a:solidFill>
                          <a:effectLst/>
                        </a:rPr>
                        <a:t> )</a:t>
                      </a:r>
                      <a:endParaRPr lang="ru-RU" sz="1200" b="1" dirty="0">
                        <a:solidFill>
                          <a:srgbClr val="FF0000"/>
                        </a:solidFill>
                        <a:effectLst/>
                        <a:latin typeface="Times New Roman" panose="02020603050405020304" pitchFamily="18" charset="0"/>
                        <a:ea typeface="Times New Roman" panose="02020603050405020304" pitchFamily="18" charset="0"/>
                      </a:endParaRPr>
                    </a:p>
                  </a:txBody>
                  <a:tcPr marL="53597" marR="53597"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597" marR="53597"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597" marR="53597" marT="0" marB="0"/>
                </a:tc>
              </a:tr>
            </a:tbl>
          </a:graphicData>
        </a:graphic>
      </p:graphicFrame>
    </p:spTree>
    <p:extLst>
      <p:ext uri="{BB962C8B-B14F-4D97-AF65-F5344CB8AC3E}">
        <p14:creationId xmlns:p14="http://schemas.microsoft.com/office/powerpoint/2010/main" val="5918389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4023138377"/>
              </p:ext>
            </p:extLst>
          </p:nvPr>
        </p:nvGraphicFramePr>
        <p:xfrm>
          <a:off x="395536" y="476662"/>
          <a:ext cx="8280919" cy="5760649"/>
        </p:xfrm>
        <a:graphic>
          <a:graphicData uri="http://schemas.openxmlformats.org/drawingml/2006/table">
            <a:tbl>
              <a:tblPr firstRow="1" firstCol="1" bandRow="1">
                <a:tableStyleId>{5C22544A-7EE6-4342-B048-85BDC9FD1C3A}</a:tableStyleId>
              </a:tblPr>
              <a:tblGrid>
                <a:gridCol w="4519724"/>
                <a:gridCol w="596227"/>
                <a:gridCol w="1237513"/>
                <a:gridCol w="711816"/>
                <a:gridCol w="1215639"/>
              </a:tblGrid>
              <a:tr h="625526">
                <a:tc>
                  <a:txBody>
                    <a:bodyPr/>
                    <a:lstStyle/>
                    <a:p>
                      <a:pPr>
                        <a:spcAft>
                          <a:spcPts val="0"/>
                        </a:spcAft>
                      </a:pPr>
                      <a:r>
                        <a:rPr lang="ru-RU" sz="1200" dirty="0">
                          <a:effectLst/>
                        </a:rPr>
                        <a:t>   из них участвующие в создании и тиражировании «Новой модели медицинской</a:t>
                      </a:r>
                    </a:p>
                    <a:p>
                      <a:pPr>
                        <a:spcAft>
                          <a:spcPts val="0"/>
                        </a:spcAft>
                      </a:pPr>
                      <a:r>
                        <a:rPr lang="ru-RU" sz="1200" dirty="0">
                          <a:effectLst/>
                        </a:rPr>
                        <a:t>               организации»                </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84.1</a:t>
                      </a:r>
                      <a:endParaRPr lang="ru-RU" sz="1200">
                        <a:effectLst/>
                        <a:latin typeface="Times New Roman" panose="02020603050405020304" pitchFamily="18" charset="0"/>
                        <a:ea typeface="Times New Roman" panose="02020603050405020304" pitchFamily="18" charset="0"/>
                      </a:endParaRPr>
                    </a:p>
                  </a:txBody>
                  <a:tcPr marL="53316" marR="53316" marT="0" marB="0" anchor="ctr"/>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53316" marR="53316" marT="0" marB="0" anchor="ctr"/>
                </a:tc>
              </a:tr>
              <a:tr h="218202">
                <a:tc>
                  <a:txBody>
                    <a:bodyPr/>
                    <a:lstStyle/>
                    <a:p>
                      <a:pPr>
                        <a:spcAft>
                          <a:spcPts val="0"/>
                        </a:spcAft>
                      </a:pPr>
                      <a:r>
                        <a:rPr lang="ru-RU" sz="1200" spc="-10" dirty="0">
                          <a:effectLst/>
                        </a:rPr>
                        <a:t>По медицинской генетике  (медико-генетические консультации)</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85</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dirty="0">
                          <a:effectLst/>
                        </a:rPr>
                        <a:t> </a:t>
                      </a: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3316" marR="53316" marT="0" marB="0"/>
                </a:tc>
              </a:tr>
              <a:tr h="208510">
                <a:tc>
                  <a:txBody>
                    <a:bodyPr/>
                    <a:lstStyle/>
                    <a:p>
                      <a:pPr>
                        <a:spcAft>
                          <a:spcPts val="0"/>
                        </a:spcAft>
                      </a:pPr>
                      <a:r>
                        <a:rPr lang="ru-RU" sz="1200" dirty="0">
                          <a:effectLst/>
                        </a:rPr>
                        <a:t>Подростковые</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86</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r>
              <a:tr h="625526">
                <a:tc>
                  <a:txBody>
                    <a:bodyPr/>
                    <a:lstStyle/>
                    <a:p>
                      <a:pPr>
                        <a:spcAft>
                          <a:spcPts val="0"/>
                        </a:spcAft>
                      </a:pPr>
                      <a:r>
                        <a:rPr lang="ru-RU" sz="1200" dirty="0">
                          <a:effectLst/>
                        </a:rPr>
                        <a:t>Подростковые специализированные центры (кабинеты) профилактики и лечения инфекций, передаваемых преимущественно половым путем</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87</a:t>
                      </a:r>
                      <a:endParaRPr lang="ru-RU" sz="1200">
                        <a:effectLst/>
                        <a:latin typeface="Times New Roman" panose="02020603050405020304" pitchFamily="18" charset="0"/>
                        <a:ea typeface="Times New Roman" panose="02020603050405020304" pitchFamily="18" charset="0"/>
                      </a:endParaRPr>
                    </a:p>
                  </a:txBody>
                  <a:tcPr marL="53316" marR="53316" marT="0" marB="0" anchor="ctr"/>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ctr"/>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ctr"/>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ctr"/>
                </a:tc>
              </a:tr>
              <a:tr h="208510">
                <a:tc>
                  <a:txBody>
                    <a:bodyPr/>
                    <a:lstStyle/>
                    <a:p>
                      <a:pPr>
                        <a:spcAft>
                          <a:spcPts val="0"/>
                        </a:spcAft>
                      </a:pPr>
                      <a:r>
                        <a:rPr lang="ru-RU" sz="1200" dirty="0">
                          <a:effectLst/>
                        </a:rPr>
                        <a:t>Подростковые наркологические</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88</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r>
              <a:tr h="208510">
                <a:tc>
                  <a:txBody>
                    <a:bodyPr/>
                    <a:lstStyle/>
                    <a:p>
                      <a:pPr>
                        <a:spcAft>
                          <a:spcPts val="0"/>
                        </a:spcAft>
                      </a:pPr>
                      <a:r>
                        <a:rPr lang="ru-RU" sz="1200" dirty="0">
                          <a:effectLst/>
                        </a:rPr>
                        <a:t>Прививочные</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89</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r>
              <a:tr h="208510">
                <a:tc>
                  <a:txBody>
                    <a:bodyPr/>
                    <a:lstStyle/>
                    <a:p>
                      <a:pPr>
                        <a:spcAft>
                          <a:spcPts val="0"/>
                        </a:spcAft>
                      </a:pPr>
                      <a:r>
                        <a:rPr lang="ru-RU" sz="1200" dirty="0">
                          <a:effectLst/>
                        </a:rPr>
                        <a:t>    из них для детей</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90</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r>
              <a:tr h="208510">
                <a:tc>
                  <a:txBody>
                    <a:bodyPr/>
                    <a:lstStyle/>
                    <a:p>
                      <a:pPr>
                        <a:spcAft>
                          <a:spcPts val="0"/>
                        </a:spcAft>
                      </a:pPr>
                      <a:r>
                        <a:rPr lang="ru-RU" sz="1200" dirty="0" err="1">
                          <a:effectLst/>
                        </a:rPr>
                        <a:t>Профпатологические</a:t>
                      </a: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90.1</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r>
              <a:tr h="208510">
                <a:tc>
                  <a:txBody>
                    <a:bodyPr/>
                    <a:lstStyle/>
                    <a:p>
                      <a:pPr>
                        <a:spcAft>
                          <a:spcPts val="0"/>
                        </a:spcAft>
                      </a:pPr>
                      <a:r>
                        <a:rPr lang="ru-RU" sz="1200" dirty="0">
                          <a:effectLst/>
                        </a:rPr>
                        <a:t>Психиатрические</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91</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r>
              <a:tr h="208510">
                <a:tc>
                  <a:txBody>
                    <a:bodyPr/>
                    <a:lstStyle/>
                    <a:p>
                      <a:pPr>
                        <a:spcAft>
                          <a:spcPts val="0"/>
                        </a:spcAft>
                      </a:pPr>
                      <a:r>
                        <a:rPr lang="ru-RU" sz="1200">
                          <a:effectLst/>
                        </a:rPr>
                        <a:t>Психотерапевтические</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92</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r>
              <a:tr h="208510">
                <a:tc>
                  <a:txBody>
                    <a:bodyPr/>
                    <a:lstStyle/>
                    <a:p>
                      <a:pPr>
                        <a:spcAft>
                          <a:spcPts val="0"/>
                        </a:spcAft>
                      </a:pPr>
                      <a:r>
                        <a:rPr lang="ru-RU" sz="1200">
                          <a:effectLst/>
                        </a:rPr>
                        <a:t>Психоэндокринологические</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93</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r>
              <a:tr h="208510">
                <a:tc>
                  <a:txBody>
                    <a:bodyPr/>
                    <a:lstStyle/>
                    <a:p>
                      <a:pPr>
                        <a:spcAft>
                          <a:spcPts val="0"/>
                        </a:spcAft>
                      </a:pPr>
                      <a:r>
                        <a:rPr lang="ru-RU" sz="1200">
                          <a:effectLst/>
                        </a:rPr>
                        <a:t>Пульмонологические</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94</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r>
              <a:tr h="387915">
                <a:tc>
                  <a:txBody>
                    <a:bodyPr/>
                    <a:lstStyle/>
                    <a:p>
                      <a:pPr>
                        <a:spcAft>
                          <a:spcPts val="0"/>
                        </a:spcAft>
                      </a:pPr>
                      <a:r>
                        <a:rPr lang="ru-RU" sz="1200">
                          <a:effectLst/>
                        </a:rPr>
                        <a:t>Пункты сбора грудного молока</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95</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r>
              <a:tr h="208510">
                <a:tc>
                  <a:txBody>
                    <a:bodyPr/>
                    <a:lstStyle/>
                    <a:p>
                      <a:pPr>
                        <a:spcAft>
                          <a:spcPts val="0"/>
                        </a:spcAft>
                      </a:pPr>
                      <a:r>
                        <a:rPr lang="ru-RU" sz="1200">
                          <a:effectLst/>
                        </a:rPr>
                        <a:t>Радиологические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96</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r>
              <a:tr h="208510">
                <a:tc>
                  <a:txBody>
                    <a:bodyPr/>
                    <a:lstStyle/>
                    <a:p>
                      <a:pPr>
                        <a:spcAft>
                          <a:spcPts val="0"/>
                        </a:spcAft>
                      </a:pPr>
                      <a:r>
                        <a:rPr lang="ru-RU" sz="1200">
                          <a:effectLst/>
                        </a:rPr>
                        <a:t>Радиотерапевтические</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97</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r>
              <a:tr h="208510">
                <a:tc>
                  <a:txBody>
                    <a:bodyPr/>
                    <a:lstStyle/>
                    <a:p>
                      <a:pPr>
                        <a:spcAft>
                          <a:spcPts val="0"/>
                        </a:spcAft>
                      </a:pPr>
                      <a:r>
                        <a:rPr lang="ru-RU" sz="1200">
                          <a:effectLst/>
                        </a:rPr>
                        <a:t>Ревматологические</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98</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r>
              <a:tr h="208510">
                <a:tc>
                  <a:txBody>
                    <a:bodyPr/>
                    <a:lstStyle/>
                    <a:p>
                      <a:pPr>
                        <a:spcAft>
                          <a:spcPts val="0"/>
                        </a:spcAft>
                      </a:pPr>
                      <a:r>
                        <a:rPr lang="ru-RU" sz="1200">
                          <a:effectLst/>
                        </a:rPr>
                        <a:t>Рентгенологические</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99</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r>
              <a:tr h="208510">
                <a:tc>
                  <a:txBody>
                    <a:bodyPr/>
                    <a:lstStyle/>
                    <a:p>
                      <a:pPr>
                        <a:spcAft>
                          <a:spcPts val="0"/>
                        </a:spcAft>
                      </a:pPr>
                      <a:r>
                        <a:rPr lang="ru-RU" sz="1200">
                          <a:effectLst/>
                        </a:rPr>
                        <a:t>Рентгенохирургические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100</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r>
              <a:tr h="208510">
                <a:tc>
                  <a:txBody>
                    <a:bodyPr/>
                    <a:lstStyle/>
                    <a:p>
                      <a:pPr>
                        <a:spcAft>
                          <a:spcPts val="0"/>
                        </a:spcAft>
                      </a:pPr>
                      <a:r>
                        <a:rPr lang="ru-RU" sz="1200">
                          <a:effectLst/>
                        </a:rPr>
                        <a:t>Рефлексотерапии</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101</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r>
              <a:tr h="387915">
                <a:tc>
                  <a:txBody>
                    <a:bodyPr/>
                    <a:lstStyle/>
                    <a:p>
                      <a:pPr>
                        <a:spcAft>
                          <a:spcPts val="0"/>
                        </a:spcAft>
                      </a:pPr>
                      <a:r>
                        <a:rPr lang="ru-RU" sz="1200" dirty="0">
                          <a:effectLst/>
                        </a:rPr>
                        <a:t>Санаторно-курортные</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102</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b="1" dirty="0" smtClean="0">
                          <a:solidFill>
                            <a:srgbClr val="FF0000"/>
                          </a:solidFill>
                          <a:effectLst/>
                        </a:rPr>
                        <a:t>Входящие в состав МО</a:t>
                      </a:r>
                      <a:r>
                        <a:rPr lang="ru-RU" sz="1200" b="1" dirty="0">
                          <a:solidFill>
                            <a:srgbClr val="FF0000"/>
                          </a:solidFill>
                          <a:effectLst/>
                        </a:rPr>
                        <a:t> </a:t>
                      </a:r>
                      <a:endParaRPr lang="ru-RU" sz="1200" b="1" dirty="0">
                        <a:solidFill>
                          <a:srgbClr val="FF0000"/>
                        </a:solidFill>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r>
              <a:tr h="387915">
                <a:tc>
                  <a:txBody>
                    <a:bodyPr/>
                    <a:lstStyle/>
                    <a:p>
                      <a:pPr>
                        <a:spcAft>
                          <a:spcPts val="0"/>
                        </a:spcAft>
                      </a:pPr>
                      <a:r>
                        <a:rPr lang="ru-RU" sz="1200">
                          <a:effectLst/>
                        </a:rPr>
                        <a:t>   из них для детей</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102.1</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r>
            </a:tbl>
          </a:graphicData>
        </a:graphic>
      </p:graphicFrame>
    </p:spTree>
    <p:extLst>
      <p:ext uri="{BB962C8B-B14F-4D97-AF65-F5344CB8AC3E}">
        <p14:creationId xmlns:p14="http://schemas.microsoft.com/office/powerpoint/2010/main" val="402290849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594356921"/>
              </p:ext>
            </p:extLst>
          </p:nvPr>
        </p:nvGraphicFramePr>
        <p:xfrm>
          <a:off x="251520" y="404664"/>
          <a:ext cx="8784976" cy="6349650"/>
        </p:xfrm>
        <a:graphic>
          <a:graphicData uri="http://schemas.openxmlformats.org/drawingml/2006/table">
            <a:tbl>
              <a:tblPr firstRow="1" firstCol="1" bandRow="1">
                <a:tableStyleId>{5C22544A-7EE6-4342-B048-85BDC9FD1C3A}</a:tableStyleId>
              </a:tblPr>
              <a:tblGrid>
                <a:gridCol w="4794839"/>
                <a:gridCol w="632518"/>
                <a:gridCol w="1312840"/>
                <a:gridCol w="755144"/>
                <a:gridCol w="1289635"/>
              </a:tblGrid>
              <a:tr h="286525">
                <a:tc>
                  <a:txBody>
                    <a:bodyPr/>
                    <a:lstStyle/>
                    <a:p>
                      <a:pPr>
                        <a:spcAft>
                          <a:spcPts val="0"/>
                        </a:spcAft>
                      </a:pPr>
                      <a:r>
                        <a:rPr lang="ru-RU" sz="1200" dirty="0">
                          <a:effectLst/>
                        </a:rPr>
                        <a:t>Сексологические</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103</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r>
              <a:tr h="2132230">
                <a:tc>
                  <a:txBody>
                    <a:bodyPr/>
                    <a:lstStyle/>
                    <a:p>
                      <a:pPr>
                        <a:spcAft>
                          <a:spcPts val="0"/>
                        </a:spcAft>
                      </a:pPr>
                      <a:r>
                        <a:rPr lang="ru-RU" sz="1200" dirty="0">
                          <a:effectLst/>
                        </a:rPr>
                        <a:t>Смотровые кабинеты</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104</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b="1" dirty="0" smtClean="0">
                          <a:solidFill>
                            <a:srgbClr val="FF0000"/>
                          </a:solidFill>
                          <a:effectLst/>
                        </a:rPr>
                        <a:t>Смотровые кабинеты</a:t>
                      </a:r>
                      <a:r>
                        <a:rPr lang="ru-RU" sz="1200" b="1" dirty="0">
                          <a:solidFill>
                            <a:srgbClr val="FF0000"/>
                          </a:solidFill>
                          <a:effectLst/>
                        </a:rPr>
                        <a:t> </a:t>
                      </a:r>
                      <a:r>
                        <a:rPr lang="ru-RU" sz="1200" b="1" dirty="0" smtClean="0">
                          <a:solidFill>
                            <a:srgbClr val="FF0000"/>
                          </a:solidFill>
                          <a:effectLst/>
                        </a:rPr>
                        <a:t> показывают для </a:t>
                      </a:r>
                      <a:r>
                        <a:rPr lang="ru-RU" sz="1200" b="1" baseline="0" dirty="0" smtClean="0">
                          <a:solidFill>
                            <a:srgbClr val="FF0000"/>
                          </a:solidFill>
                          <a:effectLst/>
                        </a:rPr>
                        <a:t> женщин и мужчин, при этом в штатном расписании </a:t>
                      </a:r>
                      <a:r>
                        <a:rPr lang="ru-RU" sz="1200" b="1" baseline="0" dirty="0" err="1" smtClean="0">
                          <a:solidFill>
                            <a:srgbClr val="FF0000"/>
                          </a:solidFill>
                          <a:effectLst/>
                        </a:rPr>
                        <a:t>дб</a:t>
                      </a:r>
                      <a:r>
                        <a:rPr lang="ru-RU" sz="1200" b="1" baseline="0" dirty="0" smtClean="0">
                          <a:solidFill>
                            <a:srgbClr val="FF0000"/>
                          </a:solidFill>
                          <a:effectLst/>
                        </a:rPr>
                        <a:t> предусмотрены соответствующие должности специалистов</a:t>
                      </a:r>
                      <a:endParaRPr lang="ru-RU" sz="1200" b="1" dirty="0">
                        <a:solidFill>
                          <a:srgbClr val="FF0000"/>
                        </a:solidFill>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b="1" dirty="0" smtClean="0">
                          <a:solidFill>
                            <a:srgbClr val="FF0000"/>
                          </a:solidFill>
                          <a:effectLst/>
                        </a:rPr>
                        <a:t>Соответственно и меняется подход к заполнения т.2514 (Целевые осмотры на </a:t>
                      </a:r>
                      <a:r>
                        <a:rPr lang="ru-RU" sz="1200" b="1" dirty="0" err="1" smtClean="0">
                          <a:solidFill>
                            <a:srgbClr val="FF0000"/>
                          </a:solidFill>
                          <a:effectLst/>
                        </a:rPr>
                        <a:t>онкопатологию</a:t>
                      </a:r>
                      <a:r>
                        <a:rPr lang="ru-RU" sz="1200" b="1" dirty="0" smtClean="0">
                          <a:solidFill>
                            <a:srgbClr val="FF0000"/>
                          </a:solidFill>
                          <a:effectLst/>
                        </a:rPr>
                        <a:t>) </a:t>
                      </a:r>
                      <a:r>
                        <a:rPr lang="ru-RU" sz="1200" b="1" dirty="0">
                          <a:effectLst/>
                        </a:rPr>
                        <a:t> </a:t>
                      </a:r>
                      <a:endParaRPr lang="ru-RU" sz="1200" b="1" dirty="0">
                        <a:effectLst/>
                        <a:latin typeface="Times New Roman" panose="02020603050405020304" pitchFamily="18" charset="0"/>
                        <a:ea typeface="Times New Roman" panose="02020603050405020304" pitchFamily="18" charset="0"/>
                      </a:endParaRPr>
                    </a:p>
                  </a:txBody>
                  <a:tcPr marL="53316" marR="53316" marT="0" marB="0"/>
                </a:tc>
              </a:tr>
              <a:tr h="286525">
                <a:tc>
                  <a:txBody>
                    <a:bodyPr/>
                    <a:lstStyle/>
                    <a:p>
                      <a:pPr>
                        <a:spcAft>
                          <a:spcPts val="0"/>
                        </a:spcAft>
                      </a:pPr>
                      <a:r>
                        <a:rPr lang="ru-RU" sz="1200" dirty="0">
                          <a:effectLst/>
                        </a:rPr>
                        <a:t>Социально-правовые </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105</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r>
              <a:tr h="286525">
                <a:tc>
                  <a:txBody>
                    <a:bodyPr/>
                    <a:lstStyle/>
                    <a:p>
                      <a:pPr>
                        <a:spcAft>
                          <a:spcPts val="0"/>
                        </a:spcAft>
                      </a:pPr>
                      <a:r>
                        <a:rPr lang="ru-RU" sz="1200">
                          <a:effectLst/>
                        </a:rPr>
                        <a:t>Спортивной медицины</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106</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r>
              <a:tr h="286525">
                <a:tc>
                  <a:txBody>
                    <a:bodyPr/>
                    <a:lstStyle/>
                    <a:p>
                      <a:pPr>
                        <a:spcAft>
                          <a:spcPts val="0"/>
                        </a:spcAft>
                      </a:pPr>
                      <a:r>
                        <a:rPr lang="ru-RU" sz="1200">
                          <a:effectLst/>
                        </a:rPr>
                        <a:t>Стоматологические (включая передвижные)</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107</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b="1" dirty="0" smtClean="0">
                          <a:solidFill>
                            <a:srgbClr val="FF0000"/>
                          </a:solidFill>
                          <a:effectLst/>
                        </a:rPr>
                        <a:t>Включая передвижные  подразделения из т.1003</a:t>
                      </a:r>
                      <a:r>
                        <a:rPr lang="ru-RU" sz="1200" b="1" dirty="0">
                          <a:solidFill>
                            <a:srgbClr val="FF0000"/>
                          </a:solidFill>
                          <a:effectLst/>
                        </a:rPr>
                        <a:t> </a:t>
                      </a:r>
                      <a:endParaRPr lang="ru-RU" sz="1200" b="1" dirty="0">
                        <a:solidFill>
                          <a:srgbClr val="FF0000"/>
                        </a:solidFill>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r>
              <a:tr h="1146094">
                <a:tc>
                  <a:txBody>
                    <a:bodyPr/>
                    <a:lstStyle/>
                    <a:p>
                      <a:pPr>
                        <a:spcAft>
                          <a:spcPts val="0"/>
                        </a:spcAft>
                      </a:pPr>
                      <a:r>
                        <a:rPr lang="ru-RU" sz="1200">
                          <a:effectLst/>
                        </a:rPr>
                        <a:t>из них: в образовательных организациях, профессиональных образовательных организациях, образовательных организациях высшего образования и дополнительного образования, призывных пунктах на предприятиях и в организациях</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107.1</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r>
              <a:tr h="286525">
                <a:tc>
                  <a:txBody>
                    <a:bodyPr/>
                    <a:lstStyle/>
                    <a:p>
                      <a:pPr>
                        <a:spcAft>
                          <a:spcPts val="0"/>
                        </a:spcAft>
                      </a:pPr>
                      <a:r>
                        <a:rPr lang="ru-RU" sz="1200">
                          <a:effectLst/>
                        </a:rPr>
                        <a:t>Сурдологические</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108</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r>
              <a:tr h="334131">
                <a:tc>
                  <a:txBody>
                    <a:bodyPr/>
                    <a:lstStyle/>
                    <a:p>
                      <a:pPr>
                        <a:spcAft>
                          <a:spcPts val="0"/>
                        </a:spcAft>
                      </a:pPr>
                      <a:r>
                        <a:rPr lang="ru-RU" sz="1200">
                          <a:effectLst/>
                        </a:rPr>
                        <a:t>     из них для детей</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108.1</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tabLst>
                          <a:tab pos="782955" algn="l"/>
                        </a:tabLs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ctr"/>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ctr"/>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ctr"/>
                </a:tc>
              </a:tr>
              <a:tr h="286525">
                <a:tc>
                  <a:txBody>
                    <a:bodyPr/>
                    <a:lstStyle/>
                    <a:p>
                      <a:pPr>
                        <a:spcAft>
                          <a:spcPts val="0"/>
                        </a:spcAft>
                      </a:pPr>
                      <a:r>
                        <a:rPr lang="ru-RU" sz="1200">
                          <a:effectLst/>
                        </a:rPr>
                        <a:t>Терапевтические</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109</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r>
              <a:tr h="286525">
                <a:tc>
                  <a:txBody>
                    <a:bodyPr/>
                    <a:lstStyle/>
                    <a:p>
                      <a:pPr>
                        <a:spcAft>
                          <a:spcPts val="0"/>
                        </a:spcAft>
                      </a:pPr>
                      <a:r>
                        <a:rPr lang="ru-RU" sz="1200">
                          <a:effectLst/>
                        </a:rPr>
                        <a:t>Травматологические (ортопедические)</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110</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r>
              <a:tr h="286525">
                <a:tc>
                  <a:txBody>
                    <a:bodyPr/>
                    <a:lstStyle/>
                    <a:p>
                      <a:pPr>
                        <a:spcAft>
                          <a:spcPts val="0"/>
                        </a:spcAft>
                      </a:pPr>
                      <a:r>
                        <a:rPr lang="ru-RU" sz="1200">
                          <a:effectLst/>
                        </a:rPr>
                        <a:t>Трансфузиологические</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111</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3316" marR="53316"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3316" marR="53316" marT="0" marB="0"/>
                </a:tc>
              </a:tr>
            </a:tbl>
          </a:graphicData>
        </a:graphic>
      </p:graphicFrame>
    </p:spTree>
    <p:extLst>
      <p:ext uri="{BB962C8B-B14F-4D97-AF65-F5344CB8AC3E}">
        <p14:creationId xmlns:p14="http://schemas.microsoft.com/office/powerpoint/2010/main" val="27841145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768772699"/>
              </p:ext>
            </p:extLst>
          </p:nvPr>
        </p:nvGraphicFramePr>
        <p:xfrm>
          <a:off x="251520" y="476664"/>
          <a:ext cx="8424937" cy="5661948"/>
        </p:xfrm>
        <a:graphic>
          <a:graphicData uri="http://schemas.openxmlformats.org/drawingml/2006/table">
            <a:tbl>
              <a:tblPr firstRow="1" firstCol="1" bandRow="1">
                <a:tableStyleId>{5C22544A-7EE6-4342-B048-85BDC9FD1C3A}</a:tableStyleId>
              </a:tblPr>
              <a:tblGrid>
                <a:gridCol w="4598330"/>
                <a:gridCol w="606596"/>
                <a:gridCol w="1036267"/>
                <a:gridCol w="946963"/>
                <a:gridCol w="1236781"/>
              </a:tblGrid>
              <a:tr h="320438">
                <a:tc>
                  <a:txBody>
                    <a:bodyPr/>
                    <a:lstStyle/>
                    <a:p>
                      <a:pPr>
                        <a:spcAft>
                          <a:spcPts val="0"/>
                        </a:spcAft>
                      </a:pPr>
                      <a:r>
                        <a:rPr lang="ru-RU" sz="1200" dirty="0">
                          <a:solidFill>
                            <a:schemeClr val="bg1"/>
                          </a:solidFill>
                          <a:effectLst/>
                        </a:rPr>
                        <a:t>Ультразвуковой диагностики</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112</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r>
              <a:tr h="320438">
                <a:tc>
                  <a:txBody>
                    <a:bodyPr/>
                    <a:lstStyle/>
                    <a:p>
                      <a:pPr>
                        <a:spcAft>
                          <a:spcPts val="0"/>
                        </a:spcAft>
                      </a:pPr>
                      <a:r>
                        <a:rPr lang="ru-RU" sz="1200" dirty="0">
                          <a:solidFill>
                            <a:schemeClr val="bg1"/>
                          </a:solidFill>
                          <a:effectLst/>
                        </a:rPr>
                        <a:t>Урологические</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113</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r>
              <a:tr h="489618">
                <a:tc>
                  <a:txBody>
                    <a:bodyPr/>
                    <a:lstStyle/>
                    <a:p>
                      <a:pPr>
                        <a:spcAft>
                          <a:spcPts val="0"/>
                        </a:spcAft>
                      </a:pPr>
                      <a:r>
                        <a:rPr lang="ru-RU" sz="1200" dirty="0">
                          <a:solidFill>
                            <a:schemeClr val="bg1"/>
                          </a:solidFill>
                          <a:effectLst/>
                        </a:rPr>
                        <a:t>Участковые больницы в составе медицинской организации</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114</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solidFill>
                            <a:srgbClr val="FF0000"/>
                          </a:solidFill>
                          <a:effectLst/>
                        </a:rPr>
                        <a:t> </a:t>
                      </a:r>
                      <a:endParaRPr lang="ru-RU" sz="1200" dirty="0">
                        <a:solidFill>
                          <a:srgbClr val="FF0000"/>
                        </a:solidFill>
                        <a:effectLst/>
                        <a:latin typeface="Times New Roman" panose="02020603050405020304" pitchFamily="18" charset="0"/>
                        <a:ea typeface="Times New Roman" panose="02020603050405020304" pitchFamily="18" charset="0"/>
                      </a:endParaRPr>
                    </a:p>
                  </a:txBody>
                  <a:tcPr marL="55045" marR="55045" marT="0" marB="0" anchor="b">
                    <a:solidFill>
                      <a:srgbClr val="FF0000"/>
                    </a:solidFill>
                  </a:tcPr>
                </a:tc>
                <a:tc>
                  <a:txBody>
                    <a:bodyPr/>
                    <a:lstStyle/>
                    <a:p>
                      <a:pPr algn="ctr">
                        <a:spcAft>
                          <a:spcPts val="0"/>
                        </a:spcAft>
                      </a:pPr>
                      <a:r>
                        <a:rPr lang="ru-RU" sz="1200" dirty="0">
                          <a:solidFill>
                            <a:srgbClr val="FF0000"/>
                          </a:solidFill>
                          <a:effectLst/>
                        </a:rPr>
                        <a:t> </a:t>
                      </a:r>
                      <a:endParaRPr lang="ru-RU" sz="1200" dirty="0">
                        <a:solidFill>
                          <a:srgbClr val="FF0000"/>
                        </a:solidFill>
                        <a:effectLst/>
                        <a:latin typeface="Times New Roman" panose="02020603050405020304" pitchFamily="18" charset="0"/>
                        <a:ea typeface="Times New Roman" panose="02020603050405020304" pitchFamily="18" charset="0"/>
                      </a:endParaRPr>
                    </a:p>
                  </a:txBody>
                  <a:tcPr marL="55045" marR="55045" marT="0" marB="0">
                    <a:solidFill>
                      <a:srgbClr val="FF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320438">
                <a:tc>
                  <a:txBody>
                    <a:bodyPr/>
                    <a:lstStyle/>
                    <a:p>
                      <a:pPr>
                        <a:spcAft>
                          <a:spcPts val="0"/>
                        </a:spcAft>
                      </a:pPr>
                      <a:r>
                        <a:rPr lang="ru-RU" sz="1200" dirty="0">
                          <a:solidFill>
                            <a:schemeClr val="bg1"/>
                          </a:solidFill>
                          <a:effectLst/>
                        </a:rPr>
                        <a:t>Фельдшерско-акушерские пункты (включая передвижные)</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a:effectLst/>
                        </a:rPr>
                        <a:t>115</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solidFill>
                      <a:srgbClr val="FF0000"/>
                    </a:solidFill>
                  </a:tcPr>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solidFill>
                      <a:srgbClr val="FF0000"/>
                    </a:solidFill>
                  </a:tcPr>
                </a:tc>
                <a:tc>
                  <a:txBody>
                    <a:bodyPr/>
                    <a:lstStyle/>
                    <a:p>
                      <a:pPr algn="ctr">
                        <a:spcAft>
                          <a:spcPts val="0"/>
                        </a:spcAft>
                      </a:pPr>
                      <a:r>
                        <a:rPr lang="ru-RU" sz="120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320438">
                <a:tc>
                  <a:txBody>
                    <a:bodyPr/>
                    <a:lstStyle/>
                    <a:p>
                      <a:pPr>
                        <a:spcAft>
                          <a:spcPts val="0"/>
                        </a:spcAft>
                      </a:pPr>
                      <a:r>
                        <a:rPr lang="ru-RU" sz="1200" dirty="0">
                          <a:solidFill>
                            <a:schemeClr val="bg1"/>
                          </a:solidFill>
                          <a:effectLst/>
                        </a:rPr>
                        <a:t>Фельдшерские пункты (включая передвижные)</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a:effectLst/>
                        </a:rPr>
                        <a:t>116</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solidFill>
                      <a:srgbClr val="FF0000"/>
                    </a:solidFill>
                  </a:tcPr>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solidFill>
                      <a:srgbClr val="FF0000"/>
                    </a:solidFill>
                  </a:tcPr>
                </a:tc>
                <a:tc>
                  <a:txBody>
                    <a:bodyPr/>
                    <a:lstStyle/>
                    <a:p>
                      <a:pPr algn="ctr">
                        <a:spcAft>
                          <a:spcPts val="0"/>
                        </a:spcAft>
                      </a:pPr>
                      <a:r>
                        <a:rPr lang="ru-RU" sz="120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320438">
                <a:tc>
                  <a:txBody>
                    <a:bodyPr/>
                    <a:lstStyle/>
                    <a:p>
                      <a:pPr>
                        <a:spcAft>
                          <a:spcPts val="0"/>
                        </a:spcAft>
                      </a:pPr>
                      <a:r>
                        <a:rPr lang="ru-RU" sz="1200" dirty="0">
                          <a:solidFill>
                            <a:schemeClr val="bg1"/>
                          </a:solidFill>
                          <a:effectLst/>
                        </a:rPr>
                        <a:t>Фельдшерские пункты наркологические</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a:effectLst/>
                        </a:rPr>
                        <a:t>117</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320438">
                <a:tc>
                  <a:txBody>
                    <a:bodyPr/>
                    <a:lstStyle/>
                    <a:p>
                      <a:pPr>
                        <a:spcAft>
                          <a:spcPts val="0"/>
                        </a:spcAft>
                      </a:pPr>
                      <a:r>
                        <a:rPr lang="ru-RU" sz="1200" dirty="0">
                          <a:solidFill>
                            <a:schemeClr val="bg1"/>
                          </a:solidFill>
                          <a:effectLst/>
                        </a:rPr>
                        <a:t>Физиотерапевтические</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118</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r>
              <a:tr h="320438">
                <a:tc>
                  <a:txBody>
                    <a:bodyPr/>
                    <a:lstStyle/>
                    <a:p>
                      <a:pPr>
                        <a:spcAft>
                          <a:spcPts val="0"/>
                        </a:spcAft>
                      </a:pPr>
                      <a:r>
                        <a:rPr lang="ru-RU" sz="1200" dirty="0">
                          <a:solidFill>
                            <a:schemeClr val="bg1"/>
                          </a:solidFill>
                          <a:effectLst/>
                        </a:rPr>
                        <a:t>Флюорографические</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119</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r>
              <a:tr h="320438">
                <a:tc>
                  <a:txBody>
                    <a:bodyPr/>
                    <a:lstStyle/>
                    <a:p>
                      <a:pPr>
                        <a:spcAft>
                          <a:spcPts val="0"/>
                        </a:spcAft>
                      </a:pPr>
                      <a:r>
                        <a:rPr lang="ru-RU" sz="1200" dirty="0">
                          <a:solidFill>
                            <a:schemeClr val="bg1"/>
                          </a:solidFill>
                          <a:effectLst/>
                        </a:rPr>
                        <a:t>Фтизиатрические</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120</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r>
              <a:tr h="320438">
                <a:tc>
                  <a:txBody>
                    <a:bodyPr/>
                    <a:lstStyle/>
                    <a:p>
                      <a:pPr>
                        <a:spcAft>
                          <a:spcPts val="0"/>
                        </a:spcAft>
                      </a:pPr>
                      <a:r>
                        <a:rPr lang="ru-RU" sz="1200" dirty="0">
                          <a:solidFill>
                            <a:schemeClr val="bg1"/>
                          </a:solidFill>
                          <a:effectLst/>
                        </a:rPr>
                        <a:t>Функциональной диагностики</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121</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r>
              <a:tr h="320438">
                <a:tc>
                  <a:txBody>
                    <a:bodyPr/>
                    <a:lstStyle/>
                    <a:p>
                      <a:pPr>
                        <a:spcAft>
                          <a:spcPts val="0"/>
                        </a:spcAft>
                      </a:pPr>
                      <a:r>
                        <a:rPr lang="ru-RU" sz="1200" dirty="0">
                          <a:solidFill>
                            <a:schemeClr val="bg1"/>
                          </a:solidFill>
                          <a:effectLst/>
                        </a:rPr>
                        <a:t>Хирургические </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122</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320438">
                <a:tc>
                  <a:txBody>
                    <a:bodyPr/>
                    <a:lstStyle/>
                    <a:p>
                      <a:pPr>
                        <a:spcAft>
                          <a:spcPts val="0"/>
                        </a:spcAft>
                      </a:pPr>
                      <a:r>
                        <a:rPr lang="ru-RU" sz="1200" dirty="0">
                          <a:solidFill>
                            <a:schemeClr val="bg1"/>
                          </a:solidFill>
                          <a:effectLst/>
                        </a:rPr>
                        <a:t>Центры амбулаторной онкологической помощи</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123</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solidFill>
                            <a:srgbClr val="FF0000"/>
                          </a:solidFill>
                          <a:effectLst/>
                        </a:rPr>
                        <a:t> </a:t>
                      </a:r>
                      <a:endParaRPr lang="ru-RU" sz="1200" dirty="0">
                        <a:solidFill>
                          <a:srgbClr val="FF0000"/>
                        </a:solidFill>
                        <a:effectLst/>
                        <a:latin typeface="Times New Roman" panose="02020603050405020304" pitchFamily="18" charset="0"/>
                        <a:ea typeface="Times New Roman" panose="02020603050405020304" pitchFamily="18" charset="0"/>
                      </a:endParaRPr>
                    </a:p>
                  </a:txBody>
                  <a:tcPr marL="55045" marR="55045" marT="0" marB="0" anchor="b">
                    <a:solidFill>
                      <a:srgbClr val="FF0000"/>
                    </a:solidFill>
                  </a:tcPr>
                </a:tc>
                <a:tc>
                  <a:txBody>
                    <a:bodyPr/>
                    <a:lstStyle/>
                    <a:p>
                      <a:pPr algn="ctr">
                        <a:spcAft>
                          <a:spcPts val="0"/>
                        </a:spcAft>
                      </a:pPr>
                      <a:r>
                        <a:rPr lang="ru-RU" sz="1200" dirty="0">
                          <a:solidFill>
                            <a:srgbClr val="FF0000"/>
                          </a:solidFill>
                          <a:effectLst/>
                        </a:rPr>
                        <a:t> </a:t>
                      </a:r>
                      <a:endParaRPr lang="ru-RU" sz="1200" dirty="0">
                        <a:solidFill>
                          <a:srgbClr val="FF0000"/>
                        </a:solidFill>
                        <a:effectLst/>
                        <a:latin typeface="Times New Roman" panose="02020603050405020304" pitchFamily="18" charset="0"/>
                        <a:ea typeface="Times New Roman" panose="02020603050405020304" pitchFamily="18" charset="0"/>
                      </a:endParaRPr>
                    </a:p>
                  </a:txBody>
                  <a:tcPr marL="55045" marR="55045" marT="0" marB="0">
                    <a:solidFill>
                      <a:srgbClr val="FF0000"/>
                    </a:solidFill>
                  </a:tcPr>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320438">
                <a:tc>
                  <a:txBody>
                    <a:bodyPr/>
                    <a:lstStyle/>
                    <a:p>
                      <a:pPr>
                        <a:spcAft>
                          <a:spcPts val="0"/>
                        </a:spcAft>
                      </a:pPr>
                      <a:r>
                        <a:rPr lang="ru-RU" sz="1200" dirty="0">
                          <a:solidFill>
                            <a:schemeClr val="bg1"/>
                          </a:solidFill>
                          <a:effectLst/>
                        </a:rPr>
                        <a:t>Центры амбулаторной хирургии </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124</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320438">
                <a:tc>
                  <a:txBody>
                    <a:bodyPr/>
                    <a:lstStyle/>
                    <a:p>
                      <a:pPr>
                        <a:spcAft>
                          <a:spcPts val="0"/>
                        </a:spcAft>
                      </a:pPr>
                      <a:r>
                        <a:rPr lang="ru-RU" sz="1200">
                          <a:solidFill>
                            <a:schemeClr val="bg1"/>
                          </a:solidFill>
                          <a:effectLst/>
                        </a:rPr>
                        <a:t>Центры (отделения)  вспомогательных репродуктивных технологий</a:t>
                      </a:r>
                      <a:endParaRPr lang="ru-RU" sz="120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125</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320438">
                <a:tc>
                  <a:txBody>
                    <a:bodyPr/>
                    <a:lstStyle/>
                    <a:p>
                      <a:pPr>
                        <a:spcAft>
                          <a:spcPts val="0"/>
                        </a:spcAft>
                      </a:pPr>
                      <a:r>
                        <a:rPr lang="ru-RU" sz="1200" dirty="0">
                          <a:solidFill>
                            <a:schemeClr val="bg1"/>
                          </a:solidFill>
                          <a:effectLst/>
                        </a:rPr>
                        <a:t>Центры врача общей практики (семейного врача)</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126</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320438">
                <a:tc>
                  <a:txBody>
                    <a:bodyPr/>
                    <a:lstStyle/>
                    <a:p>
                      <a:pPr>
                        <a:spcAft>
                          <a:spcPts val="0"/>
                        </a:spcAft>
                      </a:pPr>
                      <a:r>
                        <a:rPr lang="ru-RU" sz="1200" dirty="0">
                          <a:solidFill>
                            <a:schemeClr val="bg1"/>
                          </a:solidFill>
                          <a:effectLst/>
                        </a:rPr>
                        <a:t>Центры гериатрические</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127</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320438">
                <a:tc>
                  <a:txBody>
                    <a:bodyPr/>
                    <a:lstStyle/>
                    <a:p>
                      <a:pPr>
                        <a:spcAft>
                          <a:spcPts val="0"/>
                        </a:spcAft>
                      </a:pPr>
                      <a:r>
                        <a:rPr lang="ru-RU" sz="1200" dirty="0">
                          <a:solidFill>
                            <a:schemeClr val="bg1"/>
                          </a:solidFill>
                          <a:effectLst/>
                        </a:rPr>
                        <a:t>Центры здоровья для взрослых</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128</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bl>
          </a:graphicData>
        </a:graphic>
      </p:graphicFrame>
    </p:spTree>
    <p:extLst>
      <p:ext uri="{BB962C8B-B14F-4D97-AF65-F5344CB8AC3E}">
        <p14:creationId xmlns:p14="http://schemas.microsoft.com/office/powerpoint/2010/main" val="60161885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735655542"/>
              </p:ext>
            </p:extLst>
          </p:nvPr>
        </p:nvGraphicFramePr>
        <p:xfrm>
          <a:off x="395536" y="476675"/>
          <a:ext cx="8414593" cy="5935025"/>
        </p:xfrm>
        <a:graphic>
          <a:graphicData uri="http://schemas.openxmlformats.org/drawingml/2006/table">
            <a:tbl>
              <a:tblPr firstRow="1" firstCol="1" bandRow="1">
                <a:tableStyleId>{5C22544A-7EE6-4342-B048-85BDC9FD1C3A}</a:tableStyleId>
              </a:tblPr>
              <a:tblGrid>
                <a:gridCol w="4592685"/>
                <a:gridCol w="605851"/>
                <a:gridCol w="1034995"/>
                <a:gridCol w="945800"/>
                <a:gridCol w="1235262"/>
              </a:tblGrid>
              <a:tr h="264243">
                <a:tc>
                  <a:txBody>
                    <a:bodyPr/>
                    <a:lstStyle/>
                    <a:p>
                      <a:pPr>
                        <a:spcAft>
                          <a:spcPts val="0"/>
                        </a:spcAft>
                      </a:pPr>
                      <a:r>
                        <a:rPr lang="ru-RU" sz="1200" dirty="0">
                          <a:solidFill>
                            <a:schemeClr val="bg1"/>
                          </a:solidFill>
                          <a:effectLst/>
                        </a:rPr>
                        <a:t>Центры здоровья для взрослых</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128</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264243">
                <a:tc>
                  <a:txBody>
                    <a:bodyPr/>
                    <a:lstStyle/>
                    <a:p>
                      <a:pPr>
                        <a:spcAft>
                          <a:spcPts val="0"/>
                        </a:spcAft>
                      </a:pPr>
                      <a:r>
                        <a:rPr lang="ru-RU" sz="1200" dirty="0">
                          <a:solidFill>
                            <a:schemeClr val="bg1"/>
                          </a:solidFill>
                          <a:effectLst/>
                        </a:rPr>
                        <a:t>Центры здоровья для детей</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129</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264243">
                <a:tc>
                  <a:txBody>
                    <a:bodyPr/>
                    <a:lstStyle/>
                    <a:p>
                      <a:pPr>
                        <a:spcAft>
                          <a:spcPts val="0"/>
                        </a:spcAft>
                      </a:pPr>
                      <a:r>
                        <a:rPr lang="ru-RU" sz="1200" dirty="0">
                          <a:solidFill>
                            <a:schemeClr val="bg1"/>
                          </a:solidFill>
                          <a:effectLst/>
                        </a:rPr>
                        <a:t>Центры медицины катастроф </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130</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264243">
                <a:tc>
                  <a:txBody>
                    <a:bodyPr/>
                    <a:lstStyle/>
                    <a:p>
                      <a:pPr>
                        <a:spcAft>
                          <a:spcPts val="0"/>
                        </a:spcAft>
                      </a:pPr>
                      <a:r>
                        <a:rPr lang="ru-RU" sz="1200" dirty="0">
                          <a:solidFill>
                            <a:schemeClr val="bg1"/>
                          </a:solidFill>
                          <a:effectLst/>
                        </a:rPr>
                        <a:t>Центры медицинской реабилитации </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131</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264243">
                <a:tc>
                  <a:txBody>
                    <a:bodyPr/>
                    <a:lstStyle/>
                    <a:p>
                      <a:pPr>
                        <a:spcAft>
                          <a:spcPts val="0"/>
                        </a:spcAft>
                      </a:pPr>
                      <a:r>
                        <a:rPr lang="ru-RU" sz="1200" dirty="0">
                          <a:solidFill>
                            <a:schemeClr val="bg1"/>
                          </a:solidFill>
                          <a:effectLst/>
                        </a:rPr>
                        <a:t>     из них для детей</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131.1</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264243">
                <a:tc>
                  <a:txBody>
                    <a:bodyPr/>
                    <a:lstStyle/>
                    <a:p>
                      <a:pPr>
                        <a:spcAft>
                          <a:spcPts val="0"/>
                        </a:spcAft>
                      </a:pPr>
                      <a:r>
                        <a:rPr lang="ru-RU" sz="1200" dirty="0">
                          <a:solidFill>
                            <a:schemeClr val="bg1"/>
                          </a:solidFill>
                          <a:effectLst/>
                        </a:rPr>
                        <a:t>Центры паллиативной помощи</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132</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264243">
                <a:tc>
                  <a:txBody>
                    <a:bodyPr/>
                    <a:lstStyle/>
                    <a:p>
                      <a:pPr>
                        <a:spcAft>
                          <a:spcPts val="0"/>
                        </a:spcAft>
                      </a:pPr>
                      <a:r>
                        <a:rPr lang="ru-RU" sz="1200" dirty="0">
                          <a:solidFill>
                            <a:schemeClr val="bg1"/>
                          </a:solidFill>
                          <a:effectLst/>
                        </a:rPr>
                        <a:t>Центры охраны здоровья семьи и репродукции</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133</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528490">
                <a:tc>
                  <a:txBody>
                    <a:bodyPr/>
                    <a:lstStyle/>
                    <a:p>
                      <a:pPr>
                        <a:spcAft>
                          <a:spcPts val="0"/>
                        </a:spcAft>
                      </a:pPr>
                      <a:r>
                        <a:rPr lang="ru-RU" sz="1200" dirty="0">
                          <a:solidFill>
                            <a:schemeClr val="bg1"/>
                          </a:solidFill>
                          <a:effectLst/>
                        </a:rPr>
                        <a:t>Центры (отделения, кабинеты) медико-социальной поддержки (помощи) </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134</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r>
              <a:tr h="528490">
                <a:tc>
                  <a:txBody>
                    <a:bodyPr/>
                    <a:lstStyle/>
                    <a:p>
                      <a:pPr>
                        <a:spcAft>
                          <a:spcPts val="0"/>
                        </a:spcAft>
                      </a:pPr>
                      <a:r>
                        <a:rPr lang="ru-RU" sz="1200" dirty="0">
                          <a:solidFill>
                            <a:schemeClr val="bg1"/>
                          </a:solidFill>
                          <a:effectLst/>
                        </a:rPr>
                        <a:t>   из них для беременных женщин, оказавшихся в трудной жизненной ситуации</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134.1</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264243">
                <a:tc>
                  <a:txBody>
                    <a:bodyPr/>
                    <a:lstStyle/>
                    <a:p>
                      <a:pPr>
                        <a:spcAft>
                          <a:spcPts val="0"/>
                        </a:spcAft>
                      </a:pPr>
                      <a:r>
                        <a:rPr lang="ru-RU" sz="1200" dirty="0">
                          <a:solidFill>
                            <a:schemeClr val="bg1"/>
                          </a:solidFill>
                          <a:effectLst/>
                        </a:rPr>
                        <a:t>                     в том числе в составе перинатальных центров</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134.1.1</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264243">
                <a:tc>
                  <a:txBody>
                    <a:bodyPr/>
                    <a:lstStyle/>
                    <a:p>
                      <a:pPr>
                        <a:spcAft>
                          <a:spcPts val="0"/>
                        </a:spcAft>
                      </a:pPr>
                      <a:r>
                        <a:rPr lang="ru-RU" sz="1200">
                          <a:solidFill>
                            <a:schemeClr val="bg1"/>
                          </a:solidFill>
                          <a:effectLst/>
                        </a:rPr>
                        <a:t>                                          в женских консультациях</a:t>
                      </a:r>
                      <a:endParaRPr lang="ru-RU" sz="120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134.1.2</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264243">
                <a:tc>
                  <a:txBody>
                    <a:bodyPr/>
                    <a:lstStyle/>
                    <a:p>
                      <a:pPr>
                        <a:spcAft>
                          <a:spcPts val="0"/>
                        </a:spcAft>
                      </a:pPr>
                      <a:r>
                        <a:rPr lang="ru-RU" sz="1200" dirty="0">
                          <a:solidFill>
                            <a:schemeClr val="bg1"/>
                          </a:solidFill>
                          <a:effectLst/>
                        </a:rPr>
                        <a:t>            для детей</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134.2</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403754">
                <a:tc>
                  <a:txBody>
                    <a:bodyPr/>
                    <a:lstStyle/>
                    <a:p>
                      <a:pPr>
                        <a:spcAft>
                          <a:spcPts val="0"/>
                        </a:spcAft>
                      </a:pPr>
                      <a:r>
                        <a:rPr lang="ru-RU" sz="1200" dirty="0">
                          <a:solidFill>
                            <a:schemeClr val="bg1"/>
                          </a:solidFill>
                          <a:effectLst/>
                        </a:rPr>
                        <a:t>Центры профилактики и борьбы со СПИДом</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135</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b="1" dirty="0" smtClean="0">
                          <a:solidFill>
                            <a:srgbClr val="FF0000"/>
                          </a:solidFill>
                          <a:effectLst/>
                        </a:rPr>
                        <a:t>Входящие, если есть в составе МО</a:t>
                      </a:r>
                      <a:r>
                        <a:rPr lang="ru-RU" sz="1200" b="1" dirty="0">
                          <a:solidFill>
                            <a:srgbClr val="FF0000"/>
                          </a:solidFill>
                          <a:effectLst/>
                        </a:rPr>
                        <a:t> </a:t>
                      </a:r>
                      <a:endParaRPr lang="ru-RU" sz="1200" b="1" dirty="0">
                        <a:solidFill>
                          <a:srgbClr val="FF0000"/>
                        </a:solidFill>
                        <a:effectLst/>
                        <a:latin typeface="Times New Roman" panose="02020603050405020304" pitchFamily="18" charset="0"/>
                        <a:ea typeface="Times New Roman" panose="02020603050405020304" pitchFamily="18" charset="0"/>
                      </a:endParaRPr>
                    </a:p>
                  </a:txBody>
                  <a:tcPr marL="55045" marR="55045"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effectLst/>
                        </a:rPr>
                        <a:t>Не заполняется</a:t>
                      </a:r>
                      <a:endParaRPr lang="ru-RU" sz="1200" dirty="0" smtClean="0">
                        <a:effectLst/>
                        <a:latin typeface="Times New Roman" panose="02020603050405020304" pitchFamily="18" charset="0"/>
                        <a:ea typeface="Times New Roman" panose="02020603050405020304" pitchFamily="18" charset="0"/>
                      </a:endParaRPr>
                    </a:p>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264243">
                <a:tc>
                  <a:txBody>
                    <a:bodyPr/>
                    <a:lstStyle/>
                    <a:p>
                      <a:pPr>
                        <a:spcAft>
                          <a:spcPts val="0"/>
                        </a:spcAft>
                      </a:pPr>
                      <a:r>
                        <a:rPr lang="ru-RU" sz="1200" dirty="0">
                          <a:solidFill>
                            <a:schemeClr val="bg1"/>
                          </a:solidFill>
                          <a:effectLst/>
                        </a:rPr>
                        <a:t>Центры профилактики остеопороза</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136</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b="1" dirty="0" smtClean="0">
                          <a:solidFill>
                            <a:srgbClr val="FF0000"/>
                          </a:solidFill>
                          <a:effectLst/>
                        </a:rPr>
                        <a:t>Добавлена строка</a:t>
                      </a:r>
                      <a:r>
                        <a:rPr lang="ru-RU" sz="1200" b="1" dirty="0">
                          <a:solidFill>
                            <a:srgbClr val="FF0000"/>
                          </a:solidFill>
                          <a:effectLst/>
                        </a:rPr>
                        <a:t> </a:t>
                      </a:r>
                      <a:endParaRPr lang="ru-RU" sz="1200" b="1" dirty="0">
                        <a:solidFill>
                          <a:srgbClr val="FF0000"/>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264243">
                <a:tc>
                  <a:txBody>
                    <a:bodyPr/>
                    <a:lstStyle/>
                    <a:p>
                      <a:pPr>
                        <a:spcAft>
                          <a:spcPts val="0"/>
                        </a:spcAft>
                      </a:pPr>
                      <a:r>
                        <a:rPr lang="ru-RU" sz="1200" dirty="0">
                          <a:solidFill>
                            <a:schemeClr val="bg1"/>
                          </a:solidFill>
                          <a:effectLst/>
                        </a:rPr>
                        <a:t>Центры </a:t>
                      </a:r>
                      <a:r>
                        <a:rPr lang="ru-RU" sz="1200" dirty="0" err="1">
                          <a:solidFill>
                            <a:schemeClr val="bg1"/>
                          </a:solidFill>
                          <a:effectLst/>
                        </a:rPr>
                        <a:t>профпатологии</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137</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smtClean="0">
                          <a:effectLst/>
                        </a:rPr>
                        <a:t>Не заполняется</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264243">
                <a:tc>
                  <a:txBody>
                    <a:bodyPr/>
                    <a:lstStyle/>
                    <a:p>
                      <a:pPr>
                        <a:spcAft>
                          <a:spcPts val="0"/>
                        </a:spcAft>
                      </a:pPr>
                      <a:r>
                        <a:rPr lang="ru-RU" sz="1200" dirty="0">
                          <a:solidFill>
                            <a:schemeClr val="bg1"/>
                          </a:solidFill>
                          <a:effectLst/>
                        </a:rPr>
                        <a:t>Челюстно-лицевой хирургии </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138</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264243">
                <a:tc>
                  <a:txBody>
                    <a:bodyPr/>
                    <a:lstStyle/>
                    <a:p>
                      <a:pPr>
                        <a:spcAft>
                          <a:spcPts val="0"/>
                        </a:spcAft>
                      </a:pPr>
                      <a:r>
                        <a:rPr lang="ru-RU" sz="1200" dirty="0">
                          <a:solidFill>
                            <a:schemeClr val="bg1"/>
                          </a:solidFill>
                          <a:effectLst/>
                        </a:rPr>
                        <a:t>Медицинского освидетельствования на состояние опьянения</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139</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264243">
                <a:tc>
                  <a:txBody>
                    <a:bodyPr/>
                    <a:lstStyle/>
                    <a:p>
                      <a:pPr>
                        <a:spcAft>
                          <a:spcPts val="0"/>
                        </a:spcAft>
                      </a:pPr>
                      <a:r>
                        <a:rPr lang="ru-RU" sz="1200" dirty="0">
                          <a:solidFill>
                            <a:schemeClr val="bg1"/>
                          </a:solidFill>
                          <a:effectLst/>
                        </a:rPr>
                        <a:t>Эндокринологические</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140</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r h="264243">
                <a:tc>
                  <a:txBody>
                    <a:bodyPr/>
                    <a:lstStyle/>
                    <a:p>
                      <a:pPr>
                        <a:spcAft>
                          <a:spcPts val="0"/>
                        </a:spcAft>
                      </a:pPr>
                      <a:r>
                        <a:rPr lang="ru-RU" sz="1200" dirty="0">
                          <a:solidFill>
                            <a:schemeClr val="bg1"/>
                          </a:solidFill>
                          <a:effectLst/>
                        </a:rPr>
                        <a:t>Эндоскопии</a:t>
                      </a:r>
                      <a:endParaRPr lang="ru-RU" sz="1200" dirty="0">
                        <a:solidFill>
                          <a:schemeClr val="bg1"/>
                        </a:solidFill>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141</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a:effectLst/>
                        </a:rPr>
                        <a:t> </a:t>
                      </a:r>
                      <a:endParaRPr lang="ru-RU" sz="1200">
                        <a:effectLst/>
                        <a:latin typeface="Times New Roman" panose="02020603050405020304" pitchFamily="18" charset="0"/>
                        <a:ea typeface="Times New Roman" panose="02020603050405020304" pitchFamily="18" charset="0"/>
                      </a:endParaRPr>
                    </a:p>
                  </a:txBody>
                  <a:tcPr marL="55045" marR="55045" marT="0" marB="0" anchor="b"/>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c>
                  <a:txBody>
                    <a:bodyPr/>
                    <a:lstStyle/>
                    <a:p>
                      <a:pPr algn="ctr">
                        <a:spcAft>
                          <a:spcPts val="0"/>
                        </a:spcAft>
                      </a:pPr>
                      <a:r>
                        <a:rPr lang="ru-RU" sz="1200" dirty="0">
                          <a:effectLst/>
                        </a:rPr>
                        <a:t> </a:t>
                      </a:r>
                      <a:endParaRPr lang="ru-RU" sz="1200" dirty="0">
                        <a:effectLst/>
                        <a:latin typeface="Times New Roman" panose="02020603050405020304" pitchFamily="18" charset="0"/>
                        <a:ea typeface="Times New Roman" panose="02020603050405020304" pitchFamily="18" charset="0"/>
                      </a:endParaRPr>
                    </a:p>
                  </a:txBody>
                  <a:tcPr marL="55045" marR="55045" marT="0" marB="0"/>
                </a:tc>
              </a:tr>
            </a:tbl>
          </a:graphicData>
        </a:graphic>
      </p:graphicFrame>
    </p:spTree>
    <p:extLst>
      <p:ext uri="{BB962C8B-B14F-4D97-AF65-F5344CB8AC3E}">
        <p14:creationId xmlns:p14="http://schemas.microsoft.com/office/powerpoint/2010/main" val="4212008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5" name="Прямоугольник 4"/>
          <p:cNvSpPr>
            <a:spLocks noChangeArrowheads="1"/>
          </p:cNvSpPr>
          <p:nvPr/>
        </p:nvSpPr>
        <p:spPr bwMode="auto">
          <a:xfrm>
            <a:off x="896544" y="-26988"/>
            <a:ext cx="1319213" cy="1444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1507"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C60C56B1-1725-42DC-887B-1E0184F13AEA}" type="slidenum">
              <a:rPr lang="ru-RU" altLang="ru-RU" smtClean="0">
                <a:solidFill>
                  <a:srgbClr val="898989"/>
                </a:solidFill>
                <a:latin typeface="Calibri" pitchFamily="34" charset="0"/>
              </a:rPr>
              <a:pPr/>
              <a:t>58</a:t>
            </a:fld>
            <a:endParaRPr lang="ru-RU" altLang="ru-RU" smtClean="0">
              <a:solidFill>
                <a:srgbClr val="898989"/>
              </a:solidFill>
              <a:latin typeface="Calibri" pitchFamily="34" charset="0"/>
            </a:endParaRPr>
          </a:p>
        </p:txBody>
      </p:sp>
      <p:sp>
        <p:nvSpPr>
          <p:cNvPr id="10" name="Rectangle 2"/>
          <p:cNvSpPr txBox="1">
            <a:spLocks noChangeArrowheads="1"/>
          </p:cNvSpPr>
          <p:nvPr/>
        </p:nvSpPr>
        <p:spPr>
          <a:xfrm>
            <a:off x="242891" y="112714"/>
            <a:ext cx="8639175" cy="781051"/>
          </a:xfrm>
          <a:prstGeom prst="rect">
            <a:avLst/>
          </a:prstGeom>
          <a:solidFill>
            <a:srgbClr val="0070C0"/>
          </a:solid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indent="274638">
              <a:tabLst>
                <a:tab pos="266700" algn="l"/>
              </a:tabLst>
              <a:defRPr/>
            </a:pPr>
            <a:endParaRPr lang="ru-RU" sz="2800" dirty="0">
              <a:solidFill>
                <a:srgbClr val="FF0000"/>
              </a:solidFill>
            </a:endParaRPr>
          </a:p>
        </p:txBody>
      </p:sp>
      <p:sp>
        <p:nvSpPr>
          <p:cNvPr id="5" name="Rectangle 2"/>
          <p:cNvSpPr>
            <a:spLocks noChangeArrowheads="1"/>
          </p:cNvSpPr>
          <p:nvPr/>
        </p:nvSpPr>
        <p:spPr bwMode="auto">
          <a:xfrm>
            <a:off x="168796" y="1447800"/>
            <a:ext cx="8839200" cy="396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tabLst>
                <a:tab pos="266700" algn="l"/>
              </a:tabLst>
              <a:defRPr sz="3200">
                <a:solidFill>
                  <a:schemeClr val="tx1"/>
                </a:solidFill>
                <a:latin typeface="Calibri" pitchFamily="34" charset="0"/>
              </a:defRPr>
            </a:lvl1pPr>
            <a:lvl2pPr marL="742950" indent="-285750" eaLnBrk="0" hangingPunct="0">
              <a:spcBef>
                <a:spcPct val="20000"/>
              </a:spcBef>
              <a:buFont typeface="Arial" charset="0"/>
              <a:buChar char="–"/>
              <a:tabLst>
                <a:tab pos="266700" algn="l"/>
              </a:tabLst>
              <a:defRPr sz="2800">
                <a:solidFill>
                  <a:schemeClr val="tx1"/>
                </a:solidFill>
                <a:latin typeface="Calibri" pitchFamily="34" charset="0"/>
              </a:defRPr>
            </a:lvl2pPr>
            <a:lvl3pPr marL="1143000" indent="-228600" eaLnBrk="0" hangingPunct="0">
              <a:spcBef>
                <a:spcPct val="20000"/>
              </a:spcBef>
              <a:buFont typeface="Arial" charset="0"/>
              <a:buChar char="•"/>
              <a:tabLst>
                <a:tab pos="266700" algn="l"/>
              </a:tabLst>
              <a:defRPr sz="2400">
                <a:solidFill>
                  <a:schemeClr val="tx1"/>
                </a:solidFill>
                <a:latin typeface="Calibri" pitchFamily="34" charset="0"/>
              </a:defRPr>
            </a:lvl3pPr>
            <a:lvl4pPr marL="1600200" indent="-228600" eaLnBrk="0" hangingPunct="0">
              <a:spcBef>
                <a:spcPct val="20000"/>
              </a:spcBef>
              <a:buFont typeface="Arial" charset="0"/>
              <a:buChar char="–"/>
              <a:tabLst>
                <a:tab pos="266700" algn="l"/>
              </a:tabLst>
              <a:defRPr sz="2000">
                <a:solidFill>
                  <a:schemeClr val="tx1"/>
                </a:solidFill>
                <a:latin typeface="Calibri" pitchFamily="34" charset="0"/>
              </a:defRPr>
            </a:lvl4pPr>
            <a:lvl5pPr marL="2057400" indent="-228600" eaLnBrk="0" hangingPunct="0">
              <a:spcBef>
                <a:spcPct val="20000"/>
              </a:spcBef>
              <a:buFont typeface="Arial" charset="0"/>
              <a:buChar char="»"/>
              <a:tabLst>
                <a:tab pos="266700" algn="l"/>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266700" algn="l"/>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266700" algn="l"/>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266700" algn="l"/>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266700" algn="l"/>
              </a:tabLst>
              <a:defRPr sz="2000">
                <a:solidFill>
                  <a:schemeClr val="tx1"/>
                </a:solidFill>
                <a:latin typeface="Calibri" pitchFamily="34" charset="0"/>
              </a:defRPr>
            </a:lvl9pPr>
          </a:lstStyle>
          <a:p>
            <a:pPr>
              <a:lnSpc>
                <a:spcPct val="80000"/>
              </a:lnSpc>
              <a:buClr>
                <a:schemeClr val="bg2"/>
              </a:buClr>
              <a:buSzPct val="75000"/>
              <a:buFont typeface="Wingdings" pitchFamily="2" charset="2"/>
              <a:buChar char="n"/>
            </a:pPr>
            <a:r>
              <a:rPr lang="ru-RU" altLang="ru-RU" sz="2000" dirty="0">
                <a:latin typeface="Times New Roman" pitchFamily="18" charset="0"/>
              </a:rPr>
              <a:t>  к клинико-диагностическим лабораториям нужно относить лаборатории, производящие разные виды исследований (общеклинические, гематологические, цитологические, биохимические, </a:t>
            </a:r>
            <a:r>
              <a:rPr lang="ru-RU" altLang="ru-RU" sz="2000" dirty="0" err="1" smtClean="0">
                <a:latin typeface="Times New Roman" pitchFamily="18" charset="0"/>
              </a:rPr>
              <a:t>коагулогические</a:t>
            </a:r>
            <a:r>
              <a:rPr lang="ru-RU" altLang="ru-RU" sz="2000" dirty="0">
                <a:latin typeface="Times New Roman" pitchFamily="18" charset="0"/>
              </a:rPr>
              <a:t>, иммунологические, микробиологические) или только некоторые из этих видов</a:t>
            </a:r>
            <a:r>
              <a:rPr lang="ru-RU" altLang="ru-RU" sz="2000" dirty="0" smtClean="0">
                <a:latin typeface="Times New Roman" pitchFamily="18" charset="0"/>
              </a:rPr>
              <a:t>.</a:t>
            </a:r>
          </a:p>
          <a:p>
            <a:pPr>
              <a:lnSpc>
                <a:spcPct val="80000"/>
              </a:lnSpc>
              <a:buClr>
                <a:schemeClr val="bg2"/>
              </a:buClr>
              <a:buSzPct val="75000"/>
              <a:buFont typeface="Wingdings" pitchFamily="2" charset="2"/>
              <a:buChar char="n"/>
            </a:pPr>
            <a:endParaRPr lang="en-US" altLang="ru-RU" sz="2000" dirty="0" smtClean="0">
              <a:latin typeface="Times New Roman" pitchFamily="18" charset="0"/>
            </a:endParaRPr>
          </a:p>
          <a:p>
            <a:pPr algn="ctr">
              <a:lnSpc>
                <a:spcPct val="80000"/>
              </a:lnSpc>
              <a:buClr>
                <a:schemeClr val="bg2"/>
              </a:buClr>
              <a:buSzPct val="75000"/>
              <a:buFont typeface="Wingdings" pitchFamily="2" charset="2"/>
              <a:buChar char="n"/>
            </a:pPr>
            <a:endParaRPr lang="ru-RU" altLang="ru-RU" sz="2000" b="1" dirty="0">
              <a:latin typeface="Times New Roman" pitchFamily="18" charset="0"/>
            </a:endParaRPr>
          </a:p>
          <a:p>
            <a:pPr>
              <a:lnSpc>
                <a:spcPct val="80000"/>
              </a:lnSpc>
              <a:buSzPct val="75000"/>
              <a:buNone/>
            </a:pPr>
            <a:r>
              <a:rPr lang="ru-RU" altLang="ru-RU" sz="2000" b="1" dirty="0" smtClean="0">
                <a:solidFill>
                  <a:srgbClr val="FF0000"/>
                </a:solidFill>
                <a:latin typeface="Times New Roman" pitchFamily="18" charset="0"/>
              </a:rPr>
              <a:t>централизованные</a:t>
            </a:r>
            <a:r>
              <a:rPr lang="ru-RU" altLang="ru-RU" sz="2000" dirty="0" smtClean="0">
                <a:solidFill>
                  <a:srgbClr val="FF0000"/>
                </a:solidFill>
                <a:latin typeface="Times New Roman" pitchFamily="18" charset="0"/>
              </a:rPr>
              <a:t> </a:t>
            </a:r>
            <a:r>
              <a:rPr lang="ru-RU" altLang="ru-RU" sz="2000" dirty="0">
                <a:latin typeface="Times New Roman" pitchFamily="18" charset="0"/>
              </a:rPr>
              <a:t>лаборатории указывают в том случае, если они созданы </a:t>
            </a:r>
            <a:r>
              <a:rPr lang="ru-RU" altLang="ru-RU" sz="2000" b="1" u="sng" dirty="0">
                <a:latin typeface="Times New Roman" pitchFamily="18" charset="0"/>
              </a:rPr>
              <a:t>приказом</a:t>
            </a:r>
            <a:r>
              <a:rPr lang="ru-RU" altLang="ru-RU" sz="2000" dirty="0">
                <a:latin typeface="Times New Roman" pitchFamily="18" charset="0"/>
              </a:rPr>
              <a:t> вышестоящего органа исполнительной власти в сфере  здравоохранения в качестве централизованных для выполнения определенных видов исследований для нескольких организаций.</a:t>
            </a:r>
          </a:p>
        </p:txBody>
      </p:sp>
      <p:sp>
        <p:nvSpPr>
          <p:cNvPr id="2" name="Прямоугольник 1"/>
          <p:cNvSpPr/>
          <p:nvPr/>
        </p:nvSpPr>
        <p:spPr>
          <a:xfrm>
            <a:off x="395536" y="1556792"/>
            <a:ext cx="216024" cy="720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flipH="1">
            <a:off x="242891" y="3212976"/>
            <a:ext cx="152645" cy="720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6736255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5" name="Прямоугольник 4"/>
          <p:cNvSpPr>
            <a:spLocks noChangeArrowheads="1"/>
          </p:cNvSpPr>
          <p:nvPr/>
        </p:nvSpPr>
        <p:spPr bwMode="auto">
          <a:xfrm>
            <a:off x="896544" y="-26988"/>
            <a:ext cx="1319213" cy="1444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1507"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C60C56B1-1725-42DC-887B-1E0184F13AEA}" type="slidenum">
              <a:rPr lang="ru-RU" altLang="ru-RU" smtClean="0">
                <a:solidFill>
                  <a:srgbClr val="898989"/>
                </a:solidFill>
                <a:latin typeface="Calibri" pitchFamily="34" charset="0"/>
              </a:rPr>
              <a:pPr/>
              <a:t>59</a:t>
            </a:fld>
            <a:endParaRPr lang="ru-RU" altLang="ru-RU" smtClean="0">
              <a:solidFill>
                <a:srgbClr val="898989"/>
              </a:solidFill>
              <a:latin typeface="Calibri" pitchFamily="34" charset="0"/>
            </a:endParaRPr>
          </a:p>
        </p:txBody>
      </p:sp>
      <p:sp>
        <p:nvSpPr>
          <p:cNvPr id="10" name="Rectangle 2"/>
          <p:cNvSpPr txBox="1">
            <a:spLocks noChangeArrowheads="1"/>
          </p:cNvSpPr>
          <p:nvPr/>
        </p:nvSpPr>
        <p:spPr>
          <a:xfrm>
            <a:off x="242891" y="112714"/>
            <a:ext cx="8639175" cy="781051"/>
          </a:xfrm>
          <a:prstGeom prst="rect">
            <a:avLst/>
          </a:prstGeom>
          <a:solidFill>
            <a:srgbClr val="0070C0"/>
          </a:solid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indent="274638">
              <a:tabLst>
                <a:tab pos="266700" algn="l"/>
              </a:tabLst>
              <a:defRPr/>
            </a:pPr>
            <a:endParaRPr lang="ru-RU" sz="2800" dirty="0">
              <a:solidFill>
                <a:srgbClr val="FF0000"/>
              </a:solidFill>
            </a:endParaRPr>
          </a:p>
        </p:txBody>
      </p:sp>
      <p:graphicFrame>
        <p:nvGraphicFramePr>
          <p:cNvPr id="5" name="Group 124"/>
          <p:cNvGraphicFramePr>
            <a:graphicFrameLocks/>
          </p:cNvGraphicFramePr>
          <p:nvPr>
            <p:extLst>
              <p:ext uri="{D42A27DB-BD31-4B8C-83A1-F6EECF244321}">
                <p14:modId xmlns:p14="http://schemas.microsoft.com/office/powerpoint/2010/main" val="191366574"/>
              </p:ext>
            </p:extLst>
          </p:nvPr>
        </p:nvGraphicFramePr>
        <p:xfrm>
          <a:off x="152400" y="838200"/>
          <a:ext cx="8839200" cy="5294376"/>
        </p:xfrm>
        <a:graphic>
          <a:graphicData uri="http://schemas.openxmlformats.org/drawingml/2006/table">
            <a:tbl>
              <a:tblPr/>
              <a:tblGrid>
                <a:gridCol w="3581400"/>
                <a:gridCol w="685800"/>
                <a:gridCol w="1524000"/>
                <a:gridCol w="1524000"/>
                <a:gridCol w="1524000"/>
              </a:tblGrid>
              <a:tr h="13716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Наименование </a:t>
                      </a:r>
                      <a:endParaRPr kumimoji="0" lang="ru-RU" sz="24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 строки</a:t>
                      </a:r>
                      <a:endParaRPr kumimoji="0" lang="ru-RU" sz="24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Наличие подразделений, отделов,  отделений, кабинетов                                                               (нет </a:t>
                      </a:r>
                      <a:r>
                        <a:rPr kumimoji="0" lang="ru-RU" sz="1400" b="0" i="0" u="none" strike="noStrike" cap="none" normalizeH="0" baseline="0" smtClean="0">
                          <a:ln>
                            <a:noFill/>
                          </a:ln>
                          <a:solidFill>
                            <a:schemeClr val="tx1"/>
                          </a:solidFill>
                          <a:effectLst/>
                          <a:latin typeface="Arial" charset="0"/>
                          <a:cs typeface="Times New Roman" pitchFamily="18" charset="0"/>
                        </a:rPr>
                        <a:t>–</a:t>
                      </a: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 0, есть - 1)</a:t>
                      </a:r>
                      <a:endParaRPr kumimoji="0" lang="ru-RU" sz="24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Число подразделений, отделов, отделений</a:t>
                      </a:r>
                      <a:endParaRPr kumimoji="0" lang="ru-RU" sz="24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Число кабинетов</a:t>
                      </a:r>
                      <a:endParaRPr kumimoji="0" lang="ru-RU" sz="24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0896">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4</a:t>
                      </a:r>
                      <a:endParaRPr kumimoji="0" lang="ru-RU" sz="24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5</a:t>
                      </a:r>
                      <a:endParaRPr kumimoji="0" lang="ru-RU" sz="24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1064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1700" b="0" i="0" u="none" strike="noStrike" cap="none" normalizeH="0" baseline="0" dirty="0" smtClean="0">
                          <a:ln>
                            <a:noFill/>
                          </a:ln>
                          <a:solidFill>
                            <a:schemeClr val="tx1"/>
                          </a:solidFill>
                          <a:effectLst/>
                          <a:latin typeface="Times New Roman" pitchFamily="18" charset="0"/>
                          <a:cs typeface="Times New Roman" pitchFamily="18" charset="0"/>
                        </a:rPr>
                        <a:t>Стоматологические </a:t>
                      </a:r>
                      <a:endParaRPr kumimoji="0" lang="ru-RU" sz="29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ru-RU" sz="17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700" b="1" i="0" u="none" strike="noStrike" cap="none" normalizeH="0" baseline="0" dirty="0" smtClean="0">
                          <a:ln>
                            <a:noFill/>
                          </a:ln>
                          <a:solidFill>
                            <a:srgbClr val="FF0000"/>
                          </a:solidFill>
                          <a:effectLst/>
                          <a:latin typeface="Times New Roman" pitchFamily="18" charset="0"/>
                          <a:cs typeface="Times New Roman" pitchFamily="18" charset="0"/>
                        </a:rPr>
                        <a:t>Не включаются </a:t>
                      </a:r>
                      <a:r>
                        <a:rPr kumimoji="0" lang="ru-RU" sz="1700" b="1" i="0" u="none" strike="noStrike" cap="none" normalizeH="0" baseline="0" dirty="0" smtClean="0">
                          <a:ln>
                            <a:noFill/>
                          </a:ln>
                          <a:solidFill>
                            <a:schemeClr val="tx1"/>
                          </a:solidFill>
                          <a:effectLst/>
                          <a:latin typeface="Times New Roman" pitchFamily="18" charset="0"/>
                          <a:cs typeface="Times New Roman" pitchFamily="18" charset="0"/>
                        </a:rPr>
                        <a:t>стоматологические кабинеты, развернутые при высших, специальных средних учебных заведениях,  ПТУ, общеобразовательных школах и промышленных предприятиях</a:t>
                      </a:r>
                      <a:endParaRPr kumimoji="0" lang="ru-RU" sz="2900" b="1"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50000"/>
                        <a:alpha val="50195"/>
                      </a:schemeClr>
                    </a:solidFill>
                  </a:tcPr>
                </a:tc>
                <a:tc hMerge="1">
                  <a:txBody>
                    <a:bodyPr/>
                    <a:lstStyle/>
                    <a:p>
                      <a:endParaRPr lang="ru-RU"/>
                    </a:p>
                  </a:txBody>
                  <a:tcPr/>
                </a:tc>
                <a:tc hMerge="1">
                  <a:txBody>
                    <a:bodyPr/>
                    <a:lstStyle/>
                    <a:p>
                      <a:endParaRPr lang="ru-RU"/>
                    </a:p>
                  </a:txBody>
                  <a:tcPr/>
                </a:tc>
              </a:tr>
              <a:tr h="347472">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1700" b="0" i="0" u="none" strike="noStrike" cap="none" normalizeH="0" baseline="0" dirty="0" smtClean="0">
                          <a:ln>
                            <a:noFill/>
                          </a:ln>
                          <a:solidFill>
                            <a:schemeClr val="tx1"/>
                          </a:solidFill>
                          <a:effectLst/>
                          <a:latin typeface="Times New Roman" pitchFamily="18" charset="0"/>
                          <a:cs typeface="Times New Roman" pitchFamily="18" charset="0"/>
                        </a:rPr>
                        <a:t>Телефон доверия</a:t>
                      </a:r>
                      <a:endParaRPr kumimoji="0" lang="ru-RU" sz="29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ru-RU" sz="17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700" b="1" i="0" u="none" strike="noStrike" cap="none" normalizeH="0" baseline="0" smtClean="0">
                          <a:ln>
                            <a:noFill/>
                          </a:ln>
                          <a:solidFill>
                            <a:schemeClr val="tx1"/>
                          </a:solidFill>
                          <a:effectLst/>
                          <a:latin typeface="Arial" charset="0"/>
                          <a:cs typeface="Times New Roman" pitchFamily="18" charset="0"/>
                        </a:rPr>
                        <a:t> </a:t>
                      </a:r>
                      <a:endParaRPr kumimoji="0" lang="ru-RU" sz="29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700" b="0" i="0" u="none" strike="noStrike" cap="none" normalizeH="0" baseline="0" dirty="0" smtClean="0">
                          <a:ln>
                            <a:noFill/>
                          </a:ln>
                          <a:solidFill>
                            <a:schemeClr val="tx1"/>
                          </a:solidFill>
                          <a:effectLst/>
                          <a:latin typeface="Times New Roman" pitchFamily="18" charset="0"/>
                          <a:cs typeface="Times New Roman" pitchFamily="18" charset="0"/>
                        </a:rPr>
                        <a:t>не заполнять</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700" b="1" i="0" u="none" strike="noStrike" cap="none" normalizeH="0" baseline="0" dirty="0" smtClean="0">
                          <a:ln>
                            <a:noFill/>
                          </a:ln>
                          <a:solidFill>
                            <a:schemeClr val="tx1"/>
                          </a:solidFill>
                          <a:effectLst/>
                          <a:latin typeface="Arial" charset="0"/>
                          <a:cs typeface="Times New Roman" pitchFamily="18" charset="0"/>
                        </a:rPr>
                        <a:t> </a:t>
                      </a:r>
                      <a:endParaRPr kumimoji="0" lang="ru-RU" sz="29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03504">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1700" b="0" i="0" u="none" strike="noStrike" cap="none" normalizeH="0" baseline="0" dirty="0" smtClean="0">
                          <a:ln>
                            <a:noFill/>
                          </a:ln>
                          <a:solidFill>
                            <a:schemeClr val="tx1"/>
                          </a:solidFill>
                          <a:effectLst/>
                          <a:latin typeface="Times New Roman" pitchFamily="18" charset="0"/>
                          <a:cs typeface="Times New Roman" pitchFamily="18" charset="0"/>
                        </a:rPr>
                        <a:t>Участковые больницы в составе медицинской организации</a:t>
                      </a:r>
                      <a:endParaRPr kumimoji="0" lang="ru-RU" sz="29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ru-RU" sz="17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700" b="1" i="0" u="none" strike="noStrike" cap="none" normalizeH="0" baseline="0" smtClean="0">
                          <a:ln>
                            <a:noFill/>
                          </a:ln>
                          <a:solidFill>
                            <a:schemeClr val="tx1"/>
                          </a:solidFill>
                          <a:effectLst/>
                          <a:latin typeface="Arial" charset="0"/>
                          <a:cs typeface="Times New Roman" pitchFamily="18" charset="0"/>
                        </a:rPr>
                        <a:t> </a:t>
                      </a:r>
                      <a:endParaRPr kumimoji="0" lang="ru-RU" sz="29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700" b="1" i="0" u="none" strike="noStrike" cap="none" normalizeH="0" baseline="0" smtClean="0">
                          <a:ln>
                            <a:noFill/>
                          </a:ln>
                          <a:solidFill>
                            <a:schemeClr val="tx1"/>
                          </a:solidFill>
                          <a:effectLst/>
                          <a:latin typeface="Arial" charset="0"/>
                          <a:cs typeface="Times New Roman" pitchFamily="18" charset="0"/>
                        </a:rPr>
                        <a:t> </a:t>
                      </a:r>
                      <a:endParaRPr kumimoji="0" lang="ru-RU" sz="29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700" b="0" i="0" u="none" strike="noStrike" cap="none" normalizeH="0" baseline="0" dirty="0" smtClean="0">
                          <a:ln>
                            <a:noFill/>
                          </a:ln>
                          <a:solidFill>
                            <a:schemeClr val="tx1"/>
                          </a:solidFill>
                          <a:effectLst/>
                          <a:latin typeface="Times New Roman" pitchFamily="18" charset="0"/>
                          <a:cs typeface="Times New Roman" pitchFamily="18" charset="0"/>
                        </a:rPr>
                        <a:t>не заполнять</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r>
              <a:tr h="603504">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700" b="0" i="0" u="none" strike="noStrike" cap="none" normalizeH="0" baseline="0" dirty="0" smtClean="0">
                          <a:ln>
                            <a:noFill/>
                          </a:ln>
                          <a:solidFill>
                            <a:schemeClr val="tx1"/>
                          </a:solidFill>
                          <a:effectLst/>
                          <a:latin typeface="Times New Roman" pitchFamily="18" charset="0"/>
                          <a:cs typeface="Times New Roman" pitchFamily="18" charset="0"/>
                        </a:rPr>
                        <a:t>Фельдшерско-акушерские пункты </a:t>
                      </a:r>
                      <a:r>
                        <a:rPr kumimoji="0" lang="ru-RU" sz="1800" b="1" i="0" u="none" strike="noStrike" cap="none" normalizeH="0" baseline="0" dirty="0" smtClean="0">
                          <a:ln>
                            <a:noFill/>
                          </a:ln>
                          <a:solidFill>
                            <a:schemeClr val="tx1"/>
                          </a:solidFill>
                          <a:effectLst/>
                          <a:latin typeface="Times New Roman" pitchFamily="18" charset="0"/>
                          <a:cs typeface="Times New Roman" pitchFamily="18" charset="0"/>
                        </a:rPr>
                        <a:t>(включая передвижные)</a:t>
                      </a:r>
                      <a:endParaRPr kumimoji="0" lang="ru-RU" sz="2900" b="1"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6F709"/>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ru-RU" sz="17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700" b="1" i="0" u="none" strike="noStrike" cap="none" normalizeH="0" baseline="0" smtClean="0">
                          <a:ln>
                            <a:noFill/>
                          </a:ln>
                          <a:solidFill>
                            <a:schemeClr val="tx1"/>
                          </a:solidFill>
                          <a:effectLst/>
                          <a:latin typeface="Arial" charset="0"/>
                          <a:cs typeface="Times New Roman" pitchFamily="18" charset="0"/>
                        </a:rPr>
                        <a:t> </a:t>
                      </a:r>
                      <a:endParaRPr kumimoji="0" lang="ru-RU" sz="29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700" b="1" i="0" u="none" strike="noStrike" cap="none" normalizeH="0" baseline="0" dirty="0" smtClean="0">
                          <a:ln>
                            <a:noFill/>
                          </a:ln>
                          <a:solidFill>
                            <a:schemeClr val="tx1"/>
                          </a:solidFill>
                          <a:effectLst/>
                          <a:latin typeface="Arial" charset="0"/>
                          <a:cs typeface="Times New Roman" pitchFamily="18" charset="0"/>
                        </a:rPr>
                        <a:t> </a:t>
                      </a:r>
                      <a:endParaRPr kumimoji="0" lang="ru-RU" sz="29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700" b="0" i="0" u="none" strike="noStrike" cap="none" normalizeH="0" baseline="0" dirty="0" smtClean="0">
                          <a:ln>
                            <a:noFill/>
                          </a:ln>
                          <a:solidFill>
                            <a:schemeClr val="tx1"/>
                          </a:solidFill>
                          <a:effectLst/>
                          <a:latin typeface="Times New Roman" pitchFamily="18" charset="0"/>
                          <a:cs typeface="Times New Roman" pitchFamily="18" charset="0"/>
                        </a:rPr>
                        <a:t>не заполнять</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r>
              <a:tr h="603504">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700" b="0" i="0" u="none" strike="noStrike" cap="none" normalizeH="0" baseline="0" dirty="0" smtClean="0">
                          <a:ln>
                            <a:noFill/>
                          </a:ln>
                          <a:solidFill>
                            <a:schemeClr val="tx1"/>
                          </a:solidFill>
                          <a:effectLst/>
                          <a:latin typeface="Times New Roman" pitchFamily="18" charset="0"/>
                          <a:cs typeface="Times New Roman" pitchFamily="18" charset="0"/>
                        </a:rPr>
                        <a:t>Фельдшерские пункты </a:t>
                      </a:r>
                      <a:r>
                        <a:rPr kumimoji="0" lang="ru-RU" sz="1800" b="1" i="0" u="none" strike="noStrike" cap="none" normalizeH="0" baseline="0" dirty="0" smtClean="0">
                          <a:ln>
                            <a:noFill/>
                          </a:ln>
                          <a:solidFill>
                            <a:schemeClr val="tx1"/>
                          </a:solidFill>
                          <a:effectLst/>
                          <a:latin typeface="Times New Roman" pitchFamily="18" charset="0"/>
                          <a:cs typeface="Times New Roman" pitchFamily="18" charset="0"/>
                        </a:rPr>
                        <a:t>(включая передвижные)</a:t>
                      </a:r>
                      <a:endParaRPr kumimoji="0" lang="ru-RU" sz="2900" b="1"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6F709"/>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ru-RU" sz="17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1700" b="0" i="0" u="none" strike="noStrike" cap="none" normalizeH="0" baseline="0" smtClean="0">
                          <a:ln>
                            <a:noFill/>
                          </a:ln>
                          <a:solidFill>
                            <a:schemeClr val="tx1"/>
                          </a:solidFill>
                          <a:effectLst/>
                          <a:latin typeface="Arial" charset="0"/>
                          <a:cs typeface="Times New Roman" pitchFamily="18" charset="0"/>
                        </a:rPr>
                        <a:t> </a:t>
                      </a:r>
                      <a:endParaRPr kumimoji="0" lang="ru-RU" sz="29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1700" b="0" i="0" u="none" strike="noStrike" cap="none" normalizeH="0" baseline="0" smtClean="0">
                          <a:ln>
                            <a:noFill/>
                          </a:ln>
                          <a:solidFill>
                            <a:schemeClr val="tx1"/>
                          </a:solidFill>
                          <a:effectLst/>
                          <a:latin typeface="Arial" charset="0"/>
                          <a:cs typeface="Times New Roman" pitchFamily="18" charset="0"/>
                        </a:rPr>
                        <a:t> </a:t>
                      </a:r>
                      <a:endParaRPr kumimoji="0" lang="ru-RU" sz="29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700" b="0" i="0" u="none" strike="noStrike" cap="none" normalizeH="0" baseline="0" dirty="0" smtClean="0">
                          <a:ln>
                            <a:noFill/>
                          </a:ln>
                          <a:solidFill>
                            <a:schemeClr val="tx1"/>
                          </a:solidFill>
                          <a:effectLst/>
                          <a:latin typeface="Times New Roman" pitchFamily="18" charset="0"/>
                          <a:cs typeface="Times New Roman" pitchFamily="18" charset="0"/>
                        </a:rPr>
                        <a:t>не заполнять</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r>
            </a:tbl>
          </a:graphicData>
        </a:graphic>
      </p:graphicFrame>
      <p:sp>
        <p:nvSpPr>
          <p:cNvPr id="6" name="Rectangle 214"/>
          <p:cNvSpPr>
            <a:spLocks noChangeArrowheads="1"/>
          </p:cNvSpPr>
          <p:nvPr/>
        </p:nvSpPr>
        <p:spPr bwMode="auto">
          <a:xfrm>
            <a:off x="395536" y="904150"/>
            <a:ext cx="3419872" cy="2164810"/>
          </a:xfrm>
          <a:prstGeom prst="rect">
            <a:avLst/>
          </a:prstGeom>
          <a:solidFill>
            <a:srgbClr val="5BFF21"/>
          </a:solidFill>
          <a:ln w="9525">
            <a:noFill/>
            <a:miter lim="800000"/>
            <a:headEnd/>
            <a:tailEnd/>
          </a:ln>
        </p:spPr>
        <p:txBody>
          <a:bodyPr/>
          <a:lstStyle/>
          <a:p>
            <a:pPr marL="342900" indent="-342900" algn="ctr">
              <a:defRPr/>
            </a:pPr>
            <a:r>
              <a:rPr lang="ru-RU" sz="1400" b="1" dirty="0" smtClean="0"/>
              <a:t>Стоматологические поликлиники строки «стоматологические» не заполняют</a:t>
            </a:r>
          </a:p>
          <a:p>
            <a:pPr marL="342900" indent="-342900" algn="ctr">
              <a:defRPr/>
            </a:pPr>
            <a:r>
              <a:rPr lang="ru-RU" sz="1400" b="1" dirty="0" smtClean="0"/>
              <a:t>При наличии </a:t>
            </a:r>
          </a:p>
          <a:p>
            <a:pPr marL="342900" indent="-342900" algn="ctr">
              <a:defRPr/>
            </a:pPr>
            <a:r>
              <a:rPr lang="ru-RU" sz="1400" b="1" dirty="0" smtClean="0"/>
              <a:t>в стоматологической поликлинике отделения/кабинета</a:t>
            </a:r>
          </a:p>
          <a:p>
            <a:pPr marL="342900" indent="-342900" algn="ctr">
              <a:defRPr/>
            </a:pPr>
            <a:r>
              <a:rPr lang="ru-RU" sz="1400" b="1" dirty="0" smtClean="0"/>
              <a:t> ортопедической стоматологии заполняется строка «ортопедической стоматологии»</a:t>
            </a:r>
            <a:endParaRPr lang="ru-RU" sz="1400" b="1" dirty="0"/>
          </a:p>
        </p:txBody>
      </p:sp>
    </p:spTree>
    <p:extLst>
      <p:ext uri="{BB962C8B-B14F-4D97-AF65-F5344CB8AC3E}">
        <p14:creationId xmlns:p14="http://schemas.microsoft.com/office/powerpoint/2010/main" val="34117511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539552" y="116632"/>
            <a:ext cx="8208912" cy="6552728"/>
          </a:xfrm>
        </p:spPr>
        <p:txBody>
          <a:bodyPr/>
          <a:lstStyle/>
          <a:p>
            <a:r>
              <a:rPr lang="ru-RU" b="1" u="sng" dirty="0" smtClean="0">
                <a:latin typeface="Times New Roman" panose="02020603050405020304" pitchFamily="18" charset="0"/>
                <a:cs typeface="Times New Roman" panose="02020603050405020304" pitchFamily="18" charset="0"/>
              </a:rPr>
              <a:t/>
            </a:r>
            <a:br>
              <a:rPr lang="ru-RU" b="1" u="sng" dirty="0" smtClean="0">
                <a:latin typeface="Times New Roman" panose="02020603050405020304" pitchFamily="18" charset="0"/>
                <a:cs typeface="Times New Roman" panose="02020603050405020304" pitchFamily="18" charset="0"/>
              </a:rPr>
            </a:br>
            <a:r>
              <a:rPr lang="ru-RU" b="1" u="sng" dirty="0">
                <a:latin typeface="Times New Roman" panose="02020603050405020304" pitchFamily="18" charset="0"/>
                <a:cs typeface="Times New Roman" panose="02020603050405020304" pitchFamily="18" charset="0"/>
              </a:rPr>
              <a:t/>
            </a:r>
            <a:br>
              <a:rPr lang="ru-RU" b="1" u="sng" dirty="0">
                <a:latin typeface="Times New Roman" panose="02020603050405020304" pitchFamily="18" charset="0"/>
                <a:cs typeface="Times New Roman" panose="02020603050405020304" pitchFamily="18" charset="0"/>
              </a:rPr>
            </a:br>
            <a:r>
              <a:rPr lang="ru-RU" b="1" u="sng" dirty="0" smtClean="0">
                <a:latin typeface="Times New Roman" panose="02020603050405020304" pitchFamily="18" charset="0"/>
                <a:cs typeface="Times New Roman" panose="02020603050405020304" pitchFamily="18" charset="0"/>
              </a:rPr>
              <a:t/>
            </a:r>
            <a:br>
              <a:rPr lang="ru-RU" b="1" u="sng" dirty="0" smtClean="0">
                <a:latin typeface="Times New Roman" panose="02020603050405020304" pitchFamily="18" charset="0"/>
                <a:cs typeface="Times New Roman" panose="02020603050405020304" pitchFamily="18" charset="0"/>
              </a:rPr>
            </a:br>
            <a:r>
              <a:rPr lang="ru-RU" b="1" u="sng" dirty="0" smtClean="0">
                <a:latin typeface="Times New Roman" panose="02020603050405020304" pitchFamily="18" charset="0"/>
                <a:cs typeface="Times New Roman" panose="02020603050405020304" pitchFamily="18" charset="0"/>
              </a:rPr>
              <a:t>2. Автоматизация системы сбора статистики на основании первичных данных</a:t>
            </a:r>
            <a:br>
              <a:rPr lang="ru-RU" b="1" u="sng" dirty="0" smtClean="0">
                <a:latin typeface="Times New Roman" panose="02020603050405020304" pitchFamily="18" charset="0"/>
                <a:cs typeface="Times New Roman" panose="02020603050405020304" pitchFamily="18" charset="0"/>
              </a:rPr>
            </a:br>
            <a:r>
              <a:rPr lang="ru-RU" b="1" u="sng" dirty="0">
                <a:latin typeface="Times New Roman" panose="02020603050405020304" pitchFamily="18" charset="0"/>
                <a:cs typeface="Times New Roman" panose="02020603050405020304" pitchFamily="18" charset="0"/>
              </a:rPr>
              <a:t/>
            </a:r>
            <a:br>
              <a:rPr lang="ru-RU" b="1" u="sng" dirty="0">
                <a:latin typeface="Times New Roman" panose="02020603050405020304" pitchFamily="18" charset="0"/>
                <a:cs typeface="Times New Roman" panose="02020603050405020304" pitchFamily="18" charset="0"/>
              </a:rPr>
            </a:br>
            <a:r>
              <a:rPr lang="ru-RU" b="1" u="sng" dirty="0" smtClean="0">
                <a:latin typeface="Times New Roman" panose="02020603050405020304" pitchFamily="18" charset="0"/>
                <a:cs typeface="Times New Roman" panose="02020603050405020304" pitchFamily="18" charset="0"/>
              </a:rPr>
              <a:t/>
            </a:r>
            <a:br>
              <a:rPr lang="ru-RU" b="1" u="sng" dirty="0" smtClean="0">
                <a:latin typeface="Times New Roman" panose="02020603050405020304" pitchFamily="18" charset="0"/>
                <a:cs typeface="Times New Roman" panose="02020603050405020304" pitchFamily="18" charset="0"/>
              </a:rPr>
            </a:br>
            <a:r>
              <a:rPr lang="ru-RU" b="1" u="sng" dirty="0" smtClean="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131165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object 3"/>
          <p:cNvSpPr/>
          <p:nvPr/>
        </p:nvSpPr>
        <p:spPr>
          <a:xfrm flipH="1">
            <a:off x="230505" y="2514600"/>
            <a:ext cx="45719" cy="3225800"/>
          </a:xfrm>
          <a:custGeom>
            <a:avLst/>
            <a:gdLst/>
            <a:ahLst/>
            <a:cxnLst/>
            <a:rect l="l" t="t" r="r" b="b"/>
            <a:pathLst>
              <a:path w="1904" h="3225800">
                <a:moveTo>
                  <a:pt x="1587" y="0"/>
                </a:moveTo>
                <a:lnTo>
                  <a:pt x="0" y="3225800"/>
                </a:lnTo>
              </a:path>
            </a:pathLst>
          </a:custGeom>
          <a:ln w="9525">
            <a:solidFill>
              <a:srgbClr val="FF0000"/>
            </a:solidFill>
          </a:ln>
        </p:spPr>
        <p:txBody>
          <a:bodyPr wrap="square" lIns="0" tIns="0" rIns="0" bIns="0" rtlCol="0"/>
          <a:lstStyle/>
          <a:p>
            <a:endParaRPr/>
          </a:p>
        </p:txBody>
      </p:sp>
      <p:sp>
        <p:nvSpPr>
          <p:cNvPr id="4" name="object 4"/>
          <p:cNvSpPr/>
          <p:nvPr/>
        </p:nvSpPr>
        <p:spPr>
          <a:xfrm>
            <a:off x="395287" y="115887"/>
            <a:ext cx="8374380" cy="649605"/>
          </a:xfrm>
          <a:custGeom>
            <a:avLst/>
            <a:gdLst/>
            <a:ahLst/>
            <a:cxnLst/>
            <a:rect l="l" t="t" r="r" b="b"/>
            <a:pathLst>
              <a:path w="8374380" h="649605">
                <a:moveTo>
                  <a:pt x="0" y="649287"/>
                </a:moveTo>
                <a:lnTo>
                  <a:pt x="8373999" y="649287"/>
                </a:lnTo>
                <a:lnTo>
                  <a:pt x="8373999" y="0"/>
                </a:lnTo>
                <a:lnTo>
                  <a:pt x="0" y="0"/>
                </a:lnTo>
                <a:lnTo>
                  <a:pt x="0" y="649287"/>
                </a:lnTo>
                <a:close/>
              </a:path>
            </a:pathLst>
          </a:custGeom>
          <a:solidFill>
            <a:srgbClr val="006FC0"/>
          </a:solidFill>
        </p:spPr>
        <p:txBody>
          <a:bodyPr wrap="square" lIns="0" tIns="0" rIns="0" bIns="0" rtlCol="0"/>
          <a:lstStyle/>
          <a:p>
            <a:endParaRPr/>
          </a:p>
        </p:txBody>
      </p:sp>
      <p:sp>
        <p:nvSpPr>
          <p:cNvPr id="5" name="object 5"/>
          <p:cNvSpPr/>
          <p:nvPr/>
        </p:nvSpPr>
        <p:spPr>
          <a:xfrm>
            <a:off x="2323719" y="2287904"/>
            <a:ext cx="1153795" cy="196850"/>
          </a:xfrm>
          <a:custGeom>
            <a:avLst/>
            <a:gdLst/>
            <a:ahLst/>
            <a:cxnLst/>
            <a:rect l="l" t="t" r="r" b="b"/>
            <a:pathLst>
              <a:path w="1153795" h="196850">
                <a:moveTo>
                  <a:pt x="0" y="196596"/>
                </a:moveTo>
                <a:lnTo>
                  <a:pt x="1153668" y="196596"/>
                </a:lnTo>
                <a:lnTo>
                  <a:pt x="1153668" y="0"/>
                </a:lnTo>
                <a:lnTo>
                  <a:pt x="0" y="0"/>
                </a:lnTo>
                <a:lnTo>
                  <a:pt x="0" y="196596"/>
                </a:lnTo>
                <a:close/>
              </a:path>
            </a:pathLst>
          </a:custGeom>
          <a:solidFill>
            <a:srgbClr val="FFFF00"/>
          </a:solidFill>
        </p:spPr>
        <p:txBody>
          <a:bodyPr wrap="square" lIns="0" tIns="0" rIns="0" bIns="0" rtlCol="0"/>
          <a:lstStyle/>
          <a:p>
            <a:endParaRPr/>
          </a:p>
        </p:txBody>
      </p:sp>
      <p:sp>
        <p:nvSpPr>
          <p:cNvPr id="6" name="object 6"/>
          <p:cNvSpPr/>
          <p:nvPr/>
        </p:nvSpPr>
        <p:spPr>
          <a:xfrm>
            <a:off x="5242686" y="2181225"/>
            <a:ext cx="257810" cy="196850"/>
          </a:xfrm>
          <a:custGeom>
            <a:avLst/>
            <a:gdLst/>
            <a:ahLst/>
            <a:cxnLst/>
            <a:rect l="l" t="t" r="r" b="b"/>
            <a:pathLst>
              <a:path w="257810" h="196850">
                <a:moveTo>
                  <a:pt x="0" y="196596"/>
                </a:moveTo>
                <a:lnTo>
                  <a:pt x="257556" y="196596"/>
                </a:lnTo>
                <a:lnTo>
                  <a:pt x="257556" y="0"/>
                </a:lnTo>
                <a:lnTo>
                  <a:pt x="0" y="0"/>
                </a:lnTo>
                <a:lnTo>
                  <a:pt x="0" y="196596"/>
                </a:lnTo>
                <a:close/>
              </a:path>
            </a:pathLst>
          </a:custGeom>
          <a:solidFill>
            <a:srgbClr val="FFFF00"/>
          </a:solidFill>
        </p:spPr>
        <p:txBody>
          <a:bodyPr wrap="square" lIns="0" tIns="0" rIns="0" bIns="0" rtlCol="0"/>
          <a:lstStyle/>
          <a:p>
            <a:endParaRPr/>
          </a:p>
        </p:txBody>
      </p:sp>
      <p:sp>
        <p:nvSpPr>
          <p:cNvPr id="7" name="object 7"/>
          <p:cNvSpPr/>
          <p:nvPr/>
        </p:nvSpPr>
        <p:spPr>
          <a:xfrm>
            <a:off x="5067427" y="2394585"/>
            <a:ext cx="521334" cy="196850"/>
          </a:xfrm>
          <a:custGeom>
            <a:avLst/>
            <a:gdLst/>
            <a:ahLst/>
            <a:cxnLst/>
            <a:rect l="l" t="t" r="r" b="b"/>
            <a:pathLst>
              <a:path w="521335" h="196850">
                <a:moveTo>
                  <a:pt x="0" y="196596"/>
                </a:moveTo>
                <a:lnTo>
                  <a:pt x="521208" y="196596"/>
                </a:lnTo>
                <a:lnTo>
                  <a:pt x="521208" y="0"/>
                </a:lnTo>
                <a:lnTo>
                  <a:pt x="0" y="0"/>
                </a:lnTo>
                <a:lnTo>
                  <a:pt x="0" y="196596"/>
                </a:lnTo>
                <a:close/>
              </a:path>
            </a:pathLst>
          </a:custGeom>
          <a:solidFill>
            <a:srgbClr val="FFFF00"/>
          </a:solidFill>
        </p:spPr>
        <p:txBody>
          <a:bodyPr wrap="square" lIns="0" tIns="0" rIns="0" bIns="0" rtlCol="0"/>
          <a:lstStyle/>
          <a:p>
            <a:endParaRPr/>
          </a:p>
        </p:txBody>
      </p:sp>
      <p:sp>
        <p:nvSpPr>
          <p:cNvPr id="8" name="object 8"/>
          <p:cNvSpPr/>
          <p:nvPr/>
        </p:nvSpPr>
        <p:spPr>
          <a:xfrm>
            <a:off x="5812663" y="2287904"/>
            <a:ext cx="469900" cy="196850"/>
          </a:xfrm>
          <a:custGeom>
            <a:avLst/>
            <a:gdLst/>
            <a:ahLst/>
            <a:cxnLst/>
            <a:rect l="l" t="t" r="r" b="b"/>
            <a:pathLst>
              <a:path w="469900" h="196850">
                <a:moveTo>
                  <a:pt x="0" y="196596"/>
                </a:moveTo>
                <a:lnTo>
                  <a:pt x="469391" y="196596"/>
                </a:lnTo>
                <a:lnTo>
                  <a:pt x="469391" y="0"/>
                </a:lnTo>
                <a:lnTo>
                  <a:pt x="0" y="0"/>
                </a:lnTo>
                <a:lnTo>
                  <a:pt x="0" y="196596"/>
                </a:lnTo>
                <a:close/>
              </a:path>
            </a:pathLst>
          </a:custGeom>
          <a:solidFill>
            <a:srgbClr val="FFFF00"/>
          </a:solidFill>
        </p:spPr>
        <p:txBody>
          <a:bodyPr wrap="square" lIns="0" tIns="0" rIns="0" bIns="0" rtlCol="0"/>
          <a:lstStyle/>
          <a:p>
            <a:endParaRPr/>
          </a:p>
        </p:txBody>
      </p:sp>
      <p:sp>
        <p:nvSpPr>
          <p:cNvPr id="9" name="object 9"/>
          <p:cNvSpPr/>
          <p:nvPr/>
        </p:nvSpPr>
        <p:spPr>
          <a:xfrm>
            <a:off x="6712966" y="2181225"/>
            <a:ext cx="510540" cy="196850"/>
          </a:xfrm>
          <a:custGeom>
            <a:avLst/>
            <a:gdLst/>
            <a:ahLst/>
            <a:cxnLst/>
            <a:rect l="l" t="t" r="r" b="b"/>
            <a:pathLst>
              <a:path w="510540" h="196850">
                <a:moveTo>
                  <a:pt x="0" y="196596"/>
                </a:moveTo>
                <a:lnTo>
                  <a:pt x="510540" y="196596"/>
                </a:lnTo>
                <a:lnTo>
                  <a:pt x="510540" y="0"/>
                </a:lnTo>
                <a:lnTo>
                  <a:pt x="0" y="0"/>
                </a:lnTo>
                <a:lnTo>
                  <a:pt x="0" y="196596"/>
                </a:lnTo>
                <a:close/>
              </a:path>
            </a:pathLst>
          </a:custGeom>
          <a:solidFill>
            <a:srgbClr val="FFFF00"/>
          </a:solidFill>
        </p:spPr>
        <p:txBody>
          <a:bodyPr wrap="square" lIns="0" tIns="0" rIns="0" bIns="0" rtlCol="0"/>
          <a:lstStyle/>
          <a:p>
            <a:endParaRPr/>
          </a:p>
        </p:txBody>
      </p:sp>
      <p:sp>
        <p:nvSpPr>
          <p:cNvPr id="10" name="object 10"/>
          <p:cNvSpPr/>
          <p:nvPr/>
        </p:nvSpPr>
        <p:spPr>
          <a:xfrm>
            <a:off x="6520942" y="2394585"/>
            <a:ext cx="855344" cy="196850"/>
          </a:xfrm>
          <a:custGeom>
            <a:avLst/>
            <a:gdLst/>
            <a:ahLst/>
            <a:cxnLst/>
            <a:rect l="l" t="t" r="r" b="b"/>
            <a:pathLst>
              <a:path w="855345" h="196850">
                <a:moveTo>
                  <a:pt x="0" y="196596"/>
                </a:moveTo>
                <a:lnTo>
                  <a:pt x="854963" y="196596"/>
                </a:lnTo>
                <a:lnTo>
                  <a:pt x="854963" y="0"/>
                </a:lnTo>
                <a:lnTo>
                  <a:pt x="0" y="0"/>
                </a:lnTo>
                <a:lnTo>
                  <a:pt x="0" y="196596"/>
                </a:lnTo>
                <a:close/>
              </a:path>
            </a:pathLst>
          </a:custGeom>
          <a:solidFill>
            <a:srgbClr val="FFFF00"/>
          </a:solidFill>
        </p:spPr>
        <p:txBody>
          <a:bodyPr wrap="square" lIns="0" tIns="0" rIns="0" bIns="0" rtlCol="0"/>
          <a:lstStyle/>
          <a:p>
            <a:endParaRPr/>
          </a:p>
        </p:txBody>
      </p:sp>
      <p:sp>
        <p:nvSpPr>
          <p:cNvPr id="11" name="object 11"/>
          <p:cNvSpPr/>
          <p:nvPr/>
        </p:nvSpPr>
        <p:spPr>
          <a:xfrm>
            <a:off x="7534782" y="2074545"/>
            <a:ext cx="1388745" cy="196850"/>
          </a:xfrm>
          <a:custGeom>
            <a:avLst/>
            <a:gdLst/>
            <a:ahLst/>
            <a:cxnLst/>
            <a:rect l="l" t="t" r="r" b="b"/>
            <a:pathLst>
              <a:path w="1388745" h="196850">
                <a:moveTo>
                  <a:pt x="0" y="196596"/>
                </a:moveTo>
                <a:lnTo>
                  <a:pt x="1388363" y="196596"/>
                </a:lnTo>
                <a:lnTo>
                  <a:pt x="1388363" y="0"/>
                </a:lnTo>
                <a:lnTo>
                  <a:pt x="0" y="0"/>
                </a:lnTo>
                <a:lnTo>
                  <a:pt x="0" y="196596"/>
                </a:lnTo>
                <a:close/>
              </a:path>
            </a:pathLst>
          </a:custGeom>
          <a:solidFill>
            <a:srgbClr val="FFFF00"/>
          </a:solidFill>
        </p:spPr>
        <p:txBody>
          <a:bodyPr wrap="square" lIns="0" tIns="0" rIns="0" bIns="0" rtlCol="0"/>
          <a:lstStyle/>
          <a:p>
            <a:endParaRPr/>
          </a:p>
        </p:txBody>
      </p:sp>
      <p:sp>
        <p:nvSpPr>
          <p:cNvPr id="12" name="object 12"/>
          <p:cNvSpPr/>
          <p:nvPr/>
        </p:nvSpPr>
        <p:spPr>
          <a:xfrm>
            <a:off x="7732903" y="2287904"/>
            <a:ext cx="992505" cy="196850"/>
          </a:xfrm>
          <a:custGeom>
            <a:avLst/>
            <a:gdLst/>
            <a:ahLst/>
            <a:cxnLst/>
            <a:rect l="l" t="t" r="r" b="b"/>
            <a:pathLst>
              <a:path w="992504" h="196850">
                <a:moveTo>
                  <a:pt x="0" y="196596"/>
                </a:moveTo>
                <a:lnTo>
                  <a:pt x="992124" y="196596"/>
                </a:lnTo>
                <a:lnTo>
                  <a:pt x="992124" y="0"/>
                </a:lnTo>
                <a:lnTo>
                  <a:pt x="0" y="0"/>
                </a:lnTo>
                <a:lnTo>
                  <a:pt x="0" y="196596"/>
                </a:lnTo>
                <a:close/>
              </a:path>
            </a:pathLst>
          </a:custGeom>
          <a:solidFill>
            <a:srgbClr val="FFFF00"/>
          </a:solidFill>
        </p:spPr>
        <p:txBody>
          <a:bodyPr wrap="square" lIns="0" tIns="0" rIns="0" bIns="0" rtlCol="0"/>
          <a:lstStyle/>
          <a:p>
            <a:endParaRPr/>
          </a:p>
        </p:txBody>
      </p:sp>
      <p:sp>
        <p:nvSpPr>
          <p:cNvPr id="13" name="object 13"/>
          <p:cNvSpPr/>
          <p:nvPr/>
        </p:nvSpPr>
        <p:spPr>
          <a:xfrm>
            <a:off x="7642986" y="2501264"/>
            <a:ext cx="1169035" cy="196850"/>
          </a:xfrm>
          <a:custGeom>
            <a:avLst/>
            <a:gdLst/>
            <a:ahLst/>
            <a:cxnLst/>
            <a:rect l="l" t="t" r="r" b="b"/>
            <a:pathLst>
              <a:path w="1169034" h="196850">
                <a:moveTo>
                  <a:pt x="0" y="196596"/>
                </a:moveTo>
                <a:lnTo>
                  <a:pt x="1168907" y="196596"/>
                </a:lnTo>
                <a:lnTo>
                  <a:pt x="1168907" y="0"/>
                </a:lnTo>
                <a:lnTo>
                  <a:pt x="0" y="0"/>
                </a:lnTo>
                <a:lnTo>
                  <a:pt x="0" y="196596"/>
                </a:lnTo>
                <a:close/>
              </a:path>
            </a:pathLst>
          </a:custGeom>
          <a:solidFill>
            <a:srgbClr val="FFFF00"/>
          </a:solidFill>
        </p:spPr>
        <p:txBody>
          <a:bodyPr wrap="square" lIns="0" tIns="0" rIns="0" bIns="0" rtlCol="0"/>
          <a:lstStyle/>
          <a:p>
            <a:endParaRPr/>
          </a:p>
        </p:txBody>
      </p:sp>
      <p:graphicFrame>
        <p:nvGraphicFramePr>
          <p:cNvPr id="14" name="object 14"/>
          <p:cNvGraphicFramePr>
            <a:graphicFrameLocks noGrp="1"/>
          </p:cNvGraphicFramePr>
          <p:nvPr>
            <p:extLst>
              <p:ext uri="{D42A27DB-BD31-4B8C-83A1-F6EECF244321}">
                <p14:modId xmlns:p14="http://schemas.microsoft.com/office/powerpoint/2010/main" val="3031684588"/>
              </p:ext>
            </p:extLst>
          </p:nvPr>
        </p:nvGraphicFramePr>
        <p:xfrm>
          <a:off x="609603" y="2054479"/>
          <a:ext cx="8360322" cy="1713230"/>
        </p:xfrm>
        <a:graphic>
          <a:graphicData uri="http://schemas.openxmlformats.org/drawingml/2006/table">
            <a:tbl>
              <a:tblPr firstRow="1" bandRow="1">
                <a:tableStyleId>{2D5ABB26-0587-4C30-8999-92F81FD0307C}</a:tableStyleId>
              </a:tblPr>
              <a:tblGrid>
                <a:gridCol w="56182"/>
                <a:gridCol w="629640"/>
                <a:gridCol w="1451079"/>
                <a:gridCol w="70390"/>
                <a:gridCol w="1513719"/>
                <a:gridCol w="501775"/>
                <a:gridCol w="102679"/>
                <a:gridCol w="284145"/>
                <a:gridCol w="92346"/>
                <a:gridCol w="285437"/>
                <a:gridCol w="357764"/>
                <a:gridCol w="92346"/>
                <a:gridCol w="357764"/>
                <a:gridCol w="467547"/>
                <a:gridCol w="91701"/>
                <a:gridCol w="466903"/>
                <a:gridCol w="722633"/>
                <a:gridCol w="91701"/>
                <a:gridCol w="724571"/>
              </a:tblGrid>
              <a:tr h="640080">
                <a:tc gridSpan="7">
                  <a:txBody>
                    <a:bodyPr/>
                    <a:lstStyle/>
                    <a:p>
                      <a:pPr>
                        <a:lnSpc>
                          <a:spcPct val="100000"/>
                        </a:lnSpc>
                        <a:spcBef>
                          <a:spcPts val="30"/>
                        </a:spcBef>
                      </a:pPr>
                      <a:endParaRPr sz="1400" dirty="0">
                        <a:solidFill>
                          <a:schemeClr val="tx1"/>
                        </a:solidFill>
                        <a:latin typeface="Times New Roman"/>
                        <a:cs typeface="Times New Roman"/>
                      </a:endParaRPr>
                    </a:p>
                    <a:p>
                      <a:pPr marL="7620" algn="ctr">
                        <a:lnSpc>
                          <a:spcPct val="100000"/>
                        </a:lnSpc>
                      </a:pPr>
                      <a:r>
                        <a:rPr sz="1400" spc="-5" dirty="0">
                          <a:solidFill>
                            <a:schemeClr val="tx1"/>
                          </a:solidFill>
                          <a:latin typeface="Times New Roman"/>
                          <a:cs typeface="Times New Roman"/>
                        </a:rPr>
                        <a:t>Наименование</a:t>
                      </a:r>
                      <a:endParaRPr sz="1400" dirty="0">
                        <a:solidFill>
                          <a:schemeClr val="tx1"/>
                        </a:solidFill>
                        <a:latin typeface="Times New Roman"/>
                        <a:cs typeface="Times New Roman"/>
                      </a:endParaRPr>
                    </a:p>
                  </a:txBody>
                  <a:tcPr marL="0" marR="0" marT="38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3">
                  <a:txBody>
                    <a:bodyPr/>
                    <a:lstStyle/>
                    <a:p>
                      <a:pPr marL="635" algn="ctr">
                        <a:lnSpc>
                          <a:spcPct val="100000"/>
                        </a:lnSpc>
                        <a:spcBef>
                          <a:spcPts val="800"/>
                        </a:spcBef>
                      </a:pPr>
                      <a:r>
                        <a:rPr sz="1400" dirty="0">
                          <a:solidFill>
                            <a:schemeClr val="tx1"/>
                          </a:solidFill>
                          <a:latin typeface="Times New Roman"/>
                          <a:cs typeface="Times New Roman"/>
                        </a:rPr>
                        <a:t>№</a:t>
                      </a:r>
                    </a:p>
                    <a:p>
                      <a:pPr algn="ctr">
                        <a:lnSpc>
                          <a:spcPct val="100000"/>
                        </a:lnSpc>
                      </a:pPr>
                      <a:r>
                        <a:rPr sz="1400" dirty="0">
                          <a:solidFill>
                            <a:schemeClr val="tx1"/>
                          </a:solidFill>
                          <a:latin typeface="Times New Roman"/>
                          <a:cs typeface="Times New Roman"/>
                        </a:rPr>
                        <a:t>строки</a:t>
                      </a:r>
                    </a:p>
                  </a:txBody>
                  <a:tcPr marL="0" marR="0" marT="1016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3">
                  <a:txBody>
                    <a:bodyPr/>
                    <a:lstStyle/>
                    <a:p>
                      <a:pPr>
                        <a:lnSpc>
                          <a:spcPct val="100000"/>
                        </a:lnSpc>
                        <a:spcBef>
                          <a:spcPts val="30"/>
                        </a:spcBef>
                      </a:pPr>
                      <a:endParaRPr sz="1400" dirty="0">
                        <a:solidFill>
                          <a:schemeClr val="tx1"/>
                        </a:solidFill>
                        <a:latin typeface="Times New Roman"/>
                        <a:cs typeface="Times New Roman"/>
                      </a:endParaRPr>
                    </a:p>
                    <a:p>
                      <a:pPr marL="160020">
                        <a:lnSpc>
                          <a:spcPct val="100000"/>
                        </a:lnSpc>
                      </a:pPr>
                      <a:r>
                        <a:rPr sz="1400" dirty="0">
                          <a:solidFill>
                            <a:schemeClr val="tx1"/>
                          </a:solidFill>
                          <a:latin typeface="Times New Roman"/>
                          <a:cs typeface="Times New Roman"/>
                        </a:rPr>
                        <a:t>Число</a:t>
                      </a:r>
                    </a:p>
                  </a:txBody>
                  <a:tcPr marL="0" marR="0" marT="38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3">
                  <a:txBody>
                    <a:bodyPr/>
                    <a:lstStyle/>
                    <a:p>
                      <a:pPr marL="74295" marR="73025" indent="191770">
                        <a:lnSpc>
                          <a:spcPct val="100000"/>
                        </a:lnSpc>
                        <a:spcBef>
                          <a:spcPts val="800"/>
                        </a:spcBef>
                      </a:pPr>
                      <a:r>
                        <a:rPr sz="1400" dirty="0">
                          <a:solidFill>
                            <a:schemeClr val="tx1"/>
                          </a:solidFill>
                          <a:latin typeface="Times New Roman"/>
                          <a:cs typeface="Times New Roman"/>
                        </a:rPr>
                        <a:t>Число  п</a:t>
                      </a:r>
                      <a:r>
                        <a:rPr sz="1400" spc="40" dirty="0">
                          <a:solidFill>
                            <a:schemeClr val="tx1"/>
                          </a:solidFill>
                          <a:latin typeface="Times New Roman"/>
                          <a:cs typeface="Times New Roman"/>
                        </a:rPr>
                        <a:t>о</a:t>
                      </a:r>
                      <a:r>
                        <a:rPr sz="1400" spc="10" dirty="0">
                          <a:solidFill>
                            <a:schemeClr val="tx1"/>
                          </a:solidFill>
                          <a:latin typeface="Times New Roman"/>
                          <a:cs typeface="Times New Roman"/>
                        </a:rPr>
                        <a:t>с</a:t>
                      </a:r>
                      <a:r>
                        <a:rPr sz="1400" dirty="0">
                          <a:solidFill>
                            <a:schemeClr val="tx1"/>
                          </a:solidFill>
                          <a:latin typeface="Times New Roman"/>
                          <a:cs typeface="Times New Roman"/>
                        </a:rPr>
                        <a:t>ещений</a:t>
                      </a:r>
                    </a:p>
                  </a:txBody>
                  <a:tcPr marL="0" marR="0" marT="1016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3">
                  <a:txBody>
                    <a:bodyPr/>
                    <a:lstStyle/>
                    <a:p>
                      <a:pPr marL="187325" marR="80645" indent="-108585">
                        <a:lnSpc>
                          <a:spcPts val="1680"/>
                        </a:lnSpc>
                        <a:spcBef>
                          <a:spcPts val="15"/>
                        </a:spcBef>
                      </a:pPr>
                      <a:r>
                        <a:rPr sz="1400" dirty="0">
                          <a:solidFill>
                            <a:schemeClr val="tx1"/>
                          </a:solidFill>
                          <a:latin typeface="Times New Roman"/>
                          <a:cs typeface="Times New Roman"/>
                        </a:rPr>
                        <a:t>Число</a:t>
                      </a:r>
                      <a:r>
                        <a:rPr sz="1400" spc="-80" dirty="0">
                          <a:solidFill>
                            <a:schemeClr val="tx1"/>
                          </a:solidFill>
                          <a:latin typeface="Times New Roman"/>
                          <a:cs typeface="Times New Roman"/>
                        </a:rPr>
                        <a:t> </a:t>
                      </a:r>
                      <a:r>
                        <a:rPr sz="1400" spc="-5" dirty="0">
                          <a:solidFill>
                            <a:schemeClr val="tx1"/>
                          </a:solidFill>
                          <a:latin typeface="Times New Roman"/>
                          <a:cs typeface="Times New Roman"/>
                        </a:rPr>
                        <a:t>пациентов,  получивших  химиотерапию</a:t>
                      </a:r>
                      <a:endParaRPr sz="1400" dirty="0">
                        <a:solidFill>
                          <a:schemeClr val="tx1"/>
                        </a:solidFill>
                        <a:latin typeface="Times New Roman"/>
                        <a:cs typeface="Times New Roman"/>
                      </a:endParaRPr>
                    </a:p>
                  </a:txBody>
                  <a:tcPr marL="0" marR="0" marT="19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00"/>
                    </a:solidFill>
                  </a:tcPr>
                </a:tc>
                <a:tc hMerge="1">
                  <a:txBody>
                    <a:bodyPr/>
                    <a:lstStyle/>
                    <a:p>
                      <a:endParaRPr/>
                    </a:p>
                  </a:txBody>
                  <a:tcPr marL="0" marR="0" marT="0" marB="0"/>
                </a:tc>
                <a:tc hMerge="1">
                  <a:txBody>
                    <a:bodyPr/>
                    <a:lstStyle/>
                    <a:p>
                      <a:endParaRPr/>
                    </a:p>
                  </a:txBody>
                  <a:tcPr marL="0" marR="0" marT="0" marB="0"/>
                </a:tc>
              </a:tr>
              <a:tr h="211455">
                <a:tc gridSpan="3">
                  <a:txBody>
                    <a:bodyPr/>
                    <a:lstStyle/>
                    <a:p>
                      <a:pPr>
                        <a:lnSpc>
                          <a:spcPct val="100000"/>
                        </a:lnSpc>
                      </a:pPr>
                      <a:endParaRPr sz="1200">
                        <a:solidFill>
                          <a:schemeClr val="tx1"/>
                        </a:solidFill>
                        <a:latin typeface="Times New Roman"/>
                        <a:cs typeface="Times New Roman"/>
                      </a:endParaRPr>
                    </a:p>
                  </a:txBody>
                  <a:tcPr marL="0" marR="0" marT="0" marB="0">
                    <a:lnL w="12700">
                      <a:solidFill>
                        <a:srgbClr val="000000"/>
                      </a:solidFill>
                      <a:prstDash val="solid"/>
                    </a:lnL>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a:lnSpc>
                          <a:spcPts val="1565"/>
                        </a:lnSpc>
                      </a:pPr>
                      <a:r>
                        <a:rPr sz="1400" dirty="0">
                          <a:solidFill>
                            <a:schemeClr val="tx1"/>
                          </a:solidFill>
                          <a:latin typeface="Times New Roman"/>
                          <a:cs typeface="Times New Roman"/>
                        </a:rPr>
                        <a:t>1</a:t>
                      </a:r>
                      <a:endParaRPr sz="1400">
                        <a:solidFill>
                          <a:schemeClr val="tx1"/>
                        </a:solidFill>
                        <a:latin typeface="Times New Roman"/>
                        <a:cs typeface="Times New Roman"/>
                      </a:endParaRPr>
                    </a:p>
                  </a:txBody>
                  <a:tcPr marL="0" marR="0" marT="0" marB="0">
                    <a:lnT w="12700">
                      <a:solidFill>
                        <a:srgbClr val="000000"/>
                      </a:solidFill>
                      <a:prstDash val="solid"/>
                    </a:lnT>
                    <a:lnB w="12700">
                      <a:solidFill>
                        <a:srgbClr val="000000"/>
                      </a:solidFill>
                      <a:prstDash val="solid"/>
                    </a:lnB>
                    <a:solidFill>
                      <a:srgbClr val="FFFF00"/>
                    </a:solidFill>
                  </a:tcPr>
                </a:tc>
                <a:tc gridSpan="3">
                  <a:txBody>
                    <a:bodyPr/>
                    <a:lstStyle/>
                    <a:p>
                      <a:pPr>
                        <a:lnSpc>
                          <a:spcPct val="100000"/>
                        </a:lnSpc>
                      </a:pPr>
                      <a:endParaRPr sz="1200" dirty="0">
                        <a:solidFill>
                          <a:schemeClr val="tx1"/>
                        </a:solidFill>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a:lnSpc>
                          <a:spcPct val="100000"/>
                        </a:lnSpc>
                      </a:pPr>
                      <a:endParaRPr sz="1200" dirty="0">
                        <a:solidFill>
                          <a:schemeClr val="tx1"/>
                        </a:solidFill>
                        <a:latin typeface="Times New Roman"/>
                        <a:cs typeface="Times New Roman"/>
                      </a:endParaRPr>
                    </a:p>
                  </a:txBody>
                  <a:tcPr marL="0" marR="0" marT="0" marB="0">
                    <a:lnL w="12700">
                      <a:solidFill>
                        <a:srgbClr val="000000"/>
                      </a:solidFill>
                      <a:prstDash val="solid"/>
                    </a:lnL>
                    <a:lnT w="12700">
                      <a:solidFill>
                        <a:srgbClr val="000000"/>
                      </a:solidFill>
                      <a:prstDash val="solid"/>
                    </a:lnT>
                    <a:lnB w="12700">
                      <a:solidFill>
                        <a:srgbClr val="000000"/>
                      </a:solidFill>
                      <a:prstDash val="solid"/>
                    </a:lnB>
                  </a:tcPr>
                </a:tc>
                <a:tc>
                  <a:txBody>
                    <a:bodyPr/>
                    <a:lstStyle/>
                    <a:p>
                      <a:pPr marL="635" algn="ctr">
                        <a:lnSpc>
                          <a:spcPts val="1565"/>
                        </a:lnSpc>
                      </a:pPr>
                      <a:r>
                        <a:rPr sz="1400" dirty="0">
                          <a:solidFill>
                            <a:schemeClr val="tx1"/>
                          </a:solidFill>
                          <a:latin typeface="Times New Roman"/>
                          <a:cs typeface="Times New Roman"/>
                        </a:rPr>
                        <a:t>2</a:t>
                      </a:r>
                      <a:endParaRPr sz="1400">
                        <a:solidFill>
                          <a:schemeClr val="tx1"/>
                        </a:solidFill>
                        <a:latin typeface="Times New Roman"/>
                        <a:cs typeface="Times New Roman"/>
                      </a:endParaRPr>
                    </a:p>
                  </a:txBody>
                  <a:tcPr marL="0" marR="0" marT="0" marB="0">
                    <a:lnT w="12700">
                      <a:solidFill>
                        <a:srgbClr val="000000"/>
                      </a:solidFill>
                      <a:prstDash val="solid"/>
                    </a:lnT>
                    <a:lnB w="12700">
                      <a:solidFill>
                        <a:srgbClr val="000000"/>
                      </a:solidFill>
                      <a:prstDash val="solid"/>
                    </a:lnB>
                    <a:solidFill>
                      <a:srgbClr val="FFFF00"/>
                    </a:solidFill>
                  </a:tcPr>
                </a:tc>
                <a:tc>
                  <a:txBody>
                    <a:bodyPr/>
                    <a:lstStyle/>
                    <a:p>
                      <a:pPr>
                        <a:lnSpc>
                          <a:spcPct val="100000"/>
                        </a:lnSpc>
                      </a:pPr>
                      <a:endParaRPr sz="1200" dirty="0">
                        <a:solidFill>
                          <a:schemeClr val="tx1"/>
                        </a:solidFill>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200" dirty="0">
                        <a:solidFill>
                          <a:schemeClr val="tx1"/>
                        </a:solidFill>
                        <a:latin typeface="Times New Roman"/>
                        <a:cs typeface="Times New Roman"/>
                      </a:endParaRPr>
                    </a:p>
                  </a:txBody>
                  <a:tcPr marL="0" marR="0" marT="0" marB="0">
                    <a:lnL w="12700">
                      <a:solidFill>
                        <a:srgbClr val="000000"/>
                      </a:solidFill>
                      <a:prstDash val="solid"/>
                    </a:lnL>
                    <a:lnT w="12700">
                      <a:solidFill>
                        <a:srgbClr val="000000"/>
                      </a:solidFill>
                      <a:prstDash val="solid"/>
                    </a:lnT>
                    <a:lnB w="12700">
                      <a:solidFill>
                        <a:srgbClr val="000000"/>
                      </a:solidFill>
                      <a:prstDash val="solid"/>
                    </a:lnB>
                  </a:tcPr>
                </a:tc>
                <a:tc>
                  <a:txBody>
                    <a:bodyPr/>
                    <a:lstStyle/>
                    <a:p>
                      <a:pPr>
                        <a:lnSpc>
                          <a:spcPts val="1565"/>
                        </a:lnSpc>
                      </a:pPr>
                      <a:r>
                        <a:rPr sz="1400" dirty="0">
                          <a:solidFill>
                            <a:schemeClr val="tx1"/>
                          </a:solidFill>
                          <a:latin typeface="Times New Roman"/>
                          <a:cs typeface="Times New Roman"/>
                        </a:rPr>
                        <a:t>3</a:t>
                      </a:r>
                    </a:p>
                  </a:txBody>
                  <a:tcPr marL="0" marR="0" marT="0" marB="0">
                    <a:lnT w="12700">
                      <a:solidFill>
                        <a:srgbClr val="000000"/>
                      </a:solidFill>
                      <a:prstDash val="solid"/>
                    </a:lnT>
                    <a:lnB w="12700">
                      <a:solidFill>
                        <a:srgbClr val="000000"/>
                      </a:solidFill>
                      <a:prstDash val="solid"/>
                    </a:lnB>
                    <a:solidFill>
                      <a:srgbClr val="FFFF00"/>
                    </a:solidFill>
                  </a:tcPr>
                </a:tc>
                <a:tc>
                  <a:txBody>
                    <a:bodyPr/>
                    <a:lstStyle/>
                    <a:p>
                      <a:pPr>
                        <a:lnSpc>
                          <a:spcPct val="100000"/>
                        </a:lnSpc>
                      </a:pPr>
                      <a:endParaRPr sz="1200">
                        <a:solidFill>
                          <a:schemeClr val="tx1"/>
                        </a:solidFill>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200">
                        <a:solidFill>
                          <a:schemeClr val="tx1"/>
                        </a:solidFill>
                        <a:latin typeface="Times New Roman"/>
                        <a:cs typeface="Times New Roman"/>
                      </a:endParaRPr>
                    </a:p>
                  </a:txBody>
                  <a:tcPr marL="0" marR="0" marT="0" marB="0">
                    <a:lnL w="12700">
                      <a:solidFill>
                        <a:srgbClr val="000000"/>
                      </a:solidFill>
                      <a:prstDash val="solid"/>
                    </a:lnL>
                    <a:lnT w="12700">
                      <a:solidFill>
                        <a:srgbClr val="000000"/>
                      </a:solidFill>
                      <a:prstDash val="solid"/>
                    </a:lnT>
                    <a:lnB w="12700">
                      <a:solidFill>
                        <a:srgbClr val="000000"/>
                      </a:solidFill>
                      <a:prstDash val="solid"/>
                    </a:lnB>
                  </a:tcPr>
                </a:tc>
                <a:tc>
                  <a:txBody>
                    <a:bodyPr/>
                    <a:lstStyle/>
                    <a:p>
                      <a:pPr>
                        <a:lnSpc>
                          <a:spcPts val="1565"/>
                        </a:lnSpc>
                      </a:pPr>
                      <a:r>
                        <a:rPr sz="1400" dirty="0">
                          <a:solidFill>
                            <a:schemeClr val="tx1"/>
                          </a:solidFill>
                          <a:latin typeface="Times New Roman"/>
                          <a:cs typeface="Times New Roman"/>
                        </a:rPr>
                        <a:t>4</a:t>
                      </a:r>
                      <a:endParaRPr sz="1400">
                        <a:solidFill>
                          <a:schemeClr val="tx1"/>
                        </a:solidFill>
                        <a:latin typeface="Times New Roman"/>
                        <a:cs typeface="Times New Roman"/>
                      </a:endParaRPr>
                    </a:p>
                  </a:txBody>
                  <a:tcPr marL="0" marR="0" marT="0" marB="0">
                    <a:lnT w="12700">
                      <a:solidFill>
                        <a:srgbClr val="000000"/>
                      </a:solidFill>
                      <a:prstDash val="solid"/>
                    </a:lnT>
                    <a:lnB w="12700">
                      <a:solidFill>
                        <a:srgbClr val="000000"/>
                      </a:solidFill>
                      <a:prstDash val="solid"/>
                    </a:lnB>
                    <a:solidFill>
                      <a:srgbClr val="FFFF00"/>
                    </a:solidFill>
                  </a:tcPr>
                </a:tc>
                <a:tc>
                  <a:txBody>
                    <a:bodyPr/>
                    <a:lstStyle/>
                    <a:p>
                      <a:pPr>
                        <a:lnSpc>
                          <a:spcPct val="100000"/>
                        </a:lnSpc>
                      </a:pPr>
                      <a:endParaRPr sz="1200">
                        <a:solidFill>
                          <a:schemeClr val="tx1"/>
                        </a:solidFill>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200" dirty="0">
                        <a:solidFill>
                          <a:schemeClr val="tx1"/>
                        </a:solidFill>
                        <a:latin typeface="Times New Roman"/>
                        <a:cs typeface="Times New Roman"/>
                      </a:endParaRPr>
                    </a:p>
                  </a:txBody>
                  <a:tcPr marL="0" marR="0" marT="0" marB="0">
                    <a:lnL w="12700">
                      <a:solidFill>
                        <a:srgbClr val="000000"/>
                      </a:solidFill>
                      <a:prstDash val="solid"/>
                    </a:lnL>
                    <a:lnT w="12700">
                      <a:solidFill>
                        <a:srgbClr val="000000"/>
                      </a:solidFill>
                      <a:prstDash val="solid"/>
                    </a:lnT>
                    <a:lnB w="12700">
                      <a:solidFill>
                        <a:srgbClr val="000000"/>
                      </a:solidFill>
                      <a:prstDash val="solid"/>
                    </a:lnB>
                  </a:tcPr>
                </a:tc>
                <a:tc>
                  <a:txBody>
                    <a:bodyPr/>
                    <a:lstStyle/>
                    <a:p>
                      <a:pPr>
                        <a:lnSpc>
                          <a:spcPts val="1565"/>
                        </a:lnSpc>
                      </a:pPr>
                      <a:r>
                        <a:rPr sz="1400" dirty="0">
                          <a:solidFill>
                            <a:schemeClr val="tx1"/>
                          </a:solidFill>
                          <a:latin typeface="Times New Roman"/>
                          <a:cs typeface="Times New Roman"/>
                        </a:rPr>
                        <a:t>5</a:t>
                      </a:r>
                    </a:p>
                  </a:txBody>
                  <a:tcPr marL="0" marR="0" marT="0" marB="0">
                    <a:lnT w="12700">
                      <a:solidFill>
                        <a:srgbClr val="000000"/>
                      </a:solidFill>
                      <a:prstDash val="solid"/>
                    </a:lnT>
                    <a:lnB w="12700">
                      <a:solidFill>
                        <a:srgbClr val="000000"/>
                      </a:solidFill>
                      <a:prstDash val="solid"/>
                    </a:lnB>
                    <a:solidFill>
                      <a:srgbClr val="FFFF00"/>
                    </a:solidFill>
                  </a:tcPr>
                </a:tc>
                <a:tc>
                  <a:txBody>
                    <a:bodyPr/>
                    <a:lstStyle/>
                    <a:p>
                      <a:pPr>
                        <a:lnSpc>
                          <a:spcPct val="100000"/>
                        </a:lnSpc>
                      </a:pPr>
                      <a:endParaRPr sz="1200">
                        <a:solidFill>
                          <a:schemeClr val="tx1"/>
                        </a:solidFill>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r>
              <a:tr h="212725">
                <a:tc>
                  <a:txBody>
                    <a:bodyPr/>
                    <a:lstStyle/>
                    <a:p>
                      <a:pPr>
                        <a:lnSpc>
                          <a:spcPct val="100000"/>
                        </a:lnSpc>
                      </a:pPr>
                      <a:endParaRPr sz="1200">
                        <a:latin typeface="Times New Roman"/>
                        <a:cs typeface="Times New Roman"/>
                      </a:endParaRPr>
                    </a:p>
                  </a:txBody>
                  <a:tcPr marL="0" marR="0" marT="0" marB="0">
                    <a:lnL w="12700">
                      <a:solidFill>
                        <a:srgbClr val="000000"/>
                      </a:solidFill>
                      <a:prstDash val="solid"/>
                    </a:lnL>
                    <a:lnT w="12700">
                      <a:solidFill>
                        <a:srgbClr val="000000"/>
                      </a:solidFill>
                      <a:prstDash val="solid"/>
                    </a:lnT>
                    <a:lnB w="12700">
                      <a:solidFill>
                        <a:srgbClr val="000000"/>
                      </a:solidFill>
                      <a:prstDash val="solid"/>
                    </a:lnB>
                    <a:solidFill>
                      <a:srgbClr val="FFFF00"/>
                    </a:solidFill>
                  </a:tcPr>
                </a:tc>
                <a:tc gridSpan="4">
                  <a:txBody>
                    <a:bodyPr/>
                    <a:lstStyle/>
                    <a:p>
                      <a:pPr marL="5715">
                        <a:lnSpc>
                          <a:spcPts val="1580"/>
                        </a:lnSpc>
                      </a:pPr>
                      <a:r>
                        <a:rPr sz="1400" dirty="0">
                          <a:solidFill>
                            <a:schemeClr val="tx1"/>
                          </a:solidFill>
                          <a:latin typeface="Times New Roman"/>
                          <a:cs typeface="Times New Roman"/>
                        </a:rPr>
                        <a:t>Центры </a:t>
                      </a:r>
                      <a:r>
                        <a:rPr sz="1400" spc="-15" dirty="0">
                          <a:solidFill>
                            <a:schemeClr val="tx1"/>
                          </a:solidFill>
                          <a:latin typeface="Times New Roman"/>
                          <a:cs typeface="Times New Roman"/>
                        </a:rPr>
                        <a:t>амбулаторной </a:t>
                      </a:r>
                      <a:r>
                        <a:rPr sz="1400" spc="-10" dirty="0">
                          <a:solidFill>
                            <a:schemeClr val="tx1"/>
                          </a:solidFill>
                          <a:latin typeface="Times New Roman"/>
                          <a:cs typeface="Times New Roman"/>
                        </a:rPr>
                        <a:t>онкологической</a:t>
                      </a:r>
                      <a:r>
                        <a:rPr sz="1400" spc="-120" dirty="0">
                          <a:solidFill>
                            <a:schemeClr val="tx1"/>
                          </a:solidFill>
                          <a:latin typeface="Times New Roman"/>
                          <a:cs typeface="Times New Roman"/>
                        </a:rPr>
                        <a:t> </a:t>
                      </a:r>
                      <a:r>
                        <a:rPr sz="1400" spc="-5" dirty="0">
                          <a:solidFill>
                            <a:schemeClr val="tx1"/>
                          </a:solidFill>
                          <a:latin typeface="Times New Roman"/>
                          <a:cs typeface="Times New Roman"/>
                        </a:rPr>
                        <a:t>помощи</a:t>
                      </a:r>
                      <a:endParaRPr sz="1400" dirty="0">
                        <a:solidFill>
                          <a:schemeClr val="tx1"/>
                        </a:solidFill>
                        <a:latin typeface="Times New Roman"/>
                        <a:cs typeface="Times New Roman"/>
                      </a:endParaRPr>
                    </a:p>
                  </a:txBody>
                  <a:tcPr marL="0" marR="0" marT="0" marB="0">
                    <a:lnT w="12700">
                      <a:solidFill>
                        <a:srgbClr val="000000"/>
                      </a:solidFill>
                      <a:prstDash val="solid"/>
                    </a:lnT>
                    <a:lnB w="12700">
                      <a:solidFill>
                        <a:srgbClr val="000000"/>
                      </a:solidFill>
                      <a:prstDash val="solid"/>
                    </a:lnB>
                    <a:solidFill>
                      <a:srgbClr val="FFFF00"/>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2">
                  <a:txBody>
                    <a:bodyPr/>
                    <a:lstStyle/>
                    <a:p>
                      <a:pPr>
                        <a:lnSpc>
                          <a:spcPct val="100000"/>
                        </a:lnSpc>
                      </a:pPr>
                      <a:endParaRPr sz="1200">
                        <a:solidFill>
                          <a:schemeClr val="tx1"/>
                        </a:solidFill>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a:txBody>
                    <a:bodyPr/>
                    <a:lstStyle/>
                    <a:p>
                      <a:pPr>
                        <a:lnSpc>
                          <a:spcPct val="100000"/>
                        </a:lnSpc>
                      </a:pPr>
                      <a:endParaRPr sz="1200">
                        <a:solidFill>
                          <a:schemeClr val="tx1"/>
                        </a:solidFill>
                        <a:latin typeface="Times New Roman"/>
                        <a:cs typeface="Times New Roman"/>
                      </a:endParaRPr>
                    </a:p>
                  </a:txBody>
                  <a:tcPr marL="0" marR="0" marT="0" marB="0">
                    <a:lnL w="12700">
                      <a:solidFill>
                        <a:srgbClr val="000000"/>
                      </a:solidFill>
                      <a:prstDash val="solid"/>
                    </a:lnL>
                    <a:lnT w="12700">
                      <a:solidFill>
                        <a:srgbClr val="000000"/>
                      </a:solidFill>
                      <a:prstDash val="solid"/>
                    </a:lnT>
                    <a:lnB w="12700">
                      <a:solidFill>
                        <a:srgbClr val="000000"/>
                      </a:solidFill>
                      <a:prstDash val="solid"/>
                    </a:lnB>
                  </a:tcPr>
                </a:tc>
                <a:tc>
                  <a:txBody>
                    <a:bodyPr/>
                    <a:lstStyle/>
                    <a:p>
                      <a:pPr marL="635" algn="ctr">
                        <a:lnSpc>
                          <a:spcPts val="1580"/>
                        </a:lnSpc>
                      </a:pPr>
                      <a:r>
                        <a:rPr sz="1400" dirty="0">
                          <a:solidFill>
                            <a:schemeClr val="tx1"/>
                          </a:solidFill>
                          <a:latin typeface="Times New Roman"/>
                          <a:cs typeface="Times New Roman"/>
                        </a:rPr>
                        <a:t>1</a:t>
                      </a:r>
                      <a:endParaRPr sz="1400">
                        <a:solidFill>
                          <a:schemeClr val="tx1"/>
                        </a:solidFill>
                        <a:latin typeface="Times New Roman"/>
                        <a:cs typeface="Times New Roman"/>
                      </a:endParaRPr>
                    </a:p>
                  </a:txBody>
                  <a:tcPr marL="0" marR="0" marT="0" marB="0">
                    <a:lnT w="12700">
                      <a:solidFill>
                        <a:srgbClr val="000000"/>
                      </a:solidFill>
                      <a:prstDash val="solid"/>
                    </a:lnT>
                    <a:lnB w="12700">
                      <a:solidFill>
                        <a:srgbClr val="000000"/>
                      </a:solidFill>
                      <a:prstDash val="solid"/>
                    </a:lnB>
                    <a:solidFill>
                      <a:srgbClr val="FFFF00"/>
                    </a:solidFill>
                  </a:tcPr>
                </a:tc>
                <a:tc>
                  <a:txBody>
                    <a:bodyPr/>
                    <a:lstStyle/>
                    <a:p>
                      <a:pPr>
                        <a:lnSpc>
                          <a:spcPct val="100000"/>
                        </a:lnSpc>
                      </a:pPr>
                      <a:endParaRPr sz="1200">
                        <a:solidFill>
                          <a:schemeClr val="tx1"/>
                        </a:solidFill>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gridSpan="3">
                  <a:txBody>
                    <a:bodyPr/>
                    <a:lstStyle/>
                    <a:p>
                      <a:pPr>
                        <a:lnSpc>
                          <a:spcPct val="100000"/>
                        </a:lnSpc>
                      </a:pPr>
                      <a:endParaRPr sz="1200" dirty="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3">
                  <a:txBody>
                    <a:bodyPr/>
                    <a:lstStyle/>
                    <a:p>
                      <a:pPr>
                        <a:lnSpc>
                          <a:spcPct val="100000"/>
                        </a:lnSpc>
                      </a:pPr>
                      <a:endParaRPr sz="1200" dirty="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3">
                  <a:txBody>
                    <a:bodyPr/>
                    <a:lstStyle/>
                    <a:p>
                      <a:pPr>
                        <a:lnSpc>
                          <a:spcPct val="100000"/>
                        </a:lnSpc>
                      </a:pPr>
                      <a:endParaRPr sz="1200" dirty="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r>
              <a:tr h="213360">
                <a:tc>
                  <a:txBody>
                    <a:bodyPr/>
                    <a:lstStyle/>
                    <a:p>
                      <a:pPr>
                        <a:lnSpc>
                          <a:spcPct val="100000"/>
                        </a:lnSpc>
                      </a:pPr>
                      <a:endParaRPr sz="1200">
                        <a:latin typeface="Times New Roman"/>
                        <a:cs typeface="Times New Roman"/>
                      </a:endParaRPr>
                    </a:p>
                  </a:txBody>
                  <a:tcPr marL="0" marR="0" marT="0" marB="0">
                    <a:lnL w="12700">
                      <a:solidFill>
                        <a:srgbClr val="000000"/>
                      </a:solidFill>
                      <a:prstDash val="solid"/>
                    </a:lnL>
                    <a:lnT w="12700">
                      <a:solidFill>
                        <a:srgbClr val="000000"/>
                      </a:solidFill>
                      <a:prstDash val="solid"/>
                    </a:lnT>
                    <a:lnB w="12700">
                      <a:solidFill>
                        <a:srgbClr val="000000"/>
                      </a:solidFill>
                      <a:prstDash val="solid"/>
                    </a:lnB>
                    <a:solidFill>
                      <a:srgbClr val="FFFF00"/>
                    </a:solidFill>
                  </a:tcPr>
                </a:tc>
                <a:tc gridSpan="2">
                  <a:txBody>
                    <a:bodyPr/>
                    <a:lstStyle/>
                    <a:p>
                      <a:pPr marL="226695">
                        <a:lnSpc>
                          <a:spcPts val="1580"/>
                        </a:lnSpc>
                      </a:pPr>
                      <a:r>
                        <a:rPr sz="1400" dirty="0">
                          <a:solidFill>
                            <a:schemeClr val="tx1"/>
                          </a:solidFill>
                          <a:latin typeface="Times New Roman"/>
                          <a:cs typeface="Times New Roman"/>
                        </a:rPr>
                        <a:t>из них</a:t>
                      </a:r>
                      <a:r>
                        <a:rPr sz="1400" spc="-100" dirty="0">
                          <a:solidFill>
                            <a:schemeClr val="tx1"/>
                          </a:solidFill>
                          <a:latin typeface="Times New Roman"/>
                          <a:cs typeface="Times New Roman"/>
                        </a:rPr>
                        <a:t> </a:t>
                      </a:r>
                      <a:r>
                        <a:rPr sz="1400" dirty="0">
                          <a:solidFill>
                            <a:schemeClr val="tx1"/>
                          </a:solidFill>
                          <a:latin typeface="Times New Roman"/>
                          <a:cs typeface="Times New Roman"/>
                        </a:rPr>
                        <a:t>самостоятельные</a:t>
                      </a:r>
                      <a:endParaRPr sz="1400">
                        <a:solidFill>
                          <a:schemeClr val="tx1"/>
                        </a:solidFill>
                        <a:latin typeface="Times New Roman"/>
                        <a:cs typeface="Times New Roman"/>
                      </a:endParaRPr>
                    </a:p>
                  </a:txBody>
                  <a:tcPr marL="0" marR="0" marT="0" marB="0">
                    <a:lnT w="12700">
                      <a:solidFill>
                        <a:srgbClr val="000000"/>
                      </a:solidFill>
                      <a:prstDash val="solid"/>
                    </a:lnT>
                    <a:lnB w="12700">
                      <a:solidFill>
                        <a:srgbClr val="000000"/>
                      </a:solidFill>
                      <a:prstDash val="solid"/>
                    </a:lnB>
                    <a:solidFill>
                      <a:srgbClr val="FFFF00"/>
                    </a:solidFill>
                  </a:tcPr>
                </a:tc>
                <a:tc hMerge="1">
                  <a:txBody>
                    <a:bodyPr/>
                    <a:lstStyle/>
                    <a:p>
                      <a:endParaRPr/>
                    </a:p>
                  </a:txBody>
                  <a:tcPr marL="0" marR="0" marT="0" marB="0"/>
                </a:tc>
                <a:tc gridSpan="4">
                  <a:txBody>
                    <a:bodyPr/>
                    <a:lstStyle/>
                    <a:p>
                      <a:pPr>
                        <a:lnSpc>
                          <a:spcPct val="100000"/>
                        </a:lnSpc>
                      </a:pPr>
                      <a:endParaRPr sz="1200">
                        <a:solidFill>
                          <a:schemeClr val="tx1"/>
                        </a:solidFill>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pPr>
                        <a:lnSpc>
                          <a:spcPct val="100000"/>
                        </a:lnSpc>
                      </a:pPr>
                      <a:endParaRPr sz="1200">
                        <a:solidFill>
                          <a:schemeClr val="tx1"/>
                        </a:solidFill>
                        <a:latin typeface="Times New Roman"/>
                        <a:cs typeface="Times New Roman"/>
                      </a:endParaRPr>
                    </a:p>
                  </a:txBody>
                  <a:tcPr marL="0" marR="0" marT="0" marB="0">
                    <a:lnL w="12700">
                      <a:solidFill>
                        <a:srgbClr val="000000"/>
                      </a:solidFill>
                      <a:prstDash val="solid"/>
                    </a:lnL>
                    <a:lnT w="12700">
                      <a:solidFill>
                        <a:srgbClr val="000000"/>
                      </a:solidFill>
                      <a:prstDash val="solid"/>
                    </a:lnT>
                    <a:lnB w="12700">
                      <a:solidFill>
                        <a:srgbClr val="000000"/>
                      </a:solidFill>
                      <a:prstDash val="solid"/>
                    </a:lnB>
                  </a:tcPr>
                </a:tc>
                <a:tc>
                  <a:txBody>
                    <a:bodyPr/>
                    <a:lstStyle/>
                    <a:p>
                      <a:pPr marL="635" algn="ctr">
                        <a:lnSpc>
                          <a:spcPts val="1580"/>
                        </a:lnSpc>
                      </a:pPr>
                      <a:r>
                        <a:rPr sz="1400" dirty="0">
                          <a:solidFill>
                            <a:schemeClr val="tx1"/>
                          </a:solidFill>
                          <a:latin typeface="Times New Roman"/>
                          <a:cs typeface="Times New Roman"/>
                        </a:rPr>
                        <a:t>2</a:t>
                      </a:r>
                      <a:endParaRPr sz="1400">
                        <a:solidFill>
                          <a:schemeClr val="tx1"/>
                        </a:solidFill>
                        <a:latin typeface="Times New Roman"/>
                        <a:cs typeface="Times New Roman"/>
                      </a:endParaRPr>
                    </a:p>
                  </a:txBody>
                  <a:tcPr marL="0" marR="0" marT="0" marB="0">
                    <a:lnT w="12700">
                      <a:solidFill>
                        <a:srgbClr val="000000"/>
                      </a:solidFill>
                      <a:prstDash val="solid"/>
                    </a:lnT>
                    <a:lnB w="12700">
                      <a:solidFill>
                        <a:srgbClr val="000000"/>
                      </a:solidFill>
                      <a:prstDash val="solid"/>
                    </a:lnB>
                    <a:solidFill>
                      <a:srgbClr val="FFFF00"/>
                    </a:solidFill>
                  </a:tcPr>
                </a:tc>
                <a:tc>
                  <a:txBody>
                    <a:bodyPr/>
                    <a:lstStyle/>
                    <a:p>
                      <a:pPr>
                        <a:lnSpc>
                          <a:spcPct val="100000"/>
                        </a:lnSpc>
                      </a:pPr>
                      <a:endParaRPr sz="1200">
                        <a:solidFill>
                          <a:schemeClr val="tx1"/>
                        </a:solidFill>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gridSpan="3">
                  <a:txBody>
                    <a:bodyPr/>
                    <a:lstStyle/>
                    <a:p>
                      <a:pPr>
                        <a:lnSpc>
                          <a:spcPct val="100000"/>
                        </a:lnSpc>
                      </a:pPr>
                      <a:endParaRPr sz="120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3">
                  <a:txBody>
                    <a:bodyPr/>
                    <a:lstStyle/>
                    <a:p>
                      <a:pPr>
                        <a:lnSpc>
                          <a:spcPct val="100000"/>
                        </a:lnSpc>
                      </a:pPr>
                      <a:endParaRPr sz="120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3">
                  <a:txBody>
                    <a:bodyPr/>
                    <a:lstStyle/>
                    <a:p>
                      <a:pPr>
                        <a:lnSpc>
                          <a:spcPct val="100000"/>
                        </a:lnSpc>
                      </a:pPr>
                      <a:endParaRPr sz="1200" dirty="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r>
              <a:tr h="218440">
                <a:tc>
                  <a:txBody>
                    <a:bodyPr/>
                    <a:lstStyle/>
                    <a:p>
                      <a:pPr>
                        <a:lnSpc>
                          <a:spcPct val="100000"/>
                        </a:lnSpc>
                      </a:pPr>
                      <a:endParaRPr sz="1300">
                        <a:latin typeface="Times New Roman"/>
                        <a:cs typeface="Times New Roman"/>
                      </a:endParaRPr>
                    </a:p>
                  </a:txBody>
                  <a:tcPr marL="0" marR="0" marT="0" marB="0">
                    <a:lnL w="12700">
                      <a:solidFill>
                        <a:srgbClr val="000000"/>
                      </a:solidFill>
                      <a:prstDash val="solid"/>
                    </a:lnL>
                    <a:lnT w="12700">
                      <a:solidFill>
                        <a:srgbClr val="000000"/>
                      </a:solidFill>
                      <a:prstDash val="solid"/>
                    </a:lnT>
                    <a:lnB w="19050">
                      <a:solidFill>
                        <a:srgbClr val="FFFFFF"/>
                      </a:solidFill>
                      <a:prstDash val="solid"/>
                    </a:lnB>
                    <a:solidFill>
                      <a:srgbClr val="FFFF00"/>
                    </a:solidFill>
                  </a:tcPr>
                </a:tc>
                <a:tc gridSpan="5">
                  <a:txBody>
                    <a:bodyPr/>
                    <a:lstStyle/>
                    <a:p>
                      <a:pPr marL="5715">
                        <a:lnSpc>
                          <a:spcPts val="1620"/>
                        </a:lnSpc>
                      </a:pPr>
                      <a:r>
                        <a:rPr sz="1400" spc="-5" dirty="0">
                          <a:solidFill>
                            <a:schemeClr val="tx1"/>
                          </a:solidFill>
                          <a:latin typeface="Times New Roman"/>
                          <a:cs typeface="Times New Roman"/>
                        </a:rPr>
                        <a:t>Отделения (кабинеты) </a:t>
                      </a:r>
                      <a:r>
                        <a:rPr sz="1400" spc="-15" dirty="0">
                          <a:solidFill>
                            <a:schemeClr val="tx1"/>
                          </a:solidFill>
                          <a:latin typeface="Times New Roman"/>
                          <a:cs typeface="Times New Roman"/>
                        </a:rPr>
                        <a:t>амбулаторной</a:t>
                      </a:r>
                      <a:r>
                        <a:rPr sz="1400" spc="-65" dirty="0">
                          <a:solidFill>
                            <a:schemeClr val="tx1"/>
                          </a:solidFill>
                          <a:latin typeface="Times New Roman"/>
                          <a:cs typeface="Times New Roman"/>
                        </a:rPr>
                        <a:t> </a:t>
                      </a:r>
                      <a:r>
                        <a:rPr sz="1400" spc="-10" dirty="0">
                          <a:solidFill>
                            <a:schemeClr val="tx1"/>
                          </a:solidFill>
                          <a:latin typeface="Times New Roman"/>
                          <a:cs typeface="Times New Roman"/>
                        </a:rPr>
                        <a:t>онкологической</a:t>
                      </a:r>
                      <a:endParaRPr sz="1400">
                        <a:solidFill>
                          <a:schemeClr val="tx1"/>
                        </a:solidFill>
                        <a:latin typeface="Times New Roman"/>
                        <a:cs typeface="Times New Roman"/>
                      </a:endParaRPr>
                    </a:p>
                  </a:txBody>
                  <a:tcPr marL="0" marR="0" marT="0" marB="0">
                    <a:lnT w="12700">
                      <a:solidFill>
                        <a:srgbClr val="000000"/>
                      </a:solidFill>
                      <a:prstDash val="solid"/>
                    </a:lnT>
                    <a:lnB w="19050">
                      <a:solidFill>
                        <a:srgbClr val="FFFFFF"/>
                      </a:solidFill>
                      <a:prstDash val="solid"/>
                    </a:lnB>
                    <a:solidFill>
                      <a:srgbClr val="FFFF00"/>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pPr>
                        <a:lnSpc>
                          <a:spcPct val="100000"/>
                        </a:lnSpc>
                      </a:pPr>
                      <a:endParaRPr sz="1300">
                        <a:solidFill>
                          <a:schemeClr val="tx1"/>
                        </a:solidFill>
                        <a:latin typeface="Times New Roman"/>
                        <a:cs typeface="Times New Roman"/>
                      </a:endParaRPr>
                    </a:p>
                  </a:txBody>
                  <a:tcPr marL="0" marR="0" marT="0" marB="0">
                    <a:lnR w="12700">
                      <a:solidFill>
                        <a:srgbClr val="000000"/>
                      </a:solidFill>
                      <a:prstDash val="solid"/>
                    </a:lnR>
                    <a:lnT w="12700">
                      <a:solidFill>
                        <a:srgbClr val="000000"/>
                      </a:solidFill>
                      <a:prstDash val="solid"/>
                    </a:lnT>
                    <a:lnB w="19050">
                      <a:solidFill>
                        <a:srgbClr val="FFFFFF"/>
                      </a:solidFill>
                      <a:prstDash val="solid"/>
                    </a:lnB>
                  </a:tcPr>
                </a:tc>
                <a:tc>
                  <a:txBody>
                    <a:bodyPr/>
                    <a:lstStyle/>
                    <a:p>
                      <a:pPr>
                        <a:lnSpc>
                          <a:spcPct val="100000"/>
                        </a:lnSpc>
                      </a:pPr>
                      <a:endParaRPr sz="1300">
                        <a:solidFill>
                          <a:schemeClr val="tx1"/>
                        </a:solidFill>
                        <a:latin typeface="Times New Roman"/>
                        <a:cs typeface="Times New Roman"/>
                      </a:endParaRPr>
                    </a:p>
                  </a:txBody>
                  <a:tcPr marL="0" marR="0" marT="0" marB="0">
                    <a:lnL w="12700">
                      <a:solidFill>
                        <a:srgbClr val="000000"/>
                      </a:solidFill>
                      <a:prstDash val="solid"/>
                    </a:lnL>
                    <a:lnT w="12700">
                      <a:solidFill>
                        <a:srgbClr val="000000"/>
                      </a:solidFill>
                      <a:prstDash val="solid"/>
                    </a:lnT>
                    <a:lnB w="19050">
                      <a:solidFill>
                        <a:srgbClr val="FFFFFF"/>
                      </a:solidFill>
                      <a:prstDash val="solid"/>
                    </a:lnB>
                  </a:tcPr>
                </a:tc>
                <a:tc>
                  <a:txBody>
                    <a:bodyPr/>
                    <a:lstStyle/>
                    <a:p>
                      <a:pPr marL="635" algn="ctr">
                        <a:lnSpc>
                          <a:spcPts val="1620"/>
                        </a:lnSpc>
                      </a:pPr>
                      <a:r>
                        <a:rPr sz="1400" dirty="0">
                          <a:solidFill>
                            <a:schemeClr val="tx1"/>
                          </a:solidFill>
                          <a:latin typeface="Times New Roman"/>
                          <a:cs typeface="Times New Roman"/>
                        </a:rPr>
                        <a:t>3</a:t>
                      </a:r>
                      <a:endParaRPr sz="1400">
                        <a:solidFill>
                          <a:schemeClr val="tx1"/>
                        </a:solidFill>
                        <a:latin typeface="Times New Roman"/>
                        <a:cs typeface="Times New Roman"/>
                      </a:endParaRPr>
                    </a:p>
                  </a:txBody>
                  <a:tcPr marL="0" marR="0" marT="0" marB="0">
                    <a:lnT w="12700">
                      <a:solidFill>
                        <a:srgbClr val="000000"/>
                      </a:solidFill>
                      <a:prstDash val="solid"/>
                    </a:lnT>
                    <a:lnB w="19050">
                      <a:solidFill>
                        <a:srgbClr val="FFFFFF"/>
                      </a:solidFill>
                      <a:prstDash val="solid"/>
                    </a:lnB>
                    <a:solidFill>
                      <a:srgbClr val="FFFF00"/>
                    </a:solidFill>
                  </a:tcPr>
                </a:tc>
                <a:tc>
                  <a:txBody>
                    <a:bodyPr/>
                    <a:lstStyle/>
                    <a:p>
                      <a:pPr>
                        <a:lnSpc>
                          <a:spcPct val="100000"/>
                        </a:lnSpc>
                      </a:pPr>
                      <a:endParaRPr sz="1300">
                        <a:solidFill>
                          <a:schemeClr val="tx1"/>
                        </a:solidFill>
                        <a:latin typeface="Times New Roman"/>
                        <a:cs typeface="Times New Roman"/>
                      </a:endParaRPr>
                    </a:p>
                  </a:txBody>
                  <a:tcPr marL="0" marR="0" marT="0" marB="0">
                    <a:lnR w="12700">
                      <a:solidFill>
                        <a:srgbClr val="000000"/>
                      </a:solidFill>
                      <a:prstDash val="solid"/>
                    </a:lnR>
                    <a:lnT w="12700">
                      <a:solidFill>
                        <a:srgbClr val="000000"/>
                      </a:solidFill>
                      <a:prstDash val="solid"/>
                    </a:lnT>
                    <a:lnB w="19050">
                      <a:solidFill>
                        <a:srgbClr val="FFFFFF"/>
                      </a:solidFill>
                      <a:prstDash val="solid"/>
                    </a:lnB>
                  </a:tcPr>
                </a:tc>
                <a:tc rowSpan="2" gridSpan="3">
                  <a:txBody>
                    <a:bodyPr/>
                    <a:lstStyle/>
                    <a:p>
                      <a:pPr>
                        <a:lnSpc>
                          <a:spcPct val="100000"/>
                        </a:lnSpc>
                      </a:pPr>
                      <a:endParaRPr sz="140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rowSpan="2" hMerge="1">
                  <a:txBody>
                    <a:bodyPr/>
                    <a:lstStyle/>
                    <a:p>
                      <a:endParaRPr/>
                    </a:p>
                  </a:txBody>
                  <a:tcPr marL="0" marR="0" marT="0" marB="0"/>
                </a:tc>
                <a:tc rowSpan="2" hMerge="1">
                  <a:txBody>
                    <a:bodyPr/>
                    <a:lstStyle/>
                    <a:p>
                      <a:endParaRPr/>
                    </a:p>
                  </a:txBody>
                  <a:tcPr marL="0" marR="0" marT="0" marB="0"/>
                </a:tc>
                <a:tc rowSpan="2" gridSpan="3">
                  <a:txBody>
                    <a:bodyPr/>
                    <a:lstStyle/>
                    <a:p>
                      <a:pPr>
                        <a:lnSpc>
                          <a:spcPct val="100000"/>
                        </a:lnSpc>
                      </a:pPr>
                      <a:endParaRPr sz="140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rowSpan="2" hMerge="1">
                  <a:txBody>
                    <a:bodyPr/>
                    <a:lstStyle/>
                    <a:p>
                      <a:endParaRPr/>
                    </a:p>
                  </a:txBody>
                  <a:tcPr marL="0" marR="0" marT="0" marB="0"/>
                </a:tc>
                <a:tc rowSpan="2" hMerge="1">
                  <a:txBody>
                    <a:bodyPr/>
                    <a:lstStyle/>
                    <a:p>
                      <a:endParaRPr/>
                    </a:p>
                  </a:txBody>
                  <a:tcPr marL="0" marR="0" marT="0" marB="0"/>
                </a:tc>
                <a:tc rowSpan="2" gridSpan="3">
                  <a:txBody>
                    <a:bodyPr/>
                    <a:lstStyle/>
                    <a:p>
                      <a:pPr>
                        <a:lnSpc>
                          <a:spcPct val="100000"/>
                        </a:lnSpc>
                      </a:pPr>
                      <a:endParaRPr sz="1400" dirty="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rowSpan="2" hMerge="1">
                  <a:txBody>
                    <a:bodyPr/>
                    <a:lstStyle/>
                    <a:p>
                      <a:endParaRPr/>
                    </a:p>
                  </a:txBody>
                  <a:tcPr marL="0" marR="0" marT="0" marB="0"/>
                </a:tc>
                <a:tc rowSpan="2" hMerge="1">
                  <a:txBody>
                    <a:bodyPr/>
                    <a:lstStyle/>
                    <a:p>
                      <a:endParaRPr/>
                    </a:p>
                  </a:txBody>
                  <a:tcPr marL="0" marR="0" marT="0" marB="0"/>
                </a:tc>
              </a:tr>
              <a:tr h="207645">
                <a:tc>
                  <a:txBody>
                    <a:bodyPr/>
                    <a:lstStyle/>
                    <a:p>
                      <a:pPr>
                        <a:lnSpc>
                          <a:spcPct val="100000"/>
                        </a:lnSpc>
                      </a:pPr>
                      <a:endParaRPr sz="1200">
                        <a:latin typeface="Times New Roman"/>
                        <a:cs typeface="Times New Roman"/>
                      </a:endParaRPr>
                    </a:p>
                  </a:txBody>
                  <a:tcPr marL="0" marR="0" marT="0" marB="0">
                    <a:lnL w="12700">
                      <a:solidFill>
                        <a:srgbClr val="000000"/>
                      </a:solidFill>
                      <a:prstDash val="solid"/>
                    </a:lnL>
                    <a:lnT w="19050">
                      <a:solidFill>
                        <a:srgbClr val="FFFFFF"/>
                      </a:solidFill>
                      <a:prstDash val="solid"/>
                    </a:lnT>
                    <a:lnB w="12700">
                      <a:solidFill>
                        <a:srgbClr val="000000"/>
                      </a:solidFill>
                      <a:prstDash val="solid"/>
                    </a:lnB>
                    <a:solidFill>
                      <a:srgbClr val="FFFF00"/>
                    </a:solidFill>
                  </a:tcPr>
                </a:tc>
                <a:tc>
                  <a:txBody>
                    <a:bodyPr/>
                    <a:lstStyle/>
                    <a:p>
                      <a:pPr marL="5715">
                        <a:lnSpc>
                          <a:spcPts val="1540"/>
                        </a:lnSpc>
                      </a:pPr>
                      <a:r>
                        <a:rPr sz="1400" dirty="0" err="1" smtClean="0">
                          <a:solidFill>
                            <a:schemeClr val="tx1"/>
                          </a:solidFill>
                          <a:latin typeface="Times New Roman"/>
                          <a:cs typeface="Times New Roman"/>
                        </a:rPr>
                        <a:t>п</a:t>
                      </a:r>
                      <a:r>
                        <a:rPr sz="1400" spc="-20" dirty="0" err="1" smtClean="0">
                          <a:solidFill>
                            <a:schemeClr val="tx1"/>
                          </a:solidFill>
                          <a:latin typeface="Times New Roman"/>
                          <a:cs typeface="Times New Roman"/>
                        </a:rPr>
                        <a:t>о</a:t>
                      </a:r>
                      <a:r>
                        <a:rPr sz="1400" dirty="0" err="1" smtClean="0">
                          <a:solidFill>
                            <a:schemeClr val="tx1"/>
                          </a:solidFill>
                          <a:latin typeface="Times New Roman"/>
                          <a:cs typeface="Times New Roman"/>
                        </a:rPr>
                        <a:t>мощ</a:t>
                      </a:r>
                      <a:r>
                        <a:rPr lang="ru-RU" sz="1400" dirty="0" smtClean="0">
                          <a:solidFill>
                            <a:schemeClr val="tx1"/>
                          </a:solidFill>
                          <a:latin typeface="Times New Roman"/>
                          <a:cs typeface="Times New Roman"/>
                        </a:rPr>
                        <a:t>и</a:t>
                      </a:r>
                      <a:endParaRPr sz="1400" dirty="0">
                        <a:solidFill>
                          <a:schemeClr val="tx1"/>
                        </a:solidFill>
                        <a:latin typeface="Times New Roman"/>
                        <a:cs typeface="Times New Roman"/>
                      </a:endParaRPr>
                    </a:p>
                  </a:txBody>
                  <a:tcPr marL="0" marR="0" marT="0" marB="0">
                    <a:lnT w="19050">
                      <a:solidFill>
                        <a:srgbClr val="FFFFFF"/>
                      </a:solidFill>
                      <a:prstDash val="solid"/>
                    </a:lnT>
                    <a:lnB w="12700">
                      <a:solidFill>
                        <a:srgbClr val="000000"/>
                      </a:solidFill>
                      <a:prstDash val="solid"/>
                    </a:lnB>
                    <a:solidFill>
                      <a:srgbClr val="FFFF00"/>
                    </a:solidFill>
                  </a:tcPr>
                </a:tc>
                <a:tc gridSpan="5">
                  <a:txBody>
                    <a:bodyPr/>
                    <a:lstStyle/>
                    <a:p>
                      <a:pPr>
                        <a:lnSpc>
                          <a:spcPct val="100000"/>
                        </a:lnSpc>
                      </a:pPr>
                      <a:endParaRPr sz="1200" dirty="0">
                        <a:solidFill>
                          <a:schemeClr val="tx1"/>
                        </a:solidFill>
                        <a:latin typeface="Times New Roman"/>
                        <a:cs typeface="Times New Roman"/>
                      </a:endParaRPr>
                    </a:p>
                  </a:txBody>
                  <a:tcPr marL="0" marR="0" marT="0" marB="0">
                    <a:lnR w="12700">
                      <a:solidFill>
                        <a:srgbClr val="000000"/>
                      </a:solidFill>
                      <a:prstDash val="solid"/>
                    </a:lnR>
                    <a:lnT w="19050">
                      <a:solidFill>
                        <a:srgbClr val="FFFFFF"/>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3">
                  <a:txBody>
                    <a:bodyPr/>
                    <a:lstStyle/>
                    <a:p>
                      <a:pPr>
                        <a:lnSpc>
                          <a:spcPct val="100000"/>
                        </a:lnSpc>
                      </a:pPr>
                      <a:endParaRPr sz="1200" dirty="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9050">
                      <a:solidFill>
                        <a:srgbClr val="FFFFFF"/>
                      </a:solidFill>
                      <a:prstDash val="solid"/>
                    </a:lnT>
                    <a:lnB w="12700">
                      <a:solidFill>
                        <a:srgbClr val="000000"/>
                      </a:solidFill>
                      <a:prstDash val="solid"/>
                    </a:lnB>
                  </a:tcPr>
                </a:tc>
                <a:tc hMerge="1">
                  <a:txBody>
                    <a:bodyPr/>
                    <a:lstStyle/>
                    <a:p>
                      <a:endParaRPr/>
                    </a:p>
                  </a:txBody>
                  <a:tcPr marL="0" marR="0" marT="0" marB="0"/>
                </a:tc>
                <a:tc hMerge="1">
                  <a:txBody>
                    <a:bodyPr/>
                    <a:lstStyle/>
                    <a:p>
                      <a:endParaRPr dirty="0"/>
                    </a:p>
                  </a:txBody>
                  <a:tcPr marL="0" marR="0" marT="0" marB="0"/>
                </a:tc>
                <a:tc gridSpan="3" vMerge="1">
                  <a:txBody>
                    <a:bodyPr/>
                    <a:lstStyle/>
                    <a:p>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vMerge="1">
                  <a:txBody>
                    <a:bodyPr/>
                    <a:lstStyle/>
                    <a:p>
                      <a:endParaRPr/>
                    </a:p>
                  </a:txBody>
                  <a:tcPr marL="0" marR="0" marT="0" marB="0"/>
                </a:tc>
                <a:tc hMerge="1" vMerge="1">
                  <a:txBody>
                    <a:bodyPr/>
                    <a:lstStyle/>
                    <a:p>
                      <a:endParaRPr/>
                    </a:p>
                  </a:txBody>
                  <a:tcPr marL="0" marR="0" marT="0" marB="0"/>
                </a:tc>
                <a:tc gridSpan="3" vMerge="1">
                  <a:txBody>
                    <a:bodyPr/>
                    <a:lstStyle/>
                    <a:p>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vMerge="1">
                  <a:txBody>
                    <a:bodyPr/>
                    <a:lstStyle/>
                    <a:p>
                      <a:endParaRPr/>
                    </a:p>
                  </a:txBody>
                  <a:tcPr marL="0" marR="0" marT="0" marB="0"/>
                </a:tc>
                <a:tc hMerge="1" vMerge="1">
                  <a:txBody>
                    <a:bodyPr/>
                    <a:lstStyle/>
                    <a:p>
                      <a:endParaRPr/>
                    </a:p>
                  </a:txBody>
                  <a:tcPr marL="0" marR="0" marT="0" marB="0"/>
                </a:tc>
                <a:tc gridSpan="3" vMerge="1">
                  <a:txBody>
                    <a:bodyPr/>
                    <a:lstStyle/>
                    <a:p>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vMerge="1">
                  <a:txBody>
                    <a:bodyPr/>
                    <a:lstStyle/>
                    <a:p>
                      <a:endParaRPr/>
                    </a:p>
                  </a:txBody>
                  <a:tcPr marL="0" marR="0" marT="0" marB="0"/>
                </a:tc>
                <a:tc hMerge="1" vMerge="1">
                  <a:txBody>
                    <a:bodyPr/>
                    <a:lstStyle/>
                    <a:p>
                      <a:endParaRPr/>
                    </a:p>
                  </a:txBody>
                  <a:tcPr marL="0" marR="0" marT="0" marB="0"/>
                </a:tc>
              </a:tr>
            </a:tbl>
          </a:graphicData>
        </a:graphic>
      </p:graphicFrame>
      <p:sp>
        <p:nvSpPr>
          <p:cNvPr id="15" name="object 15"/>
          <p:cNvSpPr txBox="1"/>
          <p:nvPr/>
        </p:nvSpPr>
        <p:spPr>
          <a:xfrm>
            <a:off x="927608" y="1542669"/>
            <a:ext cx="503555" cy="228909"/>
          </a:xfrm>
          <a:prstGeom prst="rect">
            <a:avLst/>
          </a:prstGeom>
        </p:spPr>
        <p:txBody>
          <a:bodyPr vert="horz" wrap="square" lIns="0" tIns="13335" rIns="0" bIns="0" rtlCol="0">
            <a:spAutoFit/>
          </a:bodyPr>
          <a:lstStyle/>
          <a:p>
            <a:pPr marL="12700">
              <a:lnSpc>
                <a:spcPct val="100000"/>
              </a:lnSpc>
              <a:spcBef>
                <a:spcPts val="105"/>
              </a:spcBef>
            </a:pPr>
            <a:r>
              <a:rPr sz="1400" b="1" dirty="0">
                <a:latin typeface="Times New Roman"/>
                <a:cs typeface="Times New Roman"/>
              </a:rPr>
              <a:t>(</a:t>
            </a:r>
            <a:r>
              <a:rPr sz="1400" b="1" spc="5" dirty="0">
                <a:latin typeface="Times New Roman"/>
                <a:cs typeface="Times New Roman"/>
              </a:rPr>
              <a:t>1</a:t>
            </a:r>
            <a:r>
              <a:rPr sz="1400" b="1" dirty="0">
                <a:latin typeface="Times New Roman"/>
                <a:cs typeface="Times New Roman"/>
              </a:rPr>
              <a:t>002)</a:t>
            </a:r>
            <a:endParaRPr sz="1400" dirty="0">
              <a:latin typeface="Times New Roman"/>
              <a:cs typeface="Times New Roman"/>
            </a:endParaRPr>
          </a:p>
        </p:txBody>
      </p:sp>
      <p:sp>
        <p:nvSpPr>
          <p:cNvPr id="16" name="object 16"/>
          <p:cNvSpPr txBox="1"/>
          <p:nvPr/>
        </p:nvSpPr>
        <p:spPr>
          <a:xfrm>
            <a:off x="1791970" y="179273"/>
            <a:ext cx="6973570" cy="1371529"/>
          </a:xfrm>
          <a:prstGeom prst="rect">
            <a:avLst/>
          </a:prstGeom>
        </p:spPr>
        <p:txBody>
          <a:bodyPr vert="horz" wrap="square" lIns="0" tIns="12065" rIns="0" bIns="0" rtlCol="0">
            <a:spAutoFit/>
          </a:bodyPr>
          <a:lstStyle/>
          <a:p>
            <a:pPr marL="67310">
              <a:lnSpc>
                <a:spcPct val="100000"/>
              </a:lnSpc>
              <a:spcBef>
                <a:spcPts val="95"/>
              </a:spcBef>
            </a:pPr>
            <a:r>
              <a:rPr sz="1600" b="1" spc="-5" dirty="0">
                <a:solidFill>
                  <a:srgbClr val="FFFFFF"/>
                </a:solidFill>
                <a:latin typeface="Times New Roman" panose="02020603050405020304" pitchFamily="18" charset="0"/>
                <a:cs typeface="Times New Roman" panose="02020603050405020304" pitchFamily="18" charset="0"/>
              </a:rPr>
              <a:t>ИЗМЕНЕНИЯ, </a:t>
            </a:r>
            <a:r>
              <a:rPr sz="1600" b="1" spc="-10" dirty="0">
                <a:solidFill>
                  <a:srgbClr val="FFFFFF"/>
                </a:solidFill>
                <a:latin typeface="Times New Roman" panose="02020603050405020304" pitchFamily="18" charset="0"/>
                <a:cs typeface="Times New Roman" panose="02020603050405020304" pitchFamily="18" charset="0"/>
              </a:rPr>
              <a:t>ВНОСИМЫЕ </a:t>
            </a:r>
            <a:r>
              <a:rPr sz="1600" b="1" spc="-5" dirty="0">
                <a:solidFill>
                  <a:srgbClr val="FFFFFF"/>
                </a:solidFill>
                <a:latin typeface="Times New Roman" panose="02020603050405020304" pitchFamily="18" charset="0"/>
                <a:cs typeface="Times New Roman" panose="02020603050405020304" pitchFamily="18" charset="0"/>
              </a:rPr>
              <a:t>В </a:t>
            </a:r>
            <a:r>
              <a:rPr sz="1600" b="1" spc="-10" dirty="0">
                <a:solidFill>
                  <a:srgbClr val="FFFFFF"/>
                </a:solidFill>
                <a:latin typeface="Times New Roman" panose="02020603050405020304" pitchFamily="18" charset="0"/>
                <a:cs typeface="Times New Roman" panose="02020603050405020304" pitchFamily="18" charset="0"/>
              </a:rPr>
              <a:t>ФОРМУ</a:t>
            </a:r>
            <a:r>
              <a:rPr sz="1600" b="1" spc="25" dirty="0">
                <a:solidFill>
                  <a:srgbClr val="FFFFFF"/>
                </a:solidFill>
                <a:latin typeface="Times New Roman" panose="02020603050405020304" pitchFamily="18" charset="0"/>
                <a:cs typeface="Times New Roman" panose="02020603050405020304" pitchFamily="18" charset="0"/>
              </a:rPr>
              <a:t> </a:t>
            </a:r>
            <a:r>
              <a:rPr sz="1600" b="1" spc="-20" dirty="0">
                <a:solidFill>
                  <a:srgbClr val="FFFFFF"/>
                </a:solidFill>
                <a:latin typeface="Times New Roman" panose="02020603050405020304" pitchFamily="18" charset="0"/>
                <a:cs typeface="Times New Roman" panose="02020603050405020304" pitchFamily="18" charset="0"/>
              </a:rPr>
              <a:t>ФЕДЕРАЛЬНОГО</a:t>
            </a:r>
            <a:endParaRPr sz="1600" dirty="0">
              <a:latin typeface="Times New Roman" panose="02020603050405020304" pitchFamily="18" charset="0"/>
              <a:cs typeface="Times New Roman" panose="02020603050405020304" pitchFamily="18" charset="0"/>
            </a:endParaRPr>
          </a:p>
          <a:p>
            <a:pPr marR="1384935" algn="ctr">
              <a:lnSpc>
                <a:spcPct val="100000"/>
              </a:lnSpc>
              <a:tabLst>
                <a:tab pos="2216785" algn="l"/>
              </a:tabLst>
            </a:pPr>
            <a:r>
              <a:rPr sz="1600" b="1" spc="-25" dirty="0">
                <a:solidFill>
                  <a:srgbClr val="FFFFFF"/>
                </a:solidFill>
                <a:latin typeface="Times New Roman" panose="02020603050405020304" pitchFamily="18" charset="0"/>
                <a:cs typeface="Times New Roman" panose="02020603050405020304" pitchFamily="18" charset="0"/>
              </a:rPr>
              <a:t>СТАТИСТИЧЕСКОГО	</a:t>
            </a:r>
            <a:r>
              <a:rPr sz="1600" b="1" spc="-20" dirty="0">
                <a:solidFill>
                  <a:srgbClr val="FFFFFF"/>
                </a:solidFill>
                <a:latin typeface="Times New Roman" panose="02020603050405020304" pitchFamily="18" charset="0"/>
                <a:cs typeface="Times New Roman" panose="02020603050405020304" pitchFamily="18" charset="0"/>
              </a:rPr>
              <a:t>НАБЛЮДЕНИЯ </a:t>
            </a:r>
            <a:r>
              <a:rPr sz="1600" b="1" spc="-5" dirty="0">
                <a:solidFill>
                  <a:srgbClr val="FFFFFF"/>
                </a:solidFill>
                <a:latin typeface="Times New Roman" panose="02020603050405020304" pitchFamily="18" charset="0"/>
                <a:cs typeface="Times New Roman" panose="02020603050405020304" pitchFamily="18" charset="0"/>
              </a:rPr>
              <a:t>№</a:t>
            </a:r>
            <a:r>
              <a:rPr sz="1600" b="1" spc="60" dirty="0">
                <a:solidFill>
                  <a:srgbClr val="FFFFFF"/>
                </a:solidFill>
                <a:latin typeface="Times New Roman" panose="02020603050405020304" pitchFamily="18" charset="0"/>
                <a:cs typeface="Times New Roman" panose="02020603050405020304" pitchFamily="18" charset="0"/>
              </a:rPr>
              <a:t> </a:t>
            </a:r>
            <a:r>
              <a:rPr sz="1600" b="1" spc="-10" dirty="0">
                <a:solidFill>
                  <a:srgbClr val="FFFFFF"/>
                </a:solidFill>
                <a:latin typeface="Times New Roman" panose="02020603050405020304" pitchFamily="18" charset="0"/>
                <a:cs typeface="Times New Roman" panose="02020603050405020304" pitchFamily="18" charset="0"/>
              </a:rPr>
              <a:t>30</a:t>
            </a:r>
            <a:endParaRPr sz="1600" dirty="0">
              <a:latin typeface="Times New Roman" panose="02020603050405020304" pitchFamily="18" charset="0"/>
              <a:cs typeface="Times New Roman" panose="02020603050405020304" pitchFamily="18" charset="0"/>
            </a:endParaRPr>
          </a:p>
          <a:p>
            <a:pPr>
              <a:lnSpc>
                <a:spcPct val="100000"/>
              </a:lnSpc>
              <a:spcBef>
                <a:spcPts val="40"/>
              </a:spcBef>
            </a:pPr>
            <a:endParaRPr sz="1750" dirty="0">
              <a:latin typeface="Times New Roman"/>
              <a:cs typeface="Times New Roman"/>
            </a:endParaRPr>
          </a:p>
          <a:p>
            <a:pPr marL="12700">
              <a:lnSpc>
                <a:spcPct val="100000"/>
              </a:lnSpc>
              <a:spcBef>
                <a:spcPts val="1250"/>
              </a:spcBef>
            </a:pPr>
            <a:r>
              <a:rPr sz="1400" b="1" dirty="0" smtClean="0">
                <a:latin typeface="Times New Roman"/>
                <a:cs typeface="Times New Roman"/>
              </a:rPr>
              <a:t>2.1</a:t>
            </a:r>
            <a:r>
              <a:rPr sz="1400" b="1" dirty="0">
                <a:latin typeface="Times New Roman"/>
                <a:cs typeface="Times New Roman"/>
              </a:rPr>
              <a:t>. Центры </a:t>
            </a:r>
            <a:r>
              <a:rPr sz="1400" b="1" spc="-5" dirty="0">
                <a:latin typeface="Times New Roman"/>
                <a:cs typeface="Times New Roman"/>
              </a:rPr>
              <a:t>(отделения, кабинеты) </a:t>
            </a:r>
            <a:r>
              <a:rPr sz="1400" b="1" spc="-15" dirty="0">
                <a:latin typeface="Times New Roman"/>
                <a:cs typeface="Times New Roman"/>
              </a:rPr>
              <a:t>амбулаторной </a:t>
            </a:r>
            <a:r>
              <a:rPr sz="1400" b="1" spc="-5" dirty="0">
                <a:latin typeface="Times New Roman"/>
                <a:cs typeface="Times New Roman"/>
              </a:rPr>
              <a:t>онкологической</a:t>
            </a:r>
            <a:r>
              <a:rPr sz="1400" b="1" spc="-25" dirty="0">
                <a:latin typeface="Times New Roman"/>
                <a:cs typeface="Times New Roman"/>
              </a:rPr>
              <a:t> </a:t>
            </a:r>
            <a:r>
              <a:rPr sz="1400" b="1" spc="-10" dirty="0">
                <a:latin typeface="Times New Roman"/>
                <a:cs typeface="Times New Roman"/>
              </a:rPr>
              <a:t>помощи</a:t>
            </a:r>
            <a:endParaRPr sz="1400" dirty="0">
              <a:latin typeface="Times New Roman"/>
              <a:cs typeface="Times New Roman"/>
            </a:endParaRPr>
          </a:p>
          <a:p>
            <a:pPr marL="3489325">
              <a:lnSpc>
                <a:spcPct val="100000"/>
              </a:lnSpc>
            </a:pPr>
            <a:r>
              <a:rPr sz="1400" spc="-25" dirty="0">
                <a:latin typeface="Times New Roman"/>
                <a:cs typeface="Times New Roman"/>
              </a:rPr>
              <a:t>Коды </a:t>
            </a:r>
            <a:r>
              <a:rPr sz="1400" dirty="0">
                <a:latin typeface="Times New Roman"/>
                <a:cs typeface="Times New Roman"/>
              </a:rPr>
              <a:t>по </a:t>
            </a:r>
            <a:r>
              <a:rPr sz="1400" spc="-5" dirty="0">
                <a:latin typeface="Times New Roman"/>
                <a:cs typeface="Times New Roman"/>
              </a:rPr>
              <a:t>ОКЕИ: единица </a:t>
            </a:r>
            <a:r>
              <a:rPr sz="1400" dirty="0">
                <a:latin typeface="Symbol"/>
                <a:cs typeface="Symbol"/>
              </a:rPr>
              <a:t></a:t>
            </a:r>
            <a:r>
              <a:rPr sz="1400" dirty="0">
                <a:latin typeface="Times New Roman"/>
                <a:cs typeface="Times New Roman"/>
              </a:rPr>
              <a:t> </a:t>
            </a:r>
            <a:r>
              <a:rPr sz="1400" spc="5" dirty="0">
                <a:latin typeface="Times New Roman"/>
                <a:cs typeface="Times New Roman"/>
              </a:rPr>
              <a:t>642; </a:t>
            </a:r>
            <a:r>
              <a:rPr sz="1400" spc="-5" dirty="0">
                <a:latin typeface="Times New Roman"/>
                <a:cs typeface="Times New Roman"/>
              </a:rPr>
              <a:t>человек </a:t>
            </a:r>
            <a:r>
              <a:rPr sz="1400" dirty="0">
                <a:latin typeface="Times New Roman"/>
                <a:cs typeface="Times New Roman"/>
              </a:rPr>
              <a:t>–</a:t>
            </a:r>
            <a:r>
              <a:rPr sz="1400" spc="-75" dirty="0">
                <a:latin typeface="Times New Roman"/>
                <a:cs typeface="Times New Roman"/>
              </a:rPr>
              <a:t> </a:t>
            </a:r>
            <a:r>
              <a:rPr sz="1400" spc="5" dirty="0">
                <a:latin typeface="Times New Roman"/>
                <a:cs typeface="Times New Roman"/>
              </a:rPr>
              <a:t>792</a:t>
            </a:r>
            <a:endParaRPr sz="1400" dirty="0">
              <a:latin typeface="Times New Roman"/>
              <a:cs typeface="Times New Roman"/>
            </a:endParaRPr>
          </a:p>
        </p:txBody>
      </p:sp>
      <p:sp>
        <p:nvSpPr>
          <p:cNvPr id="2" name="Заголовок 1"/>
          <p:cNvSpPr>
            <a:spLocks noGrp="1"/>
          </p:cNvSpPr>
          <p:nvPr>
            <p:ph type="title"/>
          </p:nvPr>
        </p:nvSpPr>
        <p:spPr/>
        <p:txBody>
          <a:bodyPr/>
          <a:lstStyle/>
          <a:p>
            <a:pPr algn="ctr"/>
            <a:r>
              <a:rPr lang="ru-RU" sz="2400" dirty="0" smtClean="0">
                <a:solidFill>
                  <a:srgbClr val="FF0000"/>
                </a:solidFill>
              </a:rPr>
              <a:t>В строку «3» не включаются отделения (кабинеты), организованные в специализированных онкологических диспансерах !!!</a:t>
            </a:r>
            <a:endParaRPr lang="ru-RU" sz="2400" dirty="0">
              <a:solidFill>
                <a:srgbClr val="FF0000"/>
              </a:solidFill>
            </a:endParaRPr>
          </a:p>
        </p:txBody>
      </p:sp>
      <p:sp>
        <p:nvSpPr>
          <p:cNvPr id="17" name="Текст 16"/>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53221261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1300162" y="274320"/>
            <a:ext cx="11744325" cy="6309360"/>
          </a:xfrm>
          <a:prstGeom prst="rect">
            <a:avLst/>
          </a:prstGeom>
        </p:spPr>
      </p:pic>
    </p:spTree>
    <p:extLst>
      <p:ext uri="{BB962C8B-B14F-4D97-AF65-F5344CB8AC3E}">
        <p14:creationId xmlns:p14="http://schemas.microsoft.com/office/powerpoint/2010/main" val="24937821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228600" y="457200"/>
            <a:ext cx="8763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dirty="0">
                <a:latin typeface="Times New Roman" panose="02020603050405020304" pitchFamily="18" charset="0"/>
              </a:rPr>
              <a:t> </a:t>
            </a:r>
            <a:r>
              <a:rPr lang="ru-RU" altLang="ru-RU" sz="1800" b="1" dirty="0">
                <a:latin typeface="Times New Roman" panose="02020603050405020304" pitchFamily="18" charset="0"/>
              </a:rPr>
              <a:t>7. Мощность (плановое число посещений в смену</a:t>
            </a:r>
            <a:r>
              <a:rPr lang="ru-RU" altLang="ru-RU" sz="1800" b="1" dirty="0">
                <a:solidFill>
                  <a:srgbClr val="FF0000"/>
                </a:solidFill>
                <a:latin typeface="Times New Roman" panose="02020603050405020304" pitchFamily="18" charset="0"/>
              </a:rPr>
              <a:t>) подразделений, </a:t>
            </a:r>
            <a:r>
              <a:rPr lang="ru-RU" altLang="ru-RU" sz="1800" b="1" dirty="0">
                <a:latin typeface="Times New Roman" panose="02020603050405020304" pitchFamily="18" charset="0"/>
              </a:rPr>
              <a:t>оказывающих медицинскую помощь в амбулаторных условиях</a:t>
            </a:r>
          </a:p>
        </p:txBody>
      </p:sp>
      <p:sp>
        <p:nvSpPr>
          <p:cNvPr id="11267" name="Rectangle 3"/>
          <p:cNvSpPr>
            <a:spLocks noChangeArrowheads="1"/>
          </p:cNvSpPr>
          <p:nvPr/>
        </p:nvSpPr>
        <p:spPr bwMode="auto">
          <a:xfrm>
            <a:off x="228600" y="1066800"/>
            <a:ext cx="2057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1800" b="1">
                <a:latin typeface="Times New Roman" panose="02020603050405020304" pitchFamily="18" charset="0"/>
              </a:rPr>
              <a:t>Таблица 1010</a:t>
            </a:r>
          </a:p>
        </p:txBody>
      </p:sp>
      <p:graphicFrame>
        <p:nvGraphicFramePr>
          <p:cNvPr id="189676" name="Group 236"/>
          <p:cNvGraphicFramePr>
            <a:graphicFrameLocks noGrp="1"/>
          </p:cNvGraphicFramePr>
          <p:nvPr>
            <p:ph idx="4294967295"/>
            <p:extLst>
              <p:ext uri="{D42A27DB-BD31-4B8C-83A1-F6EECF244321}">
                <p14:modId xmlns:p14="http://schemas.microsoft.com/office/powerpoint/2010/main" val="2354808375"/>
              </p:ext>
            </p:extLst>
          </p:nvPr>
        </p:nvGraphicFramePr>
        <p:xfrm>
          <a:off x="0" y="1371600"/>
          <a:ext cx="8686800" cy="3278188"/>
        </p:xfrm>
        <a:graphic>
          <a:graphicData uri="http://schemas.openxmlformats.org/drawingml/2006/table">
            <a:tbl>
              <a:tblPr/>
              <a:tblGrid>
                <a:gridCol w="4110038">
                  <a:extLst>
                    <a:ext uri="{9D8B030D-6E8A-4147-A177-3AD203B41FA5}">
                      <a16:colId xmlns:a16="http://schemas.microsoft.com/office/drawing/2014/main" xmlns="" val="20000"/>
                    </a:ext>
                  </a:extLst>
                </a:gridCol>
                <a:gridCol w="766762">
                  <a:extLst>
                    <a:ext uri="{9D8B030D-6E8A-4147-A177-3AD203B41FA5}">
                      <a16:colId xmlns:a16="http://schemas.microsoft.com/office/drawing/2014/main" xmlns="" val="20001"/>
                    </a:ext>
                  </a:extLst>
                </a:gridCol>
                <a:gridCol w="3810000">
                  <a:extLst>
                    <a:ext uri="{9D8B030D-6E8A-4147-A177-3AD203B41FA5}">
                      <a16:colId xmlns:a16="http://schemas.microsoft.com/office/drawing/2014/main" xmlns="" val="20002"/>
                    </a:ext>
                  </a:extLst>
                </a:gridCol>
              </a:tblGrid>
              <a:tr h="534988">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Наименование подразделений </a:t>
                      </a:r>
                      <a:endParaRPr kumimoji="0" lang="ru-RU" sz="24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 строки</a:t>
                      </a:r>
                      <a:endParaRPr kumimoji="0" lang="ru-RU" sz="24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Число посещений в смену</a:t>
                      </a:r>
                      <a:endParaRPr kumimoji="0" lang="ru-RU" sz="24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04800">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1</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2</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3</a:t>
                      </a:r>
                      <a:endParaRPr kumimoji="0" lang="ru-RU" sz="24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0480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Мощность</a:t>
                      </a:r>
                      <a:r>
                        <a:rPr kumimoji="0" lang="ru-RU" sz="1400" b="1" i="0" u="none" strike="noStrike" cap="none" normalizeH="0" baseline="0" dirty="0" smtClean="0">
                          <a:ln>
                            <a:noFill/>
                          </a:ln>
                          <a:solidFill>
                            <a:srgbClr val="000000"/>
                          </a:solidFill>
                          <a:effectLst/>
                          <a:latin typeface="Times New Roman" pitchFamily="18" charset="0"/>
                          <a:cs typeface="Times New Roman" pitchFamily="18" charset="0"/>
                        </a:rPr>
                        <a:t>, всего</a:t>
                      </a:r>
                      <a:endParaRPr kumimoji="0" lang="ru-RU" sz="2400" b="1" i="0" u="none" strike="noStrike" cap="none" normalizeH="0" baseline="0" dirty="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1</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cs typeface="Times New Roman" pitchFamily="18" charset="0"/>
                        </a:rPr>
                        <a:t> </a:t>
                      </a:r>
                      <a:endParaRPr kumimoji="0" lang="ru-RU" sz="24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0480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в том числе: поликлиники для взрослых</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2</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cs typeface="Times New Roman" pitchFamily="18" charset="0"/>
                        </a:rPr>
                        <a:t> </a:t>
                      </a:r>
                      <a:endParaRPr kumimoji="0" lang="ru-RU" sz="24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0480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  детской поликлиники </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3</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cs typeface="Times New Roman" pitchFamily="18" charset="0"/>
                        </a:rPr>
                        <a:t> </a:t>
                      </a:r>
                      <a:endParaRPr kumimoji="0" lang="ru-RU" sz="24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0480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  женской консультации</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4</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cs typeface="Times New Roman" pitchFamily="18" charset="0"/>
                        </a:rPr>
                        <a:t> </a:t>
                      </a:r>
                      <a:endParaRPr kumimoji="0" lang="ru-RU" sz="24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0480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  диспансерного отделения (больницы, диспансера)</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5</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cs typeface="Times New Roman" pitchFamily="18" charset="0"/>
                        </a:rPr>
                        <a:t> </a:t>
                      </a:r>
                      <a:endParaRPr kumimoji="0" lang="ru-RU" sz="24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0480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  амбулатории</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6</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cs typeface="Times New Roman" pitchFamily="18" charset="0"/>
                        </a:rPr>
                        <a:t> </a:t>
                      </a:r>
                      <a:endParaRPr kumimoji="0" lang="ru-RU" sz="24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30480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   консультативно-диагностического центра</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7</a:t>
                      </a:r>
                      <a:endParaRPr kumimoji="0" lang="ru-RU" sz="2400" b="0" i="0" u="none" strike="noStrike" cap="none" normalizeH="0" baseline="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cs typeface="Times New Roman" pitchFamily="18" charset="0"/>
                        </a:rPr>
                        <a:t> </a:t>
                      </a:r>
                      <a:endParaRPr kumimoji="0" lang="ru-RU" sz="24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30480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Times New Roman" pitchFamily="18" charset="0"/>
                          <a:cs typeface="Times New Roman" pitchFamily="18" charset="0"/>
                        </a:rPr>
                        <a:t>   центра здоровья</a:t>
                      </a:r>
                      <a:endParaRPr kumimoji="0" lang="ru-RU" sz="2400" b="1" i="0" u="none" strike="noStrike" cap="none" normalizeH="0" baseline="0" dirty="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Times New Roman" pitchFamily="18" charset="0"/>
                          <a:cs typeface="Times New Roman" pitchFamily="18" charset="0"/>
                        </a:rPr>
                        <a:t>8</a:t>
                      </a:r>
                      <a:endParaRPr kumimoji="0" lang="ru-RU" sz="2400" b="1" i="0" u="none" strike="noStrike" cap="none" normalizeH="0" baseline="0" dirty="0" smtClean="0">
                        <a:ln>
                          <a:noFill/>
                        </a:ln>
                        <a:solidFill>
                          <a:schemeClr val="tx1"/>
                        </a:solidFill>
                        <a:effectLst/>
                        <a:latin typeface="Arial" charset="0"/>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Arial" charset="0"/>
                          <a:cs typeface="Times New Roman" pitchFamily="18" charset="0"/>
                        </a:rPr>
                        <a:t> </a:t>
                      </a:r>
                      <a:endParaRPr kumimoji="0" lang="ru-RU" sz="2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bl>
          </a:graphicData>
        </a:graphic>
      </p:graphicFrame>
      <p:sp>
        <p:nvSpPr>
          <p:cNvPr id="27698" name="Rectangle 229"/>
          <p:cNvSpPr>
            <a:spLocks noChangeArrowheads="1"/>
          </p:cNvSpPr>
          <p:nvPr/>
        </p:nvSpPr>
        <p:spPr bwMode="auto">
          <a:xfrm>
            <a:off x="4953000" y="3788296"/>
            <a:ext cx="3962400" cy="1166292"/>
          </a:xfrm>
          <a:prstGeom prst="rect">
            <a:avLst/>
          </a:prstGeom>
          <a:solidFill>
            <a:srgbClr val="B9E1FD"/>
          </a:solidFill>
          <a:ln w="9525">
            <a:noFill/>
            <a:miter lim="800000"/>
            <a:headEnd/>
            <a:tailEnd/>
          </a:ln>
        </p:spPr>
        <p:txBody>
          <a:bodyPr/>
          <a:lstStyle/>
          <a:p>
            <a:pPr marL="342900" indent="-342900">
              <a:spcBef>
                <a:spcPct val="20000"/>
              </a:spcBef>
              <a:buClr>
                <a:schemeClr val="bg2"/>
              </a:buClr>
              <a:buSzPct val="75000"/>
              <a:buFont typeface="Wingdings" pitchFamily="2" charset="2"/>
              <a:buNone/>
              <a:defRPr/>
            </a:pPr>
            <a:r>
              <a:rPr lang="ru-RU" sz="1400" b="1" dirty="0">
                <a:cs typeface="Arial" charset="0"/>
              </a:rPr>
              <a:t>При наличии нескольких отдельно стоящих зданий медицинской организации мощности подразделений </a:t>
            </a:r>
            <a:r>
              <a:rPr lang="ru-RU" sz="1400" b="1" dirty="0">
                <a:solidFill>
                  <a:srgbClr val="FF0000"/>
                </a:solidFill>
                <a:cs typeface="Arial" charset="0"/>
              </a:rPr>
              <a:t>суммируют</a:t>
            </a:r>
            <a:r>
              <a:rPr lang="ru-RU" sz="1400" b="1" dirty="0">
                <a:cs typeface="Arial" charset="0"/>
              </a:rPr>
              <a:t> и показывают одним числом </a:t>
            </a:r>
          </a:p>
        </p:txBody>
      </p:sp>
      <p:sp>
        <p:nvSpPr>
          <p:cNvPr id="27699" name="Rectangle 233"/>
          <p:cNvSpPr>
            <a:spLocks noChangeArrowheads="1"/>
          </p:cNvSpPr>
          <p:nvPr/>
        </p:nvSpPr>
        <p:spPr bwMode="auto">
          <a:xfrm>
            <a:off x="4953000" y="2074590"/>
            <a:ext cx="3651448" cy="496094"/>
          </a:xfrm>
          <a:prstGeom prst="rect">
            <a:avLst/>
          </a:prstGeom>
          <a:solidFill>
            <a:srgbClr val="00B0F0"/>
          </a:solidFill>
          <a:ln w="9525">
            <a:noFill/>
            <a:miter lim="800000"/>
            <a:headEnd/>
            <a:tailEnd/>
          </a:ln>
        </p:spPr>
        <p:txBody>
          <a:bodyPr/>
          <a:lstStyle/>
          <a:p>
            <a:pPr marL="342900" indent="-342900" eaLnBrk="1" hangingPunct="1">
              <a:defRPr/>
            </a:pPr>
            <a:r>
              <a:rPr lang="ru-RU" sz="1400" b="1" dirty="0">
                <a:cs typeface="Arial" charset="0"/>
              </a:rPr>
              <a:t>Строка 1 равна  сумме строк со 2 по 8</a:t>
            </a:r>
          </a:p>
        </p:txBody>
      </p:sp>
      <p:sp>
        <p:nvSpPr>
          <p:cNvPr id="11317" name="Rectangle 229"/>
          <p:cNvSpPr>
            <a:spLocks noChangeArrowheads="1"/>
          </p:cNvSpPr>
          <p:nvPr/>
        </p:nvSpPr>
        <p:spPr bwMode="auto">
          <a:xfrm>
            <a:off x="152400" y="4876800"/>
            <a:ext cx="88392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Clr>
                <a:schemeClr val="bg2"/>
              </a:buClr>
              <a:buSzPct val="75000"/>
              <a:buFont typeface="Wingdings" panose="05000000000000000000" pitchFamily="2" charset="2"/>
              <a:buNone/>
            </a:pPr>
            <a:r>
              <a:rPr lang="ru-RU" altLang="ru-RU" sz="1400" b="1" dirty="0">
                <a:latin typeface="Times New Roman" panose="02020603050405020304" pitchFamily="18" charset="0"/>
              </a:rPr>
              <a:t>Плановая мощность </a:t>
            </a:r>
            <a:r>
              <a:rPr lang="ru-RU" altLang="ru-RU" sz="1400" b="1" dirty="0" smtClean="0">
                <a:solidFill>
                  <a:srgbClr val="FF0000"/>
                </a:solidFill>
                <a:latin typeface="Times New Roman" panose="02020603050405020304" pitchFamily="18" charset="0"/>
              </a:rPr>
              <a:t>не рассчитывается и не </a:t>
            </a:r>
            <a:r>
              <a:rPr lang="ru-RU" altLang="ru-RU" sz="1400" b="1" dirty="0">
                <a:solidFill>
                  <a:srgbClr val="FF0000"/>
                </a:solidFill>
                <a:latin typeface="Times New Roman" panose="02020603050405020304" pitchFamily="18" charset="0"/>
              </a:rPr>
              <a:t>указывается </a:t>
            </a:r>
            <a:r>
              <a:rPr lang="ru-RU" altLang="ru-RU" sz="1400" b="1" dirty="0">
                <a:latin typeface="Times New Roman" panose="02020603050405020304" pitchFamily="18" charset="0"/>
              </a:rPr>
              <a:t>для:</a:t>
            </a:r>
          </a:p>
          <a:p>
            <a:pPr>
              <a:buClr>
                <a:schemeClr val="bg2"/>
              </a:buClr>
              <a:buSzPct val="75000"/>
              <a:buFontTx/>
              <a:buNone/>
            </a:pPr>
            <a:r>
              <a:rPr lang="ru-RU" altLang="ru-RU" sz="1400" b="1" dirty="0">
                <a:latin typeface="Times New Roman" panose="02020603050405020304" pitchFamily="18" charset="0"/>
              </a:rPr>
              <a:t>- стоматологических кабинетов, организованных в специализированных больницах (для нужд пациентов)</a:t>
            </a:r>
          </a:p>
          <a:p>
            <a:pPr>
              <a:buClr>
                <a:schemeClr val="bg2"/>
              </a:buClr>
              <a:buSzPct val="75000"/>
              <a:buFontTx/>
              <a:buNone/>
            </a:pPr>
            <a:r>
              <a:rPr lang="ru-RU" altLang="ru-RU" sz="1400" b="1" dirty="0">
                <a:latin typeface="Times New Roman" panose="02020603050405020304" pitchFamily="18" charset="0"/>
              </a:rPr>
              <a:t>- травмпунктов, </a:t>
            </a:r>
            <a:r>
              <a:rPr lang="ru-RU" altLang="ru-RU" sz="1400" b="1" dirty="0">
                <a:solidFill>
                  <a:srgbClr val="FF0000"/>
                </a:solidFill>
                <a:latin typeface="Times New Roman" panose="02020603050405020304" pitchFamily="18" charset="0"/>
              </a:rPr>
              <a:t>если они организованы в приемном покое </a:t>
            </a:r>
          </a:p>
          <a:p>
            <a:pPr>
              <a:buClr>
                <a:schemeClr val="bg2"/>
              </a:buClr>
              <a:buSzPct val="75000"/>
              <a:buFontTx/>
              <a:buNone/>
            </a:pPr>
            <a:r>
              <a:rPr lang="ru-RU" altLang="ru-RU" sz="1400" b="1" dirty="0">
                <a:latin typeface="Times New Roman" panose="02020603050405020304" pitchFamily="18" charset="0"/>
              </a:rPr>
              <a:t>- санаторно-курортных организаций (для нужд отдыхающих)</a:t>
            </a:r>
          </a:p>
        </p:txBody>
      </p:sp>
      <p:sp>
        <p:nvSpPr>
          <p:cNvPr id="11318" name="TextBox 8"/>
          <p:cNvSpPr txBox="1">
            <a:spLocks noChangeArrowheads="1"/>
          </p:cNvSpPr>
          <p:nvPr/>
        </p:nvSpPr>
        <p:spPr bwMode="auto">
          <a:xfrm>
            <a:off x="7020272" y="5257800"/>
            <a:ext cx="1666528"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dirty="0">
                <a:solidFill>
                  <a:srgbClr val="FF0000"/>
                </a:solidFill>
                <a:latin typeface="Times New Roman" panose="02020603050405020304" pitchFamily="18" charset="0"/>
              </a:rPr>
              <a:t>!</a:t>
            </a:r>
            <a:r>
              <a:rPr lang="ru-RU" altLang="ru-RU" sz="2000" dirty="0">
                <a:latin typeface="Times New Roman" panose="02020603050405020304" pitchFamily="18" charset="0"/>
              </a:rPr>
              <a:t> </a:t>
            </a:r>
            <a:r>
              <a:rPr lang="ru-RU" altLang="ru-RU" sz="2000" b="1" dirty="0">
                <a:latin typeface="Times New Roman" panose="02020603050405020304" pitchFamily="18" charset="0"/>
              </a:rPr>
              <a:t>Показываем в целых      </a:t>
            </a:r>
          </a:p>
          <a:p>
            <a:pPr eaLnBrk="1" hangingPunct="1">
              <a:spcBef>
                <a:spcPct val="0"/>
              </a:spcBef>
              <a:buFontTx/>
              <a:buNone/>
            </a:pPr>
            <a:r>
              <a:rPr lang="ru-RU" altLang="ru-RU" sz="2000" b="1" dirty="0" smtClean="0">
                <a:latin typeface="Times New Roman" panose="02020603050405020304" pitchFamily="18" charset="0"/>
              </a:rPr>
              <a:t>             </a:t>
            </a:r>
            <a:r>
              <a:rPr lang="ru-RU" altLang="ru-RU" sz="2000" b="1" dirty="0">
                <a:latin typeface="Times New Roman" panose="02020603050405020304" pitchFamily="18" charset="0"/>
              </a:rPr>
              <a:t>числах</a:t>
            </a:r>
          </a:p>
        </p:txBody>
      </p:sp>
    </p:spTree>
    <p:extLst>
      <p:ext uri="{BB962C8B-B14F-4D97-AF65-F5344CB8AC3E}">
        <p14:creationId xmlns:p14="http://schemas.microsoft.com/office/powerpoint/2010/main" val="22681648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98"/>
                                        </p:tgtEl>
                                        <p:attrNameLst>
                                          <p:attrName>style.visibility</p:attrName>
                                        </p:attrNameLst>
                                      </p:cBhvr>
                                      <p:to>
                                        <p:strVal val="visible"/>
                                      </p:to>
                                    </p:set>
                                    <p:anim calcmode="lin" valueType="num">
                                      <p:cBhvr additive="base">
                                        <p:cTn id="7" dur="500" fill="hold"/>
                                        <p:tgtEl>
                                          <p:spTgt spid="27698"/>
                                        </p:tgtEl>
                                        <p:attrNameLst>
                                          <p:attrName>ppt_x</p:attrName>
                                        </p:attrNameLst>
                                      </p:cBhvr>
                                      <p:tavLst>
                                        <p:tav tm="0">
                                          <p:val>
                                            <p:strVal val="#ppt_x"/>
                                          </p:val>
                                        </p:tav>
                                        <p:tav tm="100000">
                                          <p:val>
                                            <p:strVal val="#ppt_x"/>
                                          </p:val>
                                        </p:tav>
                                      </p:tavLst>
                                    </p:anim>
                                    <p:anim calcmode="lin" valueType="num">
                                      <p:cBhvr additive="base">
                                        <p:cTn id="8" dur="500" fill="hold"/>
                                        <p:tgtEl>
                                          <p:spTgt spid="276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9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Прямоугольник 3"/>
          <p:cNvSpPr>
            <a:spLocks noChangeArrowheads="1"/>
          </p:cNvSpPr>
          <p:nvPr/>
        </p:nvSpPr>
        <p:spPr bwMode="auto">
          <a:xfrm>
            <a:off x="0" y="2133600"/>
            <a:ext cx="9144000" cy="4464050"/>
          </a:xfrm>
          <a:prstGeom prst="rect">
            <a:avLst/>
          </a:prstGeom>
          <a:noFill/>
          <a:ln w="25400" algn="ctr">
            <a:noFill/>
            <a:miter lim="800000"/>
            <a:headEnd/>
            <a:tailEnd/>
          </a:ln>
        </p:spPr>
        <p:txBody>
          <a:bodyPr lIns="95782" tIns="47891" rIns="95782" bIns="47891" anchor="ctr"/>
          <a:lstStyle/>
          <a:p>
            <a:pPr defTabSz="957263"/>
            <a:endParaRPr lang="ru-RU" b="1" i="1"/>
          </a:p>
          <a:p>
            <a:pPr defTabSz="957263"/>
            <a:r>
              <a:rPr lang="ru-RU" b="1"/>
              <a:t> 	   				              	</a:t>
            </a:r>
            <a:endParaRPr lang="en-US" b="1"/>
          </a:p>
        </p:txBody>
      </p:sp>
      <p:sp>
        <p:nvSpPr>
          <p:cNvPr id="353283" name="Подзаголовок 2"/>
          <p:cNvSpPr>
            <a:spLocks noGrp="1"/>
          </p:cNvSpPr>
          <p:nvPr>
            <p:ph type="subTitle" idx="4294967295"/>
          </p:nvPr>
        </p:nvSpPr>
        <p:spPr>
          <a:xfrm>
            <a:off x="6643688" y="2708921"/>
            <a:ext cx="1714500" cy="1152128"/>
          </a:xfrm>
        </p:spPr>
        <p:txBody>
          <a:bodyPr lIns="95782" tIns="47891" rIns="95782" bIns="47891"/>
          <a:lstStyle/>
          <a:p>
            <a:pPr marL="0" indent="0" defTabSz="957263">
              <a:lnSpc>
                <a:spcPct val="80000"/>
              </a:lnSpc>
              <a:buFontTx/>
              <a:buNone/>
            </a:pPr>
            <a:r>
              <a:rPr lang="ru-RU" sz="1700" dirty="0">
                <a:latin typeface="Helios"/>
              </a:rPr>
              <a:t>Строка 1 должна быть равна сумме строк</a:t>
            </a:r>
          </a:p>
          <a:p>
            <a:pPr marL="0" indent="0" defTabSz="957263">
              <a:lnSpc>
                <a:spcPct val="80000"/>
              </a:lnSpc>
              <a:buFontTx/>
              <a:buNone/>
            </a:pPr>
            <a:r>
              <a:rPr lang="ru-RU" sz="1700" dirty="0">
                <a:latin typeface="Helios"/>
              </a:rPr>
              <a:t>2 + 7 + </a:t>
            </a:r>
            <a:r>
              <a:rPr lang="ru-RU" sz="1700" dirty="0" smtClean="0">
                <a:latin typeface="Helios"/>
              </a:rPr>
              <a:t>8</a:t>
            </a:r>
          </a:p>
        </p:txBody>
      </p:sp>
      <p:cxnSp>
        <p:nvCxnSpPr>
          <p:cNvPr id="8" name="Прямая соединительная линия 7"/>
          <p:cNvCxnSpPr/>
          <p:nvPr/>
        </p:nvCxnSpPr>
        <p:spPr>
          <a:xfrm rot="5400000">
            <a:off x="-927893" y="4177506"/>
            <a:ext cx="3225800" cy="158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Прямоугольник 13"/>
          <p:cNvSpPr txBox="1">
            <a:spLocks noChangeArrowheads="1"/>
          </p:cNvSpPr>
          <p:nvPr/>
        </p:nvSpPr>
        <p:spPr bwMode="auto">
          <a:xfrm>
            <a:off x="395288" y="115888"/>
            <a:ext cx="8374062" cy="649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ru-RU" sz="1600" b="1">
                <a:solidFill>
                  <a:schemeClr val="bg1"/>
                </a:solidFill>
                <a:latin typeface="Arial" pitchFamily="34" charset="0"/>
              </a:rPr>
              <a:t>ИЗМЕНЕНИЯ, ВНОСИМЫЕ В ФОРМУ ФЕДЕРАЛЬНОГО  </a:t>
            </a:r>
          </a:p>
          <a:p>
            <a:r>
              <a:rPr lang="ru-RU" sz="1600" b="1">
                <a:solidFill>
                  <a:schemeClr val="bg1"/>
                </a:solidFill>
                <a:latin typeface="Arial" pitchFamily="34" charset="0"/>
              </a:rPr>
              <a:t>СТАТИСТИЧЕСКОГО   НАБЛЮДЕНИЯ № 30</a:t>
            </a:r>
          </a:p>
        </p:txBody>
      </p:sp>
      <p:sp>
        <p:nvSpPr>
          <p:cNvPr id="353287" name="Rectangle 7"/>
          <p:cNvSpPr>
            <a:spLocks noChangeArrowheads="1"/>
          </p:cNvSpPr>
          <p:nvPr/>
        </p:nvSpPr>
        <p:spPr bwMode="auto">
          <a:xfrm>
            <a:off x="539750" y="871538"/>
            <a:ext cx="8208963" cy="304800"/>
          </a:xfrm>
          <a:prstGeom prst="rect">
            <a:avLst/>
          </a:prstGeom>
          <a:noFill/>
          <a:ln w="9525">
            <a:noFill/>
            <a:miter lim="800000"/>
            <a:headEnd/>
            <a:tailEnd/>
          </a:ln>
          <a:effectLst/>
        </p:spPr>
        <p:txBody>
          <a:bodyPr anchor="ctr">
            <a:spAutoFit/>
          </a:bodyPr>
          <a:lstStyle/>
          <a:p>
            <a:pPr algn="r"/>
            <a:r>
              <a:rPr lang="ru-RU" sz="1400"/>
              <a:t>			</a:t>
            </a:r>
          </a:p>
        </p:txBody>
      </p:sp>
      <p:sp>
        <p:nvSpPr>
          <p:cNvPr id="353289" name="Rectangle 9"/>
          <p:cNvSpPr>
            <a:spLocks noChangeArrowheads="1"/>
          </p:cNvSpPr>
          <p:nvPr/>
        </p:nvSpPr>
        <p:spPr bwMode="auto">
          <a:xfrm>
            <a:off x="251520" y="764704"/>
            <a:ext cx="8353425" cy="432147"/>
          </a:xfrm>
          <a:prstGeom prst="rect">
            <a:avLst/>
          </a:prstGeom>
          <a:noFill/>
          <a:ln w="9525">
            <a:noFill/>
            <a:miter lim="800000"/>
            <a:headEnd/>
            <a:tailEnd/>
          </a:ln>
          <a:effectLst/>
        </p:spPr>
        <p:txBody>
          <a:bodyPr wrap="none" anchor="ctr"/>
          <a:lstStyle/>
          <a:p>
            <a:r>
              <a:rPr lang="ru-RU" sz="1600" b="1" dirty="0" smtClean="0"/>
              <a:t>Внесены изменения в таблицу  1050  </a:t>
            </a:r>
            <a:endParaRPr lang="ru-RU" sz="1600" b="1" dirty="0"/>
          </a:p>
        </p:txBody>
      </p:sp>
      <p:sp>
        <p:nvSpPr>
          <p:cNvPr id="34817" name="Rectangle 1"/>
          <p:cNvSpPr>
            <a:spLocks noChangeArrowheads="1"/>
          </p:cNvSpPr>
          <p:nvPr/>
        </p:nvSpPr>
        <p:spPr bwMode="auto">
          <a:xfrm>
            <a:off x="323528" y="1181363"/>
            <a:ext cx="864096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7. Численность обслуживаемого прикрепленного населения</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p:txBody>
      </p:sp>
      <p:graphicFrame>
        <p:nvGraphicFramePr>
          <p:cNvPr id="11" name="Таблица 10"/>
          <p:cNvGraphicFramePr>
            <a:graphicFrameLocks noGrp="1"/>
          </p:cNvGraphicFramePr>
          <p:nvPr>
            <p:extLst>
              <p:ext uri="{D42A27DB-BD31-4B8C-83A1-F6EECF244321}">
                <p14:modId xmlns:p14="http://schemas.microsoft.com/office/powerpoint/2010/main" val="4244625305"/>
              </p:ext>
            </p:extLst>
          </p:nvPr>
        </p:nvGraphicFramePr>
        <p:xfrm>
          <a:off x="755576" y="1700808"/>
          <a:ext cx="7776864" cy="3664416"/>
        </p:xfrm>
        <a:graphic>
          <a:graphicData uri="http://schemas.openxmlformats.org/drawingml/2006/table">
            <a:tbl>
              <a:tblPr/>
              <a:tblGrid>
                <a:gridCol w="4389262"/>
                <a:gridCol w="1402946"/>
                <a:gridCol w="1984656"/>
              </a:tblGrid>
              <a:tr h="0">
                <a:tc>
                  <a:txBody>
                    <a:bodyPr/>
                    <a:lstStyle/>
                    <a:p>
                      <a:pPr algn="ctr">
                        <a:spcAft>
                          <a:spcPts val="0"/>
                        </a:spcAft>
                      </a:pPr>
                      <a:r>
                        <a:rPr lang="ru-RU" sz="1400" dirty="0">
                          <a:latin typeface="Times New Roman"/>
                          <a:ea typeface="Times New Roman"/>
                          <a:cs typeface="Times New Roman"/>
                        </a:rPr>
                        <a:t>Наименование</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latin typeface="Times New Roman"/>
                          <a:ea typeface="Times New Roman"/>
                          <a:cs typeface="Times New Roman"/>
                        </a:rPr>
                        <a:t>№ строки</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a:latin typeface="Times New Roman"/>
                          <a:ea typeface="Times New Roman"/>
                          <a:cs typeface="Times New Roman"/>
                        </a:rPr>
                        <a:t>Численность прикрепленного населения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ru-RU" sz="1400">
                          <a:latin typeface="Times New Roman"/>
                          <a:ea typeface="Times New Roman"/>
                          <a:cs typeface="Times New Roman"/>
                        </a:rPr>
                        <a:t>1</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latin typeface="Times New Roman"/>
                          <a:ea typeface="Times New Roman"/>
                          <a:cs typeface="Times New Roman"/>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a:latin typeface="Times New Roman"/>
                          <a:ea typeface="Times New Roman"/>
                          <a:cs typeface="Times New Roman"/>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1400">
                          <a:latin typeface="Times New Roman"/>
                          <a:ea typeface="Times New Roman"/>
                          <a:cs typeface="Times New Roman"/>
                        </a:rPr>
                        <a:t>Всего</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latin typeface="Times New Roman"/>
                          <a:ea typeface="Times New Roman"/>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107950">
                        <a:spcAft>
                          <a:spcPts val="0"/>
                        </a:spcAft>
                        <a:tabLst>
                          <a:tab pos="909955" algn="l"/>
                        </a:tabLst>
                      </a:pPr>
                      <a:r>
                        <a:rPr lang="ru-RU" sz="1400">
                          <a:latin typeface="Times New Roman"/>
                          <a:ea typeface="Times New Roman"/>
                          <a:cs typeface="Times New Roman"/>
                        </a:rPr>
                        <a:t>в том числе детей 0 – 17 лет включительно</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latin typeface="Times New Roman"/>
                          <a:ea typeface="Times New Roman"/>
                          <a:cs typeface="Times New Roman"/>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400" dirty="0">
                        <a:solidFill>
                          <a:srgbClr val="FF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1400" dirty="0">
                          <a:latin typeface="Times New Roman"/>
                          <a:ea typeface="Times New Roman"/>
                          <a:cs typeface="Times New Roman"/>
                        </a:rPr>
                        <a:t>                              из них: детей до 1 года  </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solidFill>
                            <a:schemeClr val="tx1"/>
                          </a:solidFill>
                          <a:latin typeface="Times New Roman"/>
                          <a:ea typeface="Times New Roman"/>
                          <a:cs typeface="Times New Roman"/>
                        </a:rPr>
                        <a:t>2.1</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400" dirty="0">
                        <a:solidFill>
                          <a:srgbClr val="FF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1400">
                          <a:latin typeface="Times New Roman"/>
                          <a:ea typeface="Times New Roman"/>
                          <a:cs typeface="Times New Roman"/>
                        </a:rPr>
                        <a:t>                                               из них до 1 мес.</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solidFill>
                            <a:schemeClr val="tx1"/>
                          </a:solidFill>
                          <a:latin typeface="Times New Roman"/>
                          <a:ea typeface="Times New Roman"/>
                          <a:cs typeface="Times New Roman"/>
                        </a:rPr>
                        <a:t>2.1.1</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400" dirty="0">
                        <a:solidFill>
                          <a:srgbClr val="FF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1400">
                          <a:latin typeface="Times New Roman"/>
                          <a:ea typeface="Times New Roman"/>
                          <a:cs typeface="Times New Roman"/>
                        </a:rPr>
                        <a:t>                                           детей 0</a:t>
                      </a:r>
                      <a:r>
                        <a:rPr lang="en-US" sz="1400">
                          <a:latin typeface="Times New Roman"/>
                          <a:ea typeface="Times New Roman"/>
                          <a:cs typeface="Times New Roman"/>
                        </a:rPr>
                        <a:t> – </a:t>
                      </a:r>
                      <a:r>
                        <a:rPr lang="ru-RU" sz="1400">
                          <a:latin typeface="Times New Roman"/>
                          <a:ea typeface="Times New Roman"/>
                          <a:cs typeface="Times New Roman"/>
                        </a:rPr>
                        <a:t>4 лет</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solidFill>
                            <a:schemeClr val="tx1"/>
                          </a:solidFill>
                          <a:latin typeface="Times New Roman"/>
                          <a:ea typeface="Times New Roman"/>
                          <a:cs typeface="Times New Roman"/>
                        </a:rPr>
                        <a:t>2.2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400" dirty="0">
                        <a:solidFill>
                          <a:srgbClr val="FF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1400">
                          <a:latin typeface="Times New Roman"/>
                          <a:ea typeface="Times New Roman"/>
                          <a:cs typeface="Times New Roman"/>
                        </a:rPr>
                        <a:t>                                           детей 5</a:t>
                      </a:r>
                      <a:r>
                        <a:rPr lang="en-US" sz="1400">
                          <a:latin typeface="Times New Roman"/>
                          <a:ea typeface="Times New Roman"/>
                          <a:cs typeface="Times New Roman"/>
                        </a:rPr>
                        <a:t> – </a:t>
                      </a:r>
                      <a:r>
                        <a:rPr lang="ru-RU" sz="1400">
                          <a:latin typeface="Times New Roman"/>
                          <a:ea typeface="Times New Roman"/>
                          <a:cs typeface="Times New Roman"/>
                        </a:rPr>
                        <a:t>9 лет</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solidFill>
                            <a:schemeClr val="tx1"/>
                          </a:solidFill>
                          <a:latin typeface="Times New Roman"/>
                          <a:ea typeface="Times New Roman"/>
                          <a:cs typeface="Times New Roman"/>
                        </a:rPr>
                        <a:t>2.3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400" dirty="0">
                        <a:solidFill>
                          <a:srgbClr val="FF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1400">
                          <a:latin typeface="Times New Roman"/>
                          <a:ea typeface="Times New Roman"/>
                          <a:cs typeface="Times New Roman"/>
                        </a:rPr>
                        <a:t>                                           детей 10</a:t>
                      </a:r>
                      <a:r>
                        <a:rPr lang="en-US" sz="1400">
                          <a:latin typeface="Times New Roman"/>
                          <a:ea typeface="Times New Roman"/>
                          <a:cs typeface="Times New Roman"/>
                        </a:rPr>
                        <a:t> –</a:t>
                      </a:r>
                      <a:r>
                        <a:rPr lang="ru-RU" sz="1400">
                          <a:latin typeface="Times New Roman"/>
                          <a:ea typeface="Times New Roman"/>
                          <a:cs typeface="Times New Roman"/>
                        </a:rPr>
                        <a:t>14 лет  </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solidFill>
                            <a:schemeClr val="tx1"/>
                          </a:solidFill>
                          <a:latin typeface="Times New Roman"/>
                          <a:ea typeface="Times New Roman"/>
                          <a:cs typeface="Times New Roman"/>
                        </a:rPr>
                        <a:t>2.4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400" dirty="0">
                        <a:solidFill>
                          <a:srgbClr val="FF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1400" dirty="0">
                          <a:solidFill>
                            <a:schemeClr val="tx1"/>
                          </a:solidFill>
                          <a:latin typeface="Times New Roman"/>
                          <a:ea typeface="Times New Roman"/>
                          <a:cs typeface="Times New Roman"/>
                        </a:rPr>
                        <a:t>                      </a:t>
                      </a:r>
                      <a:r>
                        <a:rPr lang="ru-RU" sz="1400" dirty="0" smtClean="0">
                          <a:solidFill>
                            <a:schemeClr val="tx1"/>
                          </a:solidFill>
                          <a:latin typeface="Times New Roman"/>
                          <a:ea typeface="Times New Roman"/>
                          <a:cs typeface="Times New Roman"/>
                        </a:rPr>
                        <a:t>  </a:t>
                      </a:r>
                      <a:r>
                        <a:rPr lang="ru-RU" sz="1400" dirty="0">
                          <a:solidFill>
                            <a:schemeClr val="tx1"/>
                          </a:solidFill>
                          <a:latin typeface="Times New Roman"/>
                          <a:ea typeface="Times New Roman"/>
                          <a:cs typeface="Times New Roman"/>
                        </a:rPr>
                        <a:t>Взрослые (18 лет и старше)</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solidFill>
                            <a:schemeClr val="tx1"/>
                          </a:solidFill>
                          <a:latin typeface="Times New Roman"/>
                          <a:ea typeface="Times New Roman"/>
                          <a:cs typeface="Times New Roman"/>
                        </a:rPr>
                        <a:t>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4016">
                <a:tc>
                  <a:txBody>
                    <a:bodyPr/>
                    <a:lstStyle/>
                    <a:p>
                      <a:pPr>
                        <a:spcAft>
                          <a:spcPts val="0"/>
                        </a:spcAft>
                        <a:tabLst>
                          <a:tab pos="782320" algn="l"/>
                        </a:tabLst>
                      </a:pPr>
                      <a:r>
                        <a:rPr lang="ru-RU" sz="1400" dirty="0">
                          <a:solidFill>
                            <a:schemeClr val="tx1"/>
                          </a:solidFill>
                          <a:latin typeface="Times New Roman"/>
                          <a:ea typeface="Times New Roman"/>
                          <a:cs typeface="Times New Roman"/>
                        </a:rPr>
                        <a:t>                        из них: </a:t>
                      </a:r>
                      <a:r>
                        <a:rPr lang="ru-RU" sz="1400" dirty="0" smtClean="0">
                          <a:solidFill>
                            <a:schemeClr val="tx1"/>
                          </a:solidFill>
                          <a:latin typeface="Times New Roman"/>
                          <a:ea typeface="Times New Roman"/>
                          <a:cs typeface="Times New Roman"/>
                        </a:rPr>
                        <a:t> трудоспособного </a:t>
                      </a:r>
                    </a:p>
                    <a:p>
                      <a:pPr>
                        <a:spcAft>
                          <a:spcPts val="0"/>
                        </a:spcAft>
                        <a:tabLst>
                          <a:tab pos="782320" algn="l"/>
                        </a:tabLst>
                      </a:pPr>
                      <a:r>
                        <a:rPr lang="ru-RU" sz="1400" dirty="0" smtClean="0">
                          <a:solidFill>
                            <a:schemeClr val="tx1"/>
                          </a:solidFill>
                          <a:latin typeface="Times New Roman"/>
                          <a:ea typeface="Times New Roman"/>
                          <a:cs typeface="Times New Roman"/>
                        </a:rPr>
                        <a:t>                                       возраста </a:t>
                      </a:r>
                      <a:endParaRPr lang="ru-RU" sz="1400" dirty="0">
                        <a:solidFill>
                          <a:schemeClr val="tx1"/>
                        </a:solidFill>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solidFill>
                            <a:schemeClr val="tx1"/>
                          </a:solidFill>
                          <a:latin typeface="Times New Roman"/>
                          <a:ea typeface="Times New Roman"/>
                          <a:cs typeface="Times New Roman"/>
                        </a:rPr>
                        <a:t>3.1</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1400" dirty="0">
                          <a:latin typeface="Times New Roman"/>
                          <a:ea typeface="Times New Roman"/>
                          <a:cs typeface="Times New Roman"/>
                        </a:rPr>
                        <a:t>                                 </a:t>
                      </a:r>
                      <a:r>
                        <a:rPr lang="ru-RU" sz="1400" dirty="0" smtClean="0">
                          <a:latin typeface="Times New Roman"/>
                          <a:ea typeface="Times New Roman"/>
                          <a:cs typeface="Times New Roman"/>
                        </a:rPr>
                        <a:t>                 старше </a:t>
                      </a:r>
                    </a:p>
                    <a:p>
                      <a:pPr>
                        <a:spcAft>
                          <a:spcPts val="0"/>
                        </a:spcAft>
                      </a:pPr>
                      <a:r>
                        <a:rPr lang="ru-RU" sz="1400" dirty="0" smtClean="0">
                          <a:latin typeface="Times New Roman"/>
                          <a:ea typeface="Times New Roman"/>
                          <a:cs typeface="Times New Roman"/>
                        </a:rPr>
                        <a:t>                                                 трудоспособного возраста</a:t>
                      </a:r>
                      <a:endParaRPr lang="ru-RU" sz="1400" dirty="0">
                        <a:latin typeface="Times New Roman"/>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solidFill>
                            <a:schemeClr val="tx1"/>
                          </a:solidFill>
                          <a:latin typeface="Times New Roman"/>
                          <a:ea typeface="Times New Roman"/>
                          <a:cs typeface="Times New Roman"/>
                        </a:rPr>
                        <a:t>3.2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1400">
                          <a:latin typeface="Times New Roman"/>
                          <a:ea typeface="Times New Roman"/>
                          <a:cs typeface="Times New Roman"/>
                        </a:rPr>
                        <a:t>Сельское население (из стр.1)</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solidFill>
                            <a:schemeClr val="tx1"/>
                          </a:solidFill>
                          <a:latin typeface="Times New Roman"/>
                          <a:ea typeface="Times New Roman"/>
                          <a:cs typeface="Times New Roman"/>
                        </a:rPr>
                        <a:t>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6666280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1563105"/>
            <a:ext cx="7920880" cy="4932119"/>
          </a:xfrm>
          <a:prstGeom prst="rect">
            <a:avLst/>
          </a:prstGeom>
        </p:spPr>
        <p:txBody>
          <a:bodyPr wrap="square">
            <a:spAutoFit/>
          </a:bodyPr>
          <a:lstStyle/>
          <a:p>
            <a:pPr marL="342900" lvl="0" indent="-342900">
              <a:spcBef>
                <a:spcPts val="300"/>
              </a:spcBef>
              <a:spcAft>
                <a:spcPts val="300"/>
              </a:spcAft>
              <a:buFont typeface="+mj-lt"/>
              <a:buAutoNum type="arabicParenBoth" startAt="1090"/>
              <a:tabLst>
                <a:tab pos="2637155" algn="ctr"/>
                <a:tab pos="2743200" algn="l"/>
                <a:tab pos="5274310" algn="r"/>
              </a:tabLst>
            </a:pPr>
            <a:r>
              <a:rPr lang="en-US" sz="2400" dirty="0">
                <a:latin typeface="Times New Roman" panose="02020603050405020304" pitchFamily="18" charset="0"/>
                <a:ea typeface="Times New Roman" panose="02020603050405020304" pitchFamily="18" charset="0"/>
              </a:rPr>
              <a:t> </a:t>
            </a:r>
            <a:r>
              <a:rPr lang="ru-RU" sz="2400" dirty="0">
                <a:latin typeface="Times New Roman" panose="02020603050405020304" pitchFamily="18" charset="0"/>
                <a:ea typeface="Times New Roman" panose="02020603050405020304" pitchFamily="18" charset="0"/>
              </a:rPr>
              <a:t>Код по ОКЕИ: человек – 792</a:t>
            </a:r>
          </a:p>
          <a:p>
            <a:pPr marL="590550">
              <a:spcAft>
                <a:spcPts val="0"/>
              </a:spcAft>
            </a:pPr>
            <a:r>
              <a:rPr lang="ru-RU" sz="2400" dirty="0">
                <a:latin typeface="Times New Roman" panose="02020603050405020304" pitchFamily="18" charset="0"/>
                <a:ea typeface="Times New Roman" panose="02020603050405020304" pitchFamily="18" charset="0"/>
              </a:rPr>
              <a:t>Санаторно-курортное лечение по всем профилям: направлено на санаторно-курортное лечение, всего 1 _____________, из них</a:t>
            </a:r>
          </a:p>
          <a:p>
            <a:pPr marL="590550">
              <a:spcAft>
                <a:spcPts val="0"/>
              </a:spcAft>
            </a:pPr>
            <a:r>
              <a:rPr lang="ru-RU" sz="2400" dirty="0">
                <a:latin typeface="Times New Roman" panose="02020603050405020304" pitchFamily="18" charset="0"/>
                <a:ea typeface="Times New Roman" panose="02020603050405020304" pitchFamily="18" charset="0"/>
              </a:rPr>
              <a:t>детей 0–17 лет  2 _____________ , получили санаторно-курортное лечение, всего  3 _____________, из них дети 0–17 лет  4 __________ , </a:t>
            </a:r>
          </a:p>
          <a:p>
            <a:pPr marL="590550">
              <a:spcAft>
                <a:spcPts val="0"/>
              </a:spcAft>
            </a:pPr>
            <a:r>
              <a:rPr lang="ru-RU" sz="2400" dirty="0">
                <a:latin typeface="Times New Roman" panose="02020603050405020304" pitchFamily="18" charset="0"/>
                <a:ea typeface="Times New Roman" panose="02020603050405020304" pitchFamily="18" charset="0"/>
              </a:rPr>
              <a:t>из общего числа получивших санаторно-курортное лечение – иностранные граждане, 5 ________, из них дети 6 </a:t>
            </a:r>
            <a:r>
              <a:rPr lang="ru-RU" sz="2400" dirty="0" smtClean="0">
                <a:latin typeface="Times New Roman" panose="02020603050405020304" pitchFamily="18" charset="0"/>
                <a:ea typeface="Times New Roman" panose="02020603050405020304" pitchFamily="18" charset="0"/>
              </a:rPr>
              <a:t>__________.  </a:t>
            </a:r>
          </a:p>
          <a:p>
            <a:pPr marL="590550">
              <a:spcAft>
                <a:spcPts val="0"/>
              </a:spcAft>
            </a:pPr>
            <a:r>
              <a:rPr lang="ru-RU" sz="2400" dirty="0" smtClean="0">
                <a:solidFill>
                  <a:srgbClr val="FF0000"/>
                </a:solidFill>
                <a:latin typeface="Times New Roman" panose="02020603050405020304" pitchFamily="18" charset="0"/>
                <a:ea typeface="Times New Roman" panose="02020603050405020304" pitchFamily="18" charset="0"/>
              </a:rPr>
              <a:t>Таблица заполняется  медицинскими организациями, направляющих пациентов на санаторно-курортное </a:t>
            </a:r>
            <a:r>
              <a:rPr lang="ru-RU" sz="2400" dirty="0">
                <a:solidFill>
                  <a:srgbClr val="FF0000"/>
                </a:solidFill>
                <a:latin typeface="Times New Roman" panose="02020603050405020304" pitchFamily="18" charset="0"/>
                <a:ea typeface="Times New Roman" panose="02020603050405020304" pitchFamily="18" charset="0"/>
              </a:rPr>
              <a:t>л</a:t>
            </a:r>
            <a:r>
              <a:rPr lang="ru-RU" sz="2400" dirty="0" smtClean="0">
                <a:solidFill>
                  <a:srgbClr val="FF0000"/>
                </a:solidFill>
                <a:latin typeface="Times New Roman" panose="02020603050405020304" pitchFamily="18" charset="0"/>
                <a:ea typeface="Times New Roman" panose="02020603050405020304" pitchFamily="18" charset="0"/>
              </a:rPr>
              <a:t>ечение </a:t>
            </a:r>
            <a:endParaRPr lang="ru-RU" sz="2400" dirty="0">
              <a:solidFill>
                <a:srgbClr val="FF0000"/>
              </a:solidFill>
            </a:endParaRPr>
          </a:p>
        </p:txBody>
      </p:sp>
    </p:spTree>
    <p:extLst>
      <p:ext uri="{BB962C8B-B14F-4D97-AF65-F5344CB8AC3E}">
        <p14:creationId xmlns:p14="http://schemas.microsoft.com/office/powerpoint/2010/main" val="1377617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180528" y="347980"/>
            <a:ext cx="9361040" cy="6510020"/>
          </a:xfrm>
          <a:prstGeom prst="rect">
            <a:avLst/>
          </a:prstGeom>
        </p:spPr>
      </p:pic>
    </p:spTree>
    <p:extLst>
      <p:ext uri="{BB962C8B-B14F-4D97-AF65-F5344CB8AC3E}">
        <p14:creationId xmlns:p14="http://schemas.microsoft.com/office/powerpoint/2010/main" val="117181379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457200" y="381000"/>
            <a:ext cx="838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eaLnBrk="0" hangingPunct="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eaLnBrk="0" hangingPunct="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eaLnBrk="0" hangingPunct="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eaLnBrk="0" hangingPunct="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0"/>
              </a:spcBef>
              <a:buClrTx/>
              <a:buSzTx/>
              <a:buFontTx/>
              <a:buNone/>
            </a:pPr>
            <a:r>
              <a:rPr lang="ru-RU" altLang="ru-RU" sz="2000" b="1">
                <a:latin typeface="Times New Roman" panose="02020603050405020304" pitchFamily="18" charset="0"/>
              </a:rPr>
              <a:t>Таблица 1107</a:t>
            </a:r>
            <a:endParaRPr lang="ru-RU" altLang="ru-RU" sz="2000">
              <a:latin typeface="Times New Roman" panose="02020603050405020304" pitchFamily="18" charset="0"/>
            </a:endParaRPr>
          </a:p>
        </p:txBody>
      </p:sp>
      <p:graphicFrame>
        <p:nvGraphicFramePr>
          <p:cNvPr id="197859" name="Group 227"/>
          <p:cNvGraphicFramePr>
            <a:graphicFrameLocks noGrp="1"/>
          </p:cNvGraphicFramePr>
          <p:nvPr>
            <p:ph type="tbl" idx="4294967295"/>
            <p:extLst>
              <p:ext uri="{D42A27DB-BD31-4B8C-83A1-F6EECF244321}">
                <p14:modId xmlns:p14="http://schemas.microsoft.com/office/powerpoint/2010/main" val="515811243"/>
              </p:ext>
            </p:extLst>
          </p:nvPr>
        </p:nvGraphicFramePr>
        <p:xfrm>
          <a:off x="152400" y="762000"/>
          <a:ext cx="8763000" cy="3475302"/>
        </p:xfrm>
        <a:graphic>
          <a:graphicData uri="http://schemas.openxmlformats.org/drawingml/2006/table">
            <a:tbl>
              <a:tblPr/>
              <a:tblGrid>
                <a:gridCol w="5715000"/>
                <a:gridCol w="990600"/>
                <a:gridCol w="2057400"/>
              </a:tblGrid>
              <a:tr h="335351">
                <a:tc rowSpan="2">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990033"/>
                          </a:solidFill>
                          <a:effectLst/>
                          <a:latin typeface="Times New Roman" pitchFamily="18" charset="0"/>
                          <a:cs typeface="Times New Roman" pitchFamily="18" charset="0"/>
                        </a:rPr>
                        <a:t>Участки медицинских организаций, оказывающих медицинскую помощь в амбулаторных условиях</a:t>
                      </a:r>
                      <a:endParaRPr kumimoji="0" lang="ru-RU" sz="2800" b="1" i="0" u="none" strike="noStrike" cap="none" normalizeH="0" baseline="0" dirty="0" smtClean="0">
                        <a:ln>
                          <a:noFill/>
                        </a:ln>
                        <a:solidFill>
                          <a:srgbClr val="990033"/>
                        </a:solidFill>
                        <a:effectLst/>
                        <a:latin typeface="Arial" pitchFamily="34" charset="0"/>
                        <a:cs typeface="Arial" pitchFamily="34" charset="0"/>
                      </a:endParaRPr>
                    </a:p>
                  </a:txBody>
                  <a:tcPr marT="45730" marB="4573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rowSpan="2">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Число</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51">
                <a:tc vMerge="1">
                  <a:txBody>
                    <a:bodyPr/>
                    <a:lstStyle/>
                    <a:p>
                      <a:endParaRPr lang="ru-RU"/>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строки</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ru-RU"/>
                    </a:p>
                  </a:txBody>
                  <a:tcPr/>
                </a:tc>
              </a:tr>
              <a:tr h="304865">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ru-RU" sz="2400" b="0" i="0" u="none" strike="noStrike" cap="none" normalizeH="0" baseline="0" smtClean="0">
                        <a:ln>
                          <a:noFill/>
                        </a:ln>
                        <a:solidFill>
                          <a:schemeClr val="tx1"/>
                        </a:solidFill>
                        <a:effectLst/>
                        <a:latin typeface="Arial" pitchFamily="34" charset="0"/>
                        <a:cs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ru-RU" sz="2400" b="0" i="0" u="none" strike="noStrike" cap="none" normalizeH="0" baseline="0" smtClean="0">
                        <a:ln>
                          <a:noFill/>
                        </a:ln>
                        <a:solidFill>
                          <a:schemeClr val="tx1"/>
                        </a:solidFill>
                        <a:effectLst/>
                        <a:latin typeface="Arial" pitchFamily="34" charset="0"/>
                        <a:cs typeface="Arial" pitchFamily="34" charset="0"/>
                      </a:endParaRPr>
                    </a:p>
                  </a:txBody>
                  <a:tcPr marT="45730" marB="4573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400" b="0" i="0" u="none" strike="noStrike" cap="none" normalizeH="0" baseline="0" smtClean="0">
                        <a:ln>
                          <a:noFill/>
                        </a:ln>
                        <a:solidFill>
                          <a:schemeClr val="tx1"/>
                        </a:solidFill>
                        <a:effectLst/>
                        <a:latin typeface="Arial" pitchFamily="34" charset="0"/>
                        <a:cs typeface="Arial" pitchFamily="34" charset="0"/>
                      </a:endParaRPr>
                    </a:p>
                  </a:txBody>
                  <a:tcPr marT="45730" marB="4573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51">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Врачебных терапевтических участков, всего</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Arial"/>
                          <a:cs typeface="Times New Roman" pitchFamily="18" charset="0"/>
                        </a:rPr>
                        <a:t> </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51">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из них:  </a:t>
                      </a:r>
                      <a:r>
                        <a:rPr kumimoji="0" lang="ru-RU" sz="1600" b="1" i="0" u="none" strike="noStrike" cap="none" normalizeH="0" baseline="0" dirty="0" smtClean="0">
                          <a:ln>
                            <a:noFill/>
                          </a:ln>
                          <a:solidFill>
                            <a:srgbClr val="990033"/>
                          </a:solidFill>
                          <a:effectLst/>
                          <a:latin typeface="Times New Roman" pitchFamily="18" charset="0"/>
                          <a:cs typeface="Times New Roman" pitchFamily="18" charset="0"/>
                        </a:rPr>
                        <a:t>комплексные участки</a:t>
                      </a:r>
                      <a:endParaRPr kumimoji="0" lang="ru-RU" sz="2800" b="1" i="0" u="none" strike="noStrike" cap="none" normalizeH="0" baseline="0" dirty="0" smtClean="0">
                        <a:ln>
                          <a:noFill/>
                        </a:ln>
                        <a:solidFill>
                          <a:srgbClr val="990033"/>
                        </a:solidFill>
                        <a:effectLst/>
                        <a:latin typeface="Arial" pitchFamily="34" charset="0"/>
                        <a:cs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Arial"/>
                          <a:cs typeface="Times New Roman" pitchFamily="18" charset="0"/>
                        </a:rPr>
                        <a:t> </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51">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малокомплектные участки</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Arial"/>
                          <a:cs typeface="Times New Roman" pitchFamily="18" charset="0"/>
                        </a:rPr>
                        <a:t> </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51">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Участки врача общей практики  </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4.</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Arial"/>
                          <a:cs typeface="Times New Roman" pitchFamily="18" charset="0"/>
                        </a:rPr>
                        <a:t> </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51">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Педиатрические участки</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5.</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Arial"/>
                          <a:cs typeface="Times New Roman" pitchFamily="18" charset="0"/>
                        </a:rPr>
                        <a:t> </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51">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из них малокомплектные участки</a:t>
                      </a:r>
                      <a:endParaRPr kumimoji="0" lang="ru-RU" sz="1600" b="0" i="0" u="none" strike="noStrike" cap="none" normalizeH="0" baseline="0" dirty="0" smtClean="0">
                        <a:ln>
                          <a:noFill/>
                        </a:ln>
                        <a:solidFill>
                          <a:srgbClr val="CC0000"/>
                        </a:solidFill>
                        <a:effectLst/>
                        <a:latin typeface="Arial" pitchFamily="34" charset="0"/>
                        <a:cs typeface="Arial" pitchFamily="34" charset="0"/>
                      </a:endParaRPr>
                    </a:p>
                    <a:p>
                      <a:pPr marL="0" marR="0" lvl="0" indent="0" algn="ctr" defTabSz="914400" rtl="0" eaLnBrk="0" fontAlgn="t"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rgbClr val="CC0000"/>
                        </a:solidFill>
                        <a:effectLst/>
                        <a:latin typeface="Arial" pitchFamily="34" charset="0"/>
                        <a:cs typeface="Arial" pitchFamily="34" charset="0"/>
                      </a:endParaRPr>
                    </a:p>
                    <a:p>
                      <a:pPr marL="0" marR="0" lvl="0" indent="0" algn="ctr" defTabSz="914400" rtl="0" eaLnBrk="0" fontAlgn="t"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CC0000"/>
                          </a:solidFill>
                          <a:effectLst/>
                          <a:latin typeface="Times New Roman" pitchFamily="18" charset="0"/>
                          <a:cs typeface="Times New Roman" pitchFamily="18" charset="0"/>
                        </a:rPr>
                        <a:t>Фельдшерские    участки</a:t>
                      </a:r>
                    </a:p>
                  </a:txBody>
                  <a:tcPr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6.</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Arial"/>
                          <a:cs typeface="Times New Roman" pitchFamily="18" charset="0"/>
                        </a:rPr>
                        <a:t> </a:t>
                      </a:r>
                      <a:endParaRPr kumimoji="0" lang="ru-RU" sz="2800" b="0" i="0" u="none" strike="noStrike" cap="none" normalizeH="0" baseline="0" smtClean="0">
                        <a:ln>
                          <a:noFill/>
                        </a:ln>
                        <a:solidFill>
                          <a:schemeClr val="tx1"/>
                        </a:solidFill>
                        <a:effectLst/>
                        <a:latin typeface="Arial" pitchFamily="34" charset="0"/>
                        <a:cs typeface="Arial" pitchFamily="34" charset="0"/>
                      </a:endParaRPr>
                    </a:p>
                  </a:txBody>
                  <a:tcPr marT="45730" marB="4573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1306" name="Rectangle 228"/>
          <p:cNvSpPr>
            <a:spLocks noChangeArrowheads="1"/>
          </p:cNvSpPr>
          <p:nvPr/>
        </p:nvSpPr>
        <p:spPr bwMode="auto">
          <a:xfrm>
            <a:off x="5004048" y="2492896"/>
            <a:ext cx="3987552" cy="1944216"/>
          </a:xfrm>
          <a:prstGeom prst="rect">
            <a:avLst/>
          </a:prstGeom>
          <a:solidFill>
            <a:schemeClr val="accent1">
              <a:lumMod val="40000"/>
              <a:lumOff val="60000"/>
            </a:schemeClr>
          </a:solidFill>
          <a:ln>
            <a:noFill/>
          </a:ln>
        </p:spPr>
        <p:txBody>
          <a:bodyPr/>
          <a:lstStyle>
            <a:lvl1pPr marL="342900" indent="-342900" eaLnBrk="0" hangingPunct="0">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eaLnBrk="0" hangingPunct="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eaLnBrk="0" hangingPunct="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eaLnBrk="0" hangingPunct="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eaLnBrk="0" hangingPunct="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0"/>
              </a:spcBef>
              <a:buClrTx/>
              <a:buSzTx/>
              <a:buFontTx/>
              <a:buNone/>
            </a:pPr>
            <a:r>
              <a:rPr lang="ru-RU" altLang="ru-RU" sz="1600" b="1" dirty="0">
                <a:latin typeface="Times New Roman" panose="02020603050405020304" pitchFamily="18" charset="0"/>
              </a:rPr>
              <a:t>Проверка доступности первичной медико-санитарной помощи:</a:t>
            </a:r>
          </a:p>
          <a:p>
            <a:pPr eaLnBrk="1" hangingPunct="1">
              <a:spcBef>
                <a:spcPct val="0"/>
              </a:spcBef>
              <a:buClrTx/>
              <a:buSzTx/>
              <a:buFontTx/>
              <a:buNone/>
            </a:pPr>
            <a:r>
              <a:rPr lang="ru-RU" altLang="ru-RU" sz="1600" b="1" dirty="0">
                <a:latin typeface="Times New Roman" panose="02020603050405020304" pitchFamily="18" charset="0"/>
              </a:rPr>
              <a:t>(численность населения) : (норматив </a:t>
            </a:r>
          </a:p>
          <a:p>
            <a:pPr eaLnBrk="1" hangingPunct="1">
              <a:spcBef>
                <a:spcPct val="0"/>
              </a:spcBef>
              <a:buClrTx/>
              <a:buSzTx/>
              <a:buFontTx/>
              <a:buNone/>
            </a:pPr>
            <a:r>
              <a:rPr lang="ru-RU" altLang="ru-RU" sz="1600" b="1" dirty="0">
                <a:latin typeface="Times New Roman" panose="02020603050405020304" pitchFamily="18" charset="0"/>
              </a:rPr>
              <a:t>численности населения на участке) = </a:t>
            </a:r>
          </a:p>
          <a:p>
            <a:pPr algn="ctr" eaLnBrk="1" hangingPunct="1">
              <a:spcBef>
                <a:spcPct val="0"/>
              </a:spcBef>
              <a:buClrTx/>
              <a:buSzTx/>
              <a:buFontTx/>
              <a:buNone/>
            </a:pPr>
            <a:r>
              <a:rPr lang="ru-RU" altLang="ru-RU" sz="1600" b="1" dirty="0">
                <a:latin typeface="Times New Roman" panose="02020603050405020304" pitchFamily="18" charset="0"/>
              </a:rPr>
              <a:t>численность штатных должностей участковых врачей</a:t>
            </a:r>
          </a:p>
          <a:p>
            <a:pPr algn="ctr" eaLnBrk="1" hangingPunct="1">
              <a:spcBef>
                <a:spcPct val="0"/>
              </a:spcBef>
              <a:buClrTx/>
              <a:buSzTx/>
              <a:buFontTx/>
              <a:buNone/>
            </a:pPr>
            <a:r>
              <a:rPr lang="ru-RU" altLang="ru-RU" sz="1600" b="1" dirty="0">
                <a:latin typeface="Times New Roman" panose="02020603050405020304" pitchFamily="18" charset="0"/>
              </a:rPr>
              <a:t>При этом могут быть отклонения</a:t>
            </a:r>
          </a:p>
        </p:txBody>
      </p:sp>
      <p:sp>
        <p:nvSpPr>
          <p:cNvPr id="11307" name="AutoShape 229"/>
          <p:cNvSpPr>
            <a:spLocks noChangeArrowheads="1"/>
          </p:cNvSpPr>
          <p:nvPr/>
        </p:nvSpPr>
        <p:spPr bwMode="auto">
          <a:xfrm>
            <a:off x="4114800" y="6172200"/>
            <a:ext cx="990600" cy="457200"/>
          </a:xfrm>
          <a:prstGeom prst="downArrow">
            <a:avLst>
              <a:gd name="adj1" fmla="val 50000"/>
              <a:gd name="adj2" fmla="val 25000"/>
            </a:avLst>
          </a:prstGeom>
          <a:solidFill>
            <a:schemeClr val="bg2">
              <a:alpha val="58823"/>
            </a:schemeClr>
          </a:solidFill>
          <a:ln w="9525">
            <a:solidFill>
              <a:schemeClr val="tx1"/>
            </a:solidFill>
            <a:miter lim="800000"/>
            <a:headEnd/>
            <a:tailEnd/>
          </a:ln>
        </p:spPr>
        <p:txBody>
          <a:bodyPr wrap="none" anchor="ctr"/>
          <a:lstStyle>
            <a:lvl1pPr eaLnBrk="0" hangingPunct="0">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eaLnBrk="0" hangingPunct="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eaLnBrk="0" hangingPunct="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eaLnBrk="0" hangingPunct="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eaLnBrk="0" hangingPunct="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0"/>
              </a:spcBef>
              <a:buClrTx/>
              <a:buSzTx/>
              <a:buFontTx/>
              <a:buNone/>
            </a:pPr>
            <a:endParaRPr lang="ru-RU" altLang="ru-RU" sz="2000">
              <a:latin typeface="Times New Roman" panose="02020603050405020304" pitchFamily="18" charset="0"/>
            </a:endParaRPr>
          </a:p>
        </p:txBody>
      </p:sp>
      <p:sp>
        <p:nvSpPr>
          <p:cNvPr id="11308" name="Rectangle 228"/>
          <p:cNvSpPr>
            <a:spLocks noChangeArrowheads="1"/>
          </p:cNvSpPr>
          <p:nvPr/>
        </p:nvSpPr>
        <p:spPr bwMode="auto">
          <a:xfrm>
            <a:off x="381000" y="4437112"/>
            <a:ext cx="8229600" cy="1440160"/>
          </a:xfrm>
          <a:prstGeom prst="rect">
            <a:avLst/>
          </a:prstGeom>
          <a:solidFill>
            <a:schemeClr val="accent1">
              <a:lumMod val="40000"/>
              <a:lumOff val="60000"/>
            </a:schemeClr>
          </a:solidFill>
          <a:ln>
            <a:noFill/>
          </a:ln>
        </p:spPr>
        <p:txBody>
          <a:bodyPr/>
          <a:lstStyle>
            <a:lvl1pPr marL="342900" indent="-342900" eaLnBrk="0" hangingPunct="0">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eaLnBrk="0" hangingPunct="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eaLnBrk="0" hangingPunct="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eaLnBrk="0" hangingPunct="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eaLnBrk="0" hangingPunct="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0"/>
              </a:spcBef>
              <a:buClrTx/>
              <a:buSzTx/>
              <a:buFontTx/>
              <a:buNone/>
            </a:pPr>
            <a:endParaRPr lang="ru-RU" altLang="ru-RU" sz="1600" b="1" dirty="0">
              <a:solidFill>
                <a:srgbClr val="FF0000"/>
              </a:solidFill>
              <a:latin typeface="Times New Roman" panose="02020603050405020304" pitchFamily="18" charset="0"/>
            </a:endParaRPr>
          </a:p>
        </p:txBody>
      </p:sp>
    </p:spTree>
    <p:extLst>
      <p:ext uri="{BB962C8B-B14F-4D97-AF65-F5344CB8AC3E}">
        <p14:creationId xmlns:p14="http://schemas.microsoft.com/office/powerpoint/2010/main" val="300113015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2290" name="Rectangle 10"/>
          <p:cNvSpPr>
            <a:spLocks noChangeArrowheads="1"/>
          </p:cNvSpPr>
          <p:nvPr/>
        </p:nvSpPr>
        <p:spPr bwMode="auto">
          <a:xfrm>
            <a:off x="0" y="2895600"/>
            <a:ext cx="89154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eaLnBrk="0" hangingPunct="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eaLnBrk="0" hangingPunct="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eaLnBrk="0" hangingPunct="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eaLnBrk="0" hangingPunct="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buClr>
                <a:schemeClr val="bg2"/>
              </a:buClr>
              <a:buSzPct val="75000"/>
              <a:buFont typeface="Wingdings" panose="05000000000000000000" pitchFamily="2" charset="2"/>
              <a:buChar char="n"/>
            </a:pPr>
            <a:r>
              <a:rPr lang="ru-RU" altLang="ru-RU" sz="1600" b="1">
                <a:latin typeface="Times New Roman" panose="02020603050405020304" pitchFamily="18" charset="0"/>
              </a:rPr>
              <a:t>В соответствии с приказом Минздравсоцразвития России от 15.05.2012 </a:t>
            </a:r>
            <a:r>
              <a:rPr lang="ru-RU" altLang="ru-RU" sz="1600" b="1">
                <a:solidFill>
                  <a:srgbClr val="990033"/>
                </a:solidFill>
                <a:latin typeface="Times New Roman" panose="02020603050405020304" pitchFamily="18" charset="0"/>
              </a:rPr>
              <a:t>№ 543н </a:t>
            </a:r>
            <a:r>
              <a:rPr lang="ru-RU" altLang="ru-RU" sz="1600" b="1">
                <a:latin typeface="Times New Roman" panose="02020603050405020304" pitchFamily="18" charset="0"/>
              </a:rPr>
              <a:t>“Об утверждении Положения об организации оказания первичной медико-санитарной помощи взрослому населению” могут быть организованы следующие участки: </a:t>
            </a:r>
          </a:p>
          <a:p>
            <a:pPr>
              <a:buClr>
                <a:schemeClr val="bg2"/>
              </a:buClr>
              <a:buSzPct val="75000"/>
              <a:buFont typeface="Wingdings" panose="05000000000000000000" pitchFamily="2" charset="2"/>
              <a:buNone/>
            </a:pPr>
            <a:r>
              <a:rPr lang="ru-RU" altLang="ru-RU" sz="1600" b="1">
                <a:latin typeface="Times New Roman" panose="02020603050405020304" pitchFamily="18" charset="0"/>
              </a:rPr>
              <a:t>•   терапевтический, с численностью прикрепленного взрослого населения (18 лет и старше) в количестве 1700 чел.;</a:t>
            </a:r>
          </a:p>
          <a:p>
            <a:pPr>
              <a:buClr>
                <a:schemeClr val="bg2"/>
              </a:buClr>
              <a:buSzPct val="75000"/>
              <a:buFont typeface="Wingdings" panose="05000000000000000000" pitchFamily="2" charset="2"/>
              <a:buNone/>
            </a:pPr>
            <a:r>
              <a:rPr lang="ru-RU" altLang="ru-RU" sz="1600" b="1">
                <a:latin typeface="Times New Roman" panose="02020603050405020304" pitchFamily="18" charset="0"/>
              </a:rPr>
              <a:t>•   врача общей практики, с численностью прикрепленного взрослого на- селения (18 лет и старше) в количестве 1200 чел.;</a:t>
            </a:r>
          </a:p>
          <a:p>
            <a:pPr>
              <a:buClr>
                <a:schemeClr val="bg2"/>
              </a:buClr>
              <a:buSzPct val="75000"/>
              <a:buFont typeface="Wingdings" panose="05000000000000000000" pitchFamily="2" charset="2"/>
              <a:buNone/>
            </a:pPr>
            <a:r>
              <a:rPr lang="ru-RU" altLang="ru-RU" sz="1600" b="1">
                <a:latin typeface="Times New Roman" panose="02020603050405020304" pitchFamily="18" charset="0"/>
              </a:rPr>
              <a:t>•   семейного врача, с численностью прикрепленного взрослого и детского населения в количестве 1500 чел.;</a:t>
            </a:r>
          </a:p>
          <a:p>
            <a:pPr>
              <a:buClr>
                <a:schemeClr val="bg2"/>
              </a:buClr>
              <a:buSzPct val="75000"/>
              <a:buFont typeface="Wingdings" panose="05000000000000000000" pitchFamily="2" charset="2"/>
              <a:buNone/>
            </a:pPr>
            <a:r>
              <a:rPr lang="ru-RU" altLang="ru-RU" sz="1600" b="1">
                <a:latin typeface="Times New Roman" panose="02020603050405020304" pitchFamily="18" charset="0"/>
              </a:rPr>
              <a:t>•   комплексный терапевтический, с численностью прикрепленного населения (взрослого и детского) в количестве 2000 чел.</a:t>
            </a:r>
          </a:p>
          <a:p>
            <a:pPr>
              <a:buClr>
                <a:schemeClr val="bg2"/>
              </a:buClr>
              <a:buSzPct val="75000"/>
              <a:buFont typeface="Wingdings" panose="05000000000000000000" pitchFamily="2" charset="2"/>
              <a:buChar char="n"/>
            </a:pPr>
            <a:r>
              <a:rPr lang="ru-RU" altLang="ru-RU" sz="1600" b="1">
                <a:latin typeface="Times New Roman" panose="02020603050405020304" pitchFamily="18" charset="0"/>
              </a:rPr>
              <a:t>В соответствии с приказом Минздравсоцразвития России  от 16.04.2012 №</a:t>
            </a:r>
            <a:r>
              <a:rPr lang="ru-RU" altLang="ru-RU" sz="1600" b="1">
                <a:solidFill>
                  <a:srgbClr val="990033"/>
                </a:solidFill>
                <a:latin typeface="Times New Roman" panose="02020603050405020304" pitchFamily="18" charset="0"/>
              </a:rPr>
              <a:t>366н "</a:t>
            </a:r>
            <a:r>
              <a:rPr lang="ru-RU" altLang="ru-RU" sz="1600" b="1">
                <a:latin typeface="Times New Roman" panose="02020603050405020304" pitchFamily="18" charset="0"/>
              </a:rPr>
              <a:t>Об утверждении Порядка оказания педиатрической помощи" рекомендовано на 1 врача-педиатра участкового 800 прикрепленного детского населения</a:t>
            </a:r>
          </a:p>
        </p:txBody>
      </p:sp>
      <p:sp>
        <p:nvSpPr>
          <p:cNvPr id="12291" name="AutoShape 11"/>
          <p:cNvSpPr>
            <a:spLocks noChangeArrowheads="1"/>
          </p:cNvSpPr>
          <p:nvPr/>
        </p:nvSpPr>
        <p:spPr bwMode="auto">
          <a:xfrm>
            <a:off x="3962400" y="0"/>
            <a:ext cx="838200" cy="457200"/>
          </a:xfrm>
          <a:prstGeom prst="downArrow">
            <a:avLst>
              <a:gd name="adj1" fmla="val 50000"/>
              <a:gd name="adj2" fmla="val 25000"/>
            </a:avLst>
          </a:prstGeom>
          <a:solidFill>
            <a:schemeClr val="bg2">
              <a:alpha val="58823"/>
            </a:schemeClr>
          </a:solidFill>
          <a:ln w="9525">
            <a:solidFill>
              <a:schemeClr val="tx1"/>
            </a:solidFill>
            <a:miter lim="800000"/>
            <a:headEnd/>
            <a:tailEnd/>
          </a:ln>
        </p:spPr>
        <p:txBody>
          <a:bodyPr wrap="none" anchor="ctr"/>
          <a:lstStyle>
            <a:lvl1pPr eaLnBrk="0" hangingPunct="0">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eaLnBrk="0" hangingPunct="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eaLnBrk="0" hangingPunct="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eaLnBrk="0" hangingPunct="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eaLnBrk="0" hangingPunct="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0"/>
              </a:spcBef>
              <a:buClrTx/>
              <a:buSzTx/>
              <a:buFontTx/>
              <a:buNone/>
            </a:pPr>
            <a:endParaRPr lang="ru-RU" altLang="ru-RU" sz="2000">
              <a:latin typeface="Times New Roman" panose="02020603050405020304" pitchFamily="18" charset="0"/>
            </a:endParaRPr>
          </a:p>
        </p:txBody>
      </p:sp>
      <p:sp>
        <p:nvSpPr>
          <p:cNvPr id="12292" name="Rectangle 3"/>
          <p:cNvSpPr>
            <a:spLocks noChangeArrowheads="1"/>
          </p:cNvSpPr>
          <p:nvPr/>
        </p:nvSpPr>
        <p:spPr bwMode="auto">
          <a:xfrm>
            <a:off x="0" y="533400"/>
            <a:ext cx="9144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eaLnBrk="0" hangingPunct="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eaLnBrk="0" hangingPunct="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eaLnBrk="0" hangingPunct="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eaLnBrk="0" hangingPunct="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buClr>
                <a:schemeClr val="bg2"/>
              </a:buClr>
              <a:buSzPct val="75000"/>
              <a:buFont typeface="Wingdings" panose="05000000000000000000" pitchFamily="2" charset="2"/>
              <a:buChar char="n"/>
            </a:pPr>
            <a:r>
              <a:rPr lang="ru-RU" altLang="ru-RU" sz="1600" b="1">
                <a:solidFill>
                  <a:srgbClr val="990033"/>
                </a:solidFill>
                <a:latin typeface="Times New Roman" panose="02020603050405020304" pitchFamily="18" charset="0"/>
              </a:rPr>
              <a:t>Комплексный терапевтический участок </a:t>
            </a:r>
            <a:r>
              <a:rPr lang="ru-RU" altLang="ru-RU" sz="1600" b="1">
                <a:latin typeface="Times New Roman" panose="02020603050405020304" pitchFamily="18" charset="0"/>
              </a:rPr>
              <a:t>– обслуживается врачом терапевтом участковым, медсестрой и фельдшером (акушеркой), ФАП, ФП</a:t>
            </a:r>
          </a:p>
          <a:p>
            <a:pPr>
              <a:buClr>
                <a:schemeClr val="bg2"/>
              </a:buClr>
              <a:buSzPct val="75000"/>
              <a:buFont typeface="Wingdings" panose="05000000000000000000" pitchFamily="2" charset="2"/>
              <a:buChar char="n"/>
            </a:pPr>
            <a:r>
              <a:rPr lang="ru-RU" altLang="ru-RU" sz="1600" b="1">
                <a:solidFill>
                  <a:srgbClr val="C00000"/>
                </a:solidFill>
                <a:latin typeface="Times New Roman" panose="02020603050405020304" pitchFamily="18" charset="0"/>
              </a:rPr>
              <a:t>Комплексный терапевтический участок </a:t>
            </a:r>
            <a:r>
              <a:rPr lang="ru-RU" altLang="ru-RU" sz="1600" b="1">
                <a:latin typeface="Times New Roman" panose="02020603050405020304" pitchFamily="18" charset="0"/>
              </a:rPr>
              <a:t>формируется из населения врачебного участка с недостаточной численностью прикрепленного населения (малокомплектный участок) или населения, обслуживаемого врачом-терапевтом амбулатории и населения, обслуживаемого фельдшерско-акушерскими пунктами (фельдшерскими пунктами)</a:t>
            </a:r>
          </a:p>
          <a:p>
            <a:pPr>
              <a:buClr>
                <a:schemeClr val="bg2"/>
              </a:buClr>
              <a:buSzPct val="75000"/>
              <a:buFont typeface="Wingdings" panose="05000000000000000000" pitchFamily="2" charset="2"/>
              <a:buChar char="n"/>
            </a:pPr>
            <a:r>
              <a:rPr lang="ru-RU" altLang="ru-RU" sz="1600" b="1">
                <a:latin typeface="Times New Roman" panose="02020603050405020304" pitchFamily="18" charset="0"/>
              </a:rPr>
              <a:t>К малокомплектным участкам относят участки,  численность прикрепленного населения на которых на 200 человек ниже установленных нормативов</a:t>
            </a:r>
          </a:p>
        </p:txBody>
      </p:sp>
    </p:spTree>
    <p:extLst>
      <p:ext uri="{BB962C8B-B14F-4D97-AF65-F5344CB8AC3E}">
        <p14:creationId xmlns:p14="http://schemas.microsoft.com/office/powerpoint/2010/main" val="270506970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Rectangle 2"/>
          <p:cNvSpPr txBox="1">
            <a:spLocks noChangeArrowheads="1"/>
          </p:cNvSpPr>
          <p:nvPr/>
        </p:nvSpPr>
        <p:spPr>
          <a:xfrm>
            <a:off x="242891" y="112714"/>
            <a:ext cx="8639175" cy="781051"/>
          </a:xfrm>
          <a:prstGeom prst="rect">
            <a:avLst/>
          </a:prstGeom>
          <a:solidFill>
            <a:srgbClr val="0070C0"/>
          </a:solid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indent="274638">
              <a:tabLst>
                <a:tab pos="266700" algn="l"/>
              </a:tabLst>
              <a:defRPr/>
            </a:pPr>
            <a:endParaRPr lang="ru-RU" sz="2800" dirty="0">
              <a:solidFill>
                <a:srgbClr val="FF0000"/>
              </a:solidFill>
            </a:endParaRPr>
          </a:p>
        </p:txBody>
      </p:sp>
      <p:sp>
        <p:nvSpPr>
          <p:cNvPr id="37890" name="Rectangle 13"/>
          <p:cNvSpPr>
            <a:spLocks noChangeArrowheads="1"/>
          </p:cNvSpPr>
          <p:nvPr/>
        </p:nvSpPr>
        <p:spPr bwMode="auto">
          <a:xfrm>
            <a:off x="247352" y="575902"/>
            <a:ext cx="1905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838200" indent="-8382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2000" b="1" dirty="0">
                <a:solidFill>
                  <a:schemeClr val="bg1"/>
                </a:solidFill>
                <a:latin typeface="Times New Roman" pitchFamily="18" charset="0"/>
              </a:rPr>
              <a:t>Таблица 2800 </a:t>
            </a:r>
            <a:endParaRPr lang="ru-RU" altLang="ru-RU" sz="2000" dirty="0">
              <a:solidFill>
                <a:schemeClr val="bg1"/>
              </a:solidFill>
              <a:latin typeface="Times New Roman" pitchFamily="18" charset="0"/>
            </a:endParaRPr>
          </a:p>
        </p:txBody>
      </p:sp>
      <p:sp>
        <p:nvSpPr>
          <p:cNvPr id="37891" name="Rectangle 14"/>
          <p:cNvSpPr>
            <a:spLocks noChangeArrowheads="1"/>
          </p:cNvSpPr>
          <p:nvPr/>
        </p:nvSpPr>
        <p:spPr bwMode="auto">
          <a:xfrm>
            <a:off x="533400" y="198439"/>
            <a:ext cx="8077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838200" indent="-8382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a:spcBef>
                <a:spcPct val="0"/>
              </a:spcBef>
              <a:buFontTx/>
              <a:buNone/>
            </a:pPr>
            <a:r>
              <a:rPr lang="ru-RU" altLang="ru-RU" sz="2000" b="1" dirty="0">
                <a:solidFill>
                  <a:schemeClr val="bg1"/>
                </a:solidFill>
                <a:latin typeface="Times New Roman" pitchFamily="18" charset="0"/>
              </a:rPr>
              <a:t>Хирургическая работа медицинской организации в амбулаторных условиях и в условиях дневного стационара</a:t>
            </a:r>
            <a:r>
              <a:rPr lang="ru-RU" altLang="ru-RU" sz="2000" dirty="0">
                <a:solidFill>
                  <a:schemeClr val="bg1"/>
                </a:solidFill>
                <a:latin typeface="Times New Roman" pitchFamily="18" charset="0"/>
              </a:rPr>
              <a:t> </a:t>
            </a:r>
          </a:p>
        </p:txBody>
      </p:sp>
      <p:graphicFrame>
        <p:nvGraphicFramePr>
          <p:cNvPr id="216355" name="Group 1315"/>
          <p:cNvGraphicFramePr>
            <a:graphicFrameLocks noGrp="1"/>
          </p:cNvGraphicFramePr>
          <p:nvPr>
            <p:extLst/>
          </p:nvPr>
        </p:nvGraphicFramePr>
        <p:xfrm>
          <a:off x="219077" y="1002571"/>
          <a:ext cx="8686800" cy="4852859"/>
        </p:xfrm>
        <a:graphic>
          <a:graphicData uri="http://schemas.openxmlformats.org/drawingml/2006/table">
            <a:tbl>
              <a:tblPr/>
              <a:tblGrid>
                <a:gridCol w="3006725"/>
                <a:gridCol w="501650"/>
                <a:gridCol w="639763"/>
                <a:gridCol w="728662"/>
                <a:gridCol w="1371600"/>
                <a:gridCol w="1336675"/>
                <a:gridCol w="1101725"/>
              </a:tblGrid>
              <a:tr h="280559">
                <a:tc rowSpan="3">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cs typeface="Times New Roman" pitchFamily="18" charset="0"/>
                        </a:rPr>
                        <a:t>Название операций</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 строки</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Число проведенных операций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c hMerge="1">
                  <a:txBody>
                    <a:bodyPr/>
                    <a:lstStyle/>
                    <a:p>
                      <a:endParaRPr lang="ru-RU"/>
                    </a:p>
                  </a:txBody>
                  <a:tcPr/>
                </a:tc>
                <a:tc rowSpan="3">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из гр. 3:направлено материалов на морфологическое исследование</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vMerge="1">
                  <a:txBody>
                    <a:bodyPr/>
                    <a:lstStyle/>
                    <a:p>
                      <a:endParaRPr lang="ru-RU"/>
                    </a:p>
                  </a:txBody>
                  <a:tcPr/>
                </a:tc>
                <a:tc vMerge="1">
                  <a:txBody>
                    <a:bodyPr/>
                    <a:lstStyle/>
                    <a:p>
                      <a:endParaRPr lang="ru-RU"/>
                    </a:p>
                  </a:txBody>
                  <a:tcPr/>
                </a:tc>
                <a:tc row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Всего</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из них:</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c vMerge="1">
                  <a:txBody>
                    <a:bodyPr/>
                    <a:lstStyle/>
                    <a:p>
                      <a:endParaRPr lang="ru-RU"/>
                    </a:p>
                  </a:txBody>
                  <a:tcPr/>
                </a:tc>
              </a:tr>
              <a:tr h="1005906">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сельским жителям</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в подразделениях, оказывающих помощь в амбулаторных условиях</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в подразделениях, оказывающих дневном стационаре</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ru-RU"/>
                    </a:p>
                  </a:txBody>
                  <a:tcPr/>
                </a:tc>
              </a:tr>
              <a:tr h="2743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4</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5</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6</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7</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Всего операций</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в том числе: операции на органе зрения</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из них микрохирургические</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из числа операций на органе зрения:</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4</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Arial"/>
                          <a:cs typeface="Times New Roman" pitchFamily="18" charset="0"/>
                        </a:rPr>
                        <a:t>…</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274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операции на сосудах, из них</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9</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на артериях</a:t>
                      </a:r>
                      <a:endParaRPr kumimoji="0" lang="ru-RU" sz="1200" b="0" i="0" u="none" strike="noStrike" cap="none" normalizeH="0" baseline="0" smtClean="0">
                        <a:ln>
                          <a:noFill/>
                        </a:ln>
                        <a:solidFill>
                          <a:schemeClr val="tx1"/>
                        </a:solidFill>
                        <a:effectLst/>
                        <a:latin typeface="Times New Roman" pitchFamily="18"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Arial" pitchFamily="34" charset="0"/>
                        </a:rPr>
                        <a:t>10</a:t>
                      </a: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на венах</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11</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rial"/>
                          <a:cs typeface="Times New Roman" pitchFamily="18" charset="0"/>
                        </a:rPr>
                        <a:t>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операции на органах брюшной полости</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12</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Arial"/>
                          <a:cs typeface="Times New Roman" pitchFamily="18" charset="0"/>
                        </a:rPr>
                        <a:t>…</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19</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прочие операции </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20</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rial"/>
                          <a:cs typeface="Times New Roman" pitchFamily="18" charset="0"/>
                        </a:rPr>
                        <a:t>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16352" name="Rectangle 1312"/>
          <p:cNvSpPr>
            <a:spLocks noChangeArrowheads="1"/>
          </p:cNvSpPr>
          <p:nvPr/>
        </p:nvSpPr>
        <p:spPr bwMode="auto">
          <a:xfrm>
            <a:off x="3904615" y="2911333"/>
            <a:ext cx="5024438" cy="381000"/>
          </a:xfrm>
          <a:prstGeom prst="rect">
            <a:avLst/>
          </a:prstGeom>
          <a:solidFill>
            <a:schemeClr val="bg2">
              <a:lumMod val="75000"/>
            </a:schemeClr>
          </a:solidFill>
          <a:ln w="9525">
            <a:noFill/>
            <a:miter lim="800000"/>
            <a:headEnd/>
            <a:tailEnd/>
          </a:ln>
        </p:spPr>
        <p:txBody>
          <a:bodyPr/>
          <a:lstStyle/>
          <a:p>
            <a:pPr marL="342900" indent="-342900">
              <a:defRPr/>
            </a:pPr>
            <a:r>
              <a:rPr lang="ru-RU" sz="1600" b="1" dirty="0">
                <a:cs typeface="Arial" pitchFamily="34" charset="0"/>
              </a:rPr>
              <a:t>Графа 3 должна быть больше графы 4, графы 7</a:t>
            </a:r>
            <a:endParaRPr lang="ru-RU" sz="1600" b="1" u="sng" dirty="0">
              <a:cs typeface="Arial" pitchFamily="34" charset="0"/>
            </a:endParaRPr>
          </a:p>
        </p:txBody>
      </p:sp>
      <p:sp>
        <p:nvSpPr>
          <p:cNvPr id="216353" name="Rectangle 1313"/>
          <p:cNvSpPr>
            <a:spLocks noChangeArrowheads="1"/>
          </p:cNvSpPr>
          <p:nvPr/>
        </p:nvSpPr>
        <p:spPr bwMode="auto">
          <a:xfrm>
            <a:off x="3904614" y="3594463"/>
            <a:ext cx="5024438" cy="381000"/>
          </a:xfrm>
          <a:prstGeom prst="rect">
            <a:avLst/>
          </a:prstGeom>
          <a:solidFill>
            <a:schemeClr val="bg2">
              <a:lumMod val="75000"/>
            </a:schemeClr>
          </a:solidFill>
          <a:ln w="9525">
            <a:noFill/>
            <a:miter lim="800000"/>
            <a:headEnd/>
            <a:tailEnd/>
          </a:ln>
        </p:spPr>
        <p:txBody>
          <a:bodyPr/>
          <a:lstStyle/>
          <a:p>
            <a:pPr marL="342900" indent="-342900">
              <a:defRPr/>
            </a:pPr>
            <a:r>
              <a:rPr lang="ru-RU" sz="1600" b="1" dirty="0">
                <a:cs typeface="Arial" pitchFamily="34" charset="0"/>
              </a:rPr>
              <a:t>Графа 3 должна быть равна сумме граф 5+6</a:t>
            </a:r>
            <a:endParaRPr lang="ru-RU" sz="1600" b="1" u="sng" dirty="0">
              <a:cs typeface="Arial" pitchFamily="34" charset="0"/>
            </a:endParaRPr>
          </a:p>
        </p:txBody>
      </p:sp>
      <p:sp>
        <p:nvSpPr>
          <p:cNvPr id="216356" name="Rectangle 1316"/>
          <p:cNvSpPr>
            <a:spLocks noChangeArrowheads="1"/>
          </p:cNvSpPr>
          <p:nvPr/>
        </p:nvSpPr>
        <p:spPr bwMode="auto">
          <a:xfrm>
            <a:off x="3902636" y="4539343"/>
            <a:ext cx="5026417" cy="762000"/>
          </a:xfrm>
          <a:prstGeom prst="rect">
            <a:avLst/>
          </a:prstGeom>
          <a:solidFill>
            <a:schemeClr val="bg2">
              <a:lumMod val="75000"/>
            </a:schemeClr>
          </a:solidFill>
          <a:ln w="9525">
            <a:noFill/>
            <a:miter lim="800000"/>
            <a:headEnd/>
            <a:tailEnd/>
          </a:ln>
        </p:spPr>
        <p:txBody>
          <a:bodyPr/>
          <a:lstStyle/>
          <a:p>
            <a:pPr marL="342900" indent="-342900">
              <a:defRPr/>
            </a:pPr>
            <a:r>
              <a:rPr lang="ru-RU" sz="1600" b="1" dirty="0">
                <a:cs typeface="Arial" pitchFamily="34" charset="0"/>
              </a:rPr>
              <a:t>Строка 9 может быть больше суммы строк 10+11 за счет операций на лимфатических сосудах </a:t>
            </a:r>
          </a:p>
        </p:txBody>
      </p:sp>
      <p:sp>
        <p:nvSpPr>
          <p:cNvPr id="9" name="Прямоугольник 4"/>
          <p:cNvSpPr>
            <a:spLocks noChangeArrowheads="1"/>
          </p:cNvSpPr>
          <p:nvPr/>
        </p:nvSpPr>
        <p:spPr bwMode="auto">
          <a:xfrm>
            <a:off x="896544" y="-26988"/>
            <a:ext cx="1319213" cy="1444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Tree>
    <p:extLst>
      <p:ext uri="{BB962C8B-B14F-4D97-AF65-F5344CB8AC3E}">
        <p14:creationId xmlns:p14="http://schemas.microsoft.com/office/powerpoint/2010/main" val="163726362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Rectangle 2"/>
          <p:cNvSpPr txBox="1">
            <a:spLocks noChangeArrowheads="1"/>
          </p:cNvSpPr>
          <p:nvPr/>
        </p:nvSpPr>
        <p:spPr>
          <a:xfrm>
            <a:off x="242891" y="112714"/>
            <a:ext cx="8639175" cy="781051"/>
          </a:xfrm>
          <a:prstGeom prst="rect">
            <a:avLst/>
          </a:prstGeom>
          <a:solidFill>
            <a:srgbClr val="0070C0"/>
          </a:solid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indent="274638">
              <a:tabLst>
                <a:tab pos="266700" algn="l"/>
              </a:tabLst>
              <a:defRPr/>
            </a:pPr>
            <a:endParaRPr lang="ru-RU" sz="2800" dirty="0">
              <a:solidFill>
                <a:srgbClr val="FF0000"/>
              </a:solidFill>
            </a:endParaRPr>
          </a:p>
        </p:txBody>
      </p:sp>
      <p:sp>
        <p:nvSpPr>
          <p:cNvPr id="37890" name="Rectangle 13"/>
          <p:cNvSpPr>
            <a:spLocks noChangeArrowheads="1"/>
          </p:cNvSpPr>
          <p:nvPr/>
        </p:nvSpPr>
        <p:spPr bwMode="auto">
          <a:xfrm>
            <a:off x="247352" y="575902"/>
            <a:ext cx="1905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838200" indent="-8382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2000" b="1" dirty="0">
                <a:solidFill>
                  <a:schemeClr val="bg1"/>
                </a:solidFill>
                <a:latin typeface="Times New Roman" pitchFamily="18" charset="0"/>
              </a:rPr>
              <a:t>Таблица 2800 </a:t>
            </a:r>
            <a:endParaRPr lang="ru-RU" altLang="ru-RU" sz="2000" dirty="0">
              <a:solidFill>
                <a:schemeClr val="bg1"/>
              </a:solidFill>
              <a:latin typeface="Times New Roman" pitchFamily="18" charset="0"/>
            </a:endParaRPr>
          </a:p>
        </p:txBody>
      </p:sp>
      <p:sp>
        <p:nvSpPr>
          <p:cNvPr id="37891" name="Rectangle 14"/>
          <p:cNvSpPr>
            <a:spLocks noChangeArrowheads="1"/>
          </p:cNvSpPr>
          <p:nvPr/>
        </p:nvSpPr>
        <p:spPr bwMode="auto">
          <a:xfrm>
            <a:off x="533400" y="198439"/>
            <a:ext cx="8077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838200" indent="-8382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a:spcBef>
                <a:spcPct val="0"/>
              </a:spcBef>
              <a:buFontTx/>
              <a:buNone/>
            </a:pPr>
            <a:r>
              <a:rPr lang="ru-RU" altLang="ru-RU" sz="2000" b="1" dirty="0">
                <a:solidFill>
                  <a:schemeClr val="bg1"/>
                </a:solidFill>
                <a:latin typeface="Times New Roman" pitchFamily="18" charset="0"/>
              </a:rPr>
              <a:t>Хирургическая работа медицинской организации в амбулаторных условиях и в условиях дневного стационара</a:t>
            </a:r>
            <a:r>
              <a:rPr lang="ru-RU" altLang="ru-RU" sz="2000" dirty="0">
                <a:solidFill>
                  <a:schemeClr val="bg1"/>
                </a:solidFill>
                <a:latin typeface="Times New Roman" pitchFamily="18" charset="0"/>
              </a:rPr>
              <a:t> </a:t>
            </a:r>
          </a:p>
        </p:txBody>
      </p:sp>
      <p:graphicFrame>
        <p:nvGraphicFramePr>
          <p:cNvPr id="216355" name="Group 1315"/>
          <p:cNvGraphicFramePr>
            <a:graphicFrameLocks noGrp="1"/>
          </p:cNvGraphicFramePr>
          <p:nvPr>
            <p:extLst/>
          </p:nvPr>
        </p:nvGraphicFramePr>
        <p:xfrm>
          <a:off x="219077" y="1002571"/>
          <a:ext cx="8686800" cy="4852859"/>
        </p:xfrm>
        <a:graphic>
          <a:graphicData uri="http://schemas.openxmlformats.org/drawingml/2006/table">
            <a:tbl>
              <a:tblPr/>
              <a:tblGrid>
                <a:gridCol w="3006725"/>
                <a:gridCol w="501650"/>
                <a:gridCol w="639763"/>
                <a:gridCol w="728662"/>
                <a:gridCol w="1371600"/>
                <a:gridCol w="1336675"/>
                <a:gridCol w="1101725"/>
              </a:tblGrid>
              <a:tr h="280559">
                <a:tc rowSpan="3">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cs typeface="Times New Roman" pitchFamily="18" charset="0"/>
                        </a:rPr>
                        <a:t>Название операций</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 строки</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Число проведенных операций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c hMerge="1">
                  <a:txBody>
                    <a:bodyPr/>
                    <a:lstStyle/>
                    <a:p>
                      <a:endParaRPr lang="ru-RU"/>
                    </a:p>
                  </a:txBody>
                  <a:tcPr/>
                </a:tc>
                <a:tc rowSpan="3">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из гр. 3:направлено материалов на морфологическое исследование</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vMerge="1">
                  <a:txBody>
                    <a:bodyPr/>
                    <a:lstStyle/>
                    <a:p>
                      <a:endParaRPr lang="ru-RU"/>
                    </a:p>
                  </a:txBody>
                  <a:tcPr/>
                </a:tc>
                <a:tc vMerge="1">
                  <a:txBody>
                    <a:bodyPr/>
                    <a:lstStyle/>
                    <a:p>
                      <a:endParaRPr lang="ru-RU"/>
                    </a:p>
                  </a:txBody>
                  <a:tcPr/>
                </a:tc>
                <a:tc row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Всего</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из них:</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c vMerge="1">
                  <a:txBody>
                    <a:bodyPr/>
                    <a:lstStyle/>
                    <a:p>
                      <a:endParaRPr lang="ru-RU"/>
                    </a:p>
                  </a:txBody>
                  <a:tcPr/>
                </a:tc>
              </a:tr>
              <a:tr h="1005906">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сельским жителям</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в подразделениях, оказывающих помощь в амбулаторных условиях</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в подразделениях, оказывающих дневном стационаре</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ru-RU"/>
                    </a:p>
                  </a:txBody>
                  <a:tcPr/>
                </a:tc>
              </a:tr>
              <a:tr h="2743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4</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5</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6</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7</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Всего операций</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в том числе: операции на органе зрения</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из них микрохирургические</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из числа операций на органе зрения:</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4</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Arial"/>
                          <a:cs typeface="Times New Roman" pitchFamily="18" charset="0"/>
                        </a:rPr>
                        <a:t>…</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274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операции на сосудах, из них</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9</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на артериях</a:t>
                      </a:r>
                      <a:endParaRPr kumimoji="0" lang="ru-RU" sz="1200" b="0" i="0" u="none" strike="noStrike" cap="none" normalizeH="0" baseline="0" smtClean="0">
                        <a:ln>
                          <a:noFill/>
                        </a:ln>
                        <a:solidFill>
                          <a:schemeClr val="tx1"/>
                        </a:solidFill>
                        <a:effectLst/>
                        <a:latin typeface="Times New Roman" pitchFamily="18"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Arial" pitchFamily="34" charset="0"/>
                        </a:rPr>
                        <a:t>10</a:t>
                      </a: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на венах</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11</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rial"/>
                          <a:cs typeface="Times New Roman" pitchFamily="18" charset="0"/>
                        </a:rPr>
                        <a:t>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операции на органах брюшной полости</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12</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Arial"/>
                          <a:cs typeface="Times New Roman" pitchFamily="18" charset="0"/>
                        </a:rPr>
                        <a:t>…</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19</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прочие операции </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20</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a:cs typeface="Times New Roman" pitchFamily="18" charset="0"/>
                        </a:rPr>
                        <a:t> </a:t>
                      </a:r>
                      <a:endParaRPr kumimoji="0" lang="ru-RU" sz="2000" b="0" i="0" u="none" strike="noStrike" cap="none" normalizeH="0" baseline="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rial"/>
                          <a:cs typeface="Times New Roman" pitchFamily="18" charset="0"/>
                        </a:rPr>
                        <a:t>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txBody>
                  <a:tcPr marT="45724" marB="457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16352" name="Rectangle 1312"/>
          <p:cNvSpPr>
            <a:spLocks noChangeArrowheads="1"/>
          </p:cNvSpPr>
          <p:nvPr/>
        </p:nvSpPr>
        <p:spPr bwMode="auto">
          <a:xfrm>
            <a:off x="3904615" y="2911333"/>
            <a:ext cx="4977452" cy="381000"/>
          </a:xfrm>
          <a:prstGeom prst="rect">
            <a:avLst/>
          </a:prstGeom>
          <a:solidFill>
            <a:schemeClr val="bg2">
              <a:lumMod val="75000"/>
            </a:schemeClr>
          </a:solidFill>
          <a:ln w="9525">
            <a:noFill/>
            <a:miter lim="800000"/>
            <a:headEnd/>
            <a:tailEnd/>
          </a:ln>
        </p:spPr>
        <p:txBody>
          <a:bodyPr/>
          <a:lstStyle/>
          <a:p>
            <a:pPr marL="342900" indent="-342900">
              <a:defRPr/>
            </a:pPr>
            <a:r>
              <a:rPr lang="ru-RU" sz="1600" b="1" dirty="0">
                <a:cs typeface="Arial" pitchFamily="34" charset="0"/>
              </a:rPr>
              <a:t>Графа 3 должна быть больше графы 4, графы 7</a:t>
            </a:r>
            <a:endParaRPr lang="ru-RU" sz="1600" b="1" u="sng" dirty="0">
              <a:cs typeface="Arial" pitchFamily="34" charset="0"/>
            </a:endParaRPr>
          </a:p>
        </p:txBody>
      </p:sp>
      <p:sp>
        <p:nvSpPr>
          <p:cNvPr id="216353" name="Rectangle 1313"/>
          <p:cNvSpPr>
            <a:spLocks noChangeArrowheads="1"/>
          </p:cNvSpPr>
          <p:nvPr/>
        </p:nvSpPr>
        <p:spPr bwMode="auto">
          <a:xfrm>
            <a:off x="3904615" y="3594463"/>
            <a:ext cx="5024437" cy="381000"/>
          </a:xfrm>
          <a:prstGeom prst="rect">
            <a:avLst/>
          </a:prstGeom>
          <a:solidFill>
            <a:schemeClr val="bg2">
              <a:lumMod val="75000"/>
            </a:schemeClr>
          </a:solidFill>
          <a:ln w="9525">
            <a:noFill/>
            <a:miter lim="800000"/>
            <a:headEnd/>
            <a:tailEnd/>
          </a:ln>
        </p:spPr>
        <p:txBody>
          <a:bodyPr/>
          <a:lstStyle/>
          <a:p>
            <a:pPr marL="342900" indent="-342900">
              <a:defRPr/>
            </a:pPr>
            <a:r>
              <a:rPr lang="ru-RU" sz="1600" b="1" dirty="0">
                <a:cs typeface="Arial" pitchFamily="34" charset="0"/>
              </a:rPr>
              <a:t>Графа 3 должна быть равна сумме граф 5+6</a:t>
            </a:r>
            <a:endParaRPr lang="ru-RU" sz="1600" b="1" u="sng" dirty="0">
              <a:cs typeface="Arial" pitchFamily="34" charset="0"/>
            </a:endParaRPr>
          </a:p>
        </p:txBody>
      </p:sp>
      <p:sp>
        <p:nvSpPr>
          <p:cNvPr id="216356" name="Rectangle 1316"/>
          <p:cNvSpPr>
            <a:spLocks noChangeArrowheads="1"/>
          </p:cNvSpPr>
          <p:nvPr/>
        </p:nvSpPr>
        <p:spPr bwMode="auto">
          <a:xfrm>
            <a:off x="3902636" y="4539343"/>
            <a:ext cx="4979430" cy="762000"/>
          </a:xfrm>
          <a:prstGeom prst="rect">
            <a:avLst/>
          </a:prstGeom>
          <a:solidFill>
            <a:schemeClr val="bg2">
              <a:lumMod val="75000"/>
            </a:schemeClr>
          </a:solidFill>
          <a:ln w="9525">
            <a:noFill/>
            <a:miter lim="800000"/>
            <a:headEnd/>
            <a:tailEnd/>
          </a:ln>
        </p:spPr>
        <p:txBody>
          <a:bodyPr/>
          <a:lstStyle/>
          <a:p>
            <a:pPr marL="342900" indent="-342900">
              <a:defRPr/>
            </a:pPr>
            <a:r>
              <a:rPr lang="ru-RU" sz="1600" b="1" dirty="0">
                <a:cs typeface="Arial" pitchFamily="34" charset="0"/>
              </a:rPr>
              <a:t>Строка 9 может быть больше суммы строк 10+11 за счет операций на лимфатических сосудах </a:t>
            </a:r>
          </a:p>
        </p:txBody>
      </p:sp>
      <p:sp>
        <p:nvSpPr>
          <p:cNvPr id="9" name="Прямоугольник 4"/>
          <p:cNvSpPr>
            <a:spLocks noChangeArrowheads="1"/>
          </p:cNvSpPr>
          <p:nvPr/>
        </p:nvSpPr>
        <p:spPr bwMode="auto">
          <a:xfrm>
            <a:off x="896544" y="-26988"/>
            <a:ext cx="1319213" cy="1444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Tree>
    <p:extLst>
      <p:ext uri="{BB962C8B-B14F-4D97-AF65-F5344CB8AC3E}">
        <p14:creationId xmlns:p14="http://schemas.microsoft.com/office/powerpoint/2010/main" val="41154047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404664"/>
            <a:ext cx="8352928" cy="5478423"/>
          </a:xfrm>
          <a:prstGeom prst="rect">
            <a:avLst/>
          </a:prstGeom>
        </p:spPr>
        <p:txBody>
          <a:bodyPr wrap="square">
            <a:spAutoFit/>
          </a:bodyPr>
          <a:lstStyle/>
          <a:p>
            <a:r>
              <a:rPr lang="ru-RU" sz="2400" b="1" dirty="0" smtClean="0">
                <a:solidFill>
                  <a:srgbClr val="404040"/>
                </a:solidFill>
                <a:latin typeface="Calibri" panose="020F0502020204030204" pitchFamily="34" charset="0"/>
              </a:rPr>
              <a:t>На основании первичной медицинской  документации это позволит обеспечить</a:t>
            </a:r>
          </a:p>
          <a:p>
            <a:endParaRPr lang="ru-RU" sz="2400" b="1" dirty="0">
              <a:solidFill>
                <a:srgbClr val="404040"/>
              </a:solidFill>
              <a:latin typeface="Calibri" panose="020F0502020204030204" pitchFamily="34" charset="0"/>
            </a:endParaRPr>
          </a:p>
          <a:p>
            <a:pPr marL="342900" indent="-342900" algn="l">
              <a:buFont typeface="Arial" panose="020B0604020202020204" pitchFamily="34" charset="0"/>
              <a:buChar char="•"/>
            </a:pPr>
            <a:r>
              <a:rPr lang="ru-RU" sz="2000" dirty="0" smtClean="0"/>
              <a:t>Достоверность</a:t>
            </a:r>
            <a:endParaRPr lang="ru-RU" sz="2000" dirty="0"/>
          </a:p>
          <a:p>
            <a:pPr algn="l"/>
            <a:endParaRPr lang="ru-RU" sz="2000" dirty="0" smtClean="0"/>
          </a:p>
          <a:p>
            <a:pPr marL="342900" indent="-342900" algn="l">
              <a:buFont typeface="Arial" panose="020B0604020202020204" pitchFamily="34" charset="0"/>
              <a:buChar char="•"/>
            </a:pPr>
            <a:r>
              <a:rPr lang="ru-RU" sz="2000" dirty="0" smtClean="0"/>
              <a:t>Актуальность</a:t>
            </a:r>
          </a:p>
          <a:p>
            <a:pPr algn="l"/>
            <a:endParaRPr lang="ru-RU" sz="2000" dirty="0"/>
          </a:p>
          <a:p>
            <a:pPr marL="342900" indent="-342900" algn="l">
              <a:buFont typeface="Arial" panose="020B0604020202020204" pitchFamily="34" charset="0"/>
              <a:buChar char="•"/>
            </a:pPr>
            <a:r>
              <a:rPr lang="ru-RU" sz="2000" dirty="0"/>
              <a:t>Оперативность</a:t>
            </a:r>
          </a:p>
          <a:p>
            <a:pPr algn="l"/>
            <a:endParaRPr lang="ru-RU" sz="2000" dirty="0"/>
          </a:p>
          <a:p>
            <a:pPr marL="342900" indent="-342900" algn="l">
              <a:buFont typeface="Arial" panose="020B0604020202020204" pitchFamily="34" charset="0"/>
              <a:buChar char="•"/>
            </a:pPr>
            <a:r>
              <a:rPr lang="ru-RU" sz="2000" dirty="0" smtClean="0"/>
              <a:t>Качество</a:t>
            </a:r>
          </a:p>
          <a:p>
            <a:pPr algn="l"/>
            <a:endParaRPr lang="ru-RU" sz="2000" dirty="0"/>
          </a:p>
          <a:p>
            <a:pPr marL="342900" indent="-342900" algn="l">
              <a:buFont typeface="Arial" panose="020B0604020202020204" pitchFamily="34" charset="0"/>
              <a:buChar char="•"/>
            </a:pPr>
            <a:r>
              <a:rPr lang="ru-RU" sz="2000" dirty="0"/>
              <a:t>Снижение </a:t>
            </a:r>
            <a:r>
              <a:rPr lang="ru-RU" sz="2000" dirty="0" smtClean="0"/>
              <a:t>трудозатрат</a:t>
            </a:r>
          </a:p>
          <a:p>
            <a:pPr algn="l"/>
            <a:endParaRPr lang="ru-RU" sz="2000" dirty="0"/>
          </a:p>
          <a:p>
            <a:pPr marL="342900" indent="-342900" algn="l">
              <a:buFont typeface="Arial" panose="020B0604020202020204" pitchFamily="34" charset="0"/>
              <a:buChar char="•"/>
            </a:pPr>
            <a:r>
              <a:rPr lang="ru-RU" sz="2000" dirty="0"/>
              <a:t>Формирование аналитической информации (</a:t>
            </a:r>
            <a:r>
              <a:rPr lang="ru-RU" sz="2000" dirty="0" err="1"/>
              <a:t>дашборды</a:t>
            </a:r>
            <a:r>
              <a:rPr lang="ru-RU" sz="2000" dirty="0"/>
              <a:t>, BI</a:t>
            </a:r>
            <a:r>
              <a:rPr lang="ru-RU" sz="2000" dirty="0" smtClean="0"/>
              <a:t>)</a:t>
            </a:r>
          </a:p>
          <a:p>
            <a:pPr algn="l"/>
            <a:endParaRPr lang="ru-RU" sz="2000" dirty="0" smtClean="0"/>
          </a:p>
          <a:p>
            <a:pPr marL="342900" indent="-342900" algn="l">
              <a:buFont typeface="Arial" panose="020B0604020202020204" pitchFamily="34" charset="0"/>
              <a:buChar char="•"/>
            </a:pPr>
            <a:r>
              <a:rPr lang="ru-RU" sz="2000" dirty="0"/>
              <a:t>Управление здравоохранением </a:t>
            </a:r>
            <a:r>
              <a:rPr lang="ru-RU" sz="2000" dirty="0" smtClean="0"/>
              <a:t>на </a:t>
            </a:r>
            <a:r>
              <a:rPr lang="ru-RU" sz="2000" dirty="0"/>
              <a:t>основе первичных </a:t>
            </a:r>
            <a:r>
              <a:rPr lang="ru-RU" sz="2000" dirty="0" smtClean="0"/>
              <a:t>данных</a:t>
            </a:r>
          </a:p>
          <a:p>
            <a:endParaRPr lang="ru-RU" dirty="0"/>
          </a:p>
        </p:txBody>
      </p:sp>
    </p:spTree>
    <p:extLst>
      <p:ext uri="{BB962C8B-B14F-4D97-AF65-F5344CB8AC3E}">
        <p14:creationId xmlns:p14="http://schemas.microsoft.com/office/powerpoint/2010/main" val="270946033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7" name="Rectangle 2"/>
          <p:cNvSpPr txBox="1">
            <a:spLocks noChangeArrowheads="1"/>
          </p:cNvSpPr>
          <p:nvPr/>
        </p:nvSpPr>
        <p:spPr>
          <a:xfrm>
            <a:off x="242891" y="112714"/>
            <a:ext cx="8639175" cy="781051"/>
          </a:xfrm>
          <a:prstGeom prst="rect">
            <a:avLst/>
          </a:prstGeom>
          <a:solidFill>
            <a:srgbClr val="0070C0"/>
          </a:solid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indent="274638">
              <a:tabLst>
                <a:tab pos="266700" algn="l"/>
              </a:tabLst>
              <a:defRPr/>
            </a:pPr>
            <a:endParaRPr lang="ru-RU" sz="2800" dirty="0">
              <a:solidFill>
                <a:srgbClr val="FF0000"/>
              </a:solidFill>
            </a:endParaRPr>
          </a:p>
        </p:txBody>
      </p:sp>
      <p:sp>
        <p:nvSpPr>
          <p:cNvPr id="38914" name="Rectangle 13"/>
          <p:cNvSpPr>
            <a:spLocks noChangeArrowheads="1"/>
          </p:cNvSpPr>
          <p:nvPr/>
        </p:nvSpPr>
        <p:spPr bwMode="auto">
          <a:xfrm>
            <a:off x="198664" y="615090"/>
            <a:ext cx="1905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838200" indent="-8382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2000" b="1" dirty="0">
                <a:solidFill>
                  <a:schemeClr val="bg1"/>
                </a:solidFill>
                <a:latin typeface="Times New Roman" pitchFamily="18" charset="0"/>
              </a:rPr>
              <a:t>Таблица 2801 </a:t>
            </a:r>
            <a:endParaRPr lang="ru-RU" altLang="ru-RU" sz="2000" dirty="0">
              <a:solidFill>
                <a:schemeClr val="bg1"/>
              </a:solidFill>
              <a:latin typeface="Times New Roman" pitchFamily="18" charset="0"/>
            </a:endParaRPr>
          </a:p>
        </p:txBody>
      </p:sp>
      <p:sp>
        <p:nvSpPr>
          <p:cNvPr id="38915" name="Rectangle 14"/>
          <p:cNvSpPr>
            <a:spLocks noChangeArrowheads="1"/>
          </p:cNvSpPr>
          <p:nvPr/>
        </p:nvSpPr>
        <p:spPr bwMode="auto">
          <a:xfrm>
            <a:off x="533400" y="198439"/>
            <a:ext cx="8077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838200" indent="-8382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a:spcBef>
                <a:spcPct val="0"/>
              </a:spcBef>
              <a:buFontTx/>
              <a:buNone/>
            </a:pPr>
            <a:r>
              <a:rPr lang="ru-RU" altLang="ru-RU" sz="2000" b="1" dirty="0">
                <a:solidFill>
                  <a:schemeClr val="bg1"/>
                </a:solidFill>
                <a:latin typeface="Times New Roman" pitchFamily="18" charset="0"/>
              </a:rPr>
              <a:t>Хирургическая работа медицинской организации в амбулаторных условиях и в условиях дневного стационара</a:t>
            </a:r>
            <a:r>
              <a:rPr lang="ru-RU" altLang="ru-RU" sz="2000" dirty="0">
                <a:solidFill>
                  <a:schemeClr val="bg1"/>
                </a:solidFill>
                <a:latin typeface="Times New Roman" pitchFamily="18" charset="0"/>
              </a:rPr>
              <a:t> </a:t>
            </a:r>
          </a:p>
        </p:txBody>
      </p:sp>
      <p:graphicFrame>
        <p:nvGraphicFramePr>
          <p:cNvPr id="8" name="Таблица 7"/>
          <p:cNvGraphicFramePr>
            <a:graphicFrameLocks noGrp="1"/>
          </p:cNvGraphicFramePr>
          <p:nvPr>
            <p:extLst>
              <p:ext uri="{D42A27DB-BD31-4B8C-83A1-F6EECF244321}">
                <p14:modId xmlns:p14="http://schemas.microsoft.com/office/powerpoint/2010/main" val="2712355280"/>
              </p:ext>
            </p:extLst>
          </p:nvPr>
        </p:nvGraphicFramePr>
        <p:xfrm>
          <a:off x="457200" y="1600200"/>
          <a:ext cx="8305800" cy="2984500"/>
        </p:xfrm>
        <a:graphic>
          <a:graphicData uri="http://schemas.openxmlformats.org/drawingml/2006/table">
            <a:tbl>
              <a:tblPr/>
              <a:tblGrid>
                <a:gridCol w="5692775"/>
                <a:gridCol w="558800"/>
                <a:gridCol w="1027113"/>
                <a:gridCol w="1027112"/>
              </a:tblGrid>
              <a:tr h="5905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latin typeface="Times New Roman" pitchFamily="18" charset="0"/>
                          <a:cs typeface="Times New Roman" pitchFamily="18" charset="0"/>
                        </a:rPr>
                        <a:t>Наименование</a:t>
                      </a:r>
                      <a:endParaRPr kumimoji="0" lang="ru-RU" sz="11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52181" marR="5218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ru-RU" sz="14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строки</a:t>
                      </a:r>
                      <a:endParaRPr kumimoji="0" lang="ru-RU"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Всего</a:t>
                      </a:r>
                      <a:endParaRPr kumimoji="0" lang="ru-RU"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из них сельских жителей</a:t>
                      </a:r>
                      <a:endParaRPr kumimoji="0" lang="ru-RU"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68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4</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54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cs typeface="Times New Roman" pitchFamily="18" charset="0"/>
                        </a:rPr>
                        <a:t>Оперировано пациентов  (чел.)</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52181" marR="52181"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5425">
                <a:tc>
                  <a:txBody>
                    <a:bodyPr/>
                    <a:lstStyle/>
                    <a:p>
                      <a:pPr marL="0" marR="0" lvl="0" indent="66675"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из них: дети </a:t>
                      </a:r>
                      <a:endParaRPr kumimoji="0" lang="ru-RU"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54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Из общего числа пациентов (стр.1) оперировано в дневном стационаре всего</a:t>
                      </a:r>
                      <a:endParaRPr kumimoji="0" lang="ru-RU"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5425">
                <a:tc>
                  <a:txBody>
                    <a:bodyPr/>
                    <a:lstStyle/>
                    <a:p>
                      <a:pPr marL="0" marR="0" lvl="0" indent="66675"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  из них (стр.3)  детей </a:t>
                      </a:r>
                      <a:endParaRPr kumimoji="0" lang="ru-RU"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4</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3700">
                <a:tc>
                  <a:txBody>
                    <a:bodyPr/>
                    <a:lstStyle/>
                    <a:p>
                      <a:pPr marL="1730375" marR="0" lvl="0" indent="-1730375"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Из общего числа операций (табл.2800, стр.01, гр.3) выполнено с использованием аппаратуры, ед: эндоскопической</a:t>
                      </a:r>
                      <a:endParaRPr kumimoji="0" lang="ru-RU"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5</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5425">
                <a:tc>
                  <a:txBody>
                    <a:bodyPr/>
                    <a:lstStyle/>
                    <a:p>
                      <a:pPr marL="0" marR="0" lvl="0" indent="1730375"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лазерной</a:t>
                      </a:r>
                      <a:endParaRPr kumimoji="0" lang="ru-RU"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6</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5425">
                <a:tc>
                  <a:txBody>
                    <a:bodyPr/>
                    <a:lstStyle/>
                    <a:p>
                      <a:pPr marL="0" marR="0" lvl="0" indent="1730375"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криогенной</a:t>
                      </a:r>
                      <a:endParaRPr kumimoji="0" lang="ru-RU"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7</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5425">
                <a:tc>
                  <a:txBody>
                    <a:bodyPr/>
                    <a:lstStyle/>
                    <a:p>
                      <a:pPr marL="0" marR="0" lvl="0" indent="1730375"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рентгеновской</a:t>
                      </a:r>
                      <a:endParaRPr kumimoji="0" lang="ru-RU"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8</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54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Выполнено </a:t>
                      </a:r>
                      <a:r>
                        <a:rPr kumimoji="0" lang="ru-RU" sz="1400" b="1" i="0" u="none" strike="noStrike" cap="none" normalizeH="0" baseline="0" dirty="0" err="1" smtClean="0">
                          <a:ln>
                            <a:noFill/>
                          </a:ln>
                          <a:solidFill>
                            <a:schemeClr val="tx1"/>
                          </a:solidFill>
                          <a:effectLst/>
                          <a:latin typeface="Times New Roman" pitchFamily="18" charset="0"/>
                          <a:cs typeface="Times New Roman" pitchFamily="18" charset="0"/>
                        </a:rPr>
                        <a:t>гистероскопий</a:t>
                      </a:r>
                      <a:endParaRPr kumimoji="0" lang="ru-RU"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52181" marR="52181"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9</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52181" marR="52181"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3378" name="Rectangle 1313"/>
          <p:cNvSpPr>
            <a:spLocks noChangeArrowheads="1"/>
          </p:cNvSpPr>
          <p:nvPr/>
        </p:nvSpPr>
        <p:spPr bwMode="auto">
          <a:xfrm>
            <a:off x="4183695" y="5502831"/>
            <a:ext cx="4248472" cy="777686"/>
          </a:xfrm>
          <a:prstGeom prst="wedgeRoundRectCallout">
            <a:avLst>
              <a:gd name="adj1" fmla="val -94320"/>
              <a:gd name="adj2" fmla="val -176940"/>
              <a:gd name="adj3" fmla="val 16667"/>
            </a:avLst>
          </a:prstGeom>
          <a:solidFill>
            <a:schemeClr val="bg2">
              <a:lumMod val="75000"/>
            </a:schemeClr>
          </a:solidFill>
          <a:ln w="9525">
            <a:noFill/>
            <a:miter lim="800000"/>
            <a:headEnd/>
            <a:tailEnd/>
          </a:ln>
        </p:spPr>
        <p:txBody>
          <a:bodyPr/>
          <a:lstStyle/>
          <a:p>
            <a:pPr marL="342900" indent="-342900" algn="ctr">
              <a:defRPr/>
            </a:pPr>
            <a:r>
              <a:rPr lang="ru-RU" sz="1600" b="1" dirty="0"/>
              <a:t>сверить с табл. </a:t>
            </a:r>
            <a:r>
              <a:rPr lang="ru-RU" sz="1600" b="1" dirty="0" smtClean="0"/>
              <a:t>5126</a:t>
            </a:r>
          </a:p>
          <a:p>
            <a:pPr marL="342900" indent="-342900" algn="ctr">
              <a:defRPr/>
            </a:pPr>
            <a:r>
              <a:rPr lang="ru-RU" sz="1600" b="1" dirty="0" smtClean="0"/>
              <a:t> проверить </a:t>
            </a:r>
            <a:r>
              <a:rPr lang="ru-RU" sz="1600" b="1" dirty="0"/>
              <a:t>наличие </a:t>
            </a:r>
            <a:r>
              <a:rPr lang="ru-RU" sz="1600" b="1" dirty="0" err="1"/>
              <a:t>гистероскопов</a:t>
            </a:r>
            <a:endParaRPr lang="ru-RU" sz="1600" b="1" u="sng" dirty="0"/>
          </a:p>
        </p:txBody>
      </p:sp>
      <p:sp>
        <p:nvSpPr>
          <p:cNvPr id="13379" name="Rectangle 1313"/>
          <p:cNvSpPr>
            <a:spLocks noChangeArrowheads="1"/>
          </p:cNvSpPr>
          <p:nvPr/>
        </p:nvSpPr>
        <p:spPr bwMode="auto">
          <a:xfrm>
            <a:off x="3733800" y="2438400"/>
            <a:ext cx="5148265" cy="731371"/>
          </a:xfrm>
          <a:prstGeom prst="rect">
            <a:avLst/>
          </a:prstGeom>
          <a:solidFill>
            <a:schemeClr val="bg2">
              <a:lumMod val="75000"/>
            </a:schemeClr>
          </a:solidFill>
          <a:ln w="9525">
            <a:noFill/>
            <a:miter lim="800000"/>
            <a:headEnd/>
            <a:tailEnd/>
          </a:ln>
        </p:spPr>
        <p:txBody>
          <a:bodyPr/>
          <a:lstStyle/>
          <a:p>
            <a:pPr indent="15875" algn="ctr">
              <a:defRPr/>
            </a:pPr>
            <a:r>
              <a:rPr lang="ru-RU" sz="1600" b="1" dirty="0"/>
              <a:t>Количество оперативных вмешательств</a:t>
            </a:r>
          </a:p>
          <a:p>
            <a:pPr indent="15875" algn="ctr">
              <a:defRPr/>
            </a:pPr>
            <a:r>
              <a:rPr lang="ru-RU" sz="1600" b="1" dirty="0"/>
              <a:t>на 1 пациента</a:t>
            </a:r>
            <a:endParaRPr lang="ru-RU" sz="1600" b="1" u="sng" dirty="0"/>
          </a:p>
        </p:txBody>
      </p:sp>
      <p:sp>
        <p:nvSpPr>
          <p:cNvPr id="9" name="Прямоугольник 4"/>
          <p:cNvSpPr>
            <a:spLocks noChangeArrowheads="1"/>
          </p:cNvSpPr>
          <p:nvPr/>
        </p:nvSpPr>
        <p:spPr bwMode="auto">
          <a:xfrm>
            <a:off x="896544" y="-26988"/>
            <a:ext cx="1319213" cy="1444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Tree>
    <p:extLst>
      <p:ext uri="{BB962C8B-B14F-4D97-AF65-F5344CB8AC3E}">
        <p14:creationId xmlns:p14="http://schemas.microsoft.com/office/powerpoint/2010/main" val="411274740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57379" name="Прямоугольник 4"/>
          <p:cNvSpPr>
            <a:spLocks noChangeArrowheads="1"/>
          </p:cNvSpPr>
          <p:nvPr/>
        </p:nvSpPr>
        <p:spPr bwMode="auto">
          <a:xfrm>
            <a:off x="6715125" y="6215063"/>
            <a:ext cx="1428750" cy="142875"/>
          </a:xfrm>
          <a:prstGeom prst="rect">
            <a:avLst/>
          </a:prstGeom>
          <a:solidFill>
            <a:srgbClr val="FF0000"/>
          </a:solidFill>
          <a:ln w="25400" algn="ctr">
            <a:noFill/>
            <a:miter lim="800000"/>
            <a:headEnd/>
            <a:tailEnd/>
          </a:ln>
        </p:spPr>
        <p:txBody>
          <a:bodyPr lIns="95782" tIns="47891" rIns="95782" bIns="47891" anchor="ctr"/>
          <a:lstStyle/>
          <a:p>
            <a:pPr defTabSz="957263"/>
            <a:endParaRPr lang="en-US" sz="1900">
              <a:solidFill>
                <a:srgbClr val="FFFFFF"/>
              </a:solidFill>
              <a:latin typeface="Calibri" pitchFamily="34" charset="0"/>
              <a:cs typeface="Arial" pitchFamily="34" charset="0"/>
            </a:endParaRPr>
          </a:p>
        </p:txBody>
      </p:sp>
      <p:cxnSp>
        <p:nvCxnSpPr>
          <p:cNvPr id="8" name="Прямая соединительная линия 7"/>
          <p:cNvCxnSpPr/>
          <p:nvPr/>
        </p:nvCxnSpPr>
        <p:spPr>
          <a:xfrm rot="5400000">
            <a:off x="-927893" y="4177506"/>
            <a:ext cx="3225800" cy="158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Прямоугольник 13"/>
          <p:cNvSpPr txBox="1">
            <a:spLocks noChangeArrowheads="1"/>
          </p:cNvSpPr>
          <p:nvPr/>
        </p:nvSpPr>
        <p:spPr bwMode="auto">
          <a:xfrm>
            <a:off x="395288" y="115888"/>
            <a:ext cx="8374062" cy="649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ru-RU" sz="1600" b="1">
                <a:solidFill>
                  <a:schemeClr val="bg1"/>
                </a:solidFill>
                <a:latin typeface="Arial" pitchFamily="34" charset="0"/>
              </a:rPr>
              <a:t>ИЗМЕНЕНИЯ, ВНОСИМЫЕ В ФОРМУ ФЕДЕРАЛЬНОГО  </a:t>
            </a:r>
          </a:p>
          <a:p>
            <a:r>
              <a:rPr lang="ru-RU" sz="1600" b="1">
                <a:solidFill>
                  <a:schemeClr val="bg1"/>
                </a:solidFill>
                <a:latin typeface="Arial" pitchFamily="34" charset="0"/>
              </a:rPr>
              <a:t>СТАТИСТИЧЕСКОГО   НАБЛЮДЕНИЯ № 30</a:t>
            </a:r>
          </a:p>
        </p:txBody>
      </p:sp>
      <p:sp>
        <p:nvSpPr>
          <p:cNvPr id="357382" name="Rectangle 6"/>
          <p:cNvSpPr>
            <a:spLocks noChangeArrowheads="1"/>
          </p:cNvSpPr>
          <p:nvPr/>
        </p:nvSpPr>
        <p:spPr bwMode="auto">
          <a:xfrm>
            <a:off x="539750" y="871538"/>
            <a:ext cx="8208963" cy="304800"/>
          </a:xfrm>
          <a:prstGeom prst="rect">
            <a:avLst/>
          </a:prstGeom>
          <a:noFill/>
          <a:ln w="9525">
            <a:noFill/>
            <a:miter lim="800000"/>
            <a:headEnd/>
            <a:tailEnd/>
          </a:ln>
          <a:effectLst/>
        </p:spPr>
        <p:txBody>
          <a:bodyPr anchor="ctr">
            <a:spAutoFit/>
          </a:bodyPr>
          <a:lstStyle/>
          <a:p>
            <a:pPr algn="r"/>
            <a:r>
              <a:rPr lang="ru-RU" sz="1400"/>
              <a:t>			</a:t>
            </a:r>
          </a:p>
        </p:txBody>
      </p:sp>
      <p:sp>
        <p:nvSpPr>
          <p:cNvPr id="357383" name="Rectangle 7"/>
          <p:cNvSpPr>
            <a:spLocks noChangeArrowheads="1"/>
          </p:cNvSpPr>
          <p:nvPr/>
        </p:nvSpPr>
        <p:spPr bwMode="auto">
          <a:xfrm>
            <a:off x="684213" y="3765550"/>
            <a:ext cx="7777162" cy="274638"/>
          </a:xfrm>
          <a:prstGeom prst="rect">
            <a:avLst/>
          </a:prstGeom>
          <a:noFill/>
          <a:ln w="9525">
            <a:noFill/>
            <a:miter lim="800000"/>
            <a:headEnd/>
            <a:tailEnd/>
          </a:ln>
          <a:effectLst/>
        </p:spPr>
        <p:txBody>
          <a:bodyPr anchor="ctr">
            <a:spAutoFit/>
          </a:bodyPr>
          <a:lstStyle/>
          <a:p>
            <a:pPr indent="90488" algn="l"/>
            <a:r>
              <a:rPr lang="ru-RU" sz="1200" b="1" dirty="0" smtClean="0">
                <a:solidFill>
                  <a:srgbClr val="CC0000"/>
                </a:solidFill>
              </a:rPr>
              <a:t>               </a:t>
            </a:r>
            <a:endParaRPr lang="ru-RU" sz="1200" b="1" dirty="0">
              <a:solidFill>
                <a:srgbClr val="CC0000"/>
              </a:solidFill>
            </a:endParaRPr>
          </a:p>
        </p:txBody>
      </p:sp>
      <p:sp>
        <p:nvSpPr>
          <p:cNvPr id="69" name="Rectangle 9"/>
          <p:cNvSpPr>
            <a:spLocks noChangeArrowheads="1"/>
          </p:cNvSpPr>
          <p:nvPr/>
        </p:nvSpPr>
        <p:spPr bwMode="auto">
          <a:xfrm>
            <a:off x="467544" y="836712"/>
            <a:ext cx="8568952" cy="288925"/>
          </a:xfrm>
          <a:prstGeom prst="rect">
            <a:avLst/>
          </a:prstGeom>
          <a:noFill/>
          <a:ln w="9525">
            <a:noFill/>
            <a:miter lim="800000"/>
            <a:headEnd/>
            <a:tailEnd/>
          </a:ln>
          <a:effectLst/>
        </p:spPr>
        <p:txBody>
          <a:bodyPr wrap="none" anchor="ctr"/>
          <a:lstStyle/>
          <a:p>
            <a:endParaRPr lang="ru-RU" b="1" dirty="0"/>
          </a:p>
          <a:p>
            <a:r>
              <a:rPr lang="ru-RU" sz="1600" b="1" dirty="0">
                <a:latin typeface="Times New Roman" pitchFamily="18" charset="0"/>
                <a:cs typeface="Times New Roman" pitchFamily="18" charset="0"/>
              </a:rPr>
              <a:t>Внесены изменения в таблицу  </a:t>
            </a:r>
            <a:r>
              <a:rPr lang="ru-RU" sz="1600" b="1" dirty="0" smtClean="0">
                <a:latin typeface="Times New Roman" pitchFamily="18" charset="0"/>
                <a:cs typeface="Times New Roman" pitchFamily="18" charset="0"/>
              </a:rPr>
              <a:t>2850 «Результаты проведения медицинской реабилитации»</a:t>
            </a:r>
            <a:endParaRPr lang="ru-RU" sz="1600" b="1" dirty="0">
              <a:latin typeface="Times New Roman" pitchFamily="18" charset="0"/>
              <a:cs typeface="Times New Roman" pitchFamily="18" charset="0"/>
            </a:endParaRPr>
          </a:p>
          <a:p>
            <a:endParaRPr lang="ru-RU" sz="1600" b="1" dirty="0"/>
          </a:p>
        </p:txBody>
      </p:sp>
      <p:graphicFrame>
        <p:nvGraphicFramePr>
          <p:cNvPr id="15" name="Таблица 14"/>
          <p:cNvGraphicFramePr>
            <a:graphicFrameLocks noGrp="1"/>
          </p:cNvGraphicFramePr>
          <p:nvPr>
            <p:extLst>
              <p:ext uri="{D42A27DB-BD31-4B8C-83A1-F6EECF244321}">
                <p14:modId xmlns:p14="http://schemas.microsoft.com/office/powerpoint/2010/main" val="44213319"/>
              </p:ext>
            </p:extLst>
          </p:nvPr>
        </p:nvGraphicFramePr>
        <p:xfrm>
          <a:off x="467544" y="1268760"/>
          <a:ext cx="8568952" cy="4366240"/>
        </p:xfrm>
        <a:graphic>
          <a:graphicData uri="http://schemas.openxmlformats.org/drawingml/2006/table">
            <a:tbl>
              <a:tblPr/>
              <a:tblGrid>
                <a:gridCol w="1296143"/>
                <a:gridCol w="360040"/>
                <a:gridCol w="828393"/>
                <a:gridCol w="645976"/>
                <a:gridCol w="893963"/>
                <a:gridCol w="693882"/>
                <a:gridCol w="763270"/>
                <a:gridCol w="624493"/>
                <a:gridCol w="1040823"/>
                <a:gridCol w="1421969"/>
              </a:tblGrid>
              <a:tr h="1440160">
                <a:tc>
                  <a:txBody>
                    <a:bodyPr/>
                    <a:lstStyle/>
                    <a:p>
                      <a:pPr algn="ctr">
                        <a:spcAft>
                          <a:spcPts val="0"/>
                        </a:spcAft>
                      </a:pPr>
                      <a:r>
                        <a:rPr lang="ru-RU" sz="1200" dirty="0">
                          <a:latin typeface="Times New Roman"/>
                          <a:ea typeface="Times New Roman"/>
                          <a:cs typeface="Times New Roman"/>
                        </a:rPr>
                        <a:t>Наименование</a:t>
                      </a: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 </a:t>
                      </a:r>
                    </a:p>
                    <a:p>
                      <a:pPr algn="ctr">
                        <a:spcAft>
                          <a:spcPts val="0"/>
                        </a:spcAft>
                      </a:pPr>
                      <a:r>
                        <a:rPr lang="ru-RU" sz="1200">
                          <a:latin typeface="Times New Roman"/>
                          <a:ea typeface="Times New Roman"/>
                          <a:cs typeface="Times New Roman"/>
                        </a:rPr>
                        <a:t>п/п</a:t>
                      </a: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dirty="0">
                          <a:latin typeface="Times New Roman"/>
                          <a:ea typeface="Times New Roman"/>
                          <a:cs typeface="Times New Roman"/>
                        </a:rPr>
                        <a:t>Число </a:t>
                      </a:r>
                      <a:r>
                        <a:rPr lang="ru-RU" sz="1200" dirty="0">
                          <a:solidFill>
                            <a:schemeClr val="tx1"/>
                          </a:solidFill>
                          <a:latin typeface="Times New Roman"/>
                          <a:ea typeface="Times New Roman"/>
                          <a:cs typeface="Times New Roman"/>
                        </a:rPr>
                        <a:t>лиц,</a:t>
                      </a:r>
                    </a:p>
                    <a:p>
                      <a:pPr algn="ctr">
                        <a:spcAft>
                          <a:spcPts val="0"/>
                        </a:spcAft>
                      </a:pPr>
                      <a:r>
                        <a:rPr lang="ru-RU" sz="1200" dirty="0">
                          <a:latin typeface="Times New Roman"/>
                          <a:ea typeface="Times New Roman"/>
                          <a:cs typeface="Times New Roman"/>
                        </a:rPr>
                        <a:t>нуждающихся</a:t>
                      </a:r>
                    </a:p>
                    <a:p>
                      <a:pPr algn="ctr">
                        <a:spcAft>
                          <a:spcPts val="0"/>
                        </a:spcAft>
                      </a:pPr>
                      <a:r>
                        <a:rPr lang="ru-RU" sz="1200" dirty="0">
                          <a:latin typeface="Times New Roman"/>
                          <a:ea typeface="Times New Roman"/>
                          <a:cs typeface="Times New Roman"/>
                        </a:rPr>
                        <a:t>в медицинской</a:t>
                      </a:r>
                    </a:p>
                    <a:p>
                      <a:pPr algn="ctr">
                        <a:spcAft>
                          <a:spcPts val="0"/>
                        </a:spcAft>
                      </a:pPr>
                      <a:r>
                        <a:rPr lang="ru-RU" sz="1200" dirty="0">
                          <a:latin typeface="Times New Roman"/>
                          <a:ea typeface="Times New Roman"/>
                          <a:cs typeface="Times New Roman"/>
                        </a:rPr>
                        <a:t>реабилитации</a:t>
                      </a:r>
                    </a:p>
                  </a:txBody>
                  <a:tcPr marL="46822" marR="46822"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dirty="0">
                          <a:latin typeface="Times New Roman"/>
                          <a:ea typeface="Times New Roman"/>
                          <a:cs typeface="Times New Roman"/>
                        </a:rPr>
                        <a:t>из них:</a:t>
                      </a:r>
                    </a:p>
                    <a:p>
                      <a:pPr algn="ctr">
                        <a:spcAft>
                          <a:spcPts val="0"/>
                        </a:spcAft>
                      </a:pPr>
                      <a:r>
                        <a:rPr lang="ru-RU" sz="1200" dirty="0">
                          <a:latin typeface="Times New Roman"/>
                          <a:ea typeface="Times New Roman"/>
                          <a:cs typeface="Times New Roman"/>
                        </a:rPr>
                        <a:t>в рамках</a:t>
                      </a:r>
                    </a:p>
                    <a:p>
                      <a:pPr algn="ctr">
                        <a:spcAft>
                          <a:spcPts val="0"/>
                        </a:spcAft>
                      </a:pPr>
                      <a:r>
                        <a:rPr lang="ru-RU" sz="1200" dirty="0">
                          <a:latin typeface="Times New Roman"/>
                          <a:ea typeface="Times New Roman"/>
                          <a:cs typeface="Times New Roman"/>
                        </a:rPr>
                        <a:t>ИПРА</a:t>
                      </a:r>
                    </a:p>
                  </a:txBody>
                  <a:tcPr marL="46822" marR="46822"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dirty="0">
                          <a:latin typeface="Times New Roman"/>
                          <a:ea typeface="Times New Roman"/>
                          <a:cs typeface="Times New Roman"/>
                        </a:rPr>
                        <a:t>Число </a:t>
                      </a:r>
                      <a:r>
                        <a:rPr lang="ru-RU" sz="1200" dirty="0">
                          <a:solidFill>
                            <a:schemeClr val="tx1"/>
                          </a:solidFill>
                          <a:latin typeface="Times New Roman"/>
                          <a:ea typeface="Times New Roman"/>
                          <a:cs typeface="Times New Roman"/>
                        </a:rPr>
                        <a:t>лиц</a:t>
                      </a:r>
                      <a:r>
                        <a:rPr lang="ru-RU" sz="1200" dirty="0">
                          <a:latin typeface="Times New Roman"/>
                          <a:ea typeface="Times New Roman"/>
                          <a:cs typeface="Times New Roman"/>
                        </a:rPr>
                        <a:t>,</a:t>
                      </a:r>
                    </a:p>
                    <a:p>
                      <a:pPr algn="ctr">
                        <a:spcAft>
                          <a:spcPts val="0"/>
                        </a:spcAft>
                      </a:pPr>
                      <a:r>
                        <a:rPr lang="ru-RU" sz="1200" dirty="0">
                          <a:latin typeface="Times New Roman"/>
                          <a:ea typeface="Times New Roman"/>
                          <a:cs typeface="Times New Roman"/>
                        </a:rPr>
                        <a:t>направленных </a:t>
                      </a:r>
                      <a:br>
                        <a:rPr lang="ru-RU" sz="1200" dirty="0">
                          <a:latin typeface="Times New Roman"/>
                          <a:ea typeface="Times New Roman"/>
                          <a:cs typeface="Times New Roman"/>
                        </a:rPr>
                      </a:br>
                      <a:r>
                        <a:rPr lang="ru-RU" sz="1200" dirty="0" smtClean="0">
                          <a:latin typeface="Times New Roman"/>
                          <a:ea typeface="Times New Roman"/>
                          <a:cs typeface="Times New Roman"/>
                        </a:rPr>
                        <a:t>на медицинскую </a:t>
                      </a:r>
                      <a:r>
                        <a:rPr lang="ru-RU" sz="1200" dirty="0">
                          <a:latin typeface="Times New Roman"/>
                          <a:ea typeface="Times New Roman"/>
                          <a:cs typeface="Times New Roman"/>
                        </a:rPr>
                        <a:t>реабилитацию</a:t>
                      </a:r>
                    </a:p>
                  </a:txBody>
                  <a:tcPr marL="46822" marR="46822"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dirty="0">
                          <a:latin typeface="Times New Roman"/>
                          <a:ea typeface="Times New Roman"/>
                          <a:cs typeface="Times New Roman"/>
                        </a:rPr>
                        <a:t>из них</a:t>
                      </a:r>
                    </a:p>
                    <a:p>
                      <a:pPr algn="ctr">
                        <a:spcAft>
                          <a:spcPts val="0"/>
                        </a:spcAft>
                      </a:pPr>
                      <a:r>
                        <a:rPr lang="ru-RU" sz="1200" dirty="0">
                          <a:latin typeface="Times New Roman"/>
                          <a:ea typeface="Times New Roman"/>
                          <a:cs typeface="Times New Roman"/>
                        </a:rPr>
                        <a:t>в рамках</a:t>
                      </a:r>
                    </a:p>
                    <a:p>
                      <a:pPr algn="ctr">
                        <a:spcAft>
                          <a:spcPts val="0"/>
                        </a:spcAft>
                      </a:pPr>
                      <a:r>
                        <a:rPr lang="ru-RU" sz="1200" dirty="0">
                          <a:latin typeface="Times New Roman"/>
                          <a:ea typeface="Times New Roman"/>
                          <a:cs typeface="Times New Roman"/>
                        </a:rPr>
                        <a:t>ИПРА</a:t>
                      </a:r>
                    </a:p>
                  </a:txBody>
                  <a:tcPr marL="46822" marR="46822"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dirty="0">
                          <a:latin typeface="Times New Roman"/>
                          <a:ea typeface="Times New Roman"/>
                          <a:cs typeface="Times New Roman"/>
                        </a:rPr>
                        <a:t>Число </a:t>
                      </a:r>
                      <a:r>
                        <a:rPr lang="ru-RU" sz="1200" dirty="0">
                          <a:solidFill>
                            <a:schemeClr val="tx1"/>
                          </a:solidFill>
                          <a:latin typeface="Times New Roman"/>
                          <a:ea typeface="Times New Roman"/>
                          <a:cs typeface="Times New Roman"/>
                        </a:rPr>
                        <a:t>лиц</a:t>
                      </a:r>
                      <a:r>
                        <a:rPr lang="ru-RU" sz="1200" dirty="0">
                          <a:latin typeface="Times New Roman"/>
                          <a:ea typeface="Times New Roman"/>
                          <a:cs typeface="Times New Roman"/>
                        </a:rPr>
                        <a:t>,</a:t>
                      </a:r>
                    </a:p>
                    <a:p>
                      <a:pPr algn="ctr">
                        <a:spcAft>
                          <a:spcPts val="0"/>
                        </a:spcAft>
                      </a:pPr>
                      <a:r>
                        <a:rPr lang="ru-RU" sz="1200" dirty="0">
                          <a:latin typeface="Times New Roman"/>
                          <a:ea typeface="Times New Roman"/>
                          <a:cs typeface="Times New Roman"/>
                        </a:rPr>
                        <a:t>закончивших</a:t>
                      </a:r>
                    </a:p>
                    <a:p>
                      <a:pPr algn="ctr">
                        <a:spcAft>
                          <a:spcPts val="0"/>
                        </a:spcAft>
                      </a:pPr>
                      <a:r>
                        <a:rPr lang="ru-RU" sz="1200" dirty="0">
                          <a:latin typeface="Times New Roman"/>
                          <a:ea typeface="Times New Roman"/>
                          <a:cs typeface="Times New Roman"/>
                        </a:rPr>
                        <a:t>медицинскую</a:t>
                      </a:r>
                      <a:br>
                        <a:rPr lang="ru-RU" sz="1200" dirty="0">
                          <a:latin typeface="Times New Roman"/>
                          <a:ea typeface="Times New Roman"/>
                          <a:cs typeface="Times New Roman"/>
                        </a:rPr>
                      </a:br>
                      <a:r>
                        <a:rPr lang="ru-RU" sz="1200" dirty="0">
                          <a:latin typeface="Times New Roman"/>
                          <a:ea typeface="Times New Roman"/>
                          <a:cs typeface="Times New Roman"/>
                        </a:rPr>
                        <a:t>реабилитацию</a:t>
                      </a:r>
                    </a:p>
                  </a:txBody>
                  <a:tcPr marL="46822" marR="46822"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dirty="0">
                          <a:latin typeface="Times New Roman"/>
                          <a:ea typeface="Times New Roman"/>
                          <a:cs typeface="Times New Roman"/>
                        </a:rPr>
                        <a:t>из них</a:t>
                      </a:r>
                    </a:p>
                    <a:p>
                      <a:pPr algn="ctr">
                        <a:spcAft>
                          <a:spcPts val="0"/>
                        </a:spcAft>
                      </a:pPr>
                      <a:r>
                        <a:rPr lang="ru-RU" sz="1200" dirty="0">
                          <a:latin typeface="Times New Roman"/>
                          <a:ea typeface="Times New Roman"/>
                          <a:cs typeface="Times New Roman"/>
                        </a:rPr>
                        <a:t>в рамках</a:t>
                      </a:r>
                    </a:p>
                    <a:p>
                      <a:pPr algn="ctr">
                        <a:spcAft>
                          <a:spcPts val="0"/>
                        </a:spcAft>
                      </a:pPr>
                      <a:r>
                        <a:rPr lang="ru-RU" sz="1200" dirty="0">
                          <a:latin typeface="Times New Roman"/>
                          <a:ea typeface="Times New Roman"/>
                          <a:cs typeface="Times New Roman"/>
                        </a:rPr>
                        <a:t>ИПРА</a:t>
                      </a:r>
                    </a:p>
                  </a:txBody>
                  <a:tcPr marL="46822" marR="46822"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dirty="0">
                          <a:latin typeface="Times New Roman"/>
                          <a:ea typeface="Times New Roman"/>
                          <a:cs typeface="Times New Roman"/>
                        </a:rPr>
                        <a:t>Число </a:t>
                      </a:r>
                      <a:r>
                        <a:rPr lang="ru-RU" sz="1200" dirty="0">
                          <a:solidFill>
                            <a:schemeClr val="tx1"/>
                          </a:solidFill>
                          <a:latin typeface="Times New Roman"/>
                          <a:ea typeface="Times New Roman"/>
                          <a:cs typeface="Times New Roman"/>
                        </a:rPr>
                        <a:t>лиц</a:t>
                      </a:r>
                      <a:r>
                        <a:rPr lang="ru-RU" sz="1200" dirty="0">
                          <a:latin typeface="Times New Roman"/>
                          <a:ea typeface="Times New Roman"/>
                          <a:cs typeface="Times New Roman"/>
                        </a:rPr>
                        <a:t>,</a:t>
                      </a:r>
                    </a:p>
                    <a:p>
                      <a:pPr algn="ctr">
                        <a:spcAft>
                          <a:spcPts val="0"/>
                        </a:spcAft>
                      </a:pPr>
                      <a:r>
                        <a:rPr lang="ru-RU" sz="1200" dirty="0">
                          <a:latin typeface="Times New Roman"/>
                          <a:ea typeface="Times New Roman"/>
                          <a:cs typeface="Times New Roman"/>
                        </a:rPr>
                        <a:t>прошедших</a:t>
                      </a:r>
                    </a:p>
                    <a:p>
                      <a:pPr algn="ctr">
                        <a:spcAft>
                          <a:spcPts val="0"/>
                        </a:spcAft>
                      </a:pPr>
                      <a:r>
                        <a:rPr lang="ru-RU" sz="1200" dirty="0">
                          <a:latin typeface="Times New Roman"/>
                          <a:ea typeface="Times New Roman"/>
                          <a:cs typeface="Times New Roman"/>
                        </a:rPr>
                        <a:t>медицинскую реабилитацию</a:t>
                      </a:r>
                    </a:p>
                    <a:p>
                      <a:pPr algn="ctr">
                        <a:spcAft>
                          <a:spcPts val="0"/>
                        </a:spcAft>
                      </a:pPr>
                      <a:r>
                        <a:rPr lang="ru-RU" sz="1200" dirty="0">
                          <a:latin typeface="Times New Roman"/>
                          <a:ea typeface="Times New Roman"/>
                          <a:cs typeface="Times New Roman"/>
                        </a:rPr>
                        <a:t>повторно</a:t>
                      </a:r>
                    </a:p>
                  </a:txBody>
                  <a:tcPr marL="46822" marR="46822"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dirty="0">
                          <a:latin typeface="Times New Roman"/>
                          <a:ea typeface="Times New Roman"/>
                          <a:cs typeface="Times New Roman"/>
                        </a:rPr>
                        <a:t>Число </a:t>
                      </a:r>
                      <a:r>
                        <a:rPr lang="ru-RU" sz="1200" dirty="0">
                          <a:solidFill>
                            <a:schemeClr val="tx1"/>
                          </a:solidFill>
                          <a:latin typeface="Times New Roman"/>
                          <a:ea typeface="Times New Roman"/>
                          <a:cs typeface="Times New Roman"/>
                        </a:rPr>
                        <a:t>лиц</a:t>
                      </a:r>
                      <a:r>
                        <a:rPr lang="ru-RU" sz="1200" dirty="0">
                          <a:latin typeface="Times New Roman"/>
                          <a:ea typeface="Times New Roman"/>
                          <a:cs typeface="Times New Roman"/>
                        </a:rPr>
                        <a:t>,</a:t>
                      </a:r>
                    </a:p>
                    <a:p>
                      <a:pPr algn="ctr">
                        <a:spcAft>
                          <a:spcPts val="0"/>
                        </a:spcAft>
                      </a:pPr>
                      <a:r>
                        <a:rPr lang="ru-RU" sz="1200" dirty="0">
                          <a:latin typeface="Times New Roman"/>
                          <a:ea typeface="Times New Roman"/>
                          <a:cs typeface="Times New Roman"/>
                        </a:rPr>
                        <a:t>направленных на МСЭ после</a:t>
                      </a:r>
                    </a:p>
                    <a:p>
                      <a:pPr algn="ctr">
                        <a:spcAft>
                          <a:spcPts val="0"/>
                        </a:spcAft>
                      </a:pPr>
                      <a:r>
                        <a:rPr lang="ru-RU" sz="1200" dirty="0">
                          <a:latin typeface="Times New Roman"/>
                          <a:ea typeface="Times New Roman"/>
                          <a:cs typeface="Times New Roman"/>
                        </a:rPr>
                        <a:t>проведения</a:t>
                      </a:r>
                    </a:p>
                    <a:p>
                      <a:pPr algn="ctr">
                        <a:spcAft>
                          <a:spcPts val="0"/>
                        </a:spcAft>
                      </a:pPr>
                      <a:r>
                        <a:rPr lang="ru-RU" sz="1200" dirty="0">
                          <a:latin typeface="Times New Roman"/>
                          <a:ea typeface="Times New Roman"/>
                          <a:cs typeface="Times New Roman"/>
                        </a:rPr>
                        <a:t>медицинской реабилитации</a:t>
                      </a:r>
                    </a:p>
                  </a:txBody>
                  <a:tcPr marL="46822" marR="46822"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049">
                <a:tc>
                  <a:txBody>
                    <a:bodyPr/>
                    <a:lstStyle/>
                    <a:p>
                      <a:pPr algn="ctr">
                        <a:spcAft>
                          <a:spcPts val="0"/>
                        </a:spcAft>
                      </a:pPr>
                      <a:r>
                        <a:rPr lang="ru-RU" sz="1200">
                          <a:latin typeface="Times New Roman"/>
                          <a:ea typeface="Times New Roman"/>
                          <a:cs typeface="Times New Roman"/>
                        </a:rPr>
                        <a:t>1</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2</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3</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4</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5</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6</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7</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8</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9</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dirty="0">
                          <a:latin typeface="Times New Roman"/>
                          <a:ea typeface="Times New Roman"/>
                          <a:cs typeface="Times New Roman"/>
                        </a:rPr>
                        <a:t>10</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049">
                <a:tc>
                  <a:txBody>
                    <a:bodyPr/>
                    <a:lstStyle/>
                    <a:p>
                      <a:pPr>
                        <a:spcAft>
                          <a:spcPts val="0"/>
                        </a:spcAft>
                      </a:pPr>
                      <a:r>
                        <a:rPr lang="ru-RU" sz="1200" dirty="0">
                          <a:solidFill>
                            <a:schemeClr val="tx1"/>
                          </a:solidFill>
                          <a:latin typeface="Times New Roman"/>
                          <a:ea typeface="Times New Roman"/>
                          <a:cs typeface="Times New Roman"/>
                        </a:rPr>
                        <a:t>Число лиц, всего</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solidFill>
                            <a:schemeClr val="tx1"/>
                          </a:solidFill>
                          <a:latin typeface="Times New Roman"/>
                          <a:ea typeface="Times New Roman"/>
                          <a:cs typeface="Times New Roman"/>
                        </a:rPr>
                        <a:t>1</a:t>
                      </a: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dirty="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099">
                <a:tc>
                  <a:txBody>
                    <a:bodyPr/>
                    <a:lstStyle/>
                    <a:p>
                      <a:pPr>
                        <a:spcAft>
                          <a:spcPts val="0"/>
                        </a:spcAft>
                      </a:pPr>
                      <a:r>
                        <a:rPr lang="ru-RU" sz="1200" dirty="0">
                          <a:solidFill>
                            <a:schemeClr val="tx1"/>
                          </a:solidFill>
                          <a:latin typeface="Times New Roman"/>
                          <a:ea typeface="Times New Roman"/>
                          <a:cs typeface="Times New Roman"/>
                        </a:rPr>
                        <a:t>в том числе: </a:t>
                      </a:r>
                    </a:p>
                    <a:p>
                      <a:pPr>
                        <a:spcAft>
                          <a:spcPts val="0"/>
                        </a:spcAft>
                      </a:pPr>
                      <a:r>
                        <a:rPr lang="ru-RU" sz="1200" dirty="0">
                          <a:solidFill>
                            <a:schemeClr val="tx1"/>
                          </a:solidFill>
                          <a:latin typeface="Times New Roman"/>
                          <a:ea typeface="Times New Roman"/>
                          <a:cs typeface="Times New Roman"/>
                        </a:rPr>
                        <a:t>     взрослых</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dirty="0">
                          <a:solidFill>
                            <a:schemeClr val="tx1"/>
                          </a:solidFill>
                          <a:latin typeface="Times New Roman"/>
                          <a:ea typeface="Times New Roman"/>
                          <a:cs typeface="Times New Roman"/>
                        </a:rPr>
                        <a:t>1.1</a:t>
                      </a: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dirty="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049">
                <a:tc>
                  <a:txBody>
                    <a:bodyPr/>
                    <a:lstStyle/>
                    <a:p>
                      <a:pPr>
                        <a:spcAft>
                          <a:spcPts val="0"/>
                        </a:spcAft>
                      </a:pPr>
                      <a:r>
                        <a:rPr lang="ru-RU" sz="1200">
                          <a:solidFill>
                            <a:schemeClr val="tx1"/>
                          </a:solidFill>
                          <a:latin typeface="Times New Roman"/>
                          <a:ea typeface="Times New Roman"/>
                          <a:cs typeface="Times New Roman"/>
                        </a:rPr>
                        <a:t>     детей</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dirty="0">
                          <a:solidFill>
                            <a:schemeClr val="tx1"/>
                          </a:solidFill>
                          <a:latin typeface="Times New Roman"/>
                          <a:ea typeface="Times New Roman"/>
                          <a:cs typeface="Times New Roman"/>
                        </a:rPr>
                        <a:t>1.2</a:t>
                      </a: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dirty="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148">
                <a:tc>
                  <a:txBody>
                    <a:bodyPr/>
                    <a:lstStyle/>
                    <a:p>
                      <a:pPr>
                        <a:spcAft>
                          <a:spcPts val="0"/>
                        </a:spcAft>
                      </a:pPr>
                      <a:r>
                        <a:rPr lang="ru-RU" sz="1200">
                          <a:solidFill>
                            <a:schemeClr val="tx1"/>
                          </a:solidFill>
                          <a:latin typeface="Times New Roman"/>
                          <a:ea typeface="Times New Roman"/>
                          <a:cs typeface="Times New Roman"/>
                        </a:rPr>
                        <a:t>    из стр. 1.2:</a:t>
                      </a:r>
                    </a:p>
                    <a:p>
                      <a:pPr>
                        <a:spcAft>
                          <a:spcPts val="0"/>
                        </a:spcAft>
                      </a:pPr>
                      <a:r>
                        <a:rPr lang="ru-RU" sz="1200">
                          <a:solidFill>
                            <a:schemeClr val="tx1"/>
                          </a:solidFill>
                          <a:latin typeface="Times New Roman"/>
                          <a:ea typeface="Times New Roman"/>
                          <a:cs typeface="Times New Roman"/>
                        </a:rPr>
                        <a:t>    детей 0-2 лет</a:t>
                      </a:r>
                    </a:p>
                    <a:p>
                      <a:pPr>
                        <a:spcAft>
                          <a:spcPts val="0"/>
                        </a:spcAft>
                      </a:pPr>
                      <a:r>
                        <a:rPr lang="ru-RU" sz="1200">
                          <a:solidFill>
                            <a:schemeClr val="tx1"/>
                          </a:solidFill>
                          <a:latin typeface="Times New Roman"/>
                          <a:ea typeface="Times New Roman"/>
                          <a:cs typeface="Times New Roman"/>
                        </a:rPr>
                        <a:t>   включительно</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dirty="0">
                          <a:solidFill>
                            <a:schemeClr val="tx1"/>
                          </a:solidFill>
                          <a:latin typeface="Times New Roman"/>
                          <a:ea typeface="Times New Roman"/>
                          <a:cs typeface="Times New Roman"/>
                        </a:rPr>
                        <a:t>1.2.1</a:t>
                      </a: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dirty="0">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099">
                <a:tc>
                  <a:txBody>
                    <a:bodyPr/>
                    <a:lstStyle/>
                    <a:p>
                      <a:pPr>
                        <a:spcAft>
                          <a:spcPts val="0"/>
                        </a:spcAft>
                      </a:pPr>
                      <a:r>
                        <a:rPr lang="ru-RU" sz="1200">
                          <a:solidFill>
                            <a:schemeClr val="tx1"/>
                          </a:solidFill>
                          <a:latin typeface="Times New Roman"/>
                          <a:ea typeface="Times New Roman"/>
                          <a:cs typeface="Times New Roman"/>
                        </a:rPr>
                        <a:t>Из стр. 1:</a:t>
                      </a:r>
                    </a:p>
                    <a:p>
                      <a:pPr>
                        <a:spcAft>
                          <a:spcPts val="0"/>
                        </a:spcAft>
                      </a:pPr>
                      <a:r>
                        <a:rPr lang="ru-RU" sz="1200">
                          <a:solidFill>
                            <a:schemeClr val="tx1"/>
                          </a:solidFill>
                          <a:latin typeface="Times New Roman"/>
                          <a:ea typeface="Times New Roman"/>
                          <a:cs typeface="Times New Roman"/>
                        </a:rPr>
                        <a:t>     инвалидов</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dirty="0">
                          <a:solidFill>
                            <a:schemeClr val="tx1"/>
                          </a:solidFill>
                          <a:latin typeface="Times New Roman"/>
                          <a:ea typeface="Times New Roman"/>
                          <a:cs typeface="Times New Roman"/>
                        </a:rPr>
                        <a:t>2</a:t>
                      </a: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dirty="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099">
                <a:tc>
                  <a:txBody>
                    <a:bodyPr/>
                    <a:lstStyle/>
                    <a:p>
                      <a:pPr>
                        <a:spcAft>
                          <a:spcPts val="0"/>
                        </a:spcAft>
                      </a:pPr>
                      <a:r>
                        <a:rPr lang="ru-RU" sz="1200">
                          <a:solidFill>
                            <a:schemeClr val="tx1"/>
                          </a:solidFill>
                          <a:latin typeface="Times New Roman"/>
                          <a:ea typeface="Times New Roman"/>
                          <a:cs typeface="Times New Roman"/>
                        </a:rPr>
                        <a:t>в том числе: </a:t>
                      </a:r>
                    </a:p>
                    <a:p>
                      <a:pPr>
                        <a:spcAft>
                          <a:spcPts val="0"/>
                        </a:spcAft>
                      </a:pPr>
                      <a:r>
                        <a:rPr lang="ru-RU" sz="1200">
                          <a:solidFill>
                            <a:schemeClr val="tx1"/>
                          </a:solidFill>
                          <a:latin typeface="Times New Roman"/>
                          <a:ea typeface="Times New Roman"/>
                          <a:cs typeface="Times New Roman"/>
                        </a:rPr>
                        <a:t>     взрослых</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dirty="0">
                          <a:solidFill>
                            <a:schemeClr val="tx1"/>
                          </a:solidFill>
                          <a:latin typeface="Times New Roman"/>
                          <a:ea typeface="Times New Roman"/>
                          <a:cs typeface="Times New Roman"/>
                        </a:rPr>
                        <a:t>2.1</a:t>
                      </a: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dirty="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049">
                <a:tc>
                  <a:txBody>
                    <a:bodyPr/>
                    <a:lstStyle/>
                    <a:p>
                      <a:pPr>
                        <a:spcAft>
                          <a:spcPts val="0"/>
                        </a:spcAft>
                      </a:pPr>
                      <a:r>
                        <a:rPr lang="ru-RU" sz="1200">
                          <a:solidFill>
                            <a:schemeClr val="tx1"/>
                          </a:solidFill>
                          <a:latin typeface="Times New Roman"/>
                          <a:ea typeface="Times New Roman"/>
                          <a:cs typeface="Times New Roman"/>
                        </a:rPr>
                        <a:t>     детей</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dirty="0">
                          <a:solidFill>
                            <a:schemeClr val="tx1"/>
                          </a:solidFill>
                          <a:latin typeface="Times New Roman"/>
                          <a:ea typeface="Times New Roman"/>
                          <a:cs typeface="Times New Roman"/>
                        </a:rPr>
                        <a:t>2.2</a:t>
                      </a: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dirty="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148">
                <a:tc>
                  <a:txBody>
                    <a:bodyPr/>
                    <a:lstStyle/>
                    <a:p>
                      <a:pPr>
                        <a:spcAft>
                          <a:spcPts val="0"/>
                        </a:spcAft>
                      </a:pPr>
                      <a:r>
                        <a:rPr lang="ru-RU" sz="1200">
                          <a:solidFill>
                            <a:schemeClr val="tx1"/>
                          </a:solidFill>
                          <a:latin typeface="Times New Roman"/>
                          <a:ea typeface="Times New Roman"/>
                          <a:cs typeface="Times New Roman"/>
                        </a:rPr>
                        <a:t>    из стр. 2.2:</a:t>
                      </a:r>
                    </a:p>
                    <a:p>
                      <a:pPr>
                        <a:spcAft>
                          <a:spcPts val="0"/>
                        </a:spcAft>
                      </a:pPr>
                      <a:r>
                        <a:rPr lang="ru-RU" sz="1200">
                          <a:solidFill>
                            <a:schemeClr val="tx1"/>
                          </a:solidFill>
                          <a:latin typeface="Times New Roman"/>
                          <a:ea typeface="Times New Roman"/>
                          <a:cs typeface="Times New Roman"/>
                        </a:rPr>
                        <a:t>    детей 0-2 лет</a:t>
                      </a:r>
                    </a:p>
                    <a:p>
                      <a:pPr>
                        <a:spcAft>
                          <a:spcPts val="0"/>
                        </a:spcAft>
                      </a:pPr>
                      <a:r>
                        <a:rPr lang="ru-RU" sz="1200">
                          <a:solidFill>
                            <a:schemeClr val="tx1"/>
                          </a:solidFill>
                          <a:latin typeface="Times New Roman"/>
                          <a:ea typeface="Times New Roman"/>
                          <a:cs typeface="Times New Roman"/>
                        </a:rPr>
                        <a:t>   включительно</a:t>
                      </a:r>
                    </a:p>
                  </a:txBody>
                  <a:tcPr marL="46822" marR="468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dirty="0">
                          <a:solidFill>
                            <a:schemeClr val="tx1"/>
                          </a:solidFill>
                          <a:latin typeface="Times New Roman"/>
                          <a:ea typeface="Times New Roman"/>
                          <a:cs typeface="Times New Roman"/>
                        </a:rPr>
                        <a:t>2.2.1</a:t>
                      </a: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200" dirty="0">
                        <a:solidFill>
                          <a:srgbClr val="FF0000"/>
                        </a:solidFill>
                        <a:latin typeface="Times New Roman"/>
                        <a:ea typeface="Times New Roman"/>
                        <a:cs typeface="Times New Roman"/>
                      </a:endParaRPr>
                    </a:p>
                  </a:txBody>
                  <a:tcPr marL="46822" marR="46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5014700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Прямоугольник 1"/>
          <p:cNvSpPr/>
          <p:nvPr/>
        </p:nvSpPr>
        <p:spPr>
          <a:xfrm>
            <a:off x="395536" y="908720"/>
            <a:ext cx="8208912" cy="5355312"/>
          </a:xfrm>
          <a:prstGeom prst="rect">
            <a:avLst/>
          </a:prstGeom>
        </p:spPr>
        <p:txBody>
          <a:bodyPr wrap="square">
            <a:spAutoFit/>
          </a:bodyPr>
          <a:lstStyle/>
          <a:p>
            <a:pPr algn="just"/>
            <a:r>
              <a:rPr lang="ru-RU" dirty="0"/>
              <a:t>В </a:t>
            </a:r>
            <a:r>
              <a:rPr lang="ru-RU" dirty="0" smtClean="0"/>
              <a:t>таблицу</a:t>
            </a:r>
            <a:r>
              <a:rPr lang="en-US" dirty="0" smtClean="0"/>
              <a:t> (2850)</a:t>
            </a:r>
            <a:r>
              <a:rPr lang="ru-RU" dirty="0" smtClean="0"/>
              <a:t> </a:t>
            </a:r>
            <a:r>
              <a:rPr lang="ru-RU" dirty="0"/>
              <a:t>включаются сведения о результатах медицинской реабилитации. </a:t>
            </a:r>
            <a:r>
              <a:rPr lang="ru-RU" dirty="0" smtClean="0"/>
              <a:t>Таблица заполняется медицинскими организациями, оказывающие первичную медико-санитарную помощь. </a:t>
            </a:r>
          </a:p>
          <a:p>
            <a:pPr algn="just"/>
            <a:endParaRPr lang="ru-RU" dirty="0"/>
          </a:p>
          <a:p>
            <a:pPr algn="just"/>
            <a:r>
              <a:rPr lang="ru-RU" dirty="0" smtClean="0"/>
              <a:t>Специализированные </a:t>
            </a:r>
            <a:r>
              <a:rPr lang="ru-RU" dirty="0"/>
              <a:t>медицинские организации (стационары, диспансеры и т.д.), в которых специалисты назначают (рекомендуют) проведение реабилитационных мероприятий пациенту, в рамках </a:t>
            </a:r>
            <a:r>
              <a:rPr lang="ru-RU" dirty="0" smtClean="0"/>
              <a:t>осуществления — </a:t>
            </a:r>
            <a:r>
              <a:rPr lang="ru-RU" dirty="0"/>
              <a:t>преемственности с первичным звеном осуществляют процесс передачи сведений по пациенту. Пациент показывается в таблице один раз, вне зависимости от количества проведенных курсов реабилитации в течении года. Таблица формируется за отчетный период. Если этот же пациент будет нуждаться в медицинской реабилитации на следующий год, то он еще раз покажется в отчетном периоде следующего года. Если пациенту назначены реабилитационные мероприятия в предыдущем отчетном году, а проведен курс реабилитации в отчетном году, то следует показывать его, как нуждающегося в отчетном периоде. В графу 3 включаются пациенты, нуждающиеся в медицинской реабилитации, в том числе после перенесенной новой </a:t>
            </a:r>
            <a:r>
              <a:rPr lang="ru-RU" dirty="0" err="1" smtClean="0"/>
              <a:t>корон</a:t>
            </a:r>
            <a:r>
              <a:rPr lang="ru-RU" dirty="0" err="1"/>
              <a:t>а</a:t>
            </a:r>
            <a:r>
              <a:rPr lang="ru-RU" dirty="0" err="1" smtClean="0"/>
              <a:t>вирусной</a:t>
            </a:r>
            <a:r>
              <a:rPr lang="ru-RU" dirty="0" smtClean="0"/>
              <a:t> </a:t>
            </a:r>
            <a:r>
              <a:rPr lang="ru-RU" dirty="0"/>
              <a:t>инфекции COVID-19, а также пациентов с соматическими заболеваниями. </a:t>
            </a:r>
          </a:p>
        </p:txBody>
      </p:sp>
    </p:spTree>
    <p:extLst>
      <p:ext uri="{BB962C8B-B14F-4D97-AF65-F5344CB8AC3E}">
        <p14:creationId xmlns:p14="http://schemas.microsoft.com/office/powerpoint/2010/main" val="18433367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149080"/>
            <a:ext cx="5486400" cy="2232248"/>
          </a:xfrm>
        </p:spPr>
        <p:txBody>
          <a:bodyPr/>
          <a:lstStyle/>
          <a:p>
            <a:pPr algn="ctr"/>
            <a:r>
              <a:rPr lang="ru-RU" altLang="ru-RU" sz="1400" b="1" dirty="0" smtClean="0">
                <a:solidFill>
                  <a:srgbClr val="CC0000"/>
                </a:solidFill>
                <a:latin typeface="Times New Roman" pitchFamily="18" charset="0"/>
              </a:rPr>
              <a:t>ВАЖНО!</a:t>
            </a:r>
            <a:br>
              <a:rPr lang="ru-RU" altLang="ru-RU" sz="1400" b="1" dirty="0" smtClean="0">
                <a:solidFill>
                  <a:srgbClr val="CC0000"/>
                </a:solidFill>
                <a:latin typeface="Times New Roman" pitchFamily="18" charset="0"/>
              </a:rPr>
            </a:br>
            <a:r>
              <a:rPr lang="ru-RU" altLang="ru-RU" sz="1400" dirty="0">
                <a:solidFill>
                  <a:srgbClr val="CC0000"/>
                </a:solidFill>
                <a:latin typeface="Times New Roman" pitchFamily="18" charset="0"/>
              </a:rPr>
              <a:t/>
            </a:r>
            <a:br>
              <a:rPr lang="ru-RU" altLang="ru-RU" sz="1400" dirty="0">
                <a:solidFill>
                  <a:srgbClr val="CC0000"/>
                </a:solidFill>
                <a:latin typeface="Times New Roman" pitchFamily="18" charset="0"/>
              </a:rPr>
            </a:br>
            <a:r>
              <a:rPr lang="ru-RU" altLang="ru-RU" sz="1400" b="1" dirty="0" smtClean="0">
                <a:latin typeface="Times New Roman" pitchFamily="18" charset="0"/>
              </a:rPr>
              <a:t>ОБЪЕМ ТРАНСФУЗИОННЫХ СРЕДСТВ УКАЗЫВАЕТСЯ В </a:t>
            </a:r>
            <a:r>
              <a:rPr lang="ru-RU" altLang="ru-RU" sz="1400" b="1" dirty="0" smtClean="0">
                <a:solidFill>
                  <a:srgbClr val="FF0000"/>
                </a:solidFill>
                <a:latin typeface="Times New Roman" pitchFamily="18" charset="0"/>
              </a:rPr>
              <a:t>ЛИТРАХ</a:t>
            </a:r>
            <a:br>
              <a:rPr lang="ru-RU" altLang="ru-RU" sz="1400" b="1" dirty="0" smtClean="0">
                <a:solidFill>
                  <a:srgbClr val="FF0000"/>
                </a:solidFill>
                <a:latin typeface="Times New Roman" pitchFamily="18" charset="0"/>
              </a:rPr>
            </a:br>
            <a:r>
              <a:rPr lang="ru-RU" altLang="ru-RU" sz="1400" b="1" dirty="0" smtClean="0">
                <a:solidFill>
                  <a:srgbClr val="FF0000"/>
                </a:solidFill>
                <a:latin typeface="Times New Roman" pitchFamily="18" charset="0"/>
              </a:rPr>
              <a:t>НЕ ПУТАТЬ С ДОЗАМИ</a:t>
            </a:r>
            <a:br>
              <a:rPr lang="ru-RU" altLang="ru-RU" sz="1400" b="1" dirty="0" smtClean="0">
                <a:solidFill>
                  <a:srgbClr val="FF0000"/>
                </a:solidFill>
                <a:latin typeface="Times New Roman" pitchFamily="18" charset="0"/>
              </a:rPr>
            </a:br>
            <a:r>
              <a:rPr lang="ru-RU" altLang="ru-RU" sz="1400" b="1" dirty="0" smtClean="0">
                <a:latin typeface="Times New Roman" pitchFamily="18" charset="0"/>
              </a:rPr>
              <a:t>Обратить внимание на показатели  -  </a:t>
            </a:r>
            <a:br>
              <a:rPr lang="ru-RU" altLang="ru-RU" sz="1400" b="1" dirty="0" smtClean="0">
                <a:latin typeface="Times New Roman" pitchFamily="18" charset="0"/>
              </a:rPr>
            </a:br>
            <a:r>
              <a:rPr lang="ru-RU" altLang="ru-RU" sz="1400" b="1" dirty="0" smtClean="0">
                <a:latin typeface="Times New Roman" pitchFamily="18" charset="0"/>
              </a:rPr>
              <a:t>объем на одно переливание и на одного пациента,</a:t>
            </a:r>
            <a:br>
              <a:rPr lang="ru-RU" altLang="ru-RU" sz="1400" b="1" dirty="0" smtClean="0">
                <a:latin typeface="Times New Roman" pitchFamily="18" charset="0"/>
              </a:rPr>
            </a:br>
            <a:r>
              <a:rPr lang="ru-RU" altLang="ru-RU" sz="1400" b="1" dirty="0" smtClean="0">
                <a:latin typeface="Times New Roman" pitchFamily="18" charset="0"/>
              </a:rPr>
              <a:t> а также число переливаний на одного пациента</a:t>
            </a:r>
            <a:br>
              <a:rPr lang="ru-RU" altLang="ru-RU" sz="1400" b="1" dirty="0" smtClean="0">
                <a:latin typeface="Times New Roman" pitchFamily="18" charset="0"/>
              </a:rPr>
            </a:br>
            <a:r>
              <a:rPr lang="ru-RU" altLang="ru-RU" sz="1400" dirty="0">
                <a:latin typeface="Times New Roman" pitchFamily="18" charset="0"/>
              </a:rPr>
              <a:t/>
            </a:r>
            <a:br>
              <a:rPr lang="ru-RU" altLang="ru-RU" sz="1400" dirty="0">
                <a:latin typeface="Times New Roman" pitchFamily="18" charset="0"/>
              </a:rPr>
            </a:br>
            <a:r>
              <a:rPr lang="ru-RU" altLang="ru-RU" u="sng" dirty="0" smtClean="0">
                <a:solidFill>
                  <a:srgbClr val="CC0000"/>
                </a:solidFill>
                <a:latin typeface="Times New Roman" pitchFamily="18" charset="0"/>
              </a:rPr>
              <a:t>т. 3200 ф. 30 должна сверяться с т. 6.1, раздел 6 ф. 64</a:t>
            </a:r>
            <a:r>
              <a:rPr lang="ru-RU" altLang="ru-RU" b="1" u="sng" dirty="0" smtClean="0">
                <a:solidFill>
                  <a:srgbClr val="CC0000"/>
                </a:solidFill>
                <a:latin typeface="Times New Roman" pitchFamily="18" charset="0"/>
              </a:rPr>
              <a:t/>
            </a:r>
            <a:br>
              <a:rPr lang="ru-RU" altLang="ru-RU" b="1" u="sng" dirty="0" smtClean="0">
                <a:solidFill>
                  <a:srgbClr val="CC0000"/>
                </a:solidFill>
                <a:latin typeface="Times New Roman" pitchFamily="18" charset="0"/>
              </a:rPr>
            </a:br>
            <a:endParaRPr lang="ru-RU" b="1" u="sng" dirty="0">
              <a:solidFill>
                <a:srgbClr val="CC0000"/>
              </a:solidFill>
            </a:endParaRPr>
          </a:p>
        </p:txBody>
      </p:sp>
      <p:graphicFrame>
        <p:nvGraphicFramePr>
          <p:cNvPr id="4" name="Рисунок 3"/>
          <p:cNvGraphicFramePr>
            <a:graphicFrameLocks noGrp="1"/>
          </p:cNvGraphicFramePr>
          <p:nvPr>
            <p:ph type="pic" idx="1"/>
            <p:extLst>
              <p:ext uri="{D42A27DB-BD31-4B8C-83A1-F6EECF244321}">
                <p14:modId xmlns:p14="http://schemas.microsoft.com/office/powerpoint/2010/main" val="1867014946"/>
              </p:ext>
            </p:extLst>
          </p:nvPr>
        </p:nvGraphicFramePr>
        <p:xfrm>
          <a:off x="1792288" y="612775"/>
          <a:ext cx="5486147" cy="3250967"/>
        </p:xfrm>
        <a:graphic>
          <a:graphicData uri="http://schemas.openxmlformats.org/drawingml/2006/table">
            <a:tbl>
              <a:tblPr firstRow="1" firstCol="1" lastRow="1" lastCol="1" bandRow="1" bandCol="1">
                <a:tableStyleId>{5C22544A-7EE6-4342-B048-85BDC9FD1C3A}</a:tableStyleId>
              </a:tblPr>
              <a:tblGrid>
                <a:gridCol w="1292795"/>
                <a:gridCol w="327040"/>
                <a:gridCol w="976729"/>
                <a:gridCol w="990996"/>
                <a:gridCol w="982217"/>
                <a:gridCol w="916370"/>
              </a:tblGrid>
              <a:tr h="994781">
                <a:tc>
                  <a:txBody>
                    <a:bodyPr/>
                    <a:lstStyle/>
                    <a:p>
                      <a:pPr algn="ctr">
                        <a:spcAft>
                          <a:spcPts val="0"/>
                        </a:spcAft>
                      </a:pPr>
                      <a:r>
                        <a:rPr lang="ru-RU" sz="1200" dirty="0" err="1">
                          <a:solidFill>
                            <a:schemeClr val="tx1"/>
                          </a:solidFill>
                          <a:effectLst/>
                        </a:rPr>
                        <a:t>Транфузионные</a:t>
                      </a:r>
                      <a:r>
                        <a:rPr lang="ru-RU" sz="1200" dirty="0">
                          <a:solidFill>
                            <a:schemeClr val="tx1"/>
                          </a:solidFill>
                          <a:effectLst/>
                        </a:rPr>
                        <a:t> средства</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dirty="0">
                          <a:solidFill>
                            <a:schemeClr val="tx1"/>
                          </a:solidFill>
                          <a:effectLst/>
                        </a:rPr>
                        <a:t>№ </a:t>
                      </a:r>
                      <a:r>
                        <a:rPr lang="ru-RU" sz="1200" dirty="0" err="1">
                          <a:solidFill>
                            <a:schemeClr val="tx1"/>
                          </a:solidFill>
                          <a:effectLst/>
                        </a:rPr>
                        <a:t>стро-ки</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dirty="0">
                          <a:solidFill>
                            <a:schemeClr val="tx1"/>
                          </a:solidFill>
                          <a:effectLst/>
                        </a:rPr>
                        <a:t>Число пациентов, чел</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dirty="0">
                          <a:solidFill>
                            <a:schemeClr val="tx1"/>
                          </a:solidFill>
                          <a:effectLst/>
                        </a:rPr>
                        <a:t>Число переливаний, </a:t>
                      </a:r>
                      <a:r>
                        <a:rPr lang="ru-RU" sz="1200" dirty="0" err="1">
                          <a:solidFill>
                            <a:schemeClr val="tx1"/>
                          </a:solidFill>
                          <a:effectLst/>
                        </a:rPr>
                        <a:t>ед</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dirty="0">
                          <a:solidFill>
                            <a:schemeClr val="tx1"/>
                          </a:solidFill>
                          <a:effectLst/>
                        </a:rPr>
                        <a:t>Перелито </a:t>
                      </a:r>
                      <a:r>
                        <a:rPr lang="ru-RU" sz="1200" dirty="0" err="1">
                          <a:solidFill>
                            <a:schemeClr val="tx1"/>
                          </a:solidFill>
                          <a:effectLst/>
                        </a:rPr>
                        <a:t>трансфузионных</a:t>
                      </a:r>
                      <a:r>
                        <a:rPr lang="ru-RU" sz="1200" dirty="0">
                          <a:solidFill>
                            <a:schemeClr val="tx1"/>
                          </a:solidFill>
                          <a:effectLst/>
                        </a:rPr>
                        <a:t> </a:t>
                      </a:r>
                    </a:p>
                    <a:p>
                      <a:pPr algn="ctr">
                        <a:spcAft>
                          <a:spcPts val="0"/>
                        </a:spcAft>
                      </a:pPr>
                      <a:r>
                        <a:rPr lang="ru-RU" sz="1200" dirty="0">
                          <a:solidFill>
                            <a:schemeClr val="tx1"/>
                          </a:solidFill>
                          <a:effectLst/>
                        </a:rPr>
                        <a:t>средств, л.</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dirty="0">
                          <a:solidFill>
                            <a:schemeClr val="tx1"/>
                          </a:solidFill>
                          <a:effectLst/>
                        </a:rPr>
                        <a:t>Число</a:t>
                      </a:r>
                    </a:p>
                    <a:p>
                      <a:pPr algn="ctr">
                        <a:spcAft>
                          <a:spcPts val="0"/>
                        </a:spcAft>
                      </a:pPr>
                      <a:r>
                        <a:rPr lang="ru-RU" sz="1200" dirty="0" err="1">
                          <a:solidFill>
                            <a:schemeClr val="tx1"/>
                          </a:solidFill>
                          <a:effectLst/>
                        </a:rPr>
                        <a:t>посттранс</a:t>
                      </a:r>
                      <a:r>
                        <a:rPr lang="ru-RU" sz="1200" dirty="0">
                          <a:solidFill>
                            <a:schemeClr val="tx1"/>
                          </a:solidFill>
                          <a:effectLst/>
                        </a:rPr>
                        <a:t>-</a:t>
                      </a:r>
                    </a:p>
                    <a:p>
                      <a:pPr algn="ctr">
                        <a:spcAft>
                          <a:spcPts val="0"/>
                        </a:spcAft>
                      </a:pPr>
                      <a:r>
                        <a:rPr lang="ru-RU" sz="1200" dirty="0">
                          <a:solidFill>
                            <a:schemeClr val="tx1"/>
                          </a:solidFill>
                          <a:effectLst/>
                        </a:rPr>
                        <a:t>фузионных осложнений, </a:t>
                      </a:r>
                      <a:r>
                        <a:rPr lang="ru-RU" sz="1200" dirty="0" err="1">
                          <a:solidFill>
                            <a:schemeClr val="tx1"/>
                          </a:solidFill>
                          <a:effectLst/>
                        </a:rPr>
                        <a:t>ед</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4097">
                <a:tc>
                  <a:txBody>
                    <a:bodyPr/>
                    <a:lstStyle/>
                    <a:p>
                      <a:pPr algn="ctr">
                        <a:lnSpc>
                          <a:spcPts val="1000"/>
                        </a:lnSpc>
                        <a:spcAft>
                          <a:spcPts val="0"/>
                        </a:spcAft>
                      </a:pPr>
                      <a:r>
                        <a:rPr lang="ru-RU" sz="1200" dirty="0">
                          <a:solidFill>
                            <a:schemeClr val="tx1"/>
                          </a:solidFill>
                          <a:effectLst/>
                        </a:rPr>
                        <a:t>1</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000"/>
                        </a:lnSpc>
                        <a:spcAft>
                          <a:spcPts val="0"/>
                        </a:spcAft>
                      </a:pPr>
                      <a:r>
                        <a:rPr lang="ru-RU" sz="1200">
                          <a:solidFill>
                            <a:schemeClr val="tx1"/>
                          </a:solidFill>
                          <a:effectLst/>
                        </a:rPr>
                        <a:t>2</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000"/>
                        </a:lnSpc>
                        <a:spcAft>
                          <a:spcPts val="0"/>
                        </a:spcAft>
                      </a:pPr>
                      <a:r>
                        <a:rPr lang="ru-RU" sz="1200">
                          <a:solidFill>
                            <a:schemeClr val="tx1"/>
                          </a:solidFill>
                          <a:effectLst/>
                        </a:rPr>
                        <a:t>3</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000"/>
                        </a:lnSpc>
                        <a:spcAft>
                          <a:spcPts val="0"/>
                        </a:spcAft>
                      </a:pPr>
                      <a:r>
                        <a:rPr lang="en-US" sz="1200">
                          <a:solidFill>
                            <a:schemeClr val="tx1"/>
                          </a:solidFill>
                          <a:effectLst/>
                        </a:rPr>
                        <a:t>4</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000"/>
                        </a:lnSpc>
                        <a:spcAft>
                          <a:spcPts val="0"/>
                        </a:spcAft>
                      </a:pPr>
                      <a:r>
                        <a:rPr lang="en-US" sz="1200" dirty="0">
                          <a:solidFill>
                            <a:schemeClr val="tx1"/>
                          </a:solidFill>
                          <a:effectLst/>
                        </a:rPr>
                        <a:t>5</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000"/>
                        </a:lnSpc>
                        <a:spcAft>
                          <a:spcPts val="0"/>
                        </a:spcAft>
                      </a:pPr>
                      <a:r>
                        <a:rPr lang="en-US" sz="1200" dirty="0">
                          <a:solidFill>
                            <a:schemeClr val="tx1"/>
                          </a:solidFill>
                          <a:effectLst/>
                        </a:rPr>
                        <a:t>6</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3523">
                <a:tc>
                  <a:txBody>
                    <a:bodyPr/>
                    <a:lstStyle/>
                    <a:p>
                      <a:pPr>
                        <a:spcAft>
                          <a:spcPts val="0"/>
                        </a:spcAft>
                      </a:pPr>
                      <a:r>
                        <a:rPr lang="ru-RU" sz="1200">
                          <a:solidFill>
                            <a:schemeClr val="tx1"/>
                          </a:solidFill>
                          <a:effectLst/>
                        </a:rPr>
                        <a:t>Консервированная кровь</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000"/>
                        </a:lnSpc>
                        <a:spcAft>
                          <a:spcPts val="0"/>
                        </a:spcAft>
                      </a:pPr>
                      <a:r>
                        <a:rPr lang="ru-RU" sz="1200">
                          <a:solidFill>
                            <a:schemeClr val="tx1"/>
                          </a:solidFill>
                          <a:effectLst/>
                        </a:rPr>
                        <a:t>1</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a:solidFill>
                            <a:schemeClr val="tx1"/>
                          </a:solidFill>
                          <a:effectLst/>
                        </a:rPr>
                        <a:t> </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dirty="0">
                          <a:solidFill>
                            <a:schemeClr val="tx1"/>
                          </a:solidFill>
                          <a:effectLst/>
                        </a:rPr>
                        <a:t>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dirty="0">
                          <a:solidFill>
                            <a:schemeClr val="tx1"/>
                          </a:solidFill>
                          <a:effectLst/>
                        </a:rPr>
                        <a:t>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dirty="0">
                          <a:solidFill>
                            <a:schemeClr val="tx1"/>
                          </a:solidFill>
                          <a:effectLst/>
                        </a:rPr>
                        <a:t>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3523">
                <a:tc>
                  <a:txBody>
                    <a:bodyPr/>
                    <a:lstStyle/>
                    <a:p>
                      <a:pPr>
                        <a:spcAft>
                          <a:spcPts val="0"/>
                        </a:spcAft>
                      </a:pPr>
                      <a:r>
                        <a:rPr lang="ru-RU" sz="1200">
                          <a:solidFill>
                            <a:schemeClr val="tx1"/>
                          </a:solidFill>
                          <a:effectLst/>
                        </a:rPr>
                        <a:t>Эритроцитсодержащие среды</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000"/>
                        </a:lnSpc>
                        <a:spcAft>
                          <a:spcPts val="0"/>
                        </a:spcAft>
                      </a:pPr>
                      <a:r>
                        <a:rPr lang="ru-RU" sz="1200">
                          <a:solidFill>
                            <a:schemeClr val="tx1"/>
                          </a:solidFill>
                          <a:effectLst/>
                        </a:rPr>
                        <a:t>2</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a:solidFill>
                            <a:schemeClr val="tx1"/>
                          </a:solidFill>
                          <a:effectLst/>
                        </a:rPr>
                        <a:t> </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a:solidFill>
                            <a:schemeClr val="tx1"/>
                          </a:solidFill>
                          <a:effectLst/>
                        </a:rPr>
                        <a:t> </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dirty="0">
                          <a:solidFill>
                            <a:schemeClr val="tx1"/>
                          </a:solidFill>
                          <a:effectLst/>
                        </a:rPr>
                        <a:t>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dirty="0">
                          <a:solidFill>
                            <a:schemeClr val="tx1"/>
                          </a:solidFill>
                          <a:effectLst/>
                        </a:rPr>
                        <a:t>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9396">
                <a:tc>
                  <a:txBody>
                    <a:bodyPr/>
                    <a:lstStyle/>
                    <a:p>
                      <a:pPr>
                        <a:spcAft>
                          <a:spcPts val="0"/>
                        </a:spcAft>
                      </a:pPr>
                      <a:r>
                        <a:rPr lang="ru-RU" sz="1200">
                          <a:solidFill>
                            <a:schemeClr val="tx1"/>
                          </a:solidFill>
                          <a:effectLst/>
                        </a:rPr>
                        <a:t>Плазма всех видов</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000"/>
                        </a:lnSpc>
                        <a:spcAft>
                          <a:spcPts val="0"/>
                        </a:spcAft>
                      </a:pPr>
                      <a:r>
                        <a:rPr lang="ru-RU" sz="1200">
                          <a:solidFill>
                            <a:schemeClr val="tx1"/>
                          </a:solidFill>
                          <a:effectLst/>
                        </a:rPr>
                        <a:t>3</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a:solidFill>
                            <a:schemeClr val="tx1"/>
                          </a:solidFill>
                          <a:effectLst/>
                        </a:rPr>
                        <a:t> </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a:solidFill>
                            <a:schemeClr val="tx1"/>
                          </a:solidFill>
                          <a:effectLst/>
                        </a:rPr>
                        <a:t> </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a:solidFill>
                            <a:schemeClr val="tx1"/>
                          </a:solidFill>
                          <a:effectLst/>
                        </a:rPr>
                        <a:t> </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dirty="0">
                          <a:solidFill>
                            <a:schemeClr val="tx1"/>
                          </a:solidFill>
                          <a:effectLst/>
                        </a:rPr>
                        <a:t>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3523">
                <a:tc>
                  <a:txBody>
                    <a:bodyPr/>
                    <a:lstStyle/>
                    <a:p>
                      <a:pPr>
                        <a:spcAft>
                          <a:spcPts val="0"/>
                        </a:spcAft>
                      </a:pPr>
                      <a:r>
                        <a:rPr lang="ru-RU" sz="1200">
                          <a:solidFill>
                            <a:schemeClr val="tx1"/>
                          </a:solidFill>
                          <a:effectLst/>
                        </a:rPr>
                        <a:t>Концентрат тромбоцитов</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000"/>
                        </a:lnSpc>
                        <a:spcAft>
                          <a:spcPts val="0"/>
                        </a:spcAft>
                      </a:pPr>
                      <a:r>
                        <a:rPr lang="ru-RU" sz="1200">
                          <a:solidFill>
                            <a:schemeClr val="tx1"/>
                          </a:solidFill>
                          <a:effectLst/>
                        </a:rPr>
                        <a:t>4</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a:solidFill>
                            <a:schemeClr val="tx1"/>
                          </a:solidFill>
                          <a:effectLst/>
                        </a:rPr>
                        <a:t> </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a:solidFill>
                            <a:schemeClr val="tx1"/>
                          </a:solidFill>
                          <a:effectLst/>
                        </a:rPr>
                        <a:t> </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a:solidFill>
                            <a:schemeClr val="tx1"/>
                          </a:solidFill>
                          <a:effectLst/>
                        </a:rPr>
                        <a:t> </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dirty="0">
                          <a:solidFill>
                            <a:schemeClr val="tx1"/>
                          </a:solidFill>
                          <a:effectLst/>
                        </a:rPr>
                        <a:t>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3487">
                <a:tc>
                  <a:txBody>
                    <a:bodyPr/>
                    <a:lstStyle/>
                    <a:p>
                      <a:pPr>
                        <a:spcAft>
                          <a:spcPts val="0"/>
                        </a:spcAft>
                      </a:pPr>
                      <a:r>
                        <a:rPr lang="ru-RU" sz="1200" dirty="0" err="1">
                          <a:solidFill>
                            <a:schemeClr val="tx1"/>
                          </a:solidFill>
                          <a:effectLst/>
                        </a:rPr>
                        <a:t>Аутогемотрансфузии</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000"/>
                        </a:lnSpc>
                        <a:spcAft>
                          <a:spcPts val="0"/>
                        </a:spcAft>
                      </a:pPr>
                      <a:r>
                        <a:rPr lang="ru-RU" sz="1200">
                          <a:solidFill>
                            <a:schemeClr val="tx1"/>
                          </a:solidFill>
                          <a:effectLst/>
                        </a:rPr>
                        <a:t>5</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a:solidFill>
                            <a:schemeClr val="tx1"/>
                          </a:solidFill>
                          <a:effectLst/>
                        </a:rPr>
                        <a:t> </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a:solidFill>
                            <a:schemeClr val="tx1"/>
                          </a:solidFill>
                          <a:effectLst/>
                        </a:rPr>
                        <a:t> </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a:solidFill>
                            <a:schemeClr val="tx1"/>
                          </a:solidFill>
                          <a:effectLst/>
                        </a:rPr>
                        <a:t> </a:t>
                      </a:r>
                      <a:endParaRPr lang="ru-RU" sz="120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200" dirty="0">
                          <a:solidFill>
                            <a:schemeClr val="tx1"/>
                          </a:solidFill>
                          <a:effectLst/>
                        </a:rPr>
                        <a:t> </a:t>
                      </a:r>
                      <a:endParaRPr lang="ru-RU" sz="1200" dirty="0">
                        <a:solidFill>
                          <a:schemeClr val="tx1"/>
                        </a:solidFill>
                        <a:effectLst/>
                        <a:latin typeface="Times New Roman" panose="02020603050405020304" pitchFamily="18" charset="0"/>
                        <a:ea typeface="Times New Roman" panose="02020603050405020304" pitchFamily="18" charset="0"/>
                      </a:endParaRPr>
                    </a:p>
                  </a:txBody>
                  <a:tcPr marL="46592" marR="4659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5" name="Текст 4"/>
          <p:cNvSpPr>
            <a:spLocks noGrp="1"/>
          </p:cNvSpPr>
          <p:nvPr>
            <p:ph type="body" sz="half" idx="2"/>
          </p:nvPr>
        </p:nvSpPr>
        <p:spPr>
          <a:xfrm>
            <a:off x="1792288" y="116632"/>
            <a:ext cx="5486400" cy="432048"/>
          </a:xfrm>
        </p:spPr>
        <p:txBody>
          <a:bodyPr/>
          <a:lstStyle/>
          <a:p>
            <a:r>
              <a:rPr lang="ru-RU" b="1" dirty="0" smtClean="0"/>
              <a:t>Т. 3200</a:t>
            </a:r>
            <a:endParaRPr lang="ru-RU" b="1" dirty="0"/>
          </a:p>
        </p:txBody>
      </p:sp>
    </p:spTree>
    <p:extLst>
      <p:ext uri="{BB962C8B-B14F-4D97-AF65-F5344CB8AC3E}">
        <p14:creationId xmlns:p14="http://schemas.microsoft.com/office/powerpoint/2010/main" val="11128738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620687"/>
            <a:ext cx="8208912" cy="3785652"/>
          </a:xfrm>
          <a:prstGeom prst="rect">
            <a:avLst/>
          </a:prstGeom>
        </p:spPr>
        <p:txBody>
          <a:bodyPr wrap="square">
            <a:spAutoFit/>
          </a:bodyPr>
          <a:lstStyle/>
          <a:p>
            <a:pPr>
              <a:spcAft>
                <a:spcPts val="0"/>
              </a:spcAft>
            </a:pPr>
            <a:r>
              <a:rPr lang="ru-RU" sz="2800" b="1" dirty="0" smtClean="0">
                <a:ea typeface="Times New Roman" panose="02020603050405020304" pitchFamily="18" charset="0"/>
              </a:rPr>
              <a:t>Деятельность лаборатории (т. 5300, т.</a:t>
            </a:r>
            <a:r>
              <a:rPr lang="en-US" sz="2800" b="1" dirty="0" smtClean="0">
                <a:ea typeface="Times New Roman" panose="02020603050405020304" pitchFamily="18" charset="0"/>
              </a:rPr>
              <a:t> 5301</a:t>
            </a:r>
            <a:r>
              <a:rPr lang="ru-RU" sz="2800" b="1" dirty="0" smtClean="0">
                <a:ea typeface="Times New Roman" panose="02020603050405020304" pitchFamily="18" charset="0"/>
              </a:rPr>
              <a:t>  т. 5302)</a:t>
            </a:r>
          </a:p>
          <a:p>
            <a:pPr>
              <a:spcAft>
                <a:spcPts val="0"/>
              </a:spcAft>
            </a:pPr>
            <a:endParaRPr lang="ru-RU" sz="2800" b="1" dirty="0">
              <a:ea typeface="Times New Roman" panose="02020603050405020304" pitchFamily="18" charset="0"/>
            </a:endParaRPr>
          </a:p>
          <a:p>
            <a:pPr>
              <a:spcAft>
                <a:spcPts val="0"/>
              </a:spcAft>
            </a:pPr>
            <a:r>
              <a:rPr lang="ru-RU" sz="2800" b="1" dirty="0" smtClean="0">
                <a:ea typeface="Times New Roman" panose="02020603050405020304" pitchFamily="18" charset="0"/>
              </a:rPr>
              <a:t>Таблицы заполняются полностью в соответствии</a:t>
            </a:r>
          </a:p>
          <a:p>
            <a:pPr>
              <a:spcAft>
                <a:spcPts val="0"/>
              </a:spcAft>
            </a:pPr>
            <a:r>
              <a:rPr lang="ru-RU" sz="2800" b="1" dirty="0">
                <a:ea typeface="Times New Roman" panose="02020603050405020304" pitchFamily="18" charset="0"/>
              </a:rPr>
              <a:t>с</a:t>
            </a:r>
            <a:r>
              <a:rPr lang="ru-RU" sz="2800" b="1" dirty="0" smtClean="0">
                <a:ea typeface="Times New Roman" panose="02020603050405020304" pitchFamily="18" charset="0"/>
              </a:rPr>
              <a:t> методическими указаниями,</a:t>
            </a:r>
          </a:p>
          <a:p>
            <a:pPr>
              <a:spcAft>
                <a:spcPts val="0"/>
              </a:spcAft>
            </a:pPr>
            <a:endParaRPr lang="ru-RU" sz="2400" b="1" dirty="0">
              <a:ea typeface="Times New Roman" panose="02020603050405020304" pitchFamily="18" charset="0"/>
            </a:endParaRPr>
          </a:p>
          <a:p>
            <a:pPr>
              <a:spcAft>
                <a:spcPts val="0"/>
              </a:spcAft>
            </a:pPr>
            <a:endParaRPr lang="ru-RU" sz="2400" b="1" dirty="0" smtClean="0">
              <a:ea typeface="Times New Roman" panose="02020603050405020304" pitchFamily="18" charset="0"/>
            </a:endParaRPr>
          </a:p>
          <a:p>
            <a:pPr>
              <a:spcAft>
                <a:spcPts val="0"/>
              </a:spcAft>
            </a:pPr>
            <a:endParaRPr lang="ru-RU" sz="2400" b="1" dirty="0">
              <a:ea typeface="Times New Roman" panose="02020603050405020304" pitchFamily="18" charset="0"/>
            </a:endParaRPr>
          </a:p>
        </p:txBody>
      </p:sp>
    </p:spTree>
    <p:extLst>
      <p:ext uri="{BB962C8B-B14F-4D97-AF65-F5344CB8AC3E}">
        <p14:creationId xmlns:p14="http://schemas.microsoft.com/office/powerpoint/2010/main" val="94963954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396552" y="116632"/>
            <a:ext cx="9540552" cy="6624736"/>
          </a:xfrm>
          <a:prstGeom prst="rect">
            <a:avLst/>
          </a:prstGeom>
        </p:spPr>
      </p:pic>
    </p:spTree>
    <p:extLst>
      <p:ext uri="{BB962C8B-B14F-4D97-AF65-F5344CB8AC3E}">
        <p14:creationId xmlns:p14="http://schemas.microsoft.com/office/powerpoint/2010/main" val="414149436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a:fillRect/>
          </a:stretch>
        </p:blipFill>
        <p:spPr>
          <a:xfrm>
            <a:off x="0" y="116632"/>
            <a:ext cx="9900592" cy="6480720"/>
          </a:xfrm>
          <a:prstGeom prst="rect">
            <a:avLst/>
          </a:prstGeom>
        </p:spPr>
      </p:pic>
    </p:spTree>
    <p:extLst>
      <p:ext uri="{BB962C8B-B14F-4D97-AF65-F5344CB8AC3E}">
        <p14:creationId xmlns:p14="http://schemas.microsoft.com/office/powerpoint/2010/main" val="117292983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620687"/>
            <a:ext cx="8208912" cy="5816977"/>
          </a:xfrm>
          <a:prstGeom prst="rect">
            <a:avLst/>
          </a:prstGeom>
        </p:spPr>
        <p:txBody>
          <a:bodyPr wrap="square">
            <a:spAutoFit/>
          </a:bodyPr>
          <a:lstStyle/>
          <a:p>
            <a:pPr>
              <a:spcAft>
                <a:spcPts val="0"/>
              </a:spcAft>
            </a:pPr>
            <a:r>
              <a:rPr lang="ru-RU" sz="2400" b="1" dirty="0" smtClean="0">
                <a:ea typeface="Times New Roman" panose="02020603050405020304" pitchFamily="18" charset="0"/>
              </a:rPr>
              <a:t>Патологоанатомическая служба заполняет разделы по таблицам </a:t>
            </a:r>
          </a:p>
          <a:p>
            <a:pPr>
              <a:spcAft>
                <a:spcPts val="0"/>
              </a:spcAft>
            </a:pPr>
            <a:r>
              <a:rPr lang="ru-RU" b="1" dirty="0" smtClean="0">
                <a:ea typeface="Times New Roman" panose="02020603050405020304" pitchFamily="18" charset="0"/>
              </a:rPr>
              <a:t>5460,  5461, 5500, 5502, 5503, 5505</a:t>
            </a:r>
          </a:p>
          <a:p>
            <a:pPr>
              <a:spcAft>
                <a:spcPts val="0"/>
              </a:spcAft>
            </a:pPr>
            <a:endParaRPr lang="ru-RU" b="1" dirty="0">
              <a:ea typeface="Times New Roman" panose="02020603050405020304" pitchFamily="18" charset="0"/>
            </a:endParaRPr>
          </a:p>
          <a:p>
            <a:pPr algn="just">
              <a:spcAft>
                <a:spcPts val="0"/>
              </a:spcAft>
            </a:pPr>
            <a:r>
              <a:rPr lang="ru-RU" b="1" dirty="0" smtClean="0">
                <a:ea typeface="Times New Roman" panose="02020603050405020304" pitchFamily="18" charset="0"/>
              </a:rPr>
              <a:t>Таблица 5460 – </a:t>
            </a:r>
            <a:r>
              <a:rPr lang="ru-RU" dirty="0" smtClean="0">
                <a:ea typeface="Times New Roman" panose="02020603050405020304" pitchFamily="18" charset="0"/>
              </a:rPr>
              <a:t>учитывается основное оборудование, состоящее на балансе патолого-анатомического бюро (отделения)</a:t>
            </a:r>
          </a:p>
          <a:p>
            <a:pPr algn="just">
              <a:spcAft>
                <a:spcPts val="0"/>
              </a:spcAft>
            </a:pPr>
            <a:endParaRPr lang="ru-RU" dirty="0" smtClean="0">
              <a:ea typeface="Times New Roman" panose="02020603050405020304" pitchFamily="18" charset="0"/>
            </a:endParaRPr>
          </a:p>
          <a:p>
            <a:pPr algn="just">
              <a:spcAft>
                <a:spcPts val="0"/>
              </a:spcAft>
            </a:pPr>
            <a:r>
              <a:rPr lang="ru-RU" b="1" dirty="0" smtClean="0">
                <a:ea typeface="Times New Roman" panose="02020603050405020304" pitchFamily="18" charset="0"/>
              </a:rPr>
              <a:t>Таблица 5461 – </a:t>
            </a:r>
            <a:r>
              <a:rPr lang="ru-RU" dirty="0" smtClean="0">
                <a:ea typeface="Times New Roman" panose="02020603050405020304" pitchFamily="18" charset="0"/>
              </a:rPr>
              <a:t>указывается наличие лабораторной информационной системы (ЛИС – это компьютерные системы, созданные специально для медицинских лабораторий и обеспечивающие накопление, обработку и хранение информации, автоматизацию технологических процессов управления и коммуникации)</a:t>
            </a:r>
          </a:p>
          <a:p>
            <a:pPr algn="just">
              <a:spcAft>
                <a:spcPts val="0"/>
              </a:spcAft>
            </a:pPr>
            <a:endParaRPr lang="ru-RU" dirty="0">
              <a:ea typeface="Times New Roman" panose="02020603050405020304" pitchFamily="18" charset="0"/>
            </a:endParaRPr>
          </a:p>
          <a:p>
            <a:pPr algn="just">
              <a:spcAft>
                <a:spcPts val="0"/>
              </a:spcAft>
            </a:pPr>
            <a:r>
              <a:rPr lang="ru-RU" b="1" dirty="0" smtClean="0">
                <a:ea typeface="Times New Roman" panose="02020603050405020304" pitchFamily="18" charset="0"/>
              </a:rPr>
              <a:t>Таблица 5500 </a:t>
            </a:r>
            <a:r>
              <a:rPr lang="ru-RU" dirty="0" smtClean="0">
                <a:ea typeface="Times New Roman" panose="02020603050405020304" pitchFamily="18" charset="0"/>
              </a:rPr>
              <a:t>– сведения о числе пациентов, которым </a:t>
            </a:r>
            <a:r>
              <a:rPr lang="ru-RU" dirty="0" err="1" smtClean="0">
                <a:ea typeface="Times New Roman" panose="02020603050405020304" pitchFamily="18" charset="0"/>
              </a:rPr>
              <a:t>выпиолнены</a:t>
            </a:r>
            <a:r>
              <a:rPr lang="ru-RU" dirty="0" smtClean="0">
                <a:ea typeface="Times New Roman" panose="02020603050405020304" pitchFamily="18" charset="0"/>
              </a:rPr>
              <a:t> прижизненные патолого-анатомические исследования и цитологические исследования.</a:t>
            </a:r>
          </a:p>
          <a:p>
            <a:pPr algn="just">
              <a:spcAft>
                <a:spcPts val="0"/>
              </a:spcAft>
            </a:pPr>
            <a:endParaRPr lang="ru-RU" dirty="0">
              <a:ea typeface="Times New Roman" panose="02020603050405020304" pitchFamily="18" charset="0"/>
            </a:endParaRPr>
          </a:p>
          <a:p>
            <a:pPr algn="just">
              <a:spcAft>
                <a:spcPts val="0"/>
              </a:spcAft>
            </a:pPr>
            <a:r>
              <a:rPr lang="ru-RU" b="1" dirty="0" smtClean="0">
                <a:ea typeface="Times New Roman" panose="02020603050405020304" pitchFamily="18" charset="0"/>
              </a:rPr>
              <a:t>Таблица 5502 </a:t>
            </a:r>
            <a:r>
              <a:rPr lang="ru-RU" dirty="0" smtClean="0">
                <a:ea typeface="Times New Roman" panose="02020603050405020304" pitchFamily="18" charset="0"/>
              </a:rPr>
              <a:t>–учитываются обслуживаемые медицинские организации, являющиеся самостоятельными юридическими лицами</a:t>
            </a:r>
          </a:p>
          <a:p>
            <a:pPr>
              <a:spcAft>
                <a:spcPts val="0"/>
              </a:spcAft>
            </a:pPr>
            <a:endParaRPr lang="ru-RU" b="1" dirty="0">
              <a:ea typeface="Times New Roman" panose="02020603050405020304" pitchFamily="18" charset="0"/>
            </a:endParaRPr>
          </a:p>
        </p:txBody>
      </p:sp>
    </p:spTree>
    <p:extLst>
      <p:ext uri="{BB962C8B-B14F-4D97-AF65-F5344CB8AC3E}">
        <p14:creationId xmlns:p14="http://schemas.microsoft.com/office/powerpoint/2010/main" val="393166289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476672"/>
            <a:ext cx="8208912" cy="5078313"/>
          </a:xfrm>
          <a:prstGeom prst="rect">
            <a:avLst/>
          </a:prstGeom>
        </p:spPr>
        <p:txBody>
          <a:bodyPr wrap="square">
            <a:spAutoFit/>
          </a:bodyPr>
          <a:lstStyle/>
          <a:p>
            <a:pPr>
              <a:spcAft>
                <a:spcPts val="0"/>
              </a:spcAft>
            </a:pPr>
            <a:r>
              <a:rPr lang="ru-RU" b="1" dirty="0">
                <a:ea typeface="Times New Roman" panose="02020603050405020304" pitchFamily="18" charset="0"/>
              </a:rPr>
              <a:t>МИНИСТЕРСТВО ЗДРАВООХРАНЕНИЯ РОССИЙСКОЙ ФЕДЕРАЦИИ</a:t>
            </a:r>
          </a:p>
          <a:p>
            <a:pPr>
              <a:spcAft>
                <a:spcPts val="0"/>
              </a:spcAft>
            </a:pPr>
            <a:r>
              <a:rPr lang="ru-RU" b="1" dirty="0">
                <a:ea typeface="Times New Roman" panose="02020603050405020304" pitchFamily="18" charset="0"/>
              </a:rPr>
              <a:t> </a:t>
            </a:r>
          </a:p>
          <a:p>
            <a:pPr>
              <a:spcAft>
                <a:spcPts val="0"/>
              </a:spcAft>
            </a:pPr>
            <a:r>
              <a:rPr lang="ru-RU" b="1" dirty="0">
                <a:solidFill>
                  <a:srgbClr val="FF0000"/>
                </a:solidFill>
                <a:ea typeface="Times New Roman" panose="02020603050405020304" pitchFamily="18" charset="0"/>
              </a:rPr>
              <a:t>ПРИКАЗ</a:t>
            </a:r>
          </a:p>
          <a:p>
            <a:pPr>
              <a:spcAft>
                <a:spcPts val="0"/>
              </a:spcAft>
            </a:pPr>
            <a:r>
              <a:rPr lang="ru-RU" b="1" dirty="0">
                <a:solidFill>
                  <a:srgbClr val="FF0000"/>
                </a:solidFill>
                <a:ea typeface="Times New Roman" panose="02020603050405020304" pitchFamily="18" charset="0"/>
              </a:rPr>
              <a:t>от 24 марта 2016 г. N 179н</a:t>
            </a:r>
          </a:p>
          <a:p>
            <a:pPr>
              <a:spcAft>
                <a:spcPts val="0"/>
              </a:spcAft>
            </a:pPr>
            <a:r>
              <a:rPr lang="ru-RU" b="1" dirty="0">
                <a:solidFill>
                  <a:srgbClr val="FF0000"/>
                </a:solidFill>
                <a:ea typeface="Times New Roman" panose="02020603050405020304" pitchFamily="18" charset="0"/>
              </a:rPr>
              <a:t> </a:t>
            </a:r>
          </a:p>
          <a:p>
            <a:pPr>
              <a:spcAft>
                <a:spcPts val="0"/>
              </a:spcAft>
            </a:pPr>
            <a:r>
              <a:rPr lang="ru-RU" b="1" dirty="0">
                <a:ea typeface="Times New Roman" panose="02020603050405020304" pitchFamily="18" charset="0"/>
              </a:rPr>
              <a:t>О ПРАВИЛАХ ПРОВЕДЕНИЯ ПАТОЛОГО-АНАТОМИЧЕСКИХ </a:t>
            </a:r>
            <a:r>
              <a:rPr lang="ru-RU" b="1" dirty="0" smtClean="0">
                <a:ea typeface="Times New Roman" panose="02020603050405020304" pitchFamily="18" charset="0"/>
              </a:rPr>
              <a:t>ИССЛЕДОВАНИЙ</a:t>
            </a:r>
          </a:p>
          <a:p>
            <a:pPr>
              <a:spcAft>
                <a:spcPts val="0"/>
              </a:spcAft>
            </a:pPr>
            <a:endParaRPr lang="ru-RU" b="1" dirty="0">
              <a:ea typeface="Times New Roman" panose="02020603050405020304" pitchFamily="18" charset="0"/>
            </a:endParaRPr>
          </a:p>
          <a:p>
            <a:r>
              <a:rPr lang="ru-RU" dirty="0" smtClean="0">
                <a:hlinkClick r:id="rId2" action="ppaction://hlinkfile"/>
              </a:rPr>
              <a:t>форма </a:t>
            </a:r>
            <a:r>
              <a:rPr lang="ru-RU" dirty="0">
                <a:hlinkClick r:id="rId2" action="ppaction://hlinkfile"/>
              </a:rPr>
              <a:t>N 014/у</a:t>
            </a:r>
            <a:r>
              <a:rPr lang="ru-RU" dirty="0"/>
              <a:t> "Направление на прижизненное патолого-анатомическое исследование </a:t>
            </a:r>
            <a:r>
              <a:rPr lang="ru-RU" dirty="0" err="1"/>
              <a:t>биопсийного</a:t>
            </a:r>
            <a:r>
              <a:rPr lang="ru-RU" dirty="0"/>
              <a:t> (операционного) материала" </a:t>
            </a:r>
          </a:p>
          <a:p>
            <a:endParaRPr lang="ru-RU" dirty="0"/>
          </a:p>
          <a:p>
            <a:r>
              <a:rPr lang="ru-RU" dirty="0" smtClean="0">
                <a:hlinkClick r:id="rId3" action="ppaction://hlinkfile"/>
              </a:rPr>
              <a:t>форма </a:t>
            </a:r>
            <a:r>
              <a:rPr lang="ru-RU" dirty="0">
                <a:hlinkClick r:id="rId3" action="ppaction://hlinkfile"/>
              </a:rPr>
              <a:t>N 014-1/у</a:t>
            </a:r>
            <a:r>
              <a:rPr lang="ru-RU" dirty="0"/>
              <a:t> "Протокол прижизненного патолого-анатомического исследования </a:t>
            </a:r>
            <a:r>
              <a:rPr lang="ru-RU" dirty="0" err="1"/>
              <a:t>биопсийного</a:t>
            </a:r>
            <a:r>
              <a:rPr lang="ru-RU" dirty="0"/>
              <a:t> (операционного) </a:t>
            </a:r>
            <a:r>
              <a:rPr lang="ru-RU" dirty="0" smtClean="0"/>
              <a:t>материала" </a:t>
            </a:r>
          </a:p>
          <a:p>
            <a:endParaRPr lang="ru-RU" dirty="0"/>
          </a:p>
          <a:p>
            <a:r>
              <a:rPr lang="ru-RU" dirty="0" smtClean="0">
                <a:hlinkClick r:id="rId4" action="ppaction://hlinkfile"/>
              </a:rPr>
              <a:t>форма </a:t>
            </a:r>
            <a:r>
              <a:rPr lang="ru-RU" dirty="0">
                <a:hlinkClick r:id="rId4" action="ppaction://hlinkfile"/>
              </a:rPr>
              <a:t>N 014-2/у</a:t>
            </a:r>
            <a:r>
              <a:rPr lang="ru-RU" dirty="0"/>
              <a:t> "Журнал регистрации поступления </a:t>
            </a:r>
            <a:r>
              <a:rPr lang="ru-RU" dirty="0" err="1"/>
              <a:t>биопсийного</a:t>
            </a:r>
            <a:r>
              <a:rPr lang="ru-RU" dirty="0"/>
              <a:t> (операционного) материала и выдачи результатов прижизненных патолого-анатомических исследований</a:t>
            </a:r>
            <a:r>
              <a:rPr lang="ru-RU" dirty="0" smtClean="0"/>
              <a:t>"</a:t>
            </a:r>
            <a:endParaRPr lang="ru-RU" dirty="0"/>
          </a:p>
          <a:p>
            <a:pPr>
              <a:spcAft>
                <a:spcPts val="0"/>
              </a:spcAft>
            </a:pPr>
            <a:endParaRPr lang="ru-RU" b="1" dirty="0">
              <a:ea typeface="Times New Roman" panose="02020603050405020304" pitchFamily="18" charset="0"/>
            </a:endParaRPr>
          </a:p>
        </p:txBody>
      </p:sp>
    </p:spTree>
    <p:extLst>
      <p:ext uri="{BB962C8B-B14F-4D97-AF65-F5344CB8AC3E}">
        <p14:creationId xmlns:p14="http://schemas.microsoft.com/office/powerpoint/2010/main" val="284748300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620687"/>
            <a:ext cx="8208912" cy="5165517"/>
          </a:xfrm>
          <a:prstGeom prst="rect">
            <a:avLst/>
          </a:prstGeom>
        </p:spPr>
        <p:txBody>
          <a:bodyPr wrap="square">
            <a:spAutoFit/>
          </a:bodyPr>
          <a:lstStyle/>
          <a:p>
            <a:pPr>
              <a:spcAft>
                <a:spcPts val="0"/>
              </a:spcAft>
            </a:pPr>
            <a:r>
              <a:rPr lang="ru-RU" b="1" dirty="0">
                <a:ea typeface="Times New Roman" panose="02020603050405020304" pitchFamily="18" charset="0"/>
              </a:rPr>
              <a:t>МИНИСТЕРСТВО ЗДРАВООХРАНЕНИЯ РОССИЙСКОЙ ФЕДЕРАЦИИ</a:t>
            </a:r>
          </a:p>
          <a:p>
            <a:pPr>
              <a:spcAft>
                <a:spcPts val="0"/>
              </a:spcAft>
            </a:pPr>
            <a:r>
              <a:rPr lang="ru-RU" b="1" dirty="0">
                <a:ea typeface="Times New Roman" panose="02020603050405020304" pitchFamily="18" charset="0"/>
              </a:rPr>
              <a:t> </a:t>
            </a:r>
          </a:p>
          <a:p>
            <a:pPr>
              <a:spcAft>
                <a:spcPts val="0"/>
              </a:spcAft>
            </a:pPr>
            <a:r>
              <a:rPr lang="ru-RU" b="1" dirty="0">
                <a:solidFill>
                  <a:srgbClr val="FF0000"/>
                </a:solidFill>
                <a:ea typeface="Times New Roman" panose="02020603050405020304" pitchFamily="18" charset="0"/>
              </a:rPr>
              <a:t>ПРИКАЗ</a:t>
            </a:r>
          </a:p>
          <a:p>
            <a:pPr>
              <a:spcAft>
                <a:spcPts val="0"/>
              </a:spcAft>
            </a:pPr>
            <a:r>
              <a:rPr lang="ru-RU" b="1" dirty="0">
                <a:solidFill>
                  <a:srgbClr val="FF0000"/>
                </a:solidFill>
                <a:ea typeface="Times New Roman" panose="02020603050405020304" pitchFamily="18" charset="0"/>
              </a:rPr>
              <a:t>от 6 июня 2013 г. N 354н</a:t>
            </a:r>
          </a:p>
          <a:p>
            <a:pPr>
              <a:spcAft>
                <a:spcPts val="0"/>
              </a:spcAft>
            </a:pPr>
            <a:r>
              <a:rPr lang="ru-RU" b="1" dirty="0">
                <a:ea typeface="Times New Roman" panose="02020603050405020304" pitchFamily="18" charset="0"/>
              </a:rPr>
              <a:t> </a:t>
            </a:r>
          </a:p>
          <a:p>
            <a:pPr>
              <a:spcAft>
                <a:spcPts val="0"/>
              </a:spcAft>
            </a:pPr>
            <a:r>
              <a:rPr lang="ru-RU" b="1" dirty="0">
                <a:ea typeface="Times New Roman" panose="02020603050405020304" pitchFamily="18" charset="0"/>
              </a:rPr>
              <a:t>О ПОРЯДКЕ ПРОВЕДЕНИЯ ПАТОЛОГО-АНАТОМИЧЕСКИХ ВСКРЫТИЙ</a:t>
            </a:r>
          </a:p>
          <a:p>
            <a:pPr>
              <a:spcAft>
                <a:spcPts val="0"/>
              </a:spcAft>
            </a:pPr>
            <a:r>
              <a:rPr lang="ru-RU" dirty="0">
                <a:ea typeface="Times New Roman" panose="02020603050405020304" pitchFamily="18" charset="0"/>
              </a:rPr>
              <a:t> </a:t>
            </a:r>
          </a:p>
          <a:p>
            <a:pPr marL="285750" indent="-285750" algn="just">
              <a:spcBef>
                <a:spcPts val="1000"/>
              </a:spcBef>
              <a:spcAft>
                <a:spcPts val="0"/>
              </a:spcAft>
              <a:buFont typeface="Arial" panose="020B0604020202020204" pitchFamily="34" charset="0"/>
              <a:buChar char="•"/>
            </a:pPr>
            <a:r>
              <a:rPr lang="ru-RU" dirty="0" smtClean="0">
                <a:ea typeface="Times New Roman" panose="02020603050405020304" pitchFamily="18" charset="0"/>
              </a:rPr>
              <a:t>форма </a:t>
            </a:r>
            <a:r>
              <a:rPr lang="ru-RU" dirty="0">
                <a:ea typeface="Times New Roman" panose="02020603050405020304" pitchFamily="18" charset="0"/>
              </a:rPr>
              <a:t>учетной медицинской документации </a:t>
            </a:r>
            <a:r>
              <a:rPr lang="ru-RU" dirty="0">
                <a:solidFill>
                  <a:srgbClr val="0066FF"/>
                </a:solidFill>
                <a:ea typeface="Times New Roman" panose="02020603050405020304" pitchFamily="18" charset="0"/>
              </a:rPr>
              <a:t>N 013/у </a:t>
            </a:r>
            <a:r>
              <a:rPr lang="ru-RU" dirty="0">
                <a:ea typeface="Times New Roman" panose="02020603050405020304" pitchFamily="18" charset="0"/>
              </a:rPr>
              <a:t>"Протокол патолого-анатомического вскрытия" </a:t>
            </a:r>
            <a:endParaRPr lang="ru-RU" dirty="0" smtClean="0">
              <a:ea typeface="Times New Roman" panose="02020603050405020304" pitchFamily="18" charset="0"/>
            </a:endParaRPr>
          </a:p>
          <a:p>
            <a:pPr marL="285750" indent="-285750" algn="just">
              <a:spcBef>
                <a:spcPts val="1000"/>
              </a:spcBef>
              <a:spcAft>
                <a:spcPts val="0"/>
              </a:spcAft>
              <a:buFont typeface="Arial" panose="020B0604020202020204" pitchFamily="34" charset="0"/>
              <a:buChar char="•"/>
            </a:pPr>
            <a:endParaRPr lang="ru-RU" dirty="0" smtClean="0">
              <a:ea typeface="Times New Roman" panose="02020603050405020304" pitchFamily="18" charset="0"/>
            </a:endParaRPr>
          </a:p>
          <a:p>
            <a:pPr marL="285750" indent="-285750" algn="just">
              <a:spcBef>
                <a:spcPts val="1000"/>
              </a:spcBef>
              <a:spcAft>
                <a:spcPts val="0"/>
              </a:spcAft>
              <a:buFont typeface="Arial" panose="020B0604020202020204" pitchFamily="34" charset="0"/>
              <a:buChar char="•"/>
            </a:pPr>
            <a:r>
              <a:rPr lang="ru-RU" dirty="0" smtClean="0">
                <a:ea typeface="Times New Roman" panose="02020603050405020304" pitchFamily="18" charset="0"/>
              </a:rPr>
              <a:t>форма </a:t>
            </a:r>
            <a:r>
              <a:rPr lang="ru-RU" dirty="0">
                <a:ea typeface="Times New Roman" panose="02020603050405020304" pitchFamily="18" charset="0"/>
              </a:rPr>
              <a:t>учетной медицинской документации N </a:t>
            </a:r>
            <a:r>
              <a:rPr lang="ru-RU" dirty="0">
                <a:solidFill>
                  <a:srgbClr val="0066FF"/>
                </a:solidFill>
                <a:ea typeface="Times New Roman" panose="02020603050405020304" pitchFamily="18" charset="0"/>
              </a:rPr>
              <a:t>013-1/у</a:t>
            </a:r>
            <a:r>
              <a:rPr lang="ru-RU" dirty="0">
                <a:ea typeface="Times New Roman" panose="02020603050405020304" pitchFamily="18" charset="0"/>
              </a:rPr>
              <a:t> "Протокол патолого-анатомического вскрытия плода, мертворожденного или новорожденного" </a:t>
            </a:r>
            <a:endParaRPr lang="ru-RU" dirty="0" smtClean="0">
              <a:ea typeface="Times New Roman" panose="02020603050405020304" pitchFamily="18" charset="0"/>
            </a:endParaRPr>
          </a:p>
          <a:p>
            <a:pPr marL="285750" indent="-285750" algn="just">
              <a:spcBef>
                <a:spcPts val="1000"/>
              </a:spcBef>
              <a:spcAft>
                <a:spcPts val="0"/>
              </a:spcAft>
              <a:buFont typeface="Arial" panose="020B0604020202020204" pitchFamily="34" charset="0"/>
              <a:buChar char="•"/>
            </a:pPr>
            <a:endParaRPr lang="ru-RU" dirty="0">
              <a:ea typeface="Times New Roman" panose="02020603050405020304" pitchFamily="18" charset="0"/>
            </a:endParaRPr>
          </a:p>
          <a:p>
            <a:pPr marL="285750" indent="-285750" algn="just">
              <a:spcBef>
                <a:spcPts val="1000"/>
              </a:spcBef>
              <a:spcAft>
                <a:spcPts val="0"/>
              </a:spcAft>
              <a:buFont typeface="Arial" panose="020B0604020202020204" pitchFamily="34" charset="0"/>
              <a:buChar char="•"/>
            </a:pPr>
            <a:r>
              <a:rPr lang="ru-RU" dirty="0" smtClean="0">
                <a:ea typeface="Times New Roman" panose="02020603050405020304" pitchFamily="18" charset="0"/>
              </a:rPr>
              <a:t>форма </a:t>
            </a:r>
            <a:r>
              <a:rPr lang="ru-RU" dirty="0">
                <a:ea typeface="Times New Roman" panose="02020603050405020304" pitchFamily="18" charset="0"/>
              </a:rPr>
              <a:t>учетной медицинской документации N </a:t>
            </a:r>
            <a:r>
              <a:rPr lang="ru-RU" dirty="0">
                <a:solidFill>
                  <a:srgbClr val="0066FF"/>
                </a:solidFill>
                <a:ea typeface="Times New Roman" panose="02020603050405020304" pitchFamily="18" charset="0"/>
              </a:rPr>
              <a:t>015/у</a:t>
            </a:r>
            <a:r>
              <a:rPr lang="ru-RU" dirty="0">
                <a:ea typeface="Times New Roman" panose="02020603050405020304" pitchFamily="18" charset="0"/>
              </a:rPr>
              <a:t> "Журнал регистрации поступления и выдачи тел умерших" </a:t>
            </a:r>
          </a:p>
        </p:txBody>
      </p:sp>
    </p:spTree>
    <p:extLst>
      <p:ext uri="{BB962C8B-B14F-4D97-AF65-F5344CB8AC3E}">
        <p14:creationId xmlns:p14="http://schemas.microsoft.com/office/powerpoint/2010/main" val="2124653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476672"/>
            <a:ext cx="7920880" cy="5078313"/>
          </a:xfrm>
          <a:prstGeom prst="rect">
            <a:avLst/>
          </a:prstGeom>
        </p:spPr>
        <p:txBody>
          <a:bodyPr wrap="square">
            <a:spAutoFit/>
          </a:bodyPr>
          <a:lstStyle/>
          <a:p>
            <a:r>
              <a:rPr lang="ru-RU" b="1" dirty="0" smtClean="0">
                <a:solidFill>
                  <a:srgbClr val="404040"/>
                </a:solidFill>
                <a:latin typeface="Calibri" panose="020F0502020204030204" pitchFamily="34" charset="0"/>
              </a:rPr>
              <a:t>Преимущества формирования статистических данных в режиме реального времени</a:t>
            </a:r>
          </a:p>
          <a:p>
            <a:endParaRPr lang="ru-RU" dirty="0">
              <a:solidFill>
                <a:srgbClr val="404040"/>
              </a:solidFill>
              <a:latin typeface="Calibri" panose="020F0502020204030204" pitchFamily="34" charset="0"/>
            </a:endParaRPr>
          </a:p>
          <a:p>
            <a:r>
              <a:rPr lang="ru-RU" dirty="0" smtClean="0">
                <a:solidFill>
                  <a:srgbClr val="404040"/>
                </a:solidFill>
                <a:latin typeface="Calibri" panose="020F0502020204030204" pitchFamily="34" charset="0"/>
              </a:rPr>
              <a:t>Цифровой </a:t>
            </a:r>
            <a:r>
              <a:rPr lang="ru-RU" dirty="0">
                <a:solidFill>
                  <a:srgbClr val="404040"/>
                </a:solidFill>
                <a:latin typeface="Calibri" panose="020F0502020204030204" pitchFamily="34" charset="0"/>
              </a:rPr>
              <a:t>паспорт статистических форм и </a:t>
            </a:r>
            <a:r>
              <a:rPr lang="ru-RU" dirty="0" smtClean="0">
                <a:solidFill>
                  <a:srgbClr val="404040"/>
                </a:solidFill>
                <a:latin typeface="Calibri" panose="020F0502020204030204" pitchFamily="34" charset="0"/>
              </a:rPr>
              <a:t>мониторингов</a:t>
            </a:r>
          </a:p>
          <a:p>
            <a:endParaRPr lang="ru-RU" dirty="0" smtClean="0"/>
          </a:p>
          <a:p>
            <a:endParaRPr lang="ru-RU" dirty="0"/>
          </a:p>
          <a:p>
            <a:r>
              <a:rPr lang="ru-RU" dirty="0" smtClean="0"/>
              <a:t>            Проведение </a:t>
            </a:r>
            <a:r>
              <a:rPr lang="ru-RU" dirty="0" err="1"/>
              <a:t>маппирования</a:t>
            </a:r>
            <a:r>
              <a:rPr lang="ru-RU" dirty="0"/>
              <a:t> данных </a:t>
            </a:r>
            <a:r>
              <a:rPr lang="ru-RU" b="1" dirty="0">
                <a:solidFill>
                  <a:srgbClr val="FF0000"/>
                </a:solidFill>
              </a:rPr>
              <a:t>учетных документов </a:t>
            </a:r>
            <a:r>
              <a:rPr lang="ru-RU" b="1" dirty="0" smtClean="0">
                <a:solidFill>
                  <a:srgbClr val="FF0000"/>
                </a:solidFill>
              </a:rPr>
              <a:t>в отчетные формы</a:t>
            </a:r>
          </a:p>
          <a:p>
            <a:endParaRPr lang="ru-RU" dirty="0" smtClean="0"/>
          </a:p>
          <a:p>
            <a:r>
              <a:rPr lang="ru-RU" dirty="0" smtClean="0"/>
              <a:t>                 Паспортизация </a:t>
            </a:r>
            <a:r>
              <a:rPr lang="ru-RU" dirty="0"/>
              <a:t>статистических показателей(единиц значений, форм, расчетных показателей) </a:t>
            </a:r>
            <a:endParaRPr lang="ru-RU" dirty="0" smtClean="0"/>
          </a:p>
          <a:p>
            <a:endParaRPr lang="ru-RU" dirty="0" smtClean="0"/>
          </a:p>
          <a:p>
            <a:endParaRPr lang="ru-RU" dirty="0" smtClean="0"/>
          </a:p>
          <a:p>
            <a:r>
              <a:rPr lang="ru-RU" dirty="0" smtClean="0"/>
              <a:t>            Создание </a:t>
            </a:r>
            <a:r>
              <a:rPr lang="ru-RU" dirty="0"/>
              <a:t>цифровой (информационной) </a:t>
            </a:r>
            <a:r>
              <a:rPr lang="ru-RU" dirty="0" smtClean="0"/>
              <a:t>платформы для </a:t>
            </a:r>
            <a:r>
              <a:rPr lang="ru-RU" dirty="0"/>
              <a:t>перевода статистических данных в электронный </a:t>
            </a:r>
            <a:r>
              <a:rPr lang="ru-RU" dirty="0" smtClean="0"/>
              <a:t>вид</a:t>
            </a:r>
          </a:p>
          <a:p>
            <a:endParaRPr lang="ru-RU" dirty="0" smtClean="0"/>
          </a:p>
          <a:p>
            <a:r>
              <a:rPr lang="ru-RU" dirty="0" smtClean="0"/>
              <a:t>            Создание </a:t>
            </a:r>
            <a:r>
              <a:rPr lang="ru-RU" dirty="0"/>
              <a:t>цифровой (информационной) </a:t>
            </a:r>
            <a:r>
              <a:rPr lang="ru-RU" dirty="0" smtClean="0"/>
              <a:t>платформы для </a:t>
            </a:r>
            <a:r>
              <a:rPr lang="ru-RU" dirty="0"/>
              <a:t>создания гибких аналитических запросов</a:t>
            </a:r>
          </a:p>
        </p:txBody>
      </p:sp>
      <p:pic>
        <p:nvPicPr>
          <p:cNvPr id="3" name="Рисунок 2"/>
          <p:cNvPicPr>
            <a:picLocks noChangeAspect="1"/>
          </p:cNvPicPr>
          <p:nvPr/>
        </p:nvPicPr>
        <p:blipFill>
          <a:blip r:embed="rId2"/>
          <a:stretch>
            <a:fillRect/>
          </a:stretch>
        </p:blipFill>
        <p:spPr>
          <a:xfrm>
            <a:off x="1115616" y="1196752"/>
            <a:ext cx="468900" cy="527400"/>
          </a:xfrm>
          <a:prstGeom prst="rect">
            <a:avLst/>
          </a:prstGeom>
        </p:spPr>
      </p:pic>
      <p:pic>
        <p:nvPicPr>
          <p:cNvPr id="4" name="Рисунок 3"/>
          <p:cNvPicPr>
            <a:picLocks noChangeAspect="1"/>
          </p:cNvPicPr>
          <p:nvPr/>
        </p:nvPicPr>
        <p:blipFill>
          <a:blip r:embed="rId2"/>
          <a:stretch>
            <a:fillRect/>
          </a:stretch>
        </p:blipFill>
        <p:spPr>
          <a:xfrm>
            <a:off x="1115616" y="2060848"/>
            <a:ext cx="468900" cy="527400"/>
          </a:xfrm>
          <a:prstGeom prst="rect">
            <a:avLst/>
          </a:prstGeom>
        </p:spPr>
      </p:pic>
      <p:pic>
        <p:nvPicPr>
          <p:cNvPr id="5" name="Рисунок 4"/>
          <p:cNvPicPr>
            <a:picLocks noChangeAspect="1"/>
          </p:cNvPicPr>
          <p:nvPr/>
        </p:nvPicPr>
        <p:blipFill>
          <a:blip r:embed="rId2"/>
          <a:stretch>
            <a:fillRect/>
          </a:stretch>
        </p:blipFill>
        <p:spPr>
          <a:xfrm>
            <a:off x="1115616" y="2972079"/>
            <a:ext cx="468900" cy="527400"/>
          </a:xfrm>
          <a:prstGeom prst="rect">
            <a:avLst/>
          </a:prstGeom>
        </p:spPr>
      </p:pic>
      <p:pic>
        <p:nvPicPr>
          <p:cNvPr id="6" name="Рисунок 5"/>
          <p:cNvPicPr>
            <a:picLocks noChangeAspect="1"/>
          </p:cNvPicPr>
          <p:nvPr/>
        </p:nvPicPr>
        <p:blipFill>
          <a:blip r:embed="rId2"/>
          <a:stretch>
            <a:fillRect/>
          </a:stretch>
        </p:blipFill>
        <p:spPr>
          <a:xfrm>
            <a:off x="1187624" y="4149080"/>
            <a:ext cx="468900" cy="527400"/>
          </a:xfrm>
          <a:prstGeom prst="rect">
            <a:avLst/>
          </a:prstGeom>
        </p:spPr>
      </p:pic>
      <p:pic>
        <p:nvPicPr>
          <p:cNvPr id="7" name="Рисунок 6"/>
          <p:cNvPicPr>
            <a:picLocks noChangeAspect="1"/>
          </p:cNvPicPr>
          <p:nvPr/>
        </p:nvPicPr>
        <p:blipFill>
          <a:blip r:embed="rId2"/>
          <a:stretch>
            <a:fillRect/>
          </a:stretch>
        </p:blipFill>
        <p:spPr>
          <a:xfrm>
            <a:off x="1187624" y="5060311"/>
            <a:ext cx="468900" cy="527400"/>
          </a:xfrm>
          <a:prstGeom prst="rect">
            <a:avLst/>
          </a:prstGeom>
        </p:spPr>
      </p:pic>
    </p:spTree>
    <p:extLst>
      <p:ext uri="{BB962C8B-B14F-4D97-AF65-F5344CB8AC3E}">
        <p14:creationId xmlns:p14="http://schemas.microsoft.com/office/powerpoint/2010/main" val="350736797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0" y="533400"/>
            <a:ext cx="9036496" cy="381000"/>
          </a:xfrm>
        </p:spPr>
        <p:txBody>
          <a:bodyPr/>
          <a:lstStyle/>
          <a:p>
            <a:pPr marL="838200" indent="-838200"/>
            <a:r>
              <a:rPr lang="ru-RU" altLang="ru-RU" sz="2000" b="1" dirty="0" smtClean="0">
                <a:latin typeface="Times New Roman" panose="02020603050405020304" pitchFamily="18" charset="0"/>
              </a:rPr>
              <a:t>Таблица 5600 (</a:t>
            </a:r>
            <a:r>
              <a:rPr lang="ru-RU" sz="2000" dirty="0" smtClean="0">
                <a:solidFill>
                  <a:srgbClr val="FF0000"/>
                </a:solidFill>
                <a:ea typeface="Times New Roman" panose="02020603050405020304" pitchFamily="18" charset="0"/>
              </a:rPr>
              <a:t>учитывается аппараты и </a:t>
            </a:r>
            <a:r>
              <a:rPr lang="ru-RU" sz="2000" dirty="0">
                <a:solidFill>
                  <a:srgbClr val="FF0000"/>
                </a:solidFill>
                <a:ea typeface="Times New Roman" panose="02020603050405020304" pitchFamily="18" charset="0"/>
              </a:rPr>
              <a:t>оборудование, состоящее на балансе </a:t>
            </a:r>
            <a:r>
              <a:rPr lang="ru-RU" sz="2000" dirty="0" smtClean="0">
                <a:solidFill>
                  <a:srgbClr val="FF0000"/>
                </a:solidFill>
                <a:ea typeface="Times New Roman" panose="02020603050405020304" pitchFamily="18" charset="0"/>
              </a:rPr>
              <a:t>на конец года)</a:t>
            </a:r>
            <a:r>
              <a:rPr lang="ru-RU" sz="2000" dirty="0">
                <a:solidFill>
                  <a:srgbClr val="FF0000"/>
                </a:solidFill>
                <a:ea typeface="Times New Roman" panose="02020603050405020304" pitchFamily="18" charset="0"/>
              </a:rPr>
              <a:t/>
            </a:r>
            <a:br>
              <a:rPr lang="ru-RU" sz="2000" dirty="0">
                <a:solidFill>
                  <a:srgbClr val="FF0000"/>
                </a:solidFill>
                <a:ea typeface="Times New Roman" panose="02020603050405020304" pitchFamily="18" charset="0"/>
              </a:rPr>
            </a:br>
            <a:r>
              <a:rPr lang="ru-RU" altLang="ru-RU" sz="2000" dirty="0" smtClean="0">
                <a:latin typeface="Times New Roman" panose="02020603050405020304" pitchFamily="18" charset="0"/>
              </a:rPr>
              <a:t> </a:t>
            </a:r>
          </a:p>
        </p:txBody>
      </p:sp>
      <p:sp>
        <p:nvSpPr>
          <p:cNvPr id="40963" name="Line 3"/>
          <p:cNvSpPr>
            <a:spLocks noChangeShapeType="1"/>
          </p:cNvSpPr>
          <p:nvPr/>
        </p:nvSpPr>
        <p:spPr bwMode="auto">
          <a:xfrm>
            <a:off x="3721100" y="1587500"/>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40964" name="Rectangle 605"/>
          <p:cNvSpPr>
            <a:spLocks noChangeArrowheads="1"/>
          </p:cNvSpPr>
          <p:nvPr/>
        </p:nvSpPr>
        <p:spPr bwMode="auto">
          <a:xfrm>
            <a:off x="251520" y="-27384"/>
            <a:ext cx="866388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838200" indent="-838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2000" b="1" dirty="0" smtClean="0">
                <a:latin typeface="Times New Roman" panose="02020603050405020304" pitchFamily="18" charset="0"/>
              </a:rPr>
              <a:t>Аппараты </a:t>
            </a:r>
            <a:r>
              <a:rPr lang="ru-RU" altLang="ru-RU" sz="2000" b="1" dirty="0">
                <a:latin typeface="Times New Roman" panose="02020603050405020304" pitchFamily="18" charset="0"/>
              </a:rPr>
              <a:t>и оборудование отделений </a:t>
            </a:r>
            <a:r>
              <a:rPr lang="ru-RU" altLang="ru-RU" sz="2000" b="1" dirty="0" smtClean="0">
                <a:latin typeface="Times New Roman" panose="02020603050405020304" pitchFamily="18" charset="0"/>
              </a:rPr>
              <a:t>службы переливания крови</a:t>
            </a:r>
            <a:endParaRPr lang="ru-RU" altLang="ru-RU" sz="2000" b="1" dirty="0">
              <a:latin typeface="Times New Roman" panose="02020603050405020304" pitchFamily="18" charset="0"/>
            </a:endParaRPr>
          </a:p>
        </p:txBody>
      </p:sp>
      <p:graphicFrame>
        <p:nvGraphicFramePr>
          <p:cNvPr id="59062" name="Group 694"/>
          <p:cNvGraphicFramePr>
            <a:graphicFrameLocks noGrp="1"/>
          </p:cNvGraphicFramePr>
          <p:nvPr>
            <p:extLst/>
          </p:nvPr>
        </p:nvGraphicFramePr>
        <p:xfrm>
          <a:off x="0" y="914400"/>
          <a:ext cx="8991600" cy="6126863"/>
        </p:xfrm>
        <a:graphic>
          <a:graphicData uri="http://schemas.openxmlformats.org/drawingml/2006/table">
            <a:tbl>
              <a:tblPr/>
              <a:tblGrid>
                <a:gridCol w="3795713">
                  <a:extLst>
                    <a:ext uri="{9D8B030D-6E8A-4147-A177-3AD203B41FA5}">
                      <a16:colId xmlns:a16="http://schemas.microsoft.com/office/drawing/2014/main" xmlns="" val="20000"/>
                    </a:ext>
                  </a:extLst>
                </a:gridCol>
                <a:gridCol w="555625">
                  <a:extLst>
                    <a:ext uri="{9D8B030D-6E8A-4147-A177-3AD203B41FA5}">
                      <a16:colId xmlns:a16="http://schemas.microsoft.com/office/drawing/2014/main" xmlns="" val="20001"/>
                    </a:ext>
                  </a:extLst>
                </a:gridCol>
                <a:gridCol w="1077912">
                  <a:extLst>
                    <a:ext uri="{9D8B030D-6E8A-4147-A177-3AD203B41FA5}">
                      <a16:colId xmlns:a16="http://schemas.microsoft.com/office/drawing/2014/main" xmlns="" val="20002"/>
                    </a:ext>
                  </a:extLst>
                </a:gridCol>
                <a:gridCol w="1741488">
                  <a:extLst>
                    <a:ext uri="{9D8B030D-6E8A-4147-A177-3AD203B41FA5}">
                      <a16:colId xmlns:a16="http://schemas.microsoft.com/office/drawing/2014/main" xmlns="" val="20003"/>
                    </a:ext>
                  </a:extLst>
                </a:gridCol>
                <a:gridCol w="609600">
                  <a:extLst>
                    <a:ext uri="{9D8B030D-6E8A-4147-A177-3AD203B41FA5}">
                      <a16:colId xmlns:a16="http://schemas.microsoft.com/office/drawing/2014/main" xmlns="" val="20004"/>
                    </a:ext>
                  </a:extLst>
                </a:gridCol>
                <a:gridCol w="1211262">
                  <a:extLst>
                    <a:ext uri="{9D8B030D-6E8A-4147-A177-3AD203B41FA5}">
                      <a16:colId xmlns:a16="http://schemas.microsoft.com/office/drawing/2014/main" xmlns="" val="20005"/>
                    </a:ext>
                  </a:extLst>
                </a:gridCol>
              </a:tblGrid>
              <a:tr h="274351">
                <a:tc rowSpan="2">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cs typeface="Times New Roman" pitchFamily="18" charset="0"/>
                        </a:rPr>
                        <a:t>Наименование </a:t>
                      </a:r>
                      <a:endParaRPr kumimoji="0" lang="ru-RU" altLang="ru-RU" sz="2800" b="0" i="0" u="none" strike="noStrike" cap="none" normalizeH="0" baseline="0" dirty="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altLang="ru-RU" sz="1200" b="0" i="0" u="none" strike="noStrike" cap="none" normalizeH="0" baseline="0" smtClean="0">
                          <a:ln>
                            <a:noFill/>
                          </a:ln>
                          <a:solidFill>
                            <a:schemeClr val="tx1"/>
                          </a:solidFill>
                          <a:effectLst/>
                          <a:latin typeface="Times New Roman" pitchFamily="18" charset="0"/>
                          <a:cs typeface="Times New Roman" pitchFamily="18" charset="0"/>
                        </a:rPr>
                        <a:t>№ строки</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altLang="ru-RU" sz="1200" b="0" i="0" u="none" strike="noStrike" cap="none" normalizeH="0" baseline="0" smtClean="0">
                          <a:ln>
                            <a:noFill/>
                          </a:ln>
                          <a:solidFill>
                            <a:schemeClr val="tx1"/>
                          </a:solidFill>
                          <a:effectLst/>
                          <a:latin typeface="Times New Roman" pitchFamily="18" charset="0"/>
                          <a:cs typeface="Times New Roman" pitchFamily="18" charset="0"/>
                        </a:rPr>
                        <a:t>Число аппаратов и оборудования всего</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altLang="ru-RU" sz="1200" b="0" i="0" u="none" strike="noStrike" cap="none" normalizeH="0" baseline="0" smtClean="0">
                          <a:ln>
                            <a:noFill/>
                          </a:ln>
                          <a:solidFill>
                            <a:schemeClr val="tx1"/>
                          </a:solidFill>
                          <a:effectLst/>
                          <a:latin typeface="Times New Roman" pitchFamily="18" charset="0"/>
                          <a:cs typeface="Times New Roman" pitchFamily="18" charset="0"/>
                        </a:rPr>
                        <a:t>из них:</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xmlns="" val="10000"/>
                  </a:ext>
                </a:extLst>
              </a:tr>
              <a:tr h="1005955">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cs typeface="Times New Roman" pitchFamily="18" charset="0"/>
                        </a:rPr>
                        <a:t>в подразделениях, оказывающих медицинскую помощь в амбулаторных условиях</a:t>
                      </a:r>
                      <a:endParaRPr kumimoji="0" lang="ru-RU" altLang="ru-RU" sz="2800" b="0" i="0" u="none" strike="noStrike" cap="none" normalizeH="0" baseline="0" dirty="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altLang="ru-RU" sz="1200" b="0" i="0" u="none" strike="noStrike" cap="none" normalizeH="0" baseline="0" smtClean="0">
                          <a:ln>
                            <a:noFill/>
                          </a:ln>
                          <a:solidFill>
                            <a:schemeClr val="tx1"/>
                          </a:solidFill>
                          <a:effectLst/>
                          <a:latin typeface="Times New Roman" pitchFamily="18" charset="0"/>
                          <a:cs typeface="Times New Roman" pitchFamily="18" charset="0"/>
                        </a:rPr>
                        <a:t>действующих</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cs typeface="Times New Roman" pitchFamily="18" charset="0"/>
                        </a:rPr>
                        <a:t>со сроком эксплуатации свыше 5 лет</a:t>
                      </a:r>
                      <a:endParaRPr kumimoji="0" lang="ru-RU" altLang="ru-RU" sz="2800" b="0" i="0" u="none" strike="noStrike" cap="none" normalizeH="0" baseline="0" dirty="0" smtClean="0">
                        <a:ln>
                          <a:noFill/>
                        </a:ln>
                        <a:solidFill>
                          <a:schemeClr val="tx1"/>
                        </a:solidFill>
                        <a:effectLst/>
                        <a:latin typeface="Times New Roman" pitchFamily="18" charset="0"/>
                        <a:cs typeface="Arial"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74351">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altLang="ru-RU" sz="12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altLang="ru-RU" sz="12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altLang="ru-RU" sz="1200" b="0"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altLang="ru-RU" sz="1200" b="0" i="0" u="none" strike="noStrike" cap="none" normalizeH="0" baseline="0" smtClean="0">
                          <a:ln>
                            <a:noFill/>
                          </a:ln>
                          <a:solidFill>
                            <a:schemeClr val="tx1"/>
                          </a:solidFill>
                          <a:effectLst/>
                          <a:latin typeface="Times New Roman" pitchFamily="18" charset="0"/>
                          <a:cs typeface="Times New Roman" pitchFamily="18" charset="0"/>
                        </a:rPr>
                        <a:t>4</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altLang="ru-RU" sz="1200" b="0" i="0" u="none" strike="noStrike" cap="none" normalizeH="0" baseline="0" smtClean="0">
                          <a:ln>
                            <a:noFill/>
                          </a:ln>
                          <a:solidFill>
                            <a:schemeClr val="tx1"/>
                          </a:solidFill>
                          <a:effectLst/>
                          <a:latin typeface="Times New Roman" pitchFamily="18" charset="0"/>
                          <a:cs typeface="Times New Roman" pitchFamily="18" charset="0"/>
                        </a:rPr>
                        <a:t>5</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altLang="ru-RU" sz="1200" b="0" i="0" u="none" strike="noStrike" cap="none" normalizeH="0" baseline="0" smtClean="0">
                          <a:ln>
                            <a:noFill/>
                          </a:ln>
                          <a:solidFill>
                            <a:schemeClr val="tx1"/>
                          </a:solidFill>
                          <a:effectLst/>
                          <a:latin typeface="Times New Roman" pitchFamily="18" charset="0"/>
                          <a:cs typeface="Times New Roman" pitchFamily="18" charset="0"/>
                        </a:rPr>
                        <a:t>6</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274351">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cs typeface="Times New Roman" pitchFamily="18" charset="0"/>
                        </a:rPr>
                        <a:t>Автоматический/ автоматизированный комплекс для генотестирования донорской крови</a:t>
                      </a:r>
                      <a:endParaRPr kumimoji="0" lang="ru-RU" altLang="ru-RU" sz="2800" b="0" i="0" u="none" strike="noStrike" cap="none" normalizeH="0" baseline="0" dirty="0" smtClean="0">
                        <a:ln>
                          <a:noFill/>
                        </a:ln>
                        <a:solidFill>
                          <a:schemeClr val="tx1"/>
                        </a:solidFill>
                        <a:effectLst/>
                        <a:latin typeface="Times New Roman" pitchFamily="18" charset="0"/>
                        <a:cs typeface="Arial"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cs typeface="Times New Roman" pitchFamily="18" charset="0"/>
                        </a:rPr>
                        <a:t>1</a:t>
                      </a:r>
                      <a:endParaRPr kumimoji="0" lang="ru-RU" altLang="ru-RU" sz="2800" b="0" i="0" u="none" strike="noStrike" cap="none" normalizeH="0" baseline="0" dirty="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dirty="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74351">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altLang="ru-RU" sz="1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Автоматический иммуногематологический </a:t>
                      </a:r>
                      <a:r>
                        <a:rPr lang="ru-RU" sz="1200" kern="1200" smtClean="0">
                          <a:solidFill>
                            <a:schemeClr val="tx1"/>
                          </a:solidFill>
                          <a:effectLst/>
                          <a:latin typeface="Times New Roman" panose="02020603050405020304" pitchFamily="18" charset="0"/>
                          <a:ea typeface="+mn-ea"/>
                          <a:cs typeface="Times New Roman" panose="02020603050405020304" pitchFamily="18" charset="0"/>
                        </a:rPr>
                        <a:t>анализатор для проведения иммуногематологических исследований</a:t>
                      </a:r>
                      <a:endPar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spcAft>
                          <a:spcPts val="0"/>
                        </a:spcAft>
                      </a:pPr>
                      <a:r>
                        <a:rPr lang="ru-RU" sz="1200" dirty="0">
                          <a:effectLst/>
                          <a:latin typeface="Times New Roman" panose="02020603050405020304" pitchFamily="18" charset="0"/>
                          <a:ea typeface="Times New Roman" panose="02020603050405020304" pitchFamily="18" charset="0"/>
                        </a:rPr>
                        <a:t>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dirty="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274351">
                <a:tc>
                  <a:txBody>
                    <a:bodyPr/>
                    <a:lstStyle/>
                    <a:p>
                      <a:pPr algn="just">
                        <a:spcAft>
                          <a:spcPts val="0"/>
                        </a:spcAft>
                      </a:pPr>
                      <a:r>
                        <a:rPr lang="ru-RU" sz="1200" smtClean="0">
                          <a:effectLst/>
                          <a:latin typeface="Times New Roman" panose="02020603050405020304" pitchFamily="18" charset="0"/>
                          <a:ea typeface="Times New Roman" panose="02020603050405020304" pitchFamily="18" charset="0"/>
                          <a:cs typeface="Times New Roman" panose="02020603050405020304" pitchFamily="18" charset="0"/>
                        </a:rPr>
                        <a:t>Анализатор для контроля стерильности компонентов крови</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spcAft>
                          <a:spcPts val="0"/>
                        </a:spcAft>
                      </a:pPr>
                      <a:r>
                        <a:rPr lang="ru-RU" sz="1200" dirty="0">
                          <a:effectLst/>
                          <a:latin typeface="Times New Roman" panose="02020603050405020304" pitchFamily="18" charset="0"/>
                          <a:ea typeface="Times New Roman" panose="02020603050405020304" pitchFamily="18" charset="0"/>
                        </a:rPr>
                        <a:t>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236364">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l" defTabSz="914400" rtl="0" eaLnBrk="0" fontAlgn="t" latinLnBrk="0" hangingPunct="0">
                        <a:lnSpc>
                          <a:spcPct val="100000"/>
                        </a:lnSpc>
                        <a:spcBef>
                          <a:spcPct val="0"/>
                        </a:spcBef>
                        <a:spcAft>
                          <a:spcPct val="0"/>
                        </a:spcAft>
                        <a:buClrTx/>
                        <a:buSzTx/>
                        <a:buFontTx/>
                        <a:buNone/>
                        <a:tabLst/>
                      </a:pPr>
                      <a:r>
                        <a:rPr lang="ru-RU" sz="1200" kern="1200" smtClean="0">
                          <a:solidFill>
                            <a:schemeClr val="tx1"/>
                          </a:solidFill>
                          <a:effectLst/>
                          <a:latin typeface="Times New Roman" panose="02020603050405020304" pitchFamily="18" charset="0"/>
                          <a:ea typeface="+mn-ea"/>
                          <a:cs typeface="Times New Roman" panose="02020603050405020304" pitchFamily="18" charset="0"/>
                        </a:rPr>
                        <a:t>Аппарат для плазмафереза</a:t>
                      </a:r>
                      <a:endPar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lnSpc>
                          <a:spcPts val="1100"/>
                        </a:lnSpc>
                        <a:spcAft>
                          <a:spcPts val="0"/>
                        </a:spcAft>
                      </a:pPr>
                      <a:r>
                        <a:rPr lang="ru-RU" sz="1200" dirty="0">
                          <a:effectLst/>
                          <a:latin typeface="Times New Roman" panose="02020603050405020304" pitchFamily="18" charset="0"/>
                          <a:ea typeface="Times New Roman" panose="02020603050405020304" pitchFamily="18" charset="0"/>
                        </a:rPr>
                        <a:t>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250066">
                <a:tc>
                  <a:txBody>
                    <a:bodyPr/>
                    <a:lstStyle/>
                    <a:p>
                      <a:pPr algn="just">
                        <a:spcAft>
                          <a:spcPts val="0"/>
                        </a:spcAft>
                      </a:pPr>
                      <a:r>
                        <a:rPr lang="ru-RU" sz="1200" smtClean="0">
                          <a:effectLst/>
                          <a:latin typeface="Times New Roman" panose="02020603050405020304" pitchFamily="18" charset="0"/>
                          <a:ea typeface="Times New Roman" panose="02020603050405020304" pitchFamily="18" charset="0"/>
                          <a:cs typeface="Times New Roman" panose="02020603050405020304" pitchFamily="18" charset="0"/>
                        </a:rPr>
                        <a:t>Аппарат для цитафереза</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lnSpc>
                          <a:spcPts val="1000"/>
                        </a:lnSpc>
                        <a:spcAft>
                          <a:spcPts val="0"/>
                        </a:spcAft>
                      </a:pPr>
                      <a:r>
                        <a:rPr lang="ru-RU" sz="1200" dirty="0">
                          <a:effectLst/>
                          <a:latin typeface="Times New Roman" panose="02020603050405020304" pitchFamily="18" charset="0"/>
                          <a:ea typeface="Times New Roman" panose="02020603050405020304" pitchFamily="18" charset="0"/>
                        </a:rPr>
                        <a:t>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dirty="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274351">
                <a:tc>
                  <a:txBody>
                    <a:bodyPr/>
                    <a:lstStyle/>
                    <a:p>
                      <a:pPr algn="just">
                        <a:spcAft>
                          <a:spcPts val="0"/>
                        </a:spcAft>
                      </a:pPr>
                      <a:r>
                        <a:rPr lang="ru-RU" sz="1200" smtClean="0">
                          <a:effectLst/>
                          <a:latin typeface="Times New Roman" panose="02020603050405020304" pitchFamily="18" charset="0"/>
                          <a:ea typeface="Times New Roman" panose="02020603050405020304" pitchFamily="18" charset="0"/>
                          <a:cs typeface="Times New Roman" panose="02020603050405020304" pitchFamily="18" charset="0"/>
                        </a:rPr>
                        <a:t>Быстрозамораживатель для плазмы крови</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spcAft>
                          <a:spcPts val="0"/>
                        </a:spcAft>
                      </a:pPr>
                      <a:r>
                        <a:rPr lang="ru-RU" sz="1200" dirty="0">
                          <a:effectLst/>
                          <a:latin typeface="Times New Roman" panose="02020603050405020304" pitchFamily="18" charset="0"/>
                          <a:ea typeface="Times New Roman" panose="02020603050405020304" pitchFamily="18" charset="0"/>
                        </a:rPr>
                        <a:t>6</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dirty="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274351">
                <a:tc>
                  <a:txBody>
                    <a:bodyPr/>
                    <a:lstStyle/>
                    <a:p>
                      <a:pPr algn="just">
                        <a:spcAft>
                          <a:spcPts val="0"/>
                        </a:spcAft>
                      </a:pPr>
                      <a:r>
                        <a:rPr lang="ru-RU" sz="1200" smtClean="0">
                          <a:effectLst/>
                          <a:latin typeface="Times New Roman" panose="02020603050405020304" pitchFamily="18" charset="0"/>
                          <a:ea typeface="Times New Roman" panose="02020603050405020304" pitchFamily="18" charset="0"/>
                          <a:cs typeface="Times New Roman" panose="02020603050405020304" pitchFamily="18" charset="0"/>
                        </a:rPr>
                        <a:t>Комплект оборудования для глицеринизации и деглицеринизации эритроцитов</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spcAft>
                          <a:spcPts val="0"/>
                        </a:spcAft>
                      </a:pPr>
                      <a:r>
                        <a:rPr lang="ru-RU" sz="1200" dirty="0">
                          <a:effectLst/>
                          <a:latin typeface="Times New Roman" panose="02020603050405020304" pitchFamily="18" charset="0"/>
                          <a:ea typeface="Times New Roman" panose="02020603050405020304" pitchFamily="18" charset="0"/>
                        </a:rPr>
                        <a:t>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274351">
                <a:tc>
                  <a:txBody>
                    <a:bodyPr/>
                    <a:lstStyle/>
                    <a:p>
                      <a:pPr algn="just">
                        <a:spcAft>
                          <a:spcPts val="0"/>
                        </a:spcAft>
                      </a:pPr>
                      <a:r>
                        <a:rPr lang="ru-RU" sz="1200" smtClean="0">
                          <a:effectLst/>
                          <a:latin typeface="Times New Roman" panose="02020603050405020304" pitchFamily="18" charset="0"/>
                          <a:ea typeface="Times New Roman" panose="02020603050405020304" pitchFamily="18" charset="0"/>
                          <a:cs typeface="Times New Roman" panose="02020603050405020304" pitchFamily="18" charset="0"/>
                        </a:rPr>
                        <a:t>Комплект оборудования для проведения фотогемотерапии</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spcAft>
                          <a:spcPts val="0"/>
                        </a:spcAft>
                      </a:pPr>
                      <a:r>
                        <a:rPr lang="ru-RU" sz="1200" dirty="0">
                          <a:effectLst/>
                          <a:latin typeface="Times New Roman" panose="02020603050405020304" pitchFamily="18" charset="0"/>
                          <a:ea typeface="Times New Roman" panose="02020603050405020304" pitchFamily="18" charset="0"/>
                        </a:rPr>
                        <a:t>8</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274351">
                <a:tc>
                  <a:txBody>
                    <a:bodyPr/>
                    <a:lstStyle/>
                    <a:p>
                      <a:pPr algn="just">
                        <a:spcAft>
                          <a:spcPts val="0"/>
                        </a:spcAft>
                      </a:pPr>
                      <a:r>
                        <a:rPr lang="ru-RU" sz="1200" spc="-5" smtClean="0">
                          <a:effectLst/>
                          <a:latin typeface="Times New Roman" panose="02020603050405020304" pitchFamily="18" charset="0"/>
                          <a:ea typeface="Times New Roman" panose="02020603050405020304" pitchFamily="18" charset="0"/>
                          <a:cs typeface="Times New Roman" panose="02020603050405020304" pitchFamily="18" charset="0"/>
                        </a:rPr>
                        <a:t>Камера теплоизоляционная низкотемпературная для хранения свежезамороженной плазмы</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spcAft>
                          <a:spcPts val="0"/>
                        </a:spcAft>
                      </a:pPr>
                      <a:r>
                        <a:rPr lang="ru-RU" sz="1200" dirty="0">
                          <a:effectLst/>
                          <a:latin typeface="Times New Roman" panose="02020603050405020304" pitchFamily="18" charset="0"/>
                          <a:ea typeface="Times New Roman" panose="02020603050405020304" pitchFamily="18" charset="0"/>
                        </a:rPr>
                        <a:t>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r h="457252">
                <a:tc>
                  <a:txBody>
                    <a:bodyPr/>
                    <a:lstStyle/>
                    <a:p>
                      <a:pPr algn="just">
                        <a:spcAft>
                          <a:spcPts val="0"/>
                        </a:spcAft>
                      </a:pPr>
                      <a:r>
                        <a:rPr lang="ru-RU" sz="1200" spc="-5" smtClean="0">
                          <a:effectLst/>
                          <a:latin typeface="Times New Roman" panose="02020603050405020304" pitchFamily="18" charset="0"/>
                          <a:ea typeface="Times New Roman" panose="02020603050405020304" pitchFamily="18" charset="0"/>
                          <a:cs typeface="Times New Roman" panose="02020603050405020304" pitchFamily="18" charset="0"/>
                        </a:rPr>
                        <a:t>Комплект оборудования для замораживания и хранения клеток крови при сверхнизкой температуре</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spcAft>
                          <a:spcPts val="0"/>
                        </a:spcAft>
                      </a:pPr>
                      <a:r>
                        <a:rPr lang="ru-RU" sz="1200" dirty="0">
                          <a:effectLst/>
                          <a:latin typeface="Times New Roman" panose="02020603050405020304" pitchFamily="18" charset="0"/>
                          <a:ea typeface="Times New Roman" panose="02020603050405020304" pitchFamily="18" charset="0"/>
                        </a:rPr>
                        <a:t>10</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dirty="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2"/>
                  </a:ext>
                </a:extLst>
              </a:tr>
              <a:tr h="457252">
                <a:tc>
                  <a:txBody>
                    <a:bodyPr/>
                    <a:lstStyle/>
                    <a:p>
                      <a:pPr algn="just">
                        <a:spcAft>
                          <a:spcPts val="0"/>
                        </a:spcAft>
                      </a:pP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Мобильный комплекс заготовки крови</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spcAft>
                          <a:spcPts val="0"/>
                        </a:spcAft>
                      </a:pPr>
                      <a:r>
                        <a:rPr lang="ru-RU" sz="1200" dirty="0">
                          <a:effectLst/>
                          <a:latin typeface="Times New Roman" panose="02020603050405020304" pitchFamily="18" charset="0"/>
                          <a:ea typeface="Times New Roman" panose="02020603050405020304" pitchFamily="18" charset="0"/>
                        </a:rPr>
                        <a:t>11</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3"/>
                  </a:ext>
                </a:extLst>
              </a:tr>
              <a:tr h="274351">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a:t>
                      </a: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cs typeface="Times New Roman" pitchFamily="18" charset="0"/>
                        </a:rPr>
                        <a:t>…</a:t>
                      </a:r>
                      <a:endParaRPr kumimoji="0" lang="ru-RU" altLang="ru-RU" sz="2800" b="0" i="0" u="none" strike="noStrike" cap="none" normalizeH="0" baseline="0" dirty="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dirty="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bg2"/>
                        </a:buClr>
                        <a:buSzPct val="75000"/>
                        <a:buFont typeface="Wingdings" pitchFamily="2" charset="2"/>
                        <a:defRPr sz="2800">
                          <a:solidFill>
                            <a:schemeClr val="tx1"/>
                          </a:solidFill>
                          <a:latin typeface="Arial" charset="0"/>
                        </a:defRPr>
                      </a:lvl1pPr>
                      <a:lvl2pPr eaLnBrk="0" hangingPunct="0">
                        <a:spcBef>
                          <a:spcPct val="20000"/>
                        </a:spcBef>
                        <a:buClr>
                          <a:schemeClr val="accent2"/>
                        </a:buClr>
                        <a:buSzPct val="80000"/>
                        <a:buFont typeface="Wingdings" pitchFamily="2" charset="2"/>
                        <a:defRPr sz="2400">
                          <a:solidFill>
                            <a:schemeClr val="tx1"/>
                          </a:solidFill>
                          <a:latin typeface="Arial" charset="0"/>
                        </a:defRPr>
                      </a:lvl2pPr>
                      <a:lvl3pPr eaLnBrk="0" hangingPunct="0">
                        <a:spcBef>
                          <a:spcPct val="20000"/>
                        </a:spcBef>
                        <a:buClr>
                          <a:schemeClr val="bg2"/>
                        </a:buClr>
                        <a:buSzPct val="65000"/>
                        <a:buFont typeface="Wingdings" pitchFamily="2" charset="2"/>
                        <a:defRPr sz="2000">
                          <a:solidFill>
                            <a:schemeClr val="tx1"/>
                          </a:solidFill>
                          <a:latin typeface="Arial" charset="0"/>
                        </a:defRPr>
                      </a:lvl3pPr>
                      <a:lvl4pPr eaLnBrk="0" hangingPunct="0">
                        <a:spcBef>
                          <a:spcPct val="20000"/>
                        </a:spcBef>
                        <a:buClr>
                          <a:schemeClr val="accent2"/>
                        </a:buClr>
                        <a:buSzPct val="70000"/>
                        <a:buFont typeface="Wingdings" pitchFamily="2" charset="2"/>
                        <a:defRPr>
                          <a:solidFill>
                            <a:schemeClr val="tx1"/>
                          </a:solidFill>
                          <a:latin typeface="Arial" charset="0"/>
                        </a:defRPr>
                      </a:lvl4pPr>
                      <a:lvl5pPr eaLnBrk="0" hangingPunct="0">
                        <a:spcBef>
                          <a:spcPct val="20000"/>
                        </a:spcBef>
                        <a:buClr>
                          <a:schemeClr val="bg2"/>
                        </a:buClr>
                        <a:buFont typeface="Wingdings" pitchFamily="2" charset="2"/>
                        <a:defRPr>
                          <a:solidFill>
                            <a:schemeClr val="tx1"/>
                          </a:solidFill>
                          <a:latin typeface="Arial" charset="0"/>
                        </a:defRPr>
                      </a:lvl5pPr>
                      <a:lvl6pPr eaLnBrk="0" fontAlgn="base" hangingPunct="0">
                        <a:spcBef>
                          <a:spcPct val="20000"/>
                        </a:spcBef>
                        <a:spcAft>
                          <a:spcPct val="0"/>
                        </a:spcAft>
                        <a:buClr>
                          <a:schemeClr val="bg2"/>
                        </a:buClr>
                        <a:buFont typeface="Wingdings" pitchFamily="2" charset="2"/>
                        <a:defRPr>
                          <a:solidFill>
                            <a:schemeClr val="tx1"/>
                          </a:solidFill>
                          <a:latin typeface="Arial" charset="0"/>
                        </a:defRPr>
                      </a:lvl6pPr>
                      <a:lvl7pPr eaLnBrk="0" fontAlgn="base" hangingPunct="0">
                        <a:spcBef>
                          <a:spcPct val="20000"/>
                        </a:spcBef>
                        <a:spcAft>
                          <a:spcPct val="0"/>
                        </a:spcAft>
                        <a:buClr>
                          <a:schemeClr val="bg2"/>
                        </a:buClr>
                        <a:buFont typeface="Wingdings" pitchFamily="2" charset="2"/>
                        <a:defRPr>
                          <a:solidFill>
                            <a:schemeClr val="tx1"/>
                          </a:solidFill>
                          <a:latin typeface="Arial" charset="0"/>
                        </a:defRPr>
                      </a:lvl7pPr>
                      <a:lvl8pPr eaLnBrk="0" fontAlgn="base" hangingPunct="0">
                        <a:spcBef>
                          <a:spcPct val="20000"/>
                        </a:spcBef>
                        <a:spcAft>
                          <a:spcPct val="0"/>
                        </a:spcAft>
                        <a:buClr>
                          <a:schemeClr val="bg2"/>
                        </a:buClr>
                        <a:buFont typeface="Wingdings" pitchFamily="2" charset="2"/>
                        <a:defRPr>
                          <a:solidFill>
                            <a:schemeClr val="tx1"/>
                          </a:solidFill>
                          <a:latin typeface="Arial" charset="0"/>
                        </a:defRPr>
                      </a:lvl8pPr>
                      <a:lvl9pPr eaLnBrk="0" fontAlgn="base" hangingPunct="0">
                        <a:spcBef>
                          <a:spcPct val="20000"/>
                        </a:spcBef>
                        <a:spcAft>
                          <a:spcPct val="0"/>
                        </a:spcAft>
                        <a:buClr>
                          <a:schemeClr val="bg2"/>
                        </a:buClr>
                        <a:buFont typeface="Wingdings" pitchFamily="2" charset="2"/>
                        <a:defRPr>
                          <a:solidFill>
                            <a:schemeClr val="tx1"/>
                          </a:solidFill>
                          <a:latin typeface="Arial"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ru-RU" alt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altLang="ru-RU" sz="2800" b="0" i="0" u="none" strike="noStrike" cap="none" normalizeH="0" baseline="0" dirty="0" smtClean="0">
                        <a:ln>
                          <a:noFill/>
                        </a:ln>
                        <a:solidFill>
                          <a:schemeClr val="tx1"/>
                        </a:solidFill>
                        <a:effectLst/>
                        <a:latin typeface="Times New Roman" pitchFamily="18" charset="0"/>
                        <a:cs typeface="Arial" charset="0"/>
                      </a:endParaRPr>
                    </a:p>
                  </a:txBody>
                  <a:tcPr marT="45725" marB="4572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4"/>
                  </a:ext>
                </a:extLst>
              </a:tr>
            </a:tbl>
          </a:graphicData>
        </a:graphic>
      </p:graphicFrame>
    </p:spTree>
    <p:extLst>
      <p:ext uri="{BB962C8B-B14F-4D97-AF65-F5344CB8AC3E}">
        <p14:creationId xmlns:p14="http://schemas.microsoft.com/office/powerpoint/2010/main" val="98718796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107504" y="404664"/>
            <a:ext cx="1752600" cy="216024"/>
          </a:xfrm>
        </p:spPr>
        <p:txBody>
          <a:bodyPr/>
          <a:lstStyle/>
          <a:p>
            <a:pPr marL="838200" indent="-838200">
              <a:defRPr/>
            </a:pPr>
            <a:r>
              <a:rPr lang="ru-RU" sz="2000" b="1" dirty="0">
                <a:solidFill>
                  <a:srgbClr val="000000"/>
                </a:solidFill>
                <a:latin typeface="Times New Roman" pitchFamily="18" charset="0"/>
                <a:cs typeface="Arial" charset="0"/>
              </a:rPr>
              <a:t>Табл.7000</a:t>
            </a:r>
          </a:p>
        </p:txBody>
      </p:sp>
      <p:sp>
        <p:nvSpPr>
          <p:cNvPr id="40963" name="Line 3"/>
          <p:cNvSpPr>
            <a:spLocks noChangeShapeType="1"/>
          </p:cNvSpPr>
          <p:nvPr/>
        </p:nvSpPr>
        <p:spPr bwMode="auto">
          <a:xfrm>
            <a:off x="3721100" y="1587500"/>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40964" name="Rectangle 605"/>
          <p:cNvSpPr>
            <a:spLocks noChangeArrowheads="1"/>
          </p:cNvSpPr>
          <p:nvPr/>
        </p:nvSpPr>
        <p:spPr bwMode="auto">
          <a:xfrm>
            <a:off x="228600" y="152400"/>
            <a:ext cx="8686800" cy="252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838200" indent="-838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2000" b="1" dirty="0" smtClean="0">
                <a:latin typeface="Times New Roman" panose="02020603050405020304" pitchFamily="18" charset="0"/>
              </a:rPr>
              <a:t> </a:t>
            </a:r>
            <a:r>
              <a:rPr lang="ru-RU" sz="2000" b="1" dirty="0">
                <a:latin typeface="Times New Roman" pitchFamily="18" charset="0"/>
              </a:rPr>
              <a:t>Оснащенность компьютерным оборудованием</a:t>
            </a:r>
            <a:endParaRPr lang="ru-RU" altLang="ru-RU" sz="2000" b="1" dirty="0">
              <a:latin typeface="Times New Roman" panose="02020603050405020304" pitchFamily="18" charset="0"/>
            </a:endParaRPr>
          </a:p>
        </p:txBody>
      </p:sp>
      <p:graphicFrame>
        <p:nvGraphicFramePr>
          <p:cNvPr id="10" name="Объект 3"/>
          <p:cNvGraphicFramePr>
            <a:graphicFrameLocks/>
          </p:cNvGraphicFramePr>
          <p:nvPr>
            <p:extLst>
              <p:ext uri="{D42A27DB-BD31-4B8C-83A1-F6EECF244321}">
                <p14:modId xmlns:p14="http://schemas.microsoft.com/office/powerpoint/2010/main" val="2795524874"/>
              </p:ext>
            </p:extLst>
          </p:nvPr>
        </p:nvGraphicFramePr>
        <p:xfrm>
          <a:off x="152400" y="656929"/>
          <a:ext cx="8896351" cy="5505450"/>
        </p:xfrm>
        <a:graphic>
          <a:graphicData uri="http://schemas.openxmlformats.org/drawingml/2006/table">
            <a:tbl>
              <a:tblPr/>
              <a:tblGrid>
                <a:gridCol w="3699520">
                  <a:extLst>
                    <a:ext uri="{9D8B030D-6E8A-4147-A177-3AD203B41FA5}">
                      <a16:colId xmlns:a16="http://schemas.microsoft.com/office/drawing/2014/main" xmlns="" val="20000"/>
                    </a:ext>
                  </a:extLst>
                </a:gridCol>
                <a:gridCol w="501075">
                  <a:extLst>
                    <a:ext uri="{9D8B030D-6E8A-4147-A177-3AD203B41FA5}">
                      <a16:colId xmlns:a16="http://schemas.microsoft.com/office/drawing/2014/main" xmlns="" val="20001"/>
                    </a:ext>
                  </a:extLst>
                </a:gridCol>
                <a:gridCol w="457208">
                  <a:extLst>
                    <a:ext uri="{9D8B030D-6E8A-4147-A177-3AD203B41FA5}">
                      <a16:colId xmlns:a16="http://schemas.microsoft.com/office/drawing/2014/main" xmlns="" val="20002"/>
                    </a:ext>
                  </a:extLst>
                </a:gridCol>
                <a:gridCol w="914416">
                  <a:extLst>
                    <a:ext uri="{9D8B030D-6E8A-4147-A177-3AD203B41FA5}">
                      <a16:colId xmlns:a16="http://schemas.microsoft.com/office/drawing/2014/main" xmlns="" val="20003"/>
                    </a:ext>
                  </a:extLst>
                </a:gridCol>
                <a:gridCol w="914416">
                  <a:extLst>
                    <a:ext uri="{9D8B030D-6E8A-4147-A177-3AD203B41FA5}">
                      <a16:colId xmlns:a16="http://schemas.microsoft.com/office/drawing/2014/main" xmlns="" val="20004"/>
                    </a:ext>
                  </a:extLst>
                </a:gridCol>
                <a:gridCol w="914416">
                  <a:extLst>
                    <a:ext uri="{9D8B030D-6E8A-4147-A177-3AD203B41FA5}">
                      <a16:colId xmlns:a16="http://schemas.microsoft.com/office/drawing/2014/main" xmlns="" val="20005"/>
                    </a:ext>
                  </a:extLst>
                </a:gridCol>
                <a:gridCol w="906981">
                  <a:extLst>
                    <a:ext uri="{9D8B030D-6E8A-4147-A177-3AD203B41FA5}">
                      <a16:colId xmlns:a16="http://schemas.microsoft.com/office/drawing/2014/main" xmlns="" val="20006"/>
                    </a:ext>
                  </a:extLst>
                </a:gridCol>
                <a:gridCol w="588319">
                  <a:extLst>
                    <a:ext uri="{9D8B030D-6E8A-4147-A177-3AD203B41FA5}">
                      <a16:colId xmlns:a16="http://schemas.microsoft.com/office/drawing/2014/main" xmlns="" val="20007"/>
                    </a:ext>
                  </a:extLst>
                </a:gridCol>
              </a:tblGrid>
              <a:tr h="168892">
                <a:tc rowSpan="3">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cs typeface="Times New Roman" pitchFamily="18" charset="0"/>
                        </a:rPr>
                        <a:t>Наименование устройств</a:t>
                      </a:r>
                    </a:p>
                  </a:txBody>
                  <a:tcPr marL="45886" marR="45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cs typeface="Times New Roman" pitchFamily="18" charset="0"/>
                        </a:rPr>
                        <a:t>№ </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cs typeface="Times New Roman" pitchFamily="18" charset="0"/>
                        </a:rPr>
                        <a:t>стр</a:t>
                      </a:r>
                      <a:r>
                        <a:rPr kumimoji="0" lang="ru-RU" sz="1200" b="0" i="0" u="none" strike="noStrike" cap="none" normalizeH="0" baseline="0" dirty="0" smtClean="0">
                          <a:ln>
                            <a:noFill/>
                          </a:ln>
                          <a:solidFill>
                            <a:schemeClr val="tx1"/>
                          </a:solidFill>
                          <a:effectLst/>
                          <a:latin typeface="Times New Roman" pitchFamily="18" charset="0"/>
                          <a:cs typeface="Times New Roman" pitchFamily="18" charset="0"/>
                        </a:rPr>
                        <a:t>.</a:t>
                      </a:r>
                    </a:p>
                  </a:txBody>
                  <a:tcPr marL="45886" marR="45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cs typeface="Times New Roman" pitchFamily="18" charset="0"/>
                        </a:rPr>
                        <a:t>Всего</a:t>
                      </a:r>
                    </a:p>
                  </a:txBody>
                  <a:tcPr marL="45886" marR="45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5">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cs typeface="Times New Roman" pitchFamily="18" charset="0"/>
                        </a:rPr>
                        <a:t>в том числе(из гр.3):</a:t>
                      </a:r>
                    </a:p>
                  </a:txBody>
                  <a:tcPr marL="45886" marR="45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xmlns="" val="10000"/>
                  </a:ext>
                </a:extLst>
              </a:tr>
              <a:tr h="536064">
                <a:tc vMerge="1">
                  <a:txBody>
                    <a:bodyPr/>
                    <a:lstStyle/>
                    <a:p>
                      <a:endParaRPr lang="ru-RU"/>
                    </a:p>
                  </a:txBody>
                  <a:tcPr/>
                </a:tc>
                <a:tc vMerge="1">
                  <a:txBody>
                    <a:bodyPr/>
                    <a:lstStyle/>
                    <a:p>
                      <a:endParaRPr lang="ru-RU"/>
                    </a:p>
                  </a:txBody>
                  <a:tcPr/>
                </a:tc>
                <a:tc vMerge="1">
                  <a:txBody>
                    <a:bodyPr/>
                    <a:lstStyle/>
                    <a:p>
                      <a:endParaRPr lang="ru-RU"/>
                    </a:p>
                  </a:txBody>
                  <a:tcPr/>
                </a:tc>
                <a:tc gridSpan="2">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cs typeface="Times New Roman" pitchFamily="18" charset="0"/>
                        </a:rPr>
                        <a:t>для административно-хозяйственной деятельности организации</a:t>
                      </a:r>
                    </a:p>
                  </a:txBody>
                  <a:tcPr marL="45886" marR="45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dirty="0"/>
                    </a:p>
                  </a:txBody>
                  <a:tcPr marL="45885" marR="4588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algn="ctr"/>
                      <a:r>
                        <a:rPr lang="ru-RU" sz="1100" dirty="0" smtClean="0">
                          <a:latin typeface="Times New Roman" panose="02020603050405020304" pitchFamily="18" charset="0"/>
                          <a:cs typeface="Times New Roman" panose="02020603050405020304" pitchFamily="18" charset="0"/>
                        </a:rPr>
                        <a:t>для медицинского персонала (для автоматизации лечебного процесса)</a:t>
                      </a:r>
                      <a:endParaRPr lang="ru-RU" sz="1100" dirty="0">
                        <a:latin typeface="Times New Roman" panose="02020603050405020304" pitchFamily="18" charset="0"/>
                        <a:cs typeface="Times New Roman" panose="02020603050405020304" pitchFamily="18" charset="0"/>
                      </a:endParaRPr>
                    </a:p>
                  </a:txBody>
                  <a:tcPr marL="45886" marR="45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dirty="0"/>
                    </a:p>
                  </a:txBody>
                  <a:tcPr marL="45885" marR="4588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cs typeface="Times New Roman" pitchFamily="18" charset="0"/>
                        </a:rPr>
                        <a:t>прочие</a:t>
                      </a:r>
                    </a:p>
                  </a:txBody>
                  <a:tcPr marL="45886" marR="45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308787496"/>
                  </a:ext>
                </a:extLst>
              </a:tr>
              <a:tr h="1189619">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latin typeface="Times New Roman" pitchFamily="18" charset="0"/>
                          <a:cs typeface="Times New Roman" pitchFamily="18" charset="0"/>
                        </a:rPr>
                        <a:t>в подразделениях, оказывающих медицинскую помощь в амбулаторных условиях</a:t>
                      </a:r>
                    </a:p>
                  </a:txBody>
                  <a:tcPr marL="45886" marR="45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ru-RU" sz="900" b="0" i="0" u="none" strike="noStrike" cap="none" normalizeH="0" baseline="0" dirty="0" smtClean="0">
                          <a:ln>
                            <a:noFill/>
                          </a:ln>
                          <a:solidFill>
                            <a:schemeClr val="tx1"/>
                          </a:solidFill>
                          <a:effectLst/>
                          <a:latin typeface="Times New Roman" pitchFamily="18" charset="0"/>
                          <a:cs typeface="Times New Roman" pitchFamily="18" charset="0"/>
                        </a:rPr>
                        <a:t>в подразделениях, оказывающих медицинскую помощь в стационарных условиях</a:t>
                      </a: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9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latin typeface="Times New Roman" pitchFamily="18" charset="0"/>
                          <a:cs typeface="Times New Roman" pitchFamily="18" charset="0"/>
                        </a:rPr>
                        <a:t>в подразделениях, оказывающих медицинскую помощь в амбулаторных условиях</a:t>
                      </a:r>
                    </a:p>
                  </a:txBody>
                  <a:tcPr marL="45886" marR="45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ru-RU" sz="900" b="0" i="0" u="none" strike="noStrike" cap="none" normalizeH="0" baseline="0" dirty="0" smtClean="0">
                          <a:ln>
                            <a:noFill/>
                          </a:ln>
                          <a:solidFill>
                            <a:schemeClr val="tx1"/>
                          </a:solidFill>
                          <a:effectLst/>
                          <a:latin typeface="Times New Roman" pitchFamily="18" charset="0"/>
                          <a:cs typeface="Times New Roman" pitchFamily="18" charset="0"/>
                        </a:rPr>
                        <a:t>в подразделениях, оказывающих медицинскую помощь в стационарных условиях</a:t>
                      </a:r>
                    </a:p>
                  </a:txBody>
                  <a:tcPr marL="45886" marR="45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5" marR="4588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38174">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latin typeface="Times New Roman" pitchFamily="18" charset="0"/>
                          <a:cs typeface="Times New Roman" pitchFamily="18" charset="0"/>
                        </a:rPr>
                        <a:t>1</a:t>
                      </a:r>
                    </a:p>
                  </a:txBody>
                  <a:tcPr marL="45886" marR="458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latin typeface="Times New Roman" pitchFamily="18" charset="0"/>
                          <a:cs typeface="Times New Roman" pitchFamily="18" charset="0"/>
                        </a:rPr>
                        <a:t>2</a:t>
                      </a:r>
                    </a:p>
                  </a:txBody>
                  <a:tcPr marL="45886" marR="458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latin typeface="Times New Roman" pitchFamily="18" charset="0"/>
                          <a:cs typeface="Times New Roman" pitchFamily="18" charset="0"/>
                        </a:rPr>
                        <a:t>3</a:t>
                      </a:r>
                    </a:p>
                  </a:txBody>
                  <a:tcPr marL="45886" marR="458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latin typeface="Times New Roman" pitchFamily="18" charset="0"/>
                          <a:cs typeface="Times New Roman" pitchFamily="18" charset="0"/>
                        </a:rPr>
                        <a:t>4</a:t>
                      </a:r>
                    </a:p>
                  </a:txBody>
                  <a:tcPr marL="45886" marR="458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latin typeface="Times New Roman" pitchFamily="18" charset="0"/>
                          <a:cs typeface="Times New Roman" pitchFamily="18" charset="0"/>
                        </a:rPr>
                        <a:t>5</a:t>
                      </a:r>
                    </a:p>
                  </a:txBody>
                  <a:tcPr marL="45886" marR="458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latin typeface="Times New Roman" pitchFamily="18" charset="0"/>
                          <a:cs typeface="Times New Roman" pitchFamily="18" charset="0"/>
                        </a:rPr>
                        <a:t>6</a:t>
                      </a:r>
                    </a:p>
                  </a:txBody>
                  <a:tcPr marL="45886" marR="458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900" b="0" i="0" u="none" strike="noStrike" cap="none" normalizeH="0" baseline="0" smtClean="0">
                          <a:ln>
                            <a:noFill/>
                          </a:ln>
                          <a:solidFill>
                            <a:schemeClr val="tx1"/>
                          </a:solidFill>
                          <a:effectLst/>
                          <a:latin typeface="Times New Roman" pitchFamily="18" charset="0"/>
                          <a:cs typeface="Times New Roman" pitchFamily="18" charset="0"/>
                        </a:rPr>
                        <a:t>7</a:t>
                      </a:r>
                    </a:p>
                  </a:txBody>
                  <a:tcPr marL="45886" marR="458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latin typeface="Times New Roman" pitchFamily="18" charset="0"/>
                          <a:cs typeface="Times New Roman" pitchFamily="18" charset="0"/>
                        </a:rPr>
                        <a:t>8</a:t>
                      </a:r>
                    </a:p>
                  </a:txBody>
                  <a:tcPr marL="45886" marR="458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247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cs typeface="Times New Roman" pitchFamily="18" charset="0"/>
                        </a:rPr>
                        <a:t>Персональные компьютеры (моноблоки, системные блоки, терминалы, ноутбуки)</a:t>
                      </a:r>
                    </a:p>
                  </a:txBody>
                  <a:tcPr marL="45886" marR="458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a:t>
                      </a: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84190">
                <a:tc>
                  <a:txBody>
                    <a:bodyPr/>
                    <a:lstStyle/>
                    <a:p>
                      <a:pPr marL="0" marR="0" lvl="0" indent="20638" algn="l"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cs typeface="Times New Roman" pitchFamily="18" charset="0"/>
                        </a:rPr>
                        <a:t>  из них: со сроком эксплуатации более 5 лет</a:t>
                      </a:r>
                    </a:p>
                  </a:txBody>
                  <a:tcPr marL="45886" marR="458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1.1</a:t>
                      </a: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184190">
                <a:tc>
                  <a:txBody>
                    <a:bodyPr/>
                    <a:lstStyle/>
                    <a:p>
                      <a:pPr marL="0" marR="0" lvl="0" indent="179388"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cs typeface="Times New Roman" pitchFamily="18" charset="0"/>
                        </a:rPr>
                        <a:t>…</a:t>
                      </a:r>
                    </a:p>
                  </a:txBody>
                  <a:tcPr marL="45886" marR="458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sz="11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296921">
                <a:tc>
                  <a:txBody>
                    <a:bodyPr/>
                    <a:lstStyle/>
                    <a:p>
                      <a:pPr marL="20638" marR="0" lvl="0" indent="0" algn="l"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cs typeface="Times New Roman" pitchFamily="18" charset="0"/>
                        </a:rPr>
                        <a:t>Автоматизированные рабочие места, подключенные к медицинской информационной системе медицинской организации или государственной информационной системе в сфере здравоохранения субъекта Российской Федерации</a:t>
                      </a:r>
                    </a:p>
                  </a:txBody>
                  <a:tcPr marL="45886" marR="458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cs typeface="Times New Roman" pitchFamily="18" charset="0"/>
                        </a:rPr>
                        <a:t>4</a:t>
                      </a:r>
                    </a:p>
                  </a:txBody>
                  <a:tcPr marL="45886" marR="45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184190">
                <a:tc>
                  <a:txBody>
                    <a:bodyPr/>
                    <a:lstStyle/>
                    <a:p>
                      <a:pPr marL="20638" marR="0" lvl="0" indent="0" algn="l"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cs typeface="Times New Roman" pitchFamily="18" charset="0"/>
                        </a:rPr>
                        <a:t>из них: автоматизированные рабочие места, подключенные к защищенной сети передачи данных субъекта Российской Федерации</a:t>
                      </a:r>
                    </a:p>
                  </a:txBody>
                  <a:tcPr marL="45886" marR="458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cs typeface="Times New Roman" pitchFamily="18" charset="0"/>
                        </a:rPr>
                        <a:t>4.1</a:t>
                      </a:r>
                    </a:p>
                  </a:txBody>
                  <a:tcPr marL="45886" marR="45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177053">
                <a:tc>
                  <a:txBody>
                    <a:bodyPr/>
                    <a:lstStyle/>
                    <a:p>
                      <a:pPr>
                        <a:spcAft>
                          <a:spcPts val="0"/>
                        </a:spcAft>
                      </a:pPr>
                      <a:r>
                        <a:rPr lang="ru-RU" sz="1100" kern="1200" dirty="0">
                          <a:solidFill>
                            <a:schemeClr val="tx1"/>
                          </a:solidFill>
                          <a:effectLst/>
                          <a:latin typeface="Times New Roman" panose="02020603050405020304" pitchFamily="18" charset="0"/>
                          <a:ea typeface="Times New Roman" panose="02020603050405020304" pitchFamily="18" charset="0"/>
                          <a:cs typeface="+mn-cs"/>
                        </a:rPr>
                        <a:t>      в сельской местности</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spcAft>
                          <a:spcPts val="0"/>
                        </a:spcAft>
                      </a:pPr>
                      <a:r>
                        <a:rPr lang="ru-RU" sz="1100" kern="1200" dirty="0">
                          <a:solidFill>
                            <a:schemeClr val="tx1"/>
                          </a:solidFill>
                          <a:effectLst/>
                          <a:latin typeface="Times New Roman" panose="02020603050405020304" pitchFamily="18" charset="0"/>
                          <a:ea typeface="Times New Roman" panose="02020603050405020304" pitchFamily="18" charset="0"/>
                          <a:cs typeface="+mn-cs"/>
                        </a:rPr>
                        <a:t>4.2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199656">
                <a:tc>
                  <a:txBody>
                    <a:bodyPr/>
                    <a:lstStyle/>
                    <a:p>
                      <a:pPr indent="228600">
                        <a:spcAft>
                          <a:spcPts val="0"/>
                        </a:spcAft>
                      </a:pPr>
                      <a:r>
                        <a:rPr lang="ru-RU" sz="1100" kern="1200" dirty="0">
                          <a:solidFill>
                            <a:schemeClr val="tx1"/>
                          </a:solidFill>
                          <a:effectLst/>
                          <a:latin typeface="Times New Roman" panose="02020603050405020304" pitchFamily="18" charset="0"/>
                          <a:ea typeface="Times New Roman" panose="02020603050405020304" pitchFamily="18" charset="0"/>
                          <a:cs typeface="+mn-cs"/>
                        </a:rPr>
                        <a:t>из них в ФАП и ФП</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spcAft>
                          <a:spcPts val="0"/>
                        </a:spcAft>
                      </a:pPr>
                      <a:r>
                        <a:rPr lang="ru-RU" sz="1100" kern="1200" dirty="0">
                          <a:solidFill>
                            <a:schemeClr val="tx1"/>
                          </a:solidFill>
                          <a:effectLst/>
                          <a:latin typeface="Times New Roman" panose="02020603050405020304" pitchFamily="18" charset="0"/>
                          <a:ea typeface="Times New Roman" panose="02020603050405020304" pitchFamily="18" charset="0"/>
                          <a:cs typeface="+mn-cs"/>
                        </a:rPr>
                        <a:t>4.2.1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184190">
                <a:tc>
                  <a:txBody>
                    <a:bodyPr/>
                    <a:lstStyle/>
                    <a:p>
                      <a:pPr>
                        <a:spcAft>
                          <a:spcPts val="0"/>
                        </a:spcAft>
                      </a:pPr>
                      <a:r>
                        <a:rPr lang="ru-RU" sz="1100">
                          <a:effectLst/>
                          <a:latin typeface="Times New Roman" panose="02020603050405020304" pitchFamily="18" charset="0"/>
                          <a:ea typeface="Times New Roman" panose="02020603050405020304" pitchFamily="18" charset="0"/>
                        </a:rPr>
                        <a:t>Количество точек подключения к сети Интернет по типам подключения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spcAft>
                          <a:spcPts val="0"/>
                        </a:spcAft>
                      </a:pPr>
                      <a:r>
                        <a:rPr lang="ru-RU" sz="1100" dirty="0">
                          <a:effectLst/>
                          <a:latin typeface="Times New Roman" panose="02020603050405020304" pitchFamily="18" charset="0"/>
                          <a:ea typeface="Times New Roman" panose="02020603050405020304" pitchFamily="18" charset="0"/>
                        </a:rPr>
                        <a:t>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sz="11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184190">
                <a:tc>
                  <a:txBody>
                    <a:bodyPr/>
                    <a:lstStyle/>
                    <a:p>
                      <a:pPr marL="0" algn="ctr" defTabSz="914400" rtl="0" eaLnBrk="1" latinLnBrk="0" hangingPunct="1">
                        <a:spcAft>
                          <a:spcPts val="0"/>
                        </a:spcAft>
                      </a:pPr>
                      <a:r>
                        <a:rPr lang="ru-RU" sz="1100" kern="1200" dirty="0">
                          <a:solidFill>
                            <a:schemeClr val="tx1"/>
                          </a:solidFill>
                          <a:effectLst/>
                          <a:latin typeface="Times New Roman" panose="02020603050405020304" pitchFamily="18" charset="0"/>
                          <a:ea typeface="Times New Roman" panose="02020603050405020304" pitchFamily="18" charset="0"/>
                          <a:cs typeface="+mn-cs"/>
                        </a:rPr>
                        <a:t>Число ФАП и ФП, подключенных к сети Интернет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ru-RU" sz="1100" kern="1200" dirty="0">
                          <a:solidFill>
                            <a:schemeClr val="tx1"/>
                          </a:solidFill>
                          <a:effectLst/>
                          <a:latin typeface="Times New Roman" panose="02020603050405020304" pitchFamily="18" charset="0"/>
                          <a:ea typeface="Times New Roman" panose="02020603050405020304" pitchFamily="18" charset="0"/>
                          <a:cs typeface="+mn-cs"/>
                        </a:rPr>
                        <a:t>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sz="11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5886" marR="45886"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bl>
          </a:graphicData>
        </a:graphic>
      </p:graphicFrame>
      <p:sp>
        <p:nvSpPr>
          <p:cNvPr id="2" name="Прямоугольник 1"/>
          <p:cNvSpPr/>
          <p:nvPr/>
        </p:nvSpPr>
        <p:spPr>
          <a:xfrm>
            <a:off x="4499991" y="3284984"/>
            <a:ext cx="4548759" cy="64807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ru-RU" b="1" dirty="0" smtClean="0">
                <a:solidFill>
                  <a:srgbClr val="000000"/>
                </a:solidFill>
                <a:cs typeface="Times New Roman" pitchFamily="18" charset="0"/>
              </a:rPr>
              <a:t>Графа </a:t>
            </a:r>
            <a:r>
              <a:rPr lang="ru-RU" altLang="ru-RU" b="1" dirty="0">
                <a:solidFill>
                  <a:srgbClr val="000000"/>
                </a:solidFill>
                <a:cs typeface="Times New Roman" pitchFamily="18" charset="0"/>
              </a:rPr>
              <a:t>3 равна сумме граф с 4 по 8 по всем </a:t>
            </a:r>
            <a:r>
              <a:rPr lang="ru-RU" altLang="ru-RU" b="1" dirty="0" smtClean="0">
                <a:solidFill>
                  <a:srgbClr val="000000"/>
                </a:solidFill>
                <a:cs typeface="Times New Roman" pitchFamily="18" charset="0"/>
              </a:rPr>
              <a:t>строкам</a:t>
            </a:r>
            <a:endParaRPr lang="ru-RU" altLang="ru-RU" b="1" dirty="0">
              <a:solidFill>
                <a:srgbClr val="000000"/>
              </a:solidFill>
              <a:latin typeface="Arial" charset="0"/>
            </a:endParaRPr>
          </a:p>
        </p:txBody>
      </p:sp>
    </p:spTree>
    <p:extLst>
      <p:ext uri="{BB962C8B-B14F-4D97-AF65-F5344CB8AC3E}">
        <p14:creationId xmlns:p14="http://schemas.microsoft.com/office/powerpoint/2010/main" val="179115383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a:xfrm>
            <a:off x="381000" y="609600"/>
            <a:ext cx="2819400" cy="320675"/>
          </a:xfrm>
        </p:spPr>
        <p:txBody>
          <a:bodyPr/>
          <a:lstStyle/>
          <a:p>
            <a:pPr marL="838200" indent="-838200"/>
            <a:r>
              <a:rPr lang="ru-RU" altLang="ru-RU" sz="2000" b="1" dirty="0" smtClean="0">
                <a:latin typeface="Times New Roman" panose="02020603050405020304" pitchFamily="18" charset="0"/>
              </a:rPr>
              <a:t>Таблица 7001</a:t>
            </a:r>
            <a:endParaRPr lang="ru-RU" altLang="ru-RU" sz="1400" dirty="0" smtClean="0">
              <a:latin typeface="Times New Roman" panose="02020603050405020304" pitchFamily="18" charset="0"/>
            </a:endParaRPr>
          </a:p>
        </p:txBody>
      </p:sp>
      <p:sp>
        <p:nvSpPr>
          <p:cNvPr id="44035" name="Line 3"/>
          <p:cNvSpPr>
            <a:spLocks noChangeShapeType="1"/>
          </p:cNvSpPr>
          <p:nvPr/>
        </p:nvSpPr>
        <p:spPr bwMode="auto">
          <a:xfrm>
            <a:off x="3721100" y="1587500"/>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2" name="Прямоугольник 1"/>
          <p:cNvSpPr/>
          <p:nvPr/>
        </p:nvSpPr>
        <p:spPr>
          <a:xfrm>
            <a:off x="533400" y="1052736"/>
            <a:ext cx="7772400" cy="1512168"/>
          </a:xfrm>
          <a:prstGeom prst="rect">
            <a:avLst/>
          </a:prstGeom>
          <a:solidFill>
            <a:srgbClr val="00B0F0"/>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ru-RU" altLang="ru-RU" sz="1600" dirty="0">
                <a:ln w="0"/>
                <a:solidFill>
                  <a:schemeClr val="tx1"/>
                </a:solidFill>
                <a:latin typeface="Times New Roman" panose="02020603050405020304" pitchFamily="18" charset="0"/>
              </a:rPr>
              <a:t>Число </a:t>
            </a:r>
            <a:r>
              <a:rPr lang="ru-RU" dirty="0">
                <a:solidFill>
                  <a:schemeClr val="tx1"/>
                </a:solidFill>
                <a:latin typeface="Times New Roman" panose="02020603050405020304" pitchFamily="18" charset="0"/>
                <a:cs typeface="Times New Roman" panose="02020603050405020304" pitchFamily="18" charset="0"/>
              </a:rPr>
              <a:t>кабинетов  медицинской статистики, имеющих доступ к высокоскоростным каналам передачи данных </a:t>
            </a:r>
            <a:r>
              <a:rPr lang="ru-RU" altLang="ru-RU" sz="1600" dirty="0" smtClean="0">
                <a:ln w="0"/>
                <a:solidFill>
                  <a:schemeClr val="tx1"/>
                </a:solidFill>
                <a:latin typeface="Times New Roman" panose="02020603050405020304" pitchFamily="18" charset="0"/>
                <a:cs typeface="Times New Roman" panose="02020603050405020304" pitchFamily="18" charset="0"/>
              </a:rPr>
              <a:t> </a:t>
            </a:r>
            <a:r>
              <a:rPr lang="ru-RU" altLang="ru-RU" sz="1600" dirty="0">
                <a:ln w="0"/>
                <a:solidFill>
                  <a:schemeClr val="tx1"/>
                </a:solidFill>
                <a:latin typeface="Times New Roman" panose="02020603050405020304" pitchFamily="18" charset="0"/>
              </a:rPr>
              <a:t>1</a:t>
            </a:r>
            <a:r>
              <a:rPr lang="ru-RU" altLang="ru-RU" sz="1600" dirty="0" smtClean="0">
                <a:ln w="0"/>
                <a:solidFill>
                  <a:schemeClr val="tx1"/>
                </a:solidFill>
                <a:latin typeface="Times New Roman" panose="02020603050405020304" pitchFamily="18" charset="0"/>
              </a:rPr>
              <a:t>_______; </a:t>
            </a:r>
            <a:r>
              <a:rPr lang="ru-RU" dirty="0">
                <a:solidFill>
                  <a:schemeClr val="tx1"/>
                </a:solidFill>
                <a:latin typeface="Times New Roman" panose="02020603050405020304" pitchFamily="18" charset="0"/>
                <a:cs typeface="Times New Roman" panose="02020603050405020304" pitchFamily="18" charset="0"/>
              </a:rPr>
              <a:t>в том числе  к сети Интернет по типам подключения:  коммутируемый (модемный) </a:t>
            </a:r>
            <a:r>
              <a:rPr lang="ru-RU" altLang="ru-RU" sz="1600" dirty="0" smtClean="0">
                <a:ln w="0"/>
                <a:solidFill>
                  <a:schemeClr val="tx1"/>
                </a:solidFill>
                <a:latin typeface="Times New Roman" panose="02020603050405020304" pitchFamily="18" charset="0"/>
              </a:rPr>
              <a:t>2 _______; </a:t>
            </a:r>
            <a:r>
              <a:rPr lang="ru-RU" dirty="0">
                <a:solidFill>
                  <a:schemeClr val="tx1"/>
                </a:solidFill>
                <a:latin typeface="Times New Roman" panose="02020603050405020304" pitchFamily="18" charset="0"/>
                <a:cs typeface="Times New Roman" panose="02020603050405020304" pitchFamily="18" charset="0"/>
              </a:rPr>
              <a:t>широкополосный доступ по технологии </a:t>
            </a:r>
            <a:r>
              <a:rPr lang="ru-RU" dirty="0" err="1">
                <a:solidFill>
                  <a:schemeClr val="tx1"/>
                </a:solidFill>
                <a:latin typeface="Times New Roman" panose="02020603050405020304" pitchFamily="18" charset="0"/>
                <a:cs typeface="Times New Roman" panose="02020603050405020304" pitchFamily="18" charset="0"/>
              </a:rPr>
              <a:t>xDSL</a:t>
            </a:r>
            <a:r>
              <a:rPr lang="ru-RU" dirty="0">
                <a:solidFill>
                  <a:schemeClr val="tx1"/>
                </a:solidFill>
                <a:latin typeface="Times New Roman" panose="02020603050405020304" pitchFamily="18" charset="0"/>
                <a:cs typeface="Times New Roman" panose="02020603050405020304" pitchFamily="18" charset="0"/>
              </a:rPr>
              <a:t> </a:t>
            </a:r>
            <a:r>
              <a:rPr lang="ru-RU" altLang="ru-RU" sz="1600" dirty="0" smtClean="0">
                <a:ln w="0"/>
                <a:solidFill>
                  <a:schemeClr val="tx1"/>
                </a:solidFill>
                <a:latin typeface="Times New Roman" panose="02020603050405020304" pitchFamily="18" charset="0"/>
              </a:rPr>
              <a:t> </a:t>
            </a:r>
            <a:r>
              <a:rPr lang="ru-RU" altLang="ru-RU" sz="1600" dirty="0">
                <a:ln w="0"/>
                <a:solidFill>
                  <a:schemeClr val="tx1"/>
                </a:solidFill>
                <a:latin typeface="Times New Roman" panose="02020603050405020304" pitchFamily="18" charset="0"/>
              </a:rPr>
              <a:t>3 </a:t>
            </a:r>
            <a:r>
              <a:rPr lang="ru-RU" altLang="ru-RU" sz="1600" dirty="0" smtClean="0">
                <a:ln w="0"/>
                <a:solidFill>
                  <a:schemeClr val="tx1"/>
                </a:solidFill>
                <a:latin typeface="Times New Roman" panose="02020603050405020304" pitchFamily="18" charset="0"/>
              </a:rPr>
              <a:t>_______; </a:t>
            </a:r>
            <a:r>
              <a:rPr lang="ru-RU" dirty="0">
                <a:solidFill>
                  <a:schemeClr val="tx1"/>
                </a:solidFill>
                <a:latin typeface="Times New Roman" panose="02020603050405020304" pitchFamily="18" charset="0"/>
                <a:cs typeface="Times New Roman" panose="02020603050405020304" pitchFamily="18" charset="0"/>
              </a:rPr>
              <a:t>VPN через сеть общего пользования  </a:t>
            </a:r>
            <a:r>
              <a:rPr lang="ru-RU" dirty="0" smtClean="0">
                <a:solidFill>
                  <a:schemeClr val="tx1"/>
                </a:solidFill>
                <a:latin typeface="Times New Roman" panose="02020603050405020304" pitchFamily="18" charset="0"/>
                <a:cs typeface="Times New Roman" panose="02020603050405020304" pitchFamily="18" charset="0"/>
              </a:rPr>
              <a:t>4 </a:t>
            </a:r>
            <a:r>
              <a:rPr lang="ru-RU" altLang="ru-RU" dirty="0">
                <a:ln w="0"/>
                <a:solidFill>
                  <a:schemeClr val="tx1"/>
                </a:solidFill>
                <a:latin typeface="Times New Roman" panose="02020603050405020304" pitchFamily="18" charset="0"/>
              </a:rPr>
              <a:t>_______.  </a:t>
            </a:r>
            <a:endParaRPr lang="ru-RU" altLang="ru-RU" sz="1600" dirty="0">
              <a:ln w="0"/>
              <a:solidFill>
                <a:schemeClr val="tx1"/>
              </a:solidFill>
              <a:latin typeface="Times New Roman" panose="02020603050405020304" pitchFamily="18" charset="0"/>
            </a:endParaRPr>
          </a:p>
        </p:txBody>
      </p:sp>
      <p:sp>
        <p:nvSpPr>
          <p:cNvPr id="6" name="Прямоугольник 5"/>
          <p:cNvSpPr/>
          <p:nvPr/>
        </p:nvSpPr>
        <p:spPr>
          <a:xfrm>
            <a:off x="467544" y="3861048"/>
            <a:ext cx="7838256" cy="1800200"/>
          </a:xfrm>
          <a:prstGeom prst="rect">
            <a:avLst/>
          </a:prstGeom>
          <a:solidFill>
            <a:srgbClr val="00B0F0"/>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ru-RU" altLang="ru-RU" sz="1600" dirty="0">
                <a:ln w="0"/>
                <a:solidFill>
                  <a:schemeClr val="tx1"/>
                </a:solidFill>
                <a:latin typeface="Times New Roman" panose="02020603050405020304" pitchFamily="18" charset="0"/>
              </a:rPr>
              <a:t>Число медицинских работников, работающих в медицинской информационной системе или государственной информационной системе в сфере здравоохранения субъектов Российской Федерации, обеспеченных усиленной квалифицированной электронной подписью – всего 1_______, из них: врачей 2 _______, среднего медицинского персонала 3 _______.  </a:t>
            </a:r>
            <a:endParaRPr lang="ru-RU" altLang="ru-RU" sz="1600" dirty="0" smtClean="0">
              <a:ln w="0"/>
              <a:solidFill>
                <a:schemeClr val="tx1"/>
              </a:solidFill>
              <a:latin typeface="Times New Roman" panose="02020603050405020304" pitchFamily="18" charset="0"/>
            </a:endParaRPr>
          </a:p>
          <a:p>
            <a:pPr eaLnBrk="1" hangingPunct="1">
              <a:defRPr/>
            </a:pPr>
            <a:r>
              <a:rPr lang="ru-RU" altLang="ru-RU" sz="1600" dirty="0" smtClean="0">
                <a:ln w="0"/>
                <a:solidFill>
                  <a:srgbClr val="FF0000"/>
                </a:solidFill>
                <a:latin typeface="Times New Roman" panose="02020603050405020304" pitchFamily="18" charset="0"/>
              </a:rPr>
              <a:t>В таблице учитываются основные работники, без учета совместителей!!!</a:t>
            </a:r>
            <a:endParaRPr lang="ru-RU" altLang="ru-RU" sz="1600" dirty="0">
              <a:ln w="0"/>
              <a:solidFill>
                <a:srgbClr val="FF0000"/>
              </a:solidFill>
              <a:latin typeface="Times New Roman" panose="02020603050405020304" pitchFamily="18" charset="0"/>
            </a:endParaRPr>
          </a:p>
          <a:p>
            <a:pPr eaLnBrk="1" hangingPunct="1">
              <a:defRPr/>
            </a:pPr>
            <a:endParaRPr lang="ru-RU" altLang="ru-RU" sz="1600" dirty="0">
              <a:ln w="0"/>
              <a:solidFill>
                <a:schemeClr val="tx1"/>
              </a:solidFill>
              <a:latin typeface="Times New Roman" panose="02020603050405020304" pitchFamily="18" charset="0"/>
            </a:endParaRPr>
          </a:p>
        </p:txBody>
      </p:sp>
      <p:sp>
        <p:nvSpPr>
          <p:cNvPr id="3" name="Прямоугольник 2"/>
          <p:cNvSpPr/>
          <p:nvPr/>
        </p:nvSpPr>
        <p:spPr>
          <a:xfrm>
            <a:off x="685801" y="3259723"/>
            <a:ext cx="2013992" cy="369332"/>
          </a:xfrm>
          <a:prstGeom prst="rect">
            <a:avLst/>
          </a:prstGeom>
        </p:spPr>
        <p:txBody>
          <a:bodyPr wrap="square">
            <a:spAutoFit/>
          </a:bodyPr>
          <a:lstStyle/>
          <a:p>
            <a:r>
              <a:rPr lang="ru-RU" altLang="ru-RU" b="1" dirty="0">
                <a:solidFill>
                  <a:srgbClr val="CC0000"/>
                </a:solidFill>
                <a:latin typeface="Times New Roman" panose="02020603050405020304" pitchFamily="18" charset="0"/>
              </a:rPr>
              <a:t>Таблица 7002 </a:t>
            </a:r>
            <a:r>
              <a:rPr lang="ru-RU" altLang="ru-RU" b="1" dirty="0" smtClean="0">
                <a:solidFill>
                  <a:srgbClr val="CC0000"/>
                </a:solidFill>
                <a:latin typeface="Times New Roman" panose="02020603050405020304" pitchFamily="18" charset="0"/>
              </a:rPr>
              <a:t>!!!</a:t>
            </a:r>
            <a:r>
              <a:rPr lang="ru-RU" altLang="ru-RU" sz="1100" dirty="0" smtClean="0">
                <a:solidFill>
                  <a:srgbClr val="CC0000"/>
                </a:solidFill>
                <a:latin typeface="Times New Roman" panose="02020603050405020304" pitchFamily="18" charset="0"/>
              </a:rPr>
              <a:t> </a:t>
            </a:r>
            <a:endParaRPr lang="ru-RU" dirty="0">
              <a:solidFill>
                <a:srgbClr val="CC0000"/>
              </a:solidFill>
            </a:endParaRPr>
          </a:p>
        </p:txBody>
      </p:sp>
    </p:spTree>
    <p:extLst>
      <p:ext uri="{BB962C8B-B14F-4D97-AF65-F5344CB8AC3E}">
        <p14:creationId xmlns:p14="http://schemas.microsoft.com/office/powerpoint/2010/main" val="110213605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66594" name="Подзаголовок 2"/>
          <p:cNvSpPr>
            <a:spLocks noGrp="1"/>
          </p:cNvSpPr>
          <p:nvPr>
            <p:ph type="subTitle" idx="4294967295"/>
          </p:nvPr>
        </p:nvSpPr>
        <p:spPr>
          <a:xfrm>
            <a:off x="1042988" y="5157192"/>
            <a:ext cx="7315200" cy="1629371"/>
          </a:xfrm>
        </p:spPr>
        <p:txBody>
          <a:bodyPr lIns="95782" tIns="47891" rIns="95782" bIns="47891"/>
          <a:lstStyle/>
          <a:p>
            <a:pPr marL="0" indent="0" defTabSz="957263">
              <a:lnSpc>
                <a:spcPct val="80000"/>
              </a:lnSpc>
              <a:buFontTx/>
              <a:buNone/>
            </a:pPr>
            <a:endParaRPr lang="ru-RU" sz="1700" dirty="0" smtClean="0">
              <a:solidFill>
                <a:srgbClr val="7F7F7F"/>
              </a:solidFill>
              <a:latin typeface="Helios"/>
            </a:endParaRPr>
          </a:p>
        </p:txBody>
      </p:sp>
      <p:cxnSp>
        <p:nvCxnSpPr>
          <p:cNvPr id="8" name="Прямая соединительная линия 7"/>
          <p:cNvCxnSpPr/>
          <p:nvPr/>
        </p:nvCxnSpPr>
        <p:spPr>
          <a:xfrm rot="5400000">
            <a:off x="-927893" y="4177506"/>
            <a:ext cx="3225800" cy="158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Прямоугольник 13"/>
          <p:cNvSpPr txBox="1">
            <a:spLocks noChangeArrowheads="1"/>
          </p:cNvSpPr>
          <p:nvPr/>
        </p:nvSpPr>
        <p:spPr bwMode="auto">
          <a:xfrm>
            <a:off x="395288" y="115888"/>
            <a:ext cx="8374062" cy="649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ru-RU" sz="1600" b="1" dirty="0">
              <a:solidFill>
                <a:schemeClr val="bg1"/>
              </a:solidFill>
              <a:latin typeface="Arial" pitchFamily="34" charset="0"/>
            </a:endParaRPr>
          </a:p>
        </p:txBody>
      </p:sp>
      <p:sp>
        <p:nvSpPr>
          <p:cNvPr id="366599" name="Rectangle 7"/>
          <p:cNvSpPr>
            <a:spLocks noChangeArrowheads="1"/>
          </p:cNvSpPr>
          <p:nvPr/>
        </p:nvSpPr>
        <p:spPr bwMode="auto">
          <a:xfrm>
            <a:off x="1042988" y="620713"/>
            <a:ext cx="7561262" cy="792162"/>
          </a:xfrm>
          <a:prstGeom prst="rect">
            <a:avLst/>
          </a:prstGeom>
          <a:noFill/>
          <a:ln w="9525">
            <a:noFill/>
            <a:miter lim="800000"/>
            <a:headEnd/>
            <a:tailEnd/>
          </a:ln>
          <a:effectLst/>
        </p:spPr>
        <p:txBody>
          <a:bodyPr wrap="none" anchor="ctr"/>
          <a:lstStyle/>
          <a:p>
            <a:pPr algn="l"/>
            <a:endParaRPr lang="ru-RU" b="1"/>
          </a:p>
          <a:p>
            <a:pPr algn="l"/>
            <a:endParaRPr lang="ru-RU" sz="1400" b="1"/>
          </a:p>
        </p:txBody>
      </p:sp>
      <p:sp>
        <p:nvSpPr>
          <p:cNvPr id="17" name="Rectangle 9"/>
          <p:cNvSpPr>
            <a:spLocks noChangeArrowheads="1"/>
          </p:cNvSpPr>
          <p:nvPr/>
        </p:nvSpPr>
        <p:spPr bwMode="auto">
          <a:xfrm>
            <a:off x="467544" y="836712"/>
            <a:ext cx="8208963" cy="288925"/>
          </a:xfrm>
          <a:prstGeom prst="rect">
            <a:avLst/>
          </a:prstGeom>
          <a:noFill/>
          <a:ln w="9525">
            <a:noFill/>
            <a:miter lim="800000"/>
            <a:headEnd/>
            <a:tailEnd/>
          </a:ln>
          <a:effectLst/>
        </p:spPr>
        <p:txBody>
          <a:bodyPr wrap="none" anchor="ctr"/>
          <a:lstStyle/>
          <a:p>
            <a:endParaRPr lang="ru-RU" b="1" dirty="0"/>
          </a:p>
          <a:p>
            <a:r>
              <a:rPr lang="ru-RU" sz="1600" b="1" dirty="0" smtClean="0">
                <a:latin typeface="Times New Roman" pitchFamily="18" charset="0"/>
                <a:cs typeface="Times New Roman" pitchFamily="18" charset="0"/>
              </a:rPr>
              <a:t>Добавлены дополнительные строки в  </a:t>
            </a:r>
            <a:r>
              <a:rPr lang="ru-RU" sz="1600" b="1" dirty="0">
                <a:latin typeface="Times New Roman" pitchFamily="18" charset="0"/>
                <a:cs typeface="Times New Roman" pitchFamily="18" charset="0"/>
              </a:rPr>
              <a:t>таблицу  </a:t>
            </a:r>
            <a:r>
              <a:rPr lang="ru-RU" sz="1600" b="1" dirty="0" smtClean="0">
                <a:latin typeface="Times New Roman" pitchFamily="18" charset="0"/>
                <a:cs typeface="Times New Roman" pitchFamily="18" charset="0"/>
              </a:rPr>
              <a:t>7003</a:t>
            </a:r>
            <a:endParaRPr lang="ru-RU" sz="1600" b="1" dirty="0">
              <a:latin typeface="Times New Roman" pitchFamily="18" charset="0"/>
              <a:cs typeface="Times New Roman" pitchFamily="18" charset="0"/>
            </a:endParaRPr>
          </a:p>
          <a:p>
            <a:endParaRPr lang="ru-RU" sz="1600" b="1" dirty="0"/>
          </a:p>
        </p:txBody>
      </p:sp>
      <p:graphicFrame>
        <p:nvGraphicFramePr>
          <p:cNvPr id="15" name="Таблица 14"/>
          <p:cNvGraphicFramePr>
            <a:graphicFrameLocks noGrp="1"/>
          </p:cNvGraphicFramePr>
          <p:nvPr>
            <p:extLst>
              <p:ext uri="{D42A27DB-BD31-4B8C-83A1-F6EECF244321}">
                <p14:modId xmlns:p14="http://schemas.microsoft.com/office/powerpoint/2010/main" val="1929172461"/>
              </p:ext>
            </p:extLst>
          </p:nvPr>
        </p:nvGraphicFramePr>
        <p:xfrm>
          <a:off x="827584" y="1700808"/>
          <a:ext cx="7992889" cy="3200400"/>
        </p:xfrm>
        <a:graphic>
          <a:graphicData uri="http://schemas.openxmlformats.org/drawingml/2006/table">
            <a:tbl>
              <a:tblPr/>
              <a:tblGrid>
                <a:gridCol w="5188366"/>
                <a:gridCol w="981583"/>
                <a:gridCol w="1822940"/>
              </a:tblGrid>
              <a:tr h="778730">
                <a:tc>
                  <a:txBody>
                    <a:bodyPr/>
                    <a:lstStyle/>
                    <a:p>
                      <a:pPr marL="71755" algn="ctr">
                        <a:spcBef>
                          <a:spcPts val="300"/>
                        </a:spcBef>
                        <a:spcAft>
                          <a:spcPts val="300"/>
                        </a:spcAft>
                      </a:pPr>
                      <a:r>
                        <a:rPr lang="ru-RU" sz="1400" dirty="0">
                          <a:latin typeface="Times New Roman"/>
                          <a:ea typeface="Times New Roman"/>
                          <a:cs typeface="Times New Roman"/>
                        </a:rPr>
                        <a:t>Наименование  централизованной подсистемы государственной информационной системы в сфере здравоохранения</a:t>
                      </a:r>
                      <a:br>
                        <a:rPr lang="ru-RU" sz="1400" dirty="0">
                          <a:latin typeface="Times New Roman"/>
                          <a:ea typeface="Times New Roman"/>
                          <a:cs typeface="Times New Roman"/>
                        </a:rPr>
                      </a:br>
                      <a:r>
                        <a:rPr lang="ru-RU" sz="1400" dirty="0">
                          <a:latin typeface="Times New Roman"/>
                          <a:ea typeface="Times New Roman"/>
                          <a:cs typeface="Times New Roman"/>
                        </a:rPr>
                        <a:t>субъекта Российской Федерации</a:t>
                      </a:r>
                    </a:p>
                  </a:txBody>
                  <a:tcPr marL="43804" marR="43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ctr">
                        <a:spcBef>
                          <a:spcPts val="300"/>
                        </a:spcBef>
                        <a:spcAft>
                          <a:spcPts val="300"/>
                        </a:spcAft>
                      </a:pPr>
                      <a:r>
                        <a:rPr lang="ru-RU" sz="1400" dirty="0">
                          <a:latin typeface="Times New Roman"/>
                          <a:ea typeface="Times New Roman"/>
                          <a:cs typeface="Times New Roman"/>
                        </a:rPr>
                        <a:t>№ строки</a:t>
                      </a:r>
                    </a:p>
                  </a:txBody>
                  <a:tcPr marL="43804" marR="43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ru-RU" sz="1400" dirty="0">
                          <a:latin typeface="Times New Roman"/>
                          <a:ea typeface="Times New Roman"/>
                          <a:cs typeface="Times New Roman"/>
                        </a:rPr>
                        <a:t>Количество автоматизированных рабочих мест, подключенных</a:t>
                      </a:r>
                      <a:br>
                        <a:rPr lang="ru-RU" sz="1400" dirty="0">
                          <a:latin typeface="Times New Roman"/>
                          <a:ea typeface="Times New Roman"/>
                          <a:cs typeface="Times New Roman"/>
                        </a:rPr>
                      </a:br>
                      <a:r>
                        <a:rPr lang="ru-RU" sz="1400" dirty="0">
                          <a:latin typeface="Times New Roman"/>
                          <a:ea typeface="Times New Roman"/>
                          <a:cs typeface="Times New Roman"/>
                        </a:rPr>
                        <a:t>к государственной информационной системе </a:t>
                      </a:r>
                      <a:br>
                        <a:rPr lang="ru-RU" sz="1400" dirty="0">
                          <a:latin typeface="Times New Roman"/>
                          <a:ea typeface="Times New Roman"/>
                          <a:cs typeface="Times New Roman"/>
                        </a:rPr>
                      </a:br>
                      <a:r>
                        <a:rPr lang="ru-RU" sz="1400" dirty="0">
                          <a:latin typeface="Times New Roman"/>
                          <a:ea typeface="Times New Roman"/>
                          <a:cs typeface="Times New Roman"/>
                        </a:rPr>
                        <a:t>в сфере здравоохранения субъекта Российской Федерации</a:t>
                      </a:r>
                    </a:p>
                  </a:txBody>
                  <a:tcPr marL="43804" marR="43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341">
                <a:tc>
                  <a:txBody>
                    <a:bodyPr/>
                    <a:lstStyle/>
                    <a:p>
                      <a:pPr marL="71755" algn="ctr">
                        <a:spcAft>
                          <a:spcPts val="0"/>
                        </a:spcAft>
                      </a:pPr>
                      <a:r>
                        <a:rPr lang="ru-RU" sz="1400">
                          <a:latin typeface="Times New Roman"/>
                          <a:ea typeface="Times New Roman"/>
                          <a:cs typeface="Times New Roman"/>
                        </a:rPr>
                        <a:t>1</a:t>
                      </a:r>
                    </a:p>
                  </a:txBody>
                  <a:tcPr marL="43804" marR="4380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ctr">
                        <a:spcAft>
                          <a:spcPts val="0"/>
                        </a:spcAft>
                      </a:pPr>
                      <a:r>
                        <a:rPr lang="ru-RU" sz="1400">
                          <a:latin typeface="Times New Roman"/>
                          <a:ea typeface="Times New Roman"/>
                          <a:cs typeface="Times New Roman"/>
                        </a:rPr>
                        <a:t>2</a:t>
                      </a:r>
                    </a:p>
                  </a:txBody>
                  <a:tcPr marL="43804" marR="43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ctr">
                        <a:spcAft>
                          <a:spcPts val="0"/>
                        </a:spcAft>
                      </a:pPr>
                      <a:r>
                        <a:rPr lang="ru-RU" sz="1400" dirty="0">
                          <a:latin typeface="Times New Roman"/>
                          <a:ea typeface="Times New Roman"/>
                          <a:cs typeface="Times New Roman"/>
                        </a:rPr>
                        <a:t>3</a:t>
                      </a:r>
                    </a:p>
                  </a:txBody>
                  <a:tcPr marL="43804" marR="4380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683">
                <a:tc>
                  <a:txBody>
                    <a:bodyPr/>
                    <a:lstStyle/>
                    <a:p>
                      <a:pPr>
                        <a:spcAft>
                          <a:spcPts val="0"/>
                        </a:spcAft>
                      </a:pPr>
                      <a:endParaRPr lang="ru-RU" sz="1400" dirty="0">
                        <a:latin typeface="Times New Roman"/>
                        <a:ea typeface="Times New Roman"/>
                        <a:cs typeface="Times New Roman"/>
                      </a:endParaRPr>
                    </a:p>
                  </a:txBody>
                  <a:tcPr marL="43804" marR="43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ctr">
                        <a:spcAft>
                          <a:spcPts val="0"/>
                        </a:spcAft>
                      </a:pPr>
                      <a:r>
                        <a:rPr lang="ru-RU" sz="1400" dirty="0" smtClean="0">
                          <a:latin typeface="Times New Roman"/>
                          <a:ea typeface="Times New Roman"/>
                          <a:cs typeface="Times New Roman"/>
                        </a:rPr>
                        <a:t>…</a:t>
                      </a:r>
                      <a:endParaRPr lang="ru-RU" sz="1400" dirty="0">
                        <a:latin typeface="Times New Roman"/>
                        <a:ea typeface="Times New Roman"/>
                        <a:cs typeface="Times New Roman"/>
                      </a:endParaRPr>
                    </a:p>
                  </a:txBody>
                  <a:tcPr marL="43804" marR="43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ctr">
                        <a:spcAft>
                          <a:spcPts val="0"/>
                        </a:spcAft>
                      </a:pPr>
                      <a:endParaRPr lang="ru-RU" sz="1400" dirty="0">
                        <a:latin typeface="Times New Roman"/>
                        <a:ea typeface="Times New Roman"/>
                        <a:cs typeface="Times New Roman"/>
                      </a:endParaRPr>
                    </a:p>
                  </a:txBody>
                  <a:tcPr marL="43804" marR="43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341">
                <a:tc>
                  <a:txBody>
                    <a:bodyPr/>
                    <a:lstStyle/>
                    <a:p>
                      <a:pPr>
                        <a:spcAft>
                          <a:spcPts val="0"/>
                        </a:spcAft>
                      </a:pPr>
                      <a:r>
                        <a:rPr lang="ru-RU" sz="1400" dirty="0">
                          <a:solidFill>
                            <a:schemeClr val="tx1"/>
                          </a:solidFill>
                          <a:latin typeface="Times New Roman"/>
                          <a:ea typeface="Times New Roman"/>
                          <a:cs typeface="Times New Roman"/>
                        </a:rPr>
                        <a:t>Региональная медицинская информационная система</a:t>
                      </a:r>
                    </a:p>
                  </a:txBody>
                  <a:tcPr marL="43804" marR="43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ctr">
                        <a:spcAft>
                          <a:spcPts val="0"/>
                        </a:spcAft>
                      </a:pPr>
                      <a:r>
                        <a:rPr lang="ru-RU" sz="1400" dirty="0">
                          <a:solidFill>
                            <a:schemeClr val="tx1"/>
                          </a:solidFill>
                          <a:latin typeface="Times New Roman"/>
                          <a:ea typeface="Times New Roman"/>
                          <a:cs typeface="Times New Roman"/>
                        </a:rPr>
                        <a:t>12</a:t>
                      </a:r>
                    </a:p>
                  </a:txBody>
                  <a:tcPr marL="43804" marR="43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ctr">
                        <a:spcAft>
                          <a:spcPts val="0"/>
                        </a:spcAft>
                      </a:pPr>
                      <a:endParaRPr lang="ru-RU" sz="1400" dirty="0">
                        <a:solidFill>
                          <a:srgbClr val="FF0000"/>
                        </a:solidFill>
                        <a:latin typeface="Times New Roman"/>
                        <a:ea typeface="Times New Roman"/>
                        <a:cs typeface="Times New Roman"/>
                      </a:endParaRPr>
                    </a:p>
                  </a:txBody>
                  <a:tcPr marL="43804" marR="43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341">
                <a:tc>
                  <a:txBody>
                    <a:bodyPr/>
                    <a:lstStyle/>
                    <a:p>
                      <a:pPr>
                        <a:spcAft>
                          <a:spcPts val="0"/>
                        </a:spcAft>
                      </a:pPr>
                      <a:r>
                        <a:rPr lang="ru-RU" sz="1400" dirty="0">
                          <a:solidFill>
                            <a:schemeClr val="tx1"/>
                          </a:solidFill>
                          <a:latin typeface="Times New Roman"/>
                          <a:ea typeface="Times New Roman"/>
                          <a:cs typeface="Times New Roman"/>
                        </a:rPr>
                        <a:t>Медицинская </a:t>
                      </a:r>
                      <a:r>
                        <a:rPr lang="ru-RU" sz="1400">
                          <a:solidFill>
                            <a:schemeClr val="tx1"/>
                          </a:solidFill>
                          <a:latin typeface="Times New Roman"/>
                          <a:ea typeface="Times New Roman"/>
                          <a:cs typeface="Times New Roman"/>
                        </a:rPr>
                        <a:t>информационная </a:t>
                      </a:r>
                      <a:r>
                        <a:rPr lang="ru-RU" sz="1400" smtClean="0">
                          <a:solidFill>
                            <a:schemeClr val="tx1"/>
                          </a:solidFill>
                          <a:latin typeface="Times New Roman"/>
                          <a:ea typeface="Times New Roman"/>
                          <a:cs typeface="Times New Roman"/>
                        </a:rPr>
                        <a:t>ситема </a:t>
                      </a:r>
                      <a:r>
                        <a:rPr lang="ru-RU" sz="1400" dirty="0">
                          <a:solidFill>
                            <a:schemeClr val="tx1"/>
                          </a:solidFill>
                          <a:latin typeface="Times New Roman"/>
                          <a:ea typeface="Times New Roman"/>
                          <a:cs typeface="Times New Roman"/>
                        </a:rPr>
                        <a:t>медицинской организации</a:t>
                      </a:r>
                    </a:p>
                  </a:txBody>
                  <a:tcPr marL="43804" marR="43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ctr">
                        <a:spcAft>
                          <a:spcPts val="0"/>
                        </a:spcAft>
                      </a:pPr>
                      <a:r>
                        <a:rPr lang="ru-RU" sz="1400" dirty="0">
                          <a:solidFill>
                            <a:schemeClr val="tx1"/>
                          </a:solidFill>
                          <a:latin typeface="Times New Roman"/>
                          <a:ea typeface="Times New Roman"/>
                          <a:cs typeface="Times New Roman"/>
                        </a:rPr>
                        <a:t>13</a:t>
                      </a:r>
                    </a:p>
                  </a:txBody>
                  <a:tcPr marL="43804" marR="43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ctr">
                        <a:spcAft>
                          <a:spcPts val="0"/>
                        </a:spcAft>
                      </a:pPr>
                      <a:endParaRPr lang="ru-RU" sz="1400" dirty="0">
                        <a:solidFill>
                          <a:srgbClr val="FF0000"/>
                        </a:solidFill>
                        <a:latin typeface="Times New Roman"/>
                        <a:ea typeface="Times New Roman"/>
                        <a:cs typeface="Times New Roman"/>
                      </a:endParaRPr>
                    </a:p>
                  </a:txBody>
                  <a:tcPr marL="43804" marR="43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0481" name="Rectangle 1"/>
          <p:cNvSpPr>
            <a:spLocks noChangeArrowheads="1"/>
          </p:cNvSpPr>
          <p:nvPr/>
        </p:nvSpPr>
        <p:spPr bwMode="auto">
          <a:xfrm>
            <a:off x="395536" y="1199456"/>
            <a:ext cx="8424936"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Характеристика автоматизации основных задач в медицинской организации</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404178894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549861325"/>
              </p:ext>
            </p:extLst>
          </p:nvPr>
        </p:nvGraphicFramePr>
        <p:xfrm>
          <a:off x="457200" y="1196755"/>
          <a:ext cx="8229601" cy="4644010"/>
        </p:xfrm>
        <a:graphic>
          <a:graphicData uri="http://schemas.openxmlformats.org/drawingml/2006/table">
            <a:tbl>
              <a:tblPr firstRow="1" firstCol="1" bandRow="1"/>
              <a:tblGrid>
                <a:gridCol w="3912540">
                  <a:extLst>
                    <a:ext uri="{9D8B030D-6E8A-4147-A177-3AD203B41FA5}">
                      <a16:colId xmlns:a16="http://schemas.microsoft.com/office/drawing/2014/main" xmlns="" val="3255315348"/>
                    </a:ext>
                  </a:extLst>
                </a:gridCol>
                <a:gridCol w="462154">
                  <a:extLst>
                    <a:ext uri="{9D8B030D-6E8A-4147-A177-3AD203B41FA5}">
                      <a16:colId xmlns:a16="http://schemas.microsoft.com/office/drawing/2014/main" xmlns="" val="2875392078"/>
                    </a:ext>
                  </a:extLst>
                </a:gridCol>
                <a:gridCol w="858519">
                  <a:extLst>
                    <a:ext uri="{9D8B030D-6E8A-4147-A177-3AD203B41FA5}">
                      <a16:colId xmlns:a16="http://schemas.microsoft.com/office/drawing/2014/main" xmlns="" val="1361603924"/>
                    </a:ext>
                  </a:extLst>
                </a:gridCol>
                <a:gridCol w="914521">
                  <a:extLst>
                    <a:ext uri="{9D8B030D-6E8A-4147-A177-3AD203B41FA5}">
                      <a16:colId xmlns:a16="http://schemas.microsoft.com/office/drawing/2014/main" xmlns="" val="1227139495"/>
                    </a:ext>
                  </a:extLst>
                </a:gridCol>
                <a:gridCol w="758476">
                  <a:extLst>
                    <a:ext uri="{9D8B030D-6E8A-4147-A177-3AD203B41FA5}">
                      <a16:colId xmlns:a16="http://schemas.microsoft.com/office/drawing/2014/main" xmlns="" val="1853435884"/>
                    </a:ext>
                  </a:extLst>
                </a:gridCol>
                <a:gridCol w="703561">
                  <a:extLst>
                    <a:ext uri="{9D8B030D-6E8A-4147-A177-3AD203B41FA5}">
                      <a16:colId xmlns:a16="http://schemas.microsoft.com/office/drawing/2014/main" xmlns="" val="2928234663"/>
                    </a:ext>
                  </a:extLst>
                </a:gridCol>
                <a:gridCol w="619830">
                  <a:extLst>
                    <a:ext uri="{9D8B030D-6E8A-4147-A177-3AD203B41FA5}">
                      <a16:colId xmlns:a16="http://schemas.microsoft.com/office/drawing/2014/main" xmlns="" val="3597046711"/>
                    </a:ext>
                  </a:extLst>
                </a:gridCol>
              </a:tblGrid>
              <a:tr h="195991">
                <a:tc rowSpan="2">
                  <a:txBody>
                    <a:bodyPr/>
                    <a:lstStyle/>
                    <a:p>
                      <a:pPr algn="ctr">
                        <a:spcAft>
                          <a:spcPts val="0"/>
                        </a:spcAft>
                      </a:pPr>
                      <a:r>
                        <a:rPr lang="ru-RU" sz="900" dirty="0">
                          <a:effectLst/>
                          <a:latin typeface="Times New Roman" panose="02020603050405020304" pitchFamily="18" charset="0"/>
                          <a:ea typeface="Times New Roman" panose="02020603050405020304" pitchFamily="18" charset="0"/>
                        </a:rPr>
                        <a:t>Наименование показателя</a:t>
                      </a:r>
                      <a:endParaRPr lang="ru-RU" sz="1000" dirty="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ru-RU" sz="900">
                          <a:effectLst/>
                          <a:latin typeface="Times New Roman" panose="02020603050405020304" pitchFamily="18" charset="0"/>
                          <a:ea typeface="Times New Roman" panose="02020603050405020304" pitchFamily="18" charset="0"/>
                        </a:rPr>
                        <a:t>№ строки</a:t>
                      </a:r>
                      <a:endParaRPr lang="ru-RU" sz="1000">
                        <a:effectLst/>
                        <a:latin typeface="Times New Roman" panose="02020603050405020304" pitchFamily="18" charset="0"/>
                        <a:ea typeface="Times New Roman" panose="02020603050405020304" pitchFamily="18" charset="0"/>
                      </a:endParaRPr>
                    </a:p>
                  </a:txBody>
                  <a:tcPr marL="58721" marR="587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ru-RU" sz="900">
                          <a:effectLst/>
                          <a:latin typeface="Times New Roman" panose="02020603050405020304" pitchFamily="18" charset="0"/>
                          <a:ea typeface="Times New Roman" panose="02020603050405020304" pitchFamily="18" charset="0"/>
                        </a:rPr>
                        <a:t>Всего</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spcAft>
                          <a:spcPts val="0"/>
                        </a:spcAft>
                      </a:pPr>
                      <a:r>
                        <a:rPr lang="ru-RU" sz="900">
                          <a:effectLst/>
                          <a:latin typeface="Times New Roman" panose="02020603050405020304" pitchFamily="18" charset="0"/>
                          <a:ea typeface="Times New Roman" panose="02020603050405020304" pitchFamily="18" charset="0"/>
                        </a:rPr>
                        <a:t>в том числе:</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rowSpan="2">
                  <a:txBody>
                    <a:bodyPr/>
                    <a:lstStyle/>
                    <a:p>
                      <a:pPr algn="ctr">
                        <a:spcAft>
                          <a:spcPts val="0"/>
                        </a:spcAft>
                      </a:pPr>
                      <a:r>
                        <a:rPr lang="ru-RU" sz="900">
                          <a:effectLst/>
                          <a:latin typeface="Times New Roman" panose="02020603050405020304" pitchFamily="18" charset="0"/>
                          <a:ea typeface="Times New Roman" panose="02020603050405020304" pitchFamily="18" charset="0"/>
                        </a:rPr>
                        <a:t>за счет средств ОМС</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599336449"/>
                  </a:ext>
                </a:extLst>
              </a:tr>
              <a:tr h="287154">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плановых</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неотложных</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экстренных</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extLst>
                  <a:ext uri="{0D108BD9-81ED-4DB2-BD59-A6C34878D82A}">
                    <a16:rowId xmlns:a16="http://schemas.microsoft.com/office/drawing/2014/main" xmlns="" val="1816363254"/>
                  </a:ext>
                </a:extLst>
              </a:tr>
              <a:tr h="161049">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1</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2</a:t>
                      </a:r>
                      <a:endParaRPr lang="ru-RU" sz="1000">
                        <a:effectLst/>
                        <a:latin typeface="Times New Roman" panose="02020603050405020304" pitchFamily="18" charset="0"/>
                        <a:ea typeface="Times New Roman" panose="02020603050405020304" pitchFamily="18" charset="0"/>
                      </a:endParaRPr>
                    </a:p>
                  </a:txBody>
                  <a:tcPr marL="58721" marR="587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3</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4</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5</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6</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7</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740855320"/>
                  </a:ext>
                </a:extLst>
              </a:tr>
              <a:tr h="322096">
                <a:tc>
                  <a:txBody>
                    <a:bodyPr/>
                    <a:lstStyle/>
                    <a:p>
                      <a:pPr>
                        <a:spcAft>
                          <a:spcPts val="0"/>
                        </a:spcAft>
                      </a:pPr>
                      <a:r>
                        <a:rPr lang="ru-RU" sz="900">
                          <a:effectLst/>
                          <a:latin typeface="Times New Roman" panose="02020603050405020304" pitchFamily="18" charset="0"/>
                          <a:ea typeface="Times New Roman" panose="02020603050405020304" pitchFamily="18" charset="0"/>
                        </a:rPr>
                        <a:t>Количество проведенных консультаций с применением телемедицинских технологий </a:t>
                      </a:r>
                      <a:endParaRPr lang="ru-RU" sz="1000">
                        <a:effectLst/>
                        <a:latin typeface="Times New Roman" panose="02020603050405020304" pitchFamily="18" charset="0"/>
                        <a:ea typeface="Times New Roman" panose="02020603050405020304" pitchFamily="18" charset="0"/>
                      </a:endParaRPr>
                    </a:p>
                  </a:txBody>
                  <a:tcPr marL="58721" marR="587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1</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694491841"/>
                  </a:ext>
                </a:extLst>
              </a:tr>
              <a:tr h="322096">
                <a:tc>
                  <a:txBody>
                    <a:bodyPr/>
                    <a:lstStyle/>
                    <a:p>
                      <a:pPr marL="90170">
                        <a:spcAft>
                          <a:spcPts val="0"/>
                        </a:spcAft>
                      </a:pPr>
                      <a:r>
                        <a:rPr lang="ru-RU" sz="900">
                          <a:effectLst/>
                          <a:latin typeface="Times New Roman" panose="02020603050405020304" pitchFamily="18" charset="0"/>
                          <a:ea typeface="Times New Roman" panose="02020603050405020304" pitchFamily="18" charset="0"/>
                        </a:rPr>
                        <a:t> из них количество проведенных консилиумов врачей с применением телемедицинских технологий </a:t>
                      </a:r>
                      <a:endParaRPr lang="ru-RU" sz="1000">
                        <a:effectLst/>
                        <a:latin typeface="Times New Roman" panose="02020603050405020304" pitchFamily="18" charset="0"/>
                        <a:ea typeface="Times New Roman" panose="02020603050405020304" pitchFamily="18" charset="0"/>
                      </a:endParaRPr>
                    </a:p>
                  </a:txBody>
                  <a:tcPr marL="58721" marR="587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1.1</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284902099"/>
                  </a:ext>
                </a:extLst>
              </a:tr>
              <a:tr h="644194">
                <a:tc>
                  <a:txBody>
                    <a:bodyPr/>
                    <a:lstStyle/>
                    <a:p>
                      <a:pPr marL="180340">
                        <a:spcAft>
                          <a:spcPts val="0"/>
                        </a:spcAft>
                      </a:pPr>
                      <a:r>
                        <a:rPr lang="ru-RU" sz="900">
                          <a:effectLst/>
                          <a:latin typeface="Times New Roman" panose="02020603050405020304" pitchFamily="18" charset="0"/>
                          <a:ea typeface="Times New Roman" panose="02020603050405020304" pitchFamily="18" charset="0"/>
                        </a:rPr>
                        <a:t>из них количество проведенных консилиумов врачей с применением телемедицинских технологий, по результатам которой проведена госпитализация пациентов или осуществлен перевод пациента в другое медицинское учреждение</a:t>
                      </a:r>
                      <a:endParaRPr lang="ru-RU" sz="1000">
                        <a:effectLst/>
                        <a:latin typeface="Times New Roman" panose="02020603050405020304" pitchFamily="18" charset="0"/>
                        <a:ea typeface="Times New Roman" panose="02020603050405020304" pitchFamily="18" charset="0"/>
                      </a:endParaRPr>
                    </a:p>
                  </a:txBody>
                  <a:tcPr marL="58721" marR="587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1.1.1</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490575674"/>
                  </a:ext>
                </a:extLst>
              </a:tr>
              <a:tr h="322096">
                <a:tc>
                  <a:txBody>
                    <a:bodyPr/>
                    <a:lstStyle/>
                    <a:p>
                      <a:pPr indent="90170">
                        <a:spcAft>
                          <a:spcPts val="0"/>
                        </a:spcAft>
                      </a:pPr>
                      <a:r>
                        <a:rPr lang="ru-RU" sz="900">
                          <a:effectLst/>
                          <a:latin typeface="Times New Roman" panose="02020603050405020304" pitchFamily="18" charset="0"/>
                          <a:ea typeface="Times New Roman" panose="02020603050405020304" pitchFamily="18" charset="0"/>
                        </a:rPr>
                        <a:t>из них в режиме реального времени с применением </a:t>
                      </a:r>
                      <a:endParaRPr lang="ru-RU" sz="1000">
                        <a:effectLst/>
                        <a:latin typeface="Times New Roman" panose="02020603050405020304" pitchFamily="18" charset="0"/>
                        <a:ea typeface="Times New Roman" panose="02020603050405020304" pitchFamily="18" charset="0"/>
                      </a:endParaRPr>
                    </a:p>
                    <a:p>
                      <a:pPr indent="90170">
                        <a:spcAft>
                          <a:spcPts val="0"/>
                        </a:spcAft>
                      </a:pPr>
                      <a:r>
                        <a:rPr lang="ru-RU" sz="900">
                          <a:effectLst/>
                          <a:latin typeface="Times New Roman" panose="02020603050405020304" pitchFamily="18" charset="0"/>
                          <a:ea typeface="Times New Roman" panose="02020603050405020304" pitchFamily="18" charset="0"/>
                        </a:rPr>
                        <a:t>видеоконференцсвязи (из строки 1.1)</a:t>
                      </a:r>
                      <a:endParaRPr lang="ru-RU" sz="1000">
                        <a:effectLst/>
                        <a:latin typeface="Times New Roman" panose="02020603050405020304" pitchFamily="18" charset="0"/>
                        <a:ea typeface="Times New Roman" panose="02020603050405020304" pitchFamily="18" charset="0"/>
                      </a:endParaRPr>
                    </a:p>
                  </a:txBody>
                  <a:tcPr marL="58721" marR="587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1.1.2</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374070641"/>
                  </a:ext>
                </a:extLst>
              </a:tr>
              <a:tr h="322096">
                <a:tc>
                  <a:txBody>
                    <a:bodyPr/>
                    <a:lstStyle/>
                    <a:p>
                      <a:pPr marL="90170">
                        <a:spcAft>
                          <a:spcPts val="0"/>
                        </a:spcAft>
                      </a:pPr>
                      <a:r>
                        <a:rPr lang="ru-RU" sz="900">
                          <a:effectLst/>
                          <a:latin typeface="Times New Roman" panose="02020603050405020304" pitchFamily="18" charset="0"/>
                          <a:ea typeface="Times New Roman" panose="02020603050405020304" pitchFamily="18" charset="0"/>
                        </a:rPr>
                        <a:t>из них количество проведенных консультаций пациентов с применением телемедицинских технологий</a:t>
                      </a:r>
                      <a:endParaRPr lang="ru-RU" sz="1000">
                        <a:effectLst/>
                        <a:latin typeface="Times New Roman" panose="02020603050405020304" pitchFamily="18" charset="0"/>
                        <a:ea typeface="Times New Roman" panose="02020603050405020304" pitchFamily="18" charset="0"/>
                      </a:endParaRPr>
                    </a:p>
                  </a:txBody>
                  <a:tcPr marL="58721" marR="587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1.2</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53864274"/>
                  </a:ext>
                </a:extLst>
              </a:tr>
              <a:tr h="483145">
                <a:tc>
                  <a:txBody>
                    <a:bodyPr/>
                    <a:lstStyle/>
                    <a:p>
                      <a:pPr marL="180340">
                        <a:spcAft>
                          <a:spcPts val="0"/>
                        </a:spcAft>
                      </a:pPr>
                      <a:r>
                        <a:rPr lang="ru-RU" sz="900">
                          <a:effectLst/>
                          <a:latin typeface="Times New Roman" panose="02020603050405020304" pitchFamily="18" charset="0"/>
                          <a:ea typeface="Times New Roman" panose="02020603050405020304" pitchFamily="18" charset="0"/>
                        </a:rPr>
                        <a:t>из них количество проведенных консультаций пациентов с применением телемедицинских технологий, по результатам которой проведена госпитализация пациентов</a:t>
                      </a:r>
                      <a:endParaRPr lang="ru-RU" sz="1000">
                        <a:effectLst/>
                        <a:latin typeface="Times New Roman" panose="02020603050405020304" pitchFamily="18" charset="0"/>
                        <a:ea typeface="Times New Roman" panose="02020603050405020304" pitchFamily="18" charset="0"/>
                      </a:endParaRPr>
                    </a:p>
                  </a:txBody>
                  <a:tcPr marL="58721" marR="587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1.2.1</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359293940"/>
                  </a:ext>
                </a:extLst>
              </a:tr>
              <a:tr h="322096">
                <a:tc>
                  <a:txBody>
                    <a:bodyPr/>
                    <a:lstStyle/>
                    <a:p>
                      <a:pPr indent="90170">
                        <a:spcAft>
                          <a:spcPts val="0"/>
                        </a:spcAft>
                      </a:pPr>
                      <a:r>
                        <a:rPr lang="ru-RU" sz="900">
                          <a:effectLst/>
                          <a:latin typeface="Times New Roman" panose="02020603050405020304" pitchFamily="18" charset="0"/>
                          <a:ea typeface="Times New Roman" panose="02020603050405020304" pitchFamily="18" charset="0"/>
                        </a:rPr>
                        <a:t>из них в режиме реального времени с применением </a:t>
                      </a:r>
                      <a:endParaRPr lang="ru-RU" sz="1000">
                        <a:effectLst/>
                        <a:latin typeface="Times New Roman" panose="02020603050405020304" pitchFamily="18" charset="0"/>
                        <a:ea typeface="Times New Roman" panose="02020603050405020304" pitchFamily="18" charset="0"/>
                      </a:endParaRPr>
                    </a:p>
                    <a:p>
                      <a:pPr indent="90170">
                        <a:spcAft>
                          <a:spcPts val="0"/>
                        </a:spcAft>
                      </a:pPr>
                      <a:r>
                        <a:rPr lang="ru-RU" sz="900">
                          <a:effectLst/>
                          <a:latin typeface="Times New Roman" panose="02020603050405020304" pitchFamily="18" charset="0"/>
                          <a:ea typeface="Times New Roman" panose="02020603050405020304" pitchFamily="18" charset="0"/>
                        </a:rPr>
                        <a:t>видеоконференцсвязи (из строки 1.2)</a:t>
                      </a:r>
                      <a:endParaRPr lang="ru-RU" sz="1000">
                        <a:effectLst/>
                        <a:latin typeface="Times New Roman" panose="02020603050405020304" pitchFamily="18" charset="0"/>
                        <a:ea typeface="Times New Roman" panose="02020603050405020304" pitchFamily="18" charset="0"/>
                      </a:endParaRPr>
                    </a:p>
                  </a:txBody>
                  <a:tcPr marL="58721" marR="587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1.2.2</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43936084"/>
                  </a:ext>
                </a:extLst>
              </a:tr>
              <a:tr h="389426">
                <a:tc>
                  <a:txBody>
                    <a:bodyPr/>
                    <a:lstStyle/>
                    <a:p>
                      <a:pPr>
                        <a:spcAft>
                          <a:spcPts val="0"/>
                        </a:spcAft>
                      </a:pPr>
                      <a:r>
                        <a:rPr lang="ru-RU" sz="900" dirty="0">
                          <a:solidFill>
                            <a:schemeClr val="tx1"/>
                          </a:solidFill>
                          <a:effectLst/>
                          <a:latin typeface="Times New Roman" panose="02020603050405020304" pitchFamily="18" charset="0"/>
                          <a:ea typeface="Times New Roman" panose="02020603050405020304" pitchFamily="18" charset="0"/>
                        </a:rPr>
                        <a:t>Число </a:t>
                      </a:r>
                      <a:r>
                        <a:rPr lang="ru-RU" sz="900" dirty="0">
                          <a:effectLst/>
                          <a:latin typeface="Times New Roman" panose="02020603050405020304" pitchFamily="18" charset="0"/>
                          <a:ea typeface="Times New Roman" panose="02020603050405020304" pitchFamily="18" charset="0"/>
                        </a:rPr>
                        <a:t>пациентов находившихся на дистанционном наблюдении</a:t>
                      </a:r>
                      <a:br>
                        <a:rPr lang="ru-RU" sz="900" dirty="0">
                          <a:effectLst/>
                          <a:latin typeface="Times New Roman" panose="02020603050405020304" pitchFamily="18" charset="0"/>
                          <a:ea typeface="Times New Roman" panose="02020603050405020304" pitchFamily="18" charset="0"/>
                        </a:rPr>
                      </a:br>
                      <a:r>
                        <a:rPr lang="ru-RU" sz="900" dirty="0">
                          <a:effectLst/>
                          <a:latin typeface="Times New Roman" panose="02020603050405020304" pitchFamily="18" charset="0"/>
                          <a:ea typeface="Times New Roman" panose="02020603050405020304" pitchFamily="18" charset="0"/>
                        </a:rPr>
                        <a:t>за состоянием здоровья с применением телемедицинских технологий</a:t>
                      </a:r>
                      <a:endParaRPr lang="ru-RU" sz="1000" dirty="0">
                        <a:effectLst/>
                        <a:latin typeface="Times New Roman" panose="02020603050405020304" pitchFamily="18" charset="0"/>
                        <a:ea typeface="Times New Roman" panose="02020603050405020304" pitchFamily="18" charset="0"/>
                      </a:endParaRPr>
                    </a:p>
                  </a:txBody>
                  <a:tcPr marL="58721" marR="587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2</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925369314"/>
                  </a:ext>
                </a:extLst>
              </a:tr>
              <a:tr h="483145">
                <a:tc>
                  <a:txBody>
                    <a:bodyPr/>
                    <a:lstStyle/>
                    <a:p>
                      <a:pPr>
                        <a:spcAft>
                          <a:spcPts val="0"/>
                        </a:spcAft>
                      </a:pPr>
                      <a:r>
                        <a:rPr lang="ru-RU" sz="900">
                          <a:effectLst/>
                          <a:latin typeface="Times New Roman" panose="02020603050405020304" pitchFamily="18" charset="0"/>
                          <a:ea typeface="Times New Roman" panose="02020603050405020304" pitchFamily="18" charset="0"/>
                        </a:rPr>
                        <a:t>Количество проведенных консультаций с применением телемедицинских технологий в целях вынесения заключения по результатам диагностических исследований</a:t>
                      </a:r>
                      <a:endParaRPr lang="ru-RU" sz="1000">
                        <a:effectLst/>
                        <a:latin typeface="Times New Roman" panose="02020603050405020304" pitchFamily="18" charset="0"/>
                        <a:ea typeface="Times New Roman" panose="02020603050405020304" pitchFamily="18" charset="0"/>
                      </a:endParaRPr>
                    </a:p>
                  </a:txBody>
                  <a:tcPr marL="58721" marR="587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3</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900">
                          <a:effectLst/>
                          <a:latin typeface="Times New Roman" panose="02020603050405020304" pitchFamily="18" charset="0"/>
                          <a:ea typeface="Times New Roman" panose="02020603050405020304" pitchFamily="18" charset="0"/>
                        </a:rPr>
                        <a:t>x</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900">
                          <a:effectLst/>
                          <a:latin typeface="Times New Roman" panose="02020603050405020304" pitchFamily="18" charset="0"/>
                          <a:ea typeface="Times New Roman" panose="02020603050405020304" pitchFamily="18" charset="0"/>
                        </a:rPr>
                        <a:t>x</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900">
                          <a:effectLst/>
                          <a:latin typeface="Times New Roman" panose="02020603050405020304" pitchFamily="18" charset="0"/>
                          <a:ea typeface="Times New Roman" panose="02020603050405020304" pitchFamily="18" charset="0"/>
                        </a:rPr>
                        <a:t>x</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769932468"/>
                  </a:ext>
                </a:extLst>
              </a:tr>
              <a:tr h="389426">
                <a:tc>
                  <a:txBody>
                    <a:bodyPr/>
                    <a:lstStyle/>
                    <a:p>
                      <a:pPr>
                        <a:spcAft>
                          <a:spcPts val="0"/>
                        </a:spcAft>
                      </a:pPr>
                      <a:r>
                        <a:rPr lang="ru-RU" sz="900" dirty="0">
                          <a:solidFill>
                            <a:schemeClr val="tx1"/>
                          </a:solidFill>
                          <a:effectLst/>
                          <a:latin typeface="Times New Roman" panose="02020603050405020304" pitchFamily="18" charset="0"/>
                          <a:ea typeface="Times New Roman" panose="02020603050405020304" pitchFamily="18" charset="0"/>
                        </a:rPr>
                        <a:t>Число детей, получивших медицинскую реабилитацию с применением</a:t>
                      </a:r>
                      <a:endParaRPr lang="ru-RU" sz="1000" dirty="0">
                        <a:solidFill>
                          <a:schemeClr val="tx1"/>
                        </a:solidFill>
                        <a:effectLst/>
                        <a:latin typeface="Times New Roman" panose="02020603050405020304" pitchFamily="18" charset="0"/>
                        <a:ea typeface="Times New Roman" panose="02020603050405020304" pitchFamily="18" charset="0"/>
                      </a:endParaRPr>
                    </a:p>
                    <a:p>
                      <a:pPr>
                        <a:spcAft>
                          <a:spcPts val="0"/>
                        </a:spcAft>
                      </a:pPr>
                      <a:r>
                        <a:rPr lang="ru-RU" sz="900" dirty="0">
                          <a:solidFill>
                            <a:schemeClr val="tx1"/>
                          </a:solidFill>
                          <a:effectLst/>
                          <a:latin typeface="Times New Roman" panose="02020603050405020304" pitchFamily="18" charset="0"/>
                          <a:ea typeface="Times New Roman" panose="02020603050405020304" pitchFamily="18" charset="0"/>
                        </a:rPr>
                        <a:t>телемедицинских технологий</a:t>
                      </a:r>
                      <a:endParaRPr lang="ru-RU" sz="1000" dirty="0">
                        <a:solidFill>
                          <a:schemeClr val="tx1"/>
                        </a:solidFill>
                        <a:effectLst/>
                        <a:latin typeface="Times New Roman" panose="02020603050405020304" pitchFamily="18" charset="0"/>
                        <a:ea typeface="Times New Roman" panose="02020603050405020304" pitchFamily="18" charset="0"/>
                      </a:endParaRPr>
                    </a:p>
                  </a:txBody>
                  <a:tcPr marL="58721" marR="587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dirty="0">
                          <a:solidFill>
                            <a:schemeClr val="tx1"/>
                          </a:solidFill>
                          <a:effectLst/>
                          <a:latin typeface="Times New Roman" panose="02020603050405020304" pitchFamily="18" charset="0"/>
                          <a:ea typeface="Times New Roman" panose="02020603050405020304" pitchFamily="18" charset="0"/>
                        </a:rPr>
                        <a:t>4</a:t>
                      </a:r>
                      <a:endParaRPr lang="ru-RU" sz="1000" dirty="0">
                        <a:solidFill>
                          <a:schemeClr val="tx1"/>
                        </a:solidFill>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a:effectLst/>
                          <a:latin typeface="Times New Roman" panose="02020603050405020304" pitchFamily="18" charset="0"/>
                          <a:ea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900" dirty="0">
                          <a:effectLst/>
                          <a:latin typeface="Times New Roman" panose="02020603050405020304" pitchFamily="18" charset="0"/>
                          <a:ea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endParaRPr>
                    </a:p>
                  </a:txBody>
                  <a:tcPr marL="58721" marR="587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670780846"/>
                  </a:ext>
                </a:extLst>
              </a:tr>
            </a:tbl>
          </a:graphicData>
        </a:graphic>
      </p:graphicFrame>
      <p:sp>
        <p:nvSpPr>
          <p:cNvPr id="45058" name="Rectangle 2"/>
          <p:cNvSpPr>
            <a:spLocks noGrp="1" noChangeArrowheads="1"/>
          </p:cNvSpPr>
          <p:nvPr>
            <p:ph type="title"/>
          </p:nvPr>
        </p:nvSpPr>
        <p:spPr>
          <a:xfrm>
            <a:off x="304800" y="332656"/>
            <a:ext cx="2895600" cy="216024"/>
          </a:xfrm>
        </p:spPr>
        <p:txBody>
          <a:bodyPr/>
          <a:lstStyle/>
          <a:p>
            <a:pPr marL="838200" indent="-838200"/>
            <a:r>
              <a:rPr lang="ru-RU" altLang="ru-RU" sz="2000" b="1" dirty="0" smtClean="0">
                <a:latin typeface="Times New Roman" panose="02020603050405020304" pitchFamily="18" charset="0"/>
              </a:rPr>
              <a:t>Таблица 7004 </a:t>
            </a:r>
            <a:r>
              <a:rPr lang="ru-RU" altLang="ru-RU" sz="2000" dirty="0" smtClean="0">
                <a:latin typeface="Times New Roman" panose="02020603050405020304" pitchFamily="18" charset="0"/>
              </a:rPr>
              <a:t> </a:t>
            </a:r>
            <a:endParaRPr lang="ru-RU" altLang="ru-RU" sz="1400" b="1" dirty="0" smtClean="0">
              <a:latin typeface="Times New Roman" panose="02020603050405020304" pitchFamily="18" charset="0"/>
            </a:endParaRPr>
          </a:p>
        </p:txBody>
      </p:sp>
      <p:sp>
        <p:nvSpPr>
          <p:cNvPr id="45059" name="Line 3"/>
          <p:cNvSpPr>
            <a:spLocks noChangeShapeType="1"/>
          </p:cNvSpPr>
          <p:nvPr/>
        </p:nvSpPr>
        <p:spPr bwMode="auto">
          <a:xfrm>
            <a:off x="3721100" y="1587500"/>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45060" name="Rectangle 605"/>
          <p:cNvSpPr>
            <a:spLocks noChangeArrowheads="1"/>
          </p:cNvSpPr>
          <p:nvPr/>
        </p:nvSpPr>
        <p:spPr bwMode="auto">
          <a:xfrm>
            <a:off x="-108520" y="44624"/>
            <a:ext cx="9252520"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838200" indent="-838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sz="1600" b="1" dirty="0">
                <a:latin typeface="Times New Roman" pitchFamily="18" charset="0"/>
              </a:rPr>
              <a:t>Сведения о применении телемедицинских технологий при оказании медицинской помощи</a:t>
            </a:r>
            <a:endParaRPr lang="ru-RU" altLang="ru-RU" sz="1600" dirty="0">
              <a:latin typeface="Times New Roman" panose="02020603050405020304" pitchFamily="18" charset="0"/>
            </a:endParaRPr>
          </a:p>
        </p:txBody>
      </p:sp>
      <p:sp>
        <p:nvSpPr>
          <p:cNvPr id="2" name="Прямоугольник 1"/>
          <p:cNvSpPr/>
          <p:nvPr/>
        </p:nvSpPr>
        <p:spPr>
          <a:xfrm>
            <a:off x="5524088" y="3094880"/>
            <a:ext cx="3384376" cy="576064"/>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ru-RU" b="1" dirty="0">
                <a:solidFill>
                  <a:srgbClr val="000000"/>
                </a:solidFill>
                <a:cs typeface="Times New Roman" pitchFamily="18" charset="0"/>
              </a:rPr>
              <a:t>Графа 3 равна сумме граф 4+5+6 по всем </a:t>
            </a:r>
            <a:r>
              <a:rPr lang="ru-RU" altLang="ru-RU" b="1" dirty="0" smtClean="0">
                <a:solidFill>
                  <a:srgbClr val="000000"/>
                </a:solidFill>
                <a:cs typeface="Times New Roman" pitchFamily="18" charset="0"/>
              </a:rPr>
              <a:t>строкам</a:t>
            </a:r>
            <a:endParaRPr lang="ru-RU" altLang="ru-RU" b="1" dirty="0">
              <a:solidFill>
                <a:srgbClr val="000000"/>
              </a:solidFill>
              <a:latin typeface="Arial" charset="0"/>
            </a:endParaRPr>
          </a:p>
        </p:txBody>
      </p:sp>
      <p:sp>
        <p:nvSpPr>
          <p:cNvPr id="3" name="Прямоугольник 2"/>
          <p:cNvSpPr/>
          <p:nvPr/>
        </p:nvSpPr>
        <p:spPr>
          <a:xfrm>
            <a:off x="5524088" y="3933056"/>
            <a:ext cx="3240360" cy="936104"/>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ru-RU" altLang="ru-RU" b="1" dirty="0">
                <a:solidFill>
                  <a:srgbClr val="000000"/>
                </a:solidFill>
                <a:cs typeface="Times New Roman" pitchFamily="18" charset="0"/>
              </a:rPr>
              <a:t>Графа </a:t>
            </a:r>
            <a:r>
              <a:rPr lang="ru-RU" altLang="ru-RU" b="1" dirty="0" smtClean="0">
                <a:solidFill>
                  <a:srgbClr val="000000"/>
                </a:solidFill>
                <a:cs typeface="Times New Roman" pitchFamily="18" charset="0"/>
              </a:rPr>
              <a:t>3 больше </a:t>
            </a:r>
            <a:r>
              <a:rPr lang="ru-RU" altLang="ru-RU" b="1" dirty="0">
                <a:solidFill>
                  <a:srgbClr val="000000"/>
                </a:solidFill>
                <a:cs typeface="Times New Roman" pitchFamily="18" charset="0"/>
              </a:rPr>
              <a:t>или равна графе </a:t>
            </a:r>
            <a:r>
              <a:rPr lang="ru-RU" altLang="ru-RU" b="1" dirty="0" smtClean="0">
                <a:solidFill>
                  <a:srgbClr val="000000"/>
                </a:solidFill>
                <a:cs typeface="Times New Roman" pitchFamily="18" charset="0"/>
              </a:rPr>
              <a:t>7 </a:t>
            </a:r>
            <a:r>
              <a:rPr lang="ru-RU" altLang="ru-RU" b="1" dirty="0">
                <a:solidFill>
                  <a:srgbClr val="000000"/>
                </a:solidFill>
                <a:cs typeface="Times New Roman" pitchFamily="18" charset="0"/>
              </a:rPr>
              <a:t>по всем строкам</a:t>
            </a:r>
            <a:endParaRPr lang="ru-RU" altLang="ru-RU" b="1" dirty="0">
              <a:solidFill>
                <a:srgbClr val="000000"/>
              </a:solidFill>
              <a:latin typeface="Arial" charset="0"/>
            </a:endParaRPr>
          </a:p>
        </p:txBody>
      </p:sp>
      <p:sp>
        <p:nvSpPr>
          <p:cNvPr id="9" name="Прямоугольник 8"/>
          <p:cNvSpPr/>
          <p:nvPr/>
        </p:nvSpPr>
        <p:spPr>
          <a:xfrm>
            <a:off x="5380072" y="2006089"/>
            <a:ext cx="3687728" cy="576064"/>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ru-RU" sz="1400" b="1" dirty="0" smtClean="0">
                <a:solidFill>
                  <a:srgbClr val="FF0000"/>
                </a:solidFill>
                <a:cs typeface="Times New Roman" pitchFamily="18" charset="0"/>
              </a:rPr>
              <a:t>Строку 1 показывают только те организации, которые проводили консультацию</a:t>
            </a:r>
            <a:endParaRPr lang="ru-RU" altLang="ru-RU" sz="1400" b="1" dirty="0">
              <a:solidFill>
                <a:srgbClr val="FF0000"/>
              </a:solidFill>
              <a:cs typeface="Times New Roman" pitchFamily="18" charset="0"/>
            </a:endParaRPr>
          </a:p>
        </p:txBody>
      </p:sp>
    </p:spTree>
    <p:extLst>
      <p:ext uri="{BB962C8B-B14F-4D97-AF65-F5344CB8AC3E}">
        <p14:creationId xmlns:p14="http://schemas.microsoft.com/office/powerpoint/2010/main" val="184744418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9090" name="Rectangle 2"/>
          <p:cNvSpPr>
            <a:spLocks noGrp="1" noChangeArrowheads="1"/>
          </p:cNvSpPr>
          <p:nvPr>
            <p:ph type="body" idx="1"/>
          </p:nvPr>
        </p:nvSpPr>
        <p:spPr>
          <a:xfrm>
            <a:off x="152400" y="1371600"/>
            <a:ext cx="8839200" cy="5257800"/>
          </a:xfrm>
        </p:spPr>
        <p:txBody>
          <a:bodyPr/>
          <a:lstStyle/>
          <a:p>
            <a:pPr>
              <a:lnSpc>
                <a:spcPct val="80000"/>
              </a:lnSpc>
              <a:buFont typeface="Wingdings" panose="05000000000000000000" pitchFamily="2" charset="2"/>
              <a:buNone/>
              <a:defRPr/>
            </a:pPr>
            <a:endParaRPr lang="ru-RU" altLang="ru-RU" sz="900" b="1" dirty="0" smtClean="0">
              <a:latin typeface="Times New Roman" panose="02020603050405020304" pitchFamily="18" charset="0"/>
            </a:endParaRPr>
          </a:p>
          <a:p>
            <a:pPr>
              <a:lnSpc>
                <a:spcPct val="80000"/>
              </a:lnSpc>
              <a:buFont typeface="Arial" panose="020B0604020202020204" pitchFamily="34" charset="0"/>
              <a:buNone/>
              <a:defRPr/>
            </a:pPr>
            <a:r>
              <a:rPr lang="ru-RU" altLang="ru-RU" sz="2000" dirty="0" smtClean="0">
                <a:latin typeface="Times New Roman" panose="02020603050405020304" pitchFamily="18" charset="0"/>
              </a:rPr>
              <a:t>	</a:t>
            </a:r>
          </a:p>
          <a:p>
            <a:pPr marL="0" indent="0">
              <a:lnSpc>
                <a:spcPct val="80000"/>
              </a:lnSpc>
              <a:buFont typeface="Arial" panose="020B0604020202020204" pitchFamily="34" charset="0"/>
              <a:buNone/>
              <a:defRPr/>
            </a:pPr>
            <a:r>
              <a:rPr lang="ru-RU" altLang="ru-RU" sz="2000" b="1" dirty="0" smtClean="0">
                <a:solidFill>
                  <a:srgbClr val="000000"/>
                </a:solidFill>
                <a:latin typeface="Times New Roman" panose="02020603050405020304" pitchFamily="18" charset="0"/>
                <a:cs typeface="Times New Roman" panose="02020603050405020304" pitchFamily="18" charset="0"/>
              </a:rPr>
              <a:t>Здание</a:t>
            </a:r>
            <a:r>
              <a:rPr lang="ru-RU" altLang="ru-RU" sz="2000" dirty="0" smtClean="0">
                <a:solidFill>
                  <a:srgbClr val="000000"/>
                </a:solidFill>
                <a:latin typeface="Times New Roman" panose="02020603050405020304" pitchFamily="18" charset="0"/>
                <a:cs typeface="Times New Roman" panose="02020603050405020304" pitchFamily="18" charset="0"/>
              </a:rPr>
              <a:t> – это строение, имеющее свой технический паспорт и состоящее на балансе медицинской организации или арендуемое у других организаций на конец отчетного года. </a:t>
            </a:r>
          </a:p>
          <a:p>
            <a:pPr marL="0" indent="0">
              <a:lnSpc>
                <a:spcPct val="80000"/>
              </a:lnSpc>
              <a:buFont typeface="Arial" panose="020B0604020202020204" pitchFamily="34" charset="0"/>
              <a:buNone/>
              <a:defRPr/>
            </a:pPr>
            <a:endParaRPr lang="ru-RU" altLang="ru-RU" sz="2000" dirty="0">
              <a:solidFill>
                <a:srgbClr val="000000"/>
              </a:solidFill>
              <a:latin typeface="Times New Roman" panose="02020603050405020304" pitchFamily="18" charset="0"/>
              <a:cs typeface="Times New Roman" panose="02020603050405020304" pitchFamily="18" charset="0"/>
            </a:endParaRPr>
          </a:p>
          <a:p>
            <a:pPr marL="0" indent="0">
              <a:lnSpc>
                <a:spcPct val="80000"/>
              </a:lnSpc>
              <a:buFont typeface="Arial" panose="020B0604020202020204" pitchFamily="34" charset="0"/>
              <a:buNone/>
              <a:defRPr/>
            </a:pPr>
            <a:r>
              <a:rPr lang="ru-RU" altLang="ru-RU" sz="2000" dirty="0" smtClean="0">
                <a:solidFill>
                  <a:srgbClr val="000000"/>
                </a:solidFill>
                <a:latin typeface="Times New Roman" panose="02020603050405020304" pitchFamily="18" charset="0"/>
                <a:cs typeface="Times New Roman" panose="02020603050405020304" pitchFamily="18" charset="0"/>
              </a:rPr>
              <a:t>Таблица 8000 заполняется на основании технического паспорта здания, актов обследования зданий на необходимость капитального ремонта, актов об аварийном состоянии зданий</a:t>
            </a:r>
          </a:p>
          <a:p>
            <a:pPr>
              <a:lnSpc>
                <a:spcPct val="80000"/>
              </a:lnSpc>
              <a:defRPr/>
            </a:pPr>
            <a:endParaRPr lang="ru-RU" altLang="ru-RU" sz="2000" dirty="0" smtClean="0">
              <a:solidFill>
                <a:srgbClr val="000000"/>
              </a:solidFill>
              <a:latin typeface="Times New Roman" panose="02020603050405020304" pitchFamily="18" charset="0"/>
              <a:cs typeface="Times New Roman" panose="02020603050405020304" pitchFamily="18" charset="0"/>
            </a:endParaRPr>
          </a:p>
          <a:p>
            <a:pPr marL="0" indent="0">
              <a:lnSpc>
                <a:spcPct val="80000"/>
              </a:lnSpc>
              <a:buFont typeface="Arial" panose="020B0604020202020204" pitchFamily="34" charset="0"/>
              <a:buNone/>
              <a:defRPr/>
            </a:pPr>
            <a:r>
              <a:rPr lang="ru-RU" altLang="ru-RU" sz="2000" b="1" dirty="0" smtClean="0">
                <a:solidFill>
                  <a:srgbClr val="000000"/>
                </a:solidFill>
                <a:latin typeface="Times New Roman" panose="02020603050405020304" pitchFamily="18" charset="0"/>
                <a:cs typeface="Times New Roman" panose="02020603050405020304" pitchFamily="18" charset="0"/>
              </a:rPr>
              <a:t>Приспособленное помещение </a:t>
            </a:r>
            <a:r>
              <a:rPr lang="ru-RU" altLang="ru-RU" sz="2000" dirty="0" smtClean="0">
                <a:solidFill>
                  <a:srgbClr val="000000"/>
                </a:solidFill>
                <a:latin typeface="Times New Roman" panose="02020603050405020304" pitchFamily="18" charset="0"/>
                <a:cs typeface="Times New Roman" panose="02020603050405020304" pitchFamily="18" charset="0"/>
              </a:rPr>
              <a:t>– это помещение технически </a:t>
            </a:r>
            <a:r>
              <a:rPr lang="ru-RU" altLang="ru-RU" sz="2000" dirty="0" err="1" smtClean="0">
                <a:solidFill>
                  <a:srgbClr val="000000"/>
                </a:solidFill>
                <a:latin typeface="Times New Roman" panose="02020603050405020304" pitchFamily="18" charset="0"/>
                <a:cs typeface="Times New Roman" panose="02020603050405020304" pitchFamily="18" charset="0"/>
              </a:rPr>
              <a:t>переобустроенное</a:t>
            </a:r>
            <a:r>
              <a:rPr lang="ru-RU" altLang="ru-RU" sz="2000" dirty="0" smtClean="0">
                <a:solidFill>
                  <a:srgbClr val="000000"/>
                </a:solidFill>
                <a:latin typeface="Times New Roman" panose="02020603050405020304" pitchFamily="18" charset="0"/>
                <a:cs typeface="Times New Roman" panose="02020603050405020304" pitchFamily="18" charset="0"/>
              </a:rPr>
              <a:t> для определенных целей использования. То, что изначально не входило в типовой проект</a:t>
            </a:r>
          </a:p>
        </p:txBody>
      </p:sp>
      <p:sp>
        <p:nvSpPr>
          <p:cNvPr id="48131" name="Rectangle 3"/>
          <p:cNvSpPr>
            <a:spLocks noGrp="1" noChangeArrowheads="1"/>
          </p:cNvSpPr>
          <p:nvPr>
            <p:ph type="title"/>
          </p:nvPr>
        </p:nvSpPr>
        <p:spPr>
          <a:xfrm>
            <a:off x="381000" y="457200"/>
            <a:ext cx="8534400" cy="990600"/>
          </a:xfrm>
        </p:spPr>
        <p:txBody>
          <a:bodyPr/>
          <a:lstStyle/>
          <a:p>
            <a:pPr marL="838200" indent="-838200"/>
            <a:r>
              <a:rPr lang="ru-RU" altLang="ru-RU" sz="2000" b="1" smtClean="0">
                <a:latin typeface="Times New Roman" panose="02020603050405020304" pitchFamily="18" charset="0"/>
              </a:rPr>
              <a:t>При заполнении раздела </a:t>
            </a:r>
            <a:r>
              <a:rPr lang="en-US" altLang="ru-RU" sz="2000" b="1" smtClean="0">
                <a:latin typeface="Times New Roman" panose="02020603050405020304" pitchFamily="18" charset="0"/>
              </a:rPr>
              <a:t>VIII </a:t>
            </a:r>
            <a:r>
              <a:rPr lang="ru-RU" altLang="ru-RU" sz="2000" b="1" smtClean="0">
                <a:latin typeface="Times New Roman" panose="02020603050405020304" pitchFamily="18" charset="0"/>
              </a:rPr>
              <a:t>«Техническое состояние зданий» ФФСН №30 следует иметь в виду</a:t>
            </a:r>
          </a:p>
        </p:txBody>
      </p:sp>
    </p:spTree>
    <p:extLst>
      <p:ext uri="{BB962C8B-B14F-4D97-AF65-F5344CB8AC3E}">
        <p14:creationId xmlns:p14="http://schemas.microsoft.com/office/powerpoint/2010/main" val="137788727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аблица 2"/>
          <p:cNvSpPr>
            <a:spLocks noGrp="1"/>
          </p:cNvSpPr>
          <p:nvPr>
            <p:ph type="tbl" idx="1"/>
          </p:nvPr>
        </p:nvSpPr>
        <p:spPr/>
      </p:sp>
      <p:pic>
        <p:nvPicPr>
          <p:cNvPr id="4" name="Рисунок 3"/>
          <p:cNvPicPr/>
          <p:nvPr/>
        </p:nvPicPr>
        <p:blipFill>
          <a:blip r:embed="rId2"/>
          <a:stretch>
            <a:fillRect/>
          </a:stretch>
        </p:blipFill>
        <p:spPr>
          <a:xfrm>
            <a:off x="-900608" y="-171400"/>
            <a:ext cx="11449272" cy="6428596"/>
          </a:xfrm>
          <a:prstGeom prst="rect">
            <a:avLst/>
          </a:prstGeom>
        </p:spPr>
      </p:pic>
      <p:sp>
        <p:nvSpPr>
          <p:cNvPr id="5" name="Прямоугольник 4"/>
          <p:cNvSpPr/>
          <p:nvPr/>
        </p:nvSpPr>
        <p:spPr>
          <a:xfrm>
            <a:off x="2483768" y="4509121"/>
            <a:ext cx="4374232" cy="1200329"/>
          </a:xfrm>
          <a:prstGeom prst="rect">
            <a:avLst/>
          </a:prstGeom>
        </p:spPr>
        <p:txBody>
          <a:bodyPr wrap="square">
            <a:spAutoFit/>
          </a:bodyPr>
          <a:lstStyle/>
          <a:p>
            <a:pPr eaLnBrk="1" hangingPunct="1">
              <a:defRPr/>
            </a:pPr>
            <a:r>
              <a:rPr lang="ru-RU" b="1" dirty="0">
                <a:ln w="0"/>
                <a:solidFill>
                  <a:srgbClr val="C00000"/>
                </a:solidFill>
                <a:latin typeface="Times New Roman" panose="02020603050405020304" pitchFamily="18" charset="0"/>
                <a:cs typeface="Times New Roman" panose="02020603050405020304" pitchFamily="18" charset="0"/>
              </a:rPr>
              <a:t>При наличии данных в графах 4, 5, 6 необходимо представить в сканированном виде акты на каждое здание в электронном виде</a:t>
            </a:r>
          </a:p>
        </p:txBody>
      </p:sp>
    </p:spTree>
    <p:extLst>
      <p:ext uri="{BB962C8B-B14F-4D97-AF65-F5344CB8AC3E}">
        <p14:creationId xmlns:p14="http://schemas.microsoft.com/office/powerpoint/2010/main" val="167924906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rot="10800000" flipV="1">
            <a:off x="722313" y="188641"/>
            <a:ext cx="7772400" cy="936103"/>
          </a:xfrm>
        </p:spPr>
        <p:txBody>
          <a:bodyPr/>
          <a:lstStyle/>
          <a:p>
            <a:r>
              <a:rPr lang="ru-RU" dirty="0" smtClean="0"/>
              <a:t>Форма   30 - село</a:t>
            </a:r>
            <a:endParaRPr lang="ru-RU" dirty="0"/>
          </a:p>
        </p:txBody>
      </p:sp>
      <p:sp>
        <p:nvSpPr>
          <p:cNvPr id="4" name="Текст 3"/>
          <p:cNvSpPr>
            <a:spLocks noGrp="1"/>
          </p:cNvSpPr>
          <p:nvPr>
            <p:ph type="body" idx="1"/>
          </p:nvPr>
        </p:nvSpPr>
        <p:spPr>
          <a:xfrm>
            <a:off x="722313" y="1052736"/>
            <a:ext cx="7772400" cy="5256584"/>
          </a:xfrm>
        </p:spPr>
        <p:txBody>
          <a:bodyPr/>
          <a:lstStyle/>
          <a:p>
            <a:pPr algn="just"/>
            <a:r>
              <a:rPr lang="ru-RU" sz="3200" dirty="0" smtClean="0">
                <a:solidFill>
                  <a:schemeClr val="tx1"/>
                </a:solidFill>
              </a:rPr>
              <a:t>Форма 30 – село  предоставляется сводным отчетом по территории.</a:t>
            </a:r>
          </a:p>
          <a:p>
            <a:pPr algn="just"/>
            <a:endParaRPr lang="ru-RU" sz="3200" dirty="0" smtClean="0">
              <a:solidFill>
                <a:schemeClr val="tx1"/>
              </a:solidFill>
            </a:endParaRPr>
          </a:p>
          <a:p>
            <a:r>
              <a:rPr lang="ru-RU" sz="3200" dirty="0" smtClean="0">
                <a:solidFill>
                  <a:srgbClr val="FF0000"/>
                </a:solidFill>
              </a:rPr>
              <a:t>В форму включаются </a:t>
            </a:r>
            <a:r>
              <a:rPr lang="ru-RU" sz="3200" dirty="0" smtClean="0">
                <a:solidFill>
                  <a:schemeClr val="tx1"/>
                </a:solidFill>
              </a:rPr>
              <a:t>все медицинские организации, как юридические лица так и структурные подразделения, расположенные только в сельской местности – это больничные медицинские организации, поликлиники, амбулатории, </a:t>
            </a:r>
            <a:r>
              <a:rPr lang="ru-RU" sz="3200" dirty="0" err="1" smtClean="0">
                <a:solidFill>
                  <a:schemeClr val="tx1"/>
                </a:solidFill>
              </a:rPr>
              <a:t>ФАПы</a:t>
            </a:r>
            <a:r>
              <a:rPr lang="ru-RU" sz="3200" dirty="0" smtClean="0">
                <a:solidFill>
                  <a:schemeClr val="tx1"/>
                </a:solidFill>
              </a:rPr>
              <a:t>, ФП и другие).</a:t>
            </a:r>
            <a:endParaRPr lang="ru-RU" sz="3200" dirty="0">
              <a:solidFill>
                <a:schemeClr val="tx1"/>
              </a:solidFill>
            </a:endParaRPr>
          </a:p>
        </p:txBody>
      </p:sp>
    </p:spTree>
    <p:extLst>
      <p:ext uri="{BB962C8B-B14F-4D97-AF65-F5344CB8AC3E}">
        <p14:creationId xmlns:p14="http://schemas.microsoft.com/office/powerpoint/2010/main" val="382085691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5818658"/>
          </a:xfrm>
        </p:spPr>
        <p:txBody>
          <a:bodyPr/>
          <a:lstStyle/>
          <a:p>
            <a:r>
              <a:rPr lang="ru-RU" dirty="0" smtClean="0"/>
              <a:t>Обязательна сверка формы 30 с формой 30- село</a:t>
            </a:r>
            <a:br>
              <a:rPr lang="ru-RU" dirty="0" smtClean="0"/>
            </a:br>
            <a:r>
              <a:rPr lang="ru-RU" dirty="0" smtClean="0"/>
              <a:t>Например:</a:t>
            </a:r>
            <a:br>
              <a:rPr lang="ru-RU" dirty="0" smtClean="0"/>
            </a:br>
            <a:r>
              <a:rPr lang="ru-RU" dirty="0" smtClean="0"/>
              <a:t>количество ФАП, ФП, здания, штаты, посещения и т.д. </a:t>
            </a:r>
            <a:endParaRPr lang="ru-RU" dirty="0"/>
          </a:p>
        </p:txBody>
      </p:sp>
    </p:spTree>
    <p:extLst>
      <p:ext uri="{BB962C8B-B14F-4D97-AF65-F5344CB8AC3E}">
        <p14:creationId xmlns:p14="http://schemas.microsoft.com/office/powerpoint/2010/main" val="330480337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755576" y="1700808"/>
            <a:ext cx="7474024" cy="4032448"/>
          </a:xfrm>
        </p:spPr>
        <p:txBody>
          <a:bodyPr/>
          <a:lstStyle/>
          <a:p>
            <a:r>
              <a:rPr lang="ru-RU" dirty="0" smtClean="0">
                <a:solidFill>
                  <a:srgbClr val="FF0000"/>
                </a:solidFill>
              </a:rPr>
              <a:t>Благодарю за внимание</a:t>
            </a:r>
            <a:r>
              <a:rPr lang="en-US" dirty="0" smtClean="0">
                <a:solidFill>
                  <a:srgbClr val="FF0000"/>
                </a:solidFill>
              </a:rPr>
              <a:t/>
            </a:r>
            <a:br>
              <a:rPr lang="en-US" dirty="0" smtClean="0">
                <a:solidFill>
                  <a:srgbClr val="FF0000"/>
                </a:solidFill>
              </a:rPr>
            </a:br>
            <a:r>
              <a:rPr lang="en-US" dirty="0">
                <a:solidFill>
                  <a:srgbClr val="FF0000"/>
                </a:solidFill>
              </a:rPr>
              <a:t/>
            </a:r>
            <a:br>
              <a:rPr lang="en-US" dirty="0">
                <a:solidFill>
                  <a:srgbClr val="FF0000"/>
                </a:solidFill>
              </a:rPr>
            </a:br>
            <a:r>
              <a:rPr lang="ru-RU" b="1" dirty="0">
                <a:latin typeface="Times New Roman" panose="02020603050405020304" pitchFamily="18" charset="0"/>
                <a:cs typeface="Times New Roman" panose="02020603050405020304" pitchFamily="18" charset="0"/>
              </a:rPr>
              <a:t>Заведующая отделом медицинской статистики</a:t>
            </a:r>
            <a:br>
              <a:rPr lang="ru-RU" b="1" dirty="0">
                <a:latin typeface="Times New Roman" panose="02020603050405020304" pitchFamily="18" charset="0"/>
                <a:cs typeface="Times New Roman" panose="02020603050405020304" pitchFamily="18" charset="0"/>
              </a:rPr>
            </a:br>
            <a:r>
              <a:rPr lang="ru-RU" b="1" dirty="0">
                <a:latin typeface="Times New Roman" panose="02020603050405020304" pitchFamily="18" charset="0"/>
                <a:cs typeface="Times New Roman" panose="02020603050405020304" pitchFamily="18" charset="0"/>
              </a:rPr>
              <a:t>Шумакова О.В.</a:t>
            </a:r>
            <a:br>
              <a:rPr lang="ru-RU" b="1" dirty="0">
                <a:latin typeface="Times New Roman" panose="02020603050405020304" pitchFamily="18" charset="0"/>
                <a:cs typeface="Times New Roman" panose="02020603050405020304" pitchFamily="18" charset="0"/>
              </a:rPr>
            </a:br>
            <a:r>
              <a:rPr lang="en-US" b="1" u="sng" dirty="0">
                <a:latin typeface="Times New Roman" panose="02020603050405020304" pitchFamily="18" charset="0"/>
                <a:cs typeface="Times New Roman" panose="02020603050405020304" pitchFamily="18" charset="0"/>
                <a:hlinkClick r:id="rId2"/>
              </a:rPr>
              <a:t>shov@kuzdrav.ru</a:t>
            </a:r>
            <a:r>
              <a:rPr lang="en-US" b="1" u="sng" dirty="0">
                <a:latin typeface="Times New Roman" panose="02020603050405020304" pitchFamily="18" charset="0"/>
                <a:cs typeface="Times New Roman" panose="02020603050405020304" pitchFamily="18" charset="0"/>
              </a:rPr>
              <a:t/>
            </a:r>
            <a:br>
              <a:rPr lang="en-US" b="1" u="sng" dirty="0">
                <a:latin typeface="Times New Roman" panose="02020603050405020304" pitchFamily="18" charset="0"/>
                <a:cs typeface="Times New Roman" panose="02020603050405020304" pitchFamily="18" charset="0"/>
              </a:rPr>
            </a:br>
            <a:r>
              <a:rPr lang="ru-RU" b="1" u="sng" dirty="0">
                <a:latin typeface="Times New Roman" panose="02020603050405020304" pitchFamily="18" charset="0"/>
                <a:cs typeface="Times New Roman" panose="02020603050405020304" pitchFamily="18" charset="0"/>
              </a:rPr>
              <a:t>тел. 68-05-02, д.4081</a:t>
            </a:r>
            <a:br>
              <a:rPr lang="ru-RU" b="1" u="sng" dirty="0">
                <a:latin typeface="Times New Roman" panose="02020603050405020304" pitchFamily="18" charset="0"/>
                <a:cs typeface="Times New Roman" panose="02020603050405020304" pitchFamily="18" charset="0"/>
              </a:rPr>
            </a:br>
            <a:r>
              <a:rPr lang="ru-RU" dirty="0" smtClean="0">
                <a:solidFill>
                  <a:srgbClr val="FF0000"/>
                </a:solidFill>
              </a:rPr>
              <a:t>    </a:t>
            </a:r>
            <a:r>
              <a:rPr lang="en-US" dirty="0" smtClean="0">
                <a:solidFill>
                  <a:srgbClr val="FF0000"/>
                </a:solidFill>
              </a:rPr>
              <a:t/>
            </a:r>
            <a:br>
              <a:rPr lang="en-US" dirty="0" smtClean="0">
                <a:solidFill>
                  <a:srgbClr val="FF0000"/>
                </a:solidFill>
              </a:rPr>
            </a:br>
            <a:r>
              <a:rPr lang="en-US" dirty="0">
                <a:solidFill>
                  <a:srgbClr val="FF0000"/>
                </a:solidFill>
              </a:rPr>
              <a:t/>
            </a:r>
            <a:br>
              <a:rPr lang="en-US" dirty="0">
                <a:solidFill>
                  <a:srgbClr val="FF0000"/>
                </a:solidFill>
              </a:rPr>
            </a:br>
            <a:endParaRPr lang="ru-RU" sz="3600" dirty="0"/>
          </a:p>
        </p:txBody>
      </p:sp>
    </p:spTree>
    <p:extLst>
      <p:ext uri="{BB962C8B-B14F-4D97-AF65-F5344CB8AC3E}">
        <p14:creationId xmlns:p14="http://schemas.microsoft.com/office/powerpoint/2010/main" val="3338342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1628800"/>
            <a:ext cx="8748464" cy="2016224"/>
          </a:xfrm>
        </p:spPr>
        <p:txBody>
          <a:bodyPr/>
          <a:lstStyle/>
          <a:p>
            <a:r>
              <a:rPr lang="ru-RU" b="1" u="sng" dirty="0" smtClean="0"/>
              <a:t>ГОДОВОЙ ОТЧЕТ за 202</a:t>
            </a:r>
            <a:r>
              <a:rPr lang="en-US" b="1" u="sng" dirty="0" smtClean="0"/>
              <a:t>2</a:t>
            </a:r>
            <a:r>
              <a:rPr lang="ru-RU" b="1" u="sng" dirty="0" smtClean="0"/>
              <a:t> год </a:t>
            </a:r>
            <a:endParaRPr lang="ru-RU" dirty="0"/>
          </a:p>
        </p:txBody>
      </p:sp>
    </p:spTree>
    <p:extLst>
      <p:ext uri="{BB962C8B-B14F-4D97-AF65-F5344CB8AC3E}">
        <p14:creationId xmlns:p14="http://schemas.microsoft.com/office/powerpoint/2010/main" val="393966298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22972</TotalTime>
  <Words>5197</Words>
  <Application>Microsoft Office PowerPoint</Application>
  <PresentationFormat>Экран (4:3)</PresentationFormat>
  <Paragraphs>2021</Paragraphs>
  <Slides>89</Slides>
  <Notes>9</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89</vt:i4>
      </vt:variant>
    </vt:vector>
  </HeadingPairs>
  <TitlesOfParts>
    <vt:vector size="98" baseType="lpstr">
      <vt:lpstr>Arial</vt:lpstr>
      <vt:lpstr>Calibri</vt:lpstr>
      <vt:lpstr>Helios</vt:lpstr>
      <vt:lpstr>Symbol</vt:lpstr>
      <vt:lpstr>Times New Roman</vt:lpstr>
      <vt:lpstr>Trebuchet MS</vt:lpstr>
      <vt:lpstr>Wingdings</vt:lpstr>
      <vt:lpstr>Wingdings 2</vt:lpstr>
      <vt:lpstr>Тема Office</vt:lpstr>
      <vt:lpstr>   ГАУЗ КОМИАЦ им. Р.М. Зельковича     </vt:lpstr>
      <vt:lpstr>   1. Переход на Международную классификацию болезней 11 пересмотра    </vt:lpstr>
      <vt:lpstr>Презентация PowerPoint</vt:lpstr>
      <vt:lpstr>Презентация PowerPoint</vt:lpstr>
      <vt:lpstr>Презентация PowerPoint</vt:lpstr>
      <vt:lpstr>   2. Автоматизация системы сбора статистики на основании первичных данных    </vt:lpstr>
      <vt:lpstr>Презентация PowerPoint</vt:lpstr>
      <vt:lpstr>Презентация PowerPoint</vt:lpstr>
      <vt:lpstr>ГОДОВОЙ ОТЧЕТ за 2022 год </vt:lpstr>
      <vt:lpstr>Презентация PowerPoint</vt:lpstr>
      <vt:lpstr>из проекта приказа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Список наших сотрудников , принимающих отчетные формы  выставлен на сайте  КОМИАЦ в разделе «Годовой отчет 2022» (ФИО, должность, телефон, эл.почта)</vt:lpstr>
      <vt:lpstr>Изменения по формам в отчетных формах за 2022 год</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Форма 64, раздел 6, т. 6000 заполняется всеми медицинскими организациями, которые занимаются заготовкой, хранением и использованием донорской крови и ее компонентами.   Данные по т. 6000 формы 64 должны быть равны данным по т.  3200 формы 30 !!!   </vt:lpstr>
      <vt:lpstr>!!! По гр. 9 т. 5000, 6000 предоставить пояснительную записку с указанием причины утилизации</vt:lpstr>
      <vt:lpstr>Презентация PowerPoint</vt:lpstr>
      <vt:lpstr>Презентация PowerPoint</vt:lpstr>
      <vt:lpstr>1. Общие сведения</vt:lpstr>
      <vt:lpstr>2. Кабинеты, отделения, подразделения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В строку «3» не включаются отделения (кабинеты), организованные в специализированных онкологических диспансерах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ВАЖНО!  ОБЪЕМ ТРАНСФУЗИОННЫХ СРЕДСТВ УКАЗЫВАЕТСЯ В ЛИТРАХ НЕ ПУТАТЬ С ДОЗАМИ Обратить внимание на показатели  -   объем на одно переливание и на одного пациента,  а также число переливаний на одного пациента  т. 3200 ф. 30 должна сверяться с т. 6.1, раздел 6 ф. 64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Таблица 5600 (учитывается аппараты и оборудование, состоящее на балансе на конец года)  </vt:lpstr>
      <vt:lpstr>Табл.7000</vt:lpstr>
      <vt:lpstr>Таблица 7001</vt:lpstr>
      <vt:lpstr>Презентация PowerPoint</vt:lpstr>
      <vt:lpstr>Таблица 7004  </vt:lpstr>
      <vt:lpstr>При заполнении раздела VIII «Техническое состояние зданий» ФФСН №30 следует иметь в виду</vt:lpstr>
      <vt:lpstr>Презентация PowerPoint</vt:lpstr>
      <vt:lpstr>Форма   30 - село</vt:lpstr>
      <vt:lpstr>Обязательна сверка формы 30 с формой 30- село Например: количество ФАП, ФП, здания, штаты, посещения и т.д. </vt:lpstr>
      <vt:lpstr>Благодарю за внимание  Заведующая отделом медицинской статистики Шумакова О.В. shov@kuzdrav.ru тел. 68-05-02, д.4081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Направления развития медицинскойнауки</dc:title>
  <dc:creator>Apple</dc:creator>
  <cp:lastModifiedBy>Шумакова Ольга Викторовна</cp:lastModifiedBy>
  <cp:revision>1347</cp:revision>
  <cp:lastPrinted>2021-11-30T03:53:08Z</cp:lastPrinted>
  <dcterms:created xsi:type="dcterms:W3CDTF">2012-08-30T01:27:20Z</dcterms:created>
  <dcterms:modified xsi:type="dcterms:W3CDTF">2022-12-02T04:30:44Z</dcterms:modified>
</cp:coreProperties>
</file>