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891" r:id="rId1"/>
    <p:sldMasterId id="2147483915" r:id="rId2"/>
    <p:sldMasterId id="2147483927" r:id="rId3"/>
    <p:sldMasterId id="2147483975" r:id="rId4"/>
    <p:sldMasterId id="2147484023" r:id="rId5"/>
    <p:sldMasterId id="2147484035" r:id="rId6"/>
    <p:sldMasterId id="2147484047" r:id="rId7"/>
    <p:sldMasterId id="2147484059" r:id="rId8"/>
    <p:sldMasterId id="2147484071" r:id="rId9"/>
    <p:sldMasterId id="2147484083" r:id="rId10"/>
    <p:sldMasterId id="2147484107" r:id="rId11"/>
    <p:sldMasterId id="2147484285" r:id="rId12"/>
  </p:sldMasterIdLst>
  <p:notesMasterIdLst>
    <p:notesMasterId r:id="rId46"/>
  </p:notesMasterIdLst>
  <p:handoutMasterIdLst>
    <p:handoutMasterId r:id="rId47"/>
  </p:handoutMasterIdLst>
  <p:sldIdLst>
    <p:sldId id="346" r:id="rId13"/>
    <p:sldId id="371" r:id="rId14"/>
    <p:sldId id="348" r:id="rId15"/>
    <p:sldId id="349" r:id="rId16"/>
    <p:sldId id="351" r:id="rId17"/>
    <p:sldId id="350" r:id="rId18"/>
    <p:sldId id="369" r:id="rId19"/>
    <p:sldId id="301" r:id="rId20"/>
    <p:sldId id="332" r:id="rId21"/>
    <p:sldId id="370" r:id="rId22"/>
    <p:sldId id="303" r:id="rId23"/>
    <p:sldId id="328" r:id="rId24"/>
    <p:sldId id="329" r:id="rId25"/>
    <p:sldId id="304" r:id="rId26"/>
    <p:sldId id="310" r:id="rId27"/>
    <p:sldId id="324" r:id="rId28"/>
    <p:sldId id="325" r:id="rId29"/>
    <p:sldId id="316" r:id="rId30"/>
    <p:sldId id="326" r:id="rId31"/>
    <p:sldId id="352" r:id="rId32"/>
    <p:sldId id="357" r:id="rId33"/>
    <p:sldId id="353" r:id="rId34"/>
    <p:sldId id="355" r:id="rId35"/>
    <p:sldId id="358" r:id="rId36"/>
    <p:sldId id="359" r:id="rId37"/>
    <p:sldId id="361" r:id="rId38"/>
    <p:sldId id="362" r:id="rId39"/>
    <p:sldId id="364" r:id="rId40"/>
    <p:sldId id="365" r:id="rId41"/>
    <p:sldId id="366" r:id="rId42"/>
    <p:sldId id="367" r:id="rId43"/>
    <p:sldId id="368" r:id="rId44"/>
    <p:sldId id="372" r:id="rId45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 varScale="1">
        <p:scale>
          <a:sx n="116" d="100"/>
          <a:sy n="116" d="100"/>
        </p:scale>
        <p:origin x="145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pPr/>
              <a:t>26.11.2022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5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8545943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74979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52140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009287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097265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46209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169938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417202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6358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41036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82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06294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1949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55384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650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42396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60866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525445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980487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3814867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490781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899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83932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962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45398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253281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060084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52891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01508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56022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49237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16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3923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286597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722666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461472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1761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803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8282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7946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3541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002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46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271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892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5229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8129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48798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6972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0972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8612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17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45185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790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31670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662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32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8281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10815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6286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7319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893761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7366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01192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4654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41360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2498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72004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2240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7514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14785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85458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91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727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446857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877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3806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50135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76323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18581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59927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65270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2697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447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51978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51320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123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039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7895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80042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512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31194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05366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1889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406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4251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9808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425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4854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278192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56118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6962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06449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60933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14428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6179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3611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16320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146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701964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750206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738546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109841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62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66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259591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8853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122626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15555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9641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7937011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27598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2211301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651456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991463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79608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69235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8860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823242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52599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26.11.2022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881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091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4185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4" r:id="rId1"/>
    <p:sldLayoutId id="2147484085" r:id="rId2"/>
    <p:sldLayoutId id="2147484086" r:id="rId3"/>
    <p:sldLayoutId id="2147484087" r:id="rId4"/>
    <p:sldLayoutId id="2147484088" r:id="rId5"/>
    <p:sldLayoutId id="2147484089" r:id="rId6"/>
    <p:sldLayoutId id="2147484090" r:id="rId7"/>
    <p:sldLayoutId id="2147484091" r:id="rId8"/>
    <p:sldLayoutId id="2147484092" r:id="rId9"/>
    <p:sldLayoutId id="2147484093" r:id="rId10"/>
    <p:sldLayoutId id="214748409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5998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8" r:id="rId1"/>
    <p:sldLayoutId id="2147484109" r:id="rId2"/>
    <p:sldLayoutId id="2147484110" r:id="rId3"/>
    <p:sldLayoutId id="2147484111" r:id="rId4"/>
    <p:sldLayoutId id="2147484112" r:id="rId5"/>
    <p:sldLayoutId id="2147484113" r:id="rId6"/>
    <p:sldLayoutId id="2147484114" r:id="rId7"/>
    <p:sldLayoutId id="2147484115" r:id="rId8"/>
    <p:sldLayoutId id="2147484116" r:id="rId9"/>
    <p:sldLayoutId id="2147484117" r:id="rId10"/>
    <p:sldLayoutId id="214748411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26.11.2022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4344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6" r:id="rId1"/>
    <p:sldLayoutId id="2147484287" r:id="rId2"/>
    <p:sldLayoutId id="2147484288" r:id="rId3"/>
    <p:sldLayoutId id="2147484289" r:id="rId4"/>
    <p:sldLayoutId id="2147484290" r:id="rId5"/>
    <p:sldLayoutId id="2147484291" r:id="rId6"/>
    <p:sldLayoutId id="2147484292" r:id="rId7"/>
    <p:sldLayoutId id="2147484293" r:id="rId8"/>
    <p:sldLayoutId id="2147484294" r:id="rId9"/>
    <p:sldLayoutId id="2147484295" r:id="rId10"/>
    <p:sldLayoutId id="21474842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3756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16567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6127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648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349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7634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4265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0" r:id="rId1"/>
    <p:sldLayoutId id="2147484061" r:id="rId2"/>
    <p:sldLayoutId id="2147484062" r:id="rId3"/>
    <p:sldLayoutId id="2147484063" r:id="rId4"/>
    <p:sldLayoutId id="2147484064" r:id="rId5"/>
    <p:sldLayoutId id="2147484065" r:id="rId6"/>
    <p:sldLayoutId id="2147484066" r:id="rId7"/>
    <p:sldLayoutId id="2147484067" r:id="rId8"/>
    <p:sldLayoutId id="2147484068" r:id="rId9"/>
    <p:sldLayoutId id="2147484069" r:id="rId10"/>
    <p:sldLayoutId id="2147484070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26.11.2022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9344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2" r:id="rId1"/>
    <p:sldLayoutId id="2147484073" r:id="rId2"/>
    <p:sldLayoutId id="2147484074" r:id="rId3"/>
    <p:sldLayoutId id="2147484075" r:id="rId4"/>
    <p:sldLayoutId id="2147484076" r:id="rId5"/>
    <p:sldLayoutId id="2147484077" r:id="rId6"/>
    <p:sldLayoutId id="2147484078" r:id="rId7"/>
    <p:sldLayoutId id="2147484079" r:id="rId8"/>
    <p:sldLayoutId id="2147484080" r:id="rId9"/>
    <p:sldLayoutId id="2147484081" r:id="rId10"/>
    <p:sldLayoutId id="2147484082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276872"/>
            <a:ext cx="68407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ФСН № 32 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медицинской помощи беременным, роженицам и родильницам»,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 вкладыш к  форме ФСН № 32 (232)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Форма 32,вкдадыш </a:t>
            </a:r>
            <a:r>
              <a:rPr lang="ru-RU" sz="2000" dirty="0" smtClean="0"/>
              <a:t>2022г</a:t>
            </a:r>
            <a:r>
              <a:rPr lang="ru-RU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0825" y="260350"/>
            <a:ext cx="8893175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358775" y="1341438"/>
            <a:ext cx="8785225" cy="489585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расхождений-предоставить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750" y="260350"/>
            <a:ext cx="8604250" cy="936625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914400" y="1457325"/>
            <a:ext cx="8229600" cy="5400675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850" y="404813"/>
            <a:ext cx="8820150" cy="1439862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-24714" y="2420888"/>
            <a:ext cx="8351838" cy="3992563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966788"/>
            <a:ext cx="7761288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</a:t>
            </a:r>
            <a:b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</a:b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914400" y="1484313"/>
            <a:ext cx="8229600" cy="4525962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     12____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……………………………………………………    20____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03106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№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61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–должны совпадать.</a:t>
            </a:r>
            <a:endParaRPr lang="ru-RU" sz="22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материнской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смертности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родов)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Гинекологическая заболеваемость (воспалительные заболевания, кисты, миомы матки, </a:t>
            </a: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по случаю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беременности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редотвратимость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дому Необходимо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учитывать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только роды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,которые произошли на дому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Роды в СМП, на не профильных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койках,Фап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-ах, на улице-не нужно включать!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45706"/>
              </p:ext>
            </p:extLst>
          </p:nvPr>
        </p:nvGraphicFramePr>
        <p:xfrm>
          <a:off x="457200" y="2118334"/>
          <a:ext cx="8187248" cy="3907633"/>
        </p:xfrm>
        <a:graphic>
          <a:graphicData uri="http://schemas.openxmlformats.org/drawingml/2006/table">
            <a:tbl>
              <a:tblPr firstRow="1" firstCol="1" bandRow="1"/>
              <a:tblGrid>
                <a:gridCol w="6276434"/>
                <a:gridCol w="819409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по родившим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969857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556792"/>
            <a:ext cx="7886700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 вопросам заполнения формы </a:t>
            </a:r>
            <a:br>
              <a:rPr lang="ru-RU" dirty="0" smtClean="0"/>
            </a:br>
            <a:r>
              <a:rPr lang="ru-RU" dirty="0" smtClean="0"/>
              <a:t>Раевская Марина Анатольевна 83842680502доб.4052</a:t>
            </a:r>
            <a:br>
              <a:rPr lang="ru-RU" dirty="0" smtClean="0"/>
            </a:br>
            <a:r>
              <a:rPr lang="en-US" dirty="0" smtClean="0"/>
              <a:t>rama@kuzdrav.ru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539552" y="6165304"/>
            <a:ext cx="6480720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490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15" y="140364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39429" y="148478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455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875"/>
            <a:ext cx="8893175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0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3316</TotalTime>
  <Words>2405</Words>
  <Application>Microsoft Office PowerPoint</Application>
  <PresentationFormat>Экран (4:3)</PresentationFormat>
  <Paragraphs>346</Paragraphs>
  <Slides>33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33</vt:i4>
      </vt:variant>
    </vt:vector>
  </HeadingPairs>
  <TitlesOfParts>
    <vt:vector size="50" baseType="lpstr">
      <vt:lpstr>Arial</vt:lpstr>
      <vt:lpstr>Calibri</vt:lpstr>
      <vt:lpstr>Calibri Light</vt:lpstr>
      <vt:lpstr>Times New Roman</vt:lpstr>
      <vt:lpstr>Wingdings</vt:lpstr>
      <vt:lpstr>Тема Office</vt:lpstr>
      <vt:lpstr>Office Theme</vt:lpstr>
      <vt:lpstr>4_Тема Office</vt:lpstr>
      <vt:lpstr>9_Тема Office</vt:lpstr>
      <vt:lpstr>10_Тема Office</vt:lpstr>
      <vt:lpstr>11_Тема Office</vt:lpstr>
      <vt:lpstr>1_Тема Office</vt:lpstr>
      <vt:lpstr>2_Тема Office</vt:lpstr>
      <vt:lpstr>3_Тема Office</vt:lpstr>
      <vt:lpstr>6_Тема Office</vt:lpstr>
      <vt:lpstr>8_Тема Office</vt:lpstr>
      <vt:lpstr>1_Office Theme</vt:lpstr>
      <vt:lpstr>Форма 32,вкдадыш 2022г.</vt:lpstr>
      <vt:lpstr>Раздел 1. Медицинская помощь, оказанная беременным женщинам </vt:lpstr>
      <vt:lpstr>Раздел 2. Родовспоможение </vt:lpstr>
      <vt:lpstr>Раздел 2. Родовспоможение </vt:lpstr>
      <vt:lpstr>Таблица 101 (вкладыш к ф-32 (232)) 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дней. Новорожденный является доношенным  с 259 дня.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Сведения по случаю материнской смерти</vt:lpstr>
      <vt:lpstr>Сведения по случаю материнской смерти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  <vt:lpstr>Информация по родившим вне родильного отделения:</vt:lpstr>
      <vt:lpstr>Переводы новорожденных  к табл. 2247 </vt:lpstr>
      <vt:lpstr>По вопросам заполнения формы  Раевская Марина Анатольевна 83842680502доб.4052 rama@kuzdrav.ru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Раевская Марина Анатольевна</cp:lastModifiedBy>
  <cp:revision>302</cp:revision>
  <dcterms:created xsi:type="dcterms:W3CDTF">2016-11-26T20:08:14Z</dcterms:created>
  <dcterms:modified xsi:type="dcterms:W3CDTF">2022-11-26T04:38:09Z</dcterms:modified>
</cp:coreProperties>
</file>