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0"/>
  </p:notesMasterIdLst>
  <p:sldIdLst>
    <p:sldId id="304" r:id="rId2"/>
    <p:sldId id="306" r:id="rId3"/>
    <p:sldId id="433" r:id="rId4"/>
    <p:sldId id="434" r:id="rId5"/>
    <p:sldId id="432" r:id="rId6"/>
    <p:sldId id="256" r:id="rId7"/>
    <p:sldId id="441" r:id="rId8"/>
    <p:sldId id="442" r:id="rId9"/>
    <p:sldId id="257" r:id="rId10"/>
    <p:sldId id="264" r:id="rId11"/>
    <p:sldId id="275" r:id="rId12"/>
    <p:sldId id="383" r:id="rId13"/>
    <p:sldId id="384" r:id="rId14"/>
    <p:sldId id="279" r:id="rId15"/>
    <p:sldId id="280" r:id="rId16"/>
    <p:sldId id="428" r:id="rId17"/>
    <p:sldId id="430" r:id="rId18"/>
    <p:sldId id="300" r:id="rId19"/>
    <p:sldId id="309" r:id="rId20"/>
    <p:sldId id="310" r:id="rId21"/>
    <p:sldId id="313" r:id="rId22"/>
    <p:sldId id="319" r:id="rId23"/>
    <p:sldId id="320" r:id="rId24"/>
    <p:sldId id="321" r:id="rId25"/>
    <p:sldId id="443" r:id="rId26"/>
    <p:sldId id="333" r:id="rId27"/>
    <p:sldId id="340" r:id="rId28"/>
    <p:sldId id="444" r:id="rId29"/>
    <p:sldId id="366" r:id="rId30"/>
    <p:sldId id="386" r:id="rId31"/>
    <p:sldId id="435" r:id="rId32"/>
    <p:sldId id="445" r:id="rId33"/>
    <p:sldId id="446" r:id="rId34"/>
    <p:sldId id="422" r:id="rId35"/>
    <p:sldId id="424" r:id="rId36"/>
    <p:sldId id="390" r:id="rId37"/>
    <p:sldId id="392" r:id="rId38"/>
    <p:sldId id="437" r:id="rId39"/>
    <p:sldId id="438" r:id="rId40"/>
    <p:sldId id="401" r:id="rId41"/>
    <p:sldId id="406" r:id="rId42"/>
    <p:sldId id="407" r:id="rId43"/>
    <p:sldId id="412" r:id="rId44"/>
    <p:sldId id="440" r:id="rId45"/>
    <p:sldId id="415" r:id="rId46"/>
    <p:sldId id="417" r:id="rId47"/>
    <p:sldId id="418" r:id="rId48"/>
    <p:sldId id="385" r:id="rId4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F47A51-11A1-49FC-9210-41D5F5F2FB93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ED0D44-2FBF-4752-B4F5-C2C588F07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04557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54276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49014C88-58BB-4F4B-8052-3240DBCFDC46}" type="slidenum">
              <a:rPr lang="ru-RU" altLang="ru-RU" smtClean="0"/>
              <a:pPr/>
              <a:t>6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40819484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CA7A1B0E-7ACF-4578-9CD8-AA0EE5AD08B2}" type="slidenum">
              <a:rPr lang="ru-RU" altLang="ru-RU" smtClean="0">
                <a:latin typeface="Calibri" pitchFamily="34" charset="0"/>
              </a:rPr>
              <a:pPr/>
              <a:t>19</a:t>
            </a:fld>
            <a:endParaRPr lang="ru-RU" altLang="ru-RU" smtClean="0">
              <a:latin typeface="Calibri" pitchFamily="34" charset="0"/>
            </a:endParaRPr>
          </a:p>
        </p:txBody>
      </p:sp>
      <p:sp>
        <p:nvSpPr>
          <p:cNvPr id="83971" name="Rectangle 7"/>
          <p:cNvSpPr txBox="1">
            <a:spLocks noGrp="1" noChangeArrowheads="1"/>
          </p:cNvSpPr>
          <p:nvPr/>
        </p:nvSpPr>
        <p:spPr bwMode="auto">
          <a:xfrm>
            <a:off x="3886894" y="8635764"/>
            <a:ext cx="2971106" cy="50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175" tIns="46088" rIns="92175" bIns="46088" anchor="b"/>
          <a:lstStyle>
            <a:lvl1pPr defTabSz="9223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223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223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223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223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B512E49-754E-4A50-B942-211148752951}" type="slidenum">
              <a:rPr lang="ru-RU" altLang="ru-RU" sz="1200">
                <a:latin typeface="Times New Roman" pitchFamily="18" charset="0"/>
              </a:rPr>
              <a:pPr algn="r"/>
              <a:t>19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8397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31888" y="712788"/>
            <a:ext cx="4602162" cy="345281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5790" y="4369133"/>
            <a:ext cx="5026421" cy="406162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175" tIns="46088" rIns="92175" bIns="46088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ru-RU" smtClean="0"/>
          </a:p>
        </p:txBody>
      </p:sp>
    </p:spTree>
    <p:extLst>
      <p:ext uri="{BB962C8B-B14F-4D97-AF65-F5344CB8AC3E}">
        <p14:creationId xmlns:p14="http://schemas.microsoft.com/office/powerpoint/2010/main" val="217725944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84996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4BB95F15-1331-44D5-A87B-FDC5001CE3A6}" type="slidenum">
              <a:rPr lang="ru-RU" altLang="ru-RU" smtClean="0">
                <a:latin typeface="Calibri" pitchFamily="34" charset="0"/>
              </a:rPr>
              <a:pPr/>
              <a:t>21</a:t>
            </a:fld>
            <a:endParaRPr lang="ru-RU" altLang="ru-RU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95895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87044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D1A01E2-C816-4897-A547-AC9542C33AA0}" type="slidenum">
              <a:rPr lang="ru-RU" altLang="ru-RU" smtClean="0"/>
              <a:pPr/>
              <a:t>27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817778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55300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CA55FD2C-DDC0-4AD6-A55A-1090A64A8A00}" type="slidenum">
              <a:rPr lang="ru-RU" altLang="ru-RU" smtClean="0"/>
              <a:pPr/>
              <a:t>9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9480637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62468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95D80994-52E3-43B7-AD64-7A8DAB077D42}" type="slidenum">
              <a:rPr lang="ru-RU" altLang="ru-RU" smtClean="0"/>
              <a:pPr/>
              <a:t>10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9253093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73732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3D0A41EA-D67D-4708-95A6-1B0308DA8B77}" type="slidenum">
              <a:rPr lang="ru-RU" altLang="ru-RU" smtClean="0"/>
              <a:pPr/>
              <a:t>11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6208051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77828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0EF0ECE8-E00F-4A71-9B50-6BCED0A6357A}" type="slidenum">
              <a:rPr lang="ru-RU" altLang="ru-RU" smtClean="0"/>
              <a:pPr/>
              <a:t>14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877313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78852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816A4BA5-79B4-4450-9844-9BE6A92166F6}" type="slidenum">
              <a:rPr lang="ru-RU" altLang="ru-RU" smtClean="0"/>
              <a:pPr/>
              <a:t>15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5431460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3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92164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505277C1-64CD-4C5D-B227-AC1CAE993E7F}" type="slidenum">
              <a:rPr lang="ru-RU" altLang="ru-RU" smtClean="0"/>
              <a:pPr/>
              <a:t>16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2862558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4211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94212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9EFCBFB3-FC19-42C3-8B75-7833EB16FA6F}" type="slidenum">
              <a:rPr lang="ru-RU" altLang="ru-RU" smtClean="0"/>
              <a:pPr/>
              <a:t>17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1120089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9331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99332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B5D27F00-0B97-4014-A198-E3DB3C83FBFD}" type="slidenum">
              <a:rPr lang="ru-RU" altLang="ru-RU" smtClean="0"/>
              <a:pPr/>
              <a:t>18</a:t>
            </a:fld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3251367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8075" y="628650"/>
            <a:ext cx="7908925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A9926D-C848-4E2E-8E0F-F7B6794CE95C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7677441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457200"/>
            <a:ext cx="8229600" cy="5410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DADE3-3EEF-4D40-A18E-0C98D2E9096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26633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3B809243EA6667783D9D19EA039CAD16E4AC8EE514EEFAC517D551462D73A7791FC1F4CE1A56CDC883DCDA18F7D13C1F43637475FF2F9BBCG0r0F" TargetMode="Externa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hyperlink" Target="mailto:zlm@kuzdrav.ru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528" y="1412776"/>
            <a:ext cx="8610600" cy="210185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5400" b="1" dirty="0" smtClean="0"/>
              <a:t>Годовой отчет за 20</a:t>
            </a:r>
            <a:r>
              <a:rPr lang="en-US" sz="5400" b="1" dirty="0" smtClean="0"/>
              <a:t>22</a:t>
            </a:r>
            <a:r>
              <a:rPr lang="ru-RU" sz="5400" b="1" dirty="0" smtClean="0"/>
              <a:t> год</a:t>
            </a: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>Формы: 16 ВН; 14 ДС; </a:t>
            </a:r>
            <a:br>
              <a:rPr lang="ru-RU" sz="5400" dirty="0" smtClean="0"/>
            </a:br>
            <a:r>
              <a:rPr lang="ru-RU" sz="5400" dirty="0" smtClean="0"/>
              <a:t>30 (скорая  и штаты)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4114800"/>
            <a:ext cx="8001000" cy="1905000"/>
          </a:xfrm>
        </p:spPr>
        <p:txBody>
          <a:bodyPr>
            <a:normAutofit fontScale="85000" lnSpcReduction="10000"/>
          </a:bodyPr>
          <a:lstStyle/>
          <a:p>
            <a:pPr eaLnBrk="1" hangingPunct="1">
              <a:defRPr/>
            </a:pPr>
            <a:endParaRPr lang="ru-RU" sz="3600" dirty="0" smtClean="0"/>
          </a:p>
          <a:p>
            <a:pPr eaLnBrk="1" hangingPunct="1">
              <a:defRPr/>
            </a:pPr>
            <a:r>
              <a:rPr lang="ru-RU" sz="3600" b="1" dirty="0" smtClean="0">
                <a:solidFill>
                  <a:schemeClr val="tx1"/>
                </a:solidFill>
              </a:rPr>
              <a:t>Илларионов Артем Александрович</a:t>
            </a:r>
          </a:p>
          <a:p>
            <a:pPr eaLnBrk="1" hangingPunct="1">
              <a:defRPr/>
            </a:pPr>
            <a:endParaRPr lang="ru-RU" sz="2400" b="1" dirty="0" smtClean="0">
              <a:solidFill>
                <a:schemeClr val="tx1"/>
              </a:solidFill>
            </a:endParaRPr>
          </a:p>
          <a:p>
            <a:pPr eaLnBrk="1" hangingPunct="1">
              <a:defRPr/>
            </a:pPr>
            <a:r>
              <a:rPr lang="ru-RU" b="1" dirty="0" smtClean="0">
                <a:solidFill>
                  <a:schemeClr val="tx1"/>
                </a:solidFill>
              </a:rPr>
              <a:t>Врач-статистик </a:t>
            </a:r>
            <a:r>
              <a:rPr lang="ru-RU" b="1" dirty="0" err="1" smtClean="0">
                <a:solidFill>
                  <a:schemeClr val="tx1"/>
                </a:solidFill>
              </a:rPr>
              <a:t>ОСиА</a:t>
            </a:r>
            <a:r>
              <a:rPr lang="ru-RU" b="1" dirty="0" smtClean="0">
                <a:solidFill>
                  <a:schemeClr val="tx1"/>
                </a:solidFill>
              </a:rPr>
              <a:t> КОМИАЦ им. Р.М. </a:t>
            </a:r>
            <a:r>
              <a:rPr lang="ru-RU" b="1" dirty="0" err="1" smtClean="0">
                <a:solidFill>
                  <a:schemeClr val="tx1"/>
                </a:solidFill>
              </a:rPr>
              <a:t>Зельковича</a:t>
            </a:r>
            <a:endParaRPr lang="ru-RU" b="1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840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027"/>
          <p:cNvSpPr>
            <a:spLocks noGrp="1"/>
          </p:cNvSpPr>
          <p:nvPr>
            <p:ph type="body" idx="1"/>
          </p:nvPr>
        </p:nvSpPr>
        <p:spPr>
          <a:xfrm>
            <a:off x="500063" y="1143000"/>
            <a:ext cx="8101012" cy="4591050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  <a:buFont typeface="Wingdings" pitchFamily="2" charset="2"/>
              <a:buNone/>
            </a:pPr>
            <a:r>
              <a:rPr lang="ru-RU" altLang="ru-RU" sz="3500" b="1" smtClean="0">
                <a:solidFill>
                  <a:schemeClr val="tx2"/>
                </a:solidFill>
              </a:rPr>
              <a:t>   </a:t>
            </a:r>
            <a:r>
              <a:rPr lang="ru-RU" altLang="ru-RU" sz="3500" b="1" smtClean="0"/>
              <a:t>Приказ Министерства здравоохранения  Российской Федерации от 13 ноября 2003 г. № 548  «Об утверждении инструкции по заполнению отчетной формы по дневным стационарам».</a:t>
            </a:r>
            <a:endParaRPr lang="ru-RU" altLang="ru-RU" sz="3500" smtClean="0"/>
          </a:p>
        </p:txBody>
      </p:sp>
    </p:spTree>
    <p:extLst>
      <p:ext uri="{BB962C8B-B14F-4D97-AF65-F5344CB8AC3E}">
        <p14:creationId xmlns:p14="http://schemas.microsoft.com/office/powerpoint/2010/main" val="834025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1215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Таблица 2000 «Использование коек дневного стационара медицинской организации по профилям»</a:t>
            </a:r>
            <a:endParaRPr lang="ru-RU" sz="2900" dirty="0"/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508000" y="1557338"/>
            <a:ext cx="8229600" cy="4873625"/>
          </a:xfrm>
        </p:spPr>
        <p:txBody>
          <a:bodyPr rtlCol="0">
            <a:normAutofit lnSpcReduction="10000"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3000" dirty="0">
                <a:cs typeface="Times New Roman" pitchFamily="18" charset="0"/>
              </a:rPr>
              <a:t>Число коек в дневном стационаре указывают в соответствии с приказом об организации данного структурного подразделения медицинской организации.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3000" dirty="0">
                <a:solidFill>
                  <a:srgbClr val="FF0000"/>
                </a:solidFill>
                <a:cs typeface="Times New Roman" pitchFamily="18" charset="0"/>
              </a:rPr>
              <a:t>Число коек на конец года заполняется без учета сменности работы.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3000" dirty="0">
                <a:solidFill>
                  <a:srgbClr val="FF0000"/>
                </a:solidFill>
                <a:cs typeface="Times New Roman" pitchFamily="18" charset="0"/>
              </a:rPr>
              <a:t>Число среднегодовых коек заполняется с учетом сменности работы.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3000" dirty="0">
                <a:cs typeface="Times New Roman" pitchFamily="18" charset="0"/>
              </a:rPr>
              <a:t>Число среднегодовых коек указывается целыми числами.</a:t>
            </a:r>
          </a:p>
        </p:txBody>
      </p:sp>
    </p:spTree>
    <p:extLst>
      <p:ext uri="{BB962C8B-B14F-4D97-AF65-F5344CB8AC3E}">
        <p14:creationId xmlns:p14="http://schemas.microsoft.com/office/powerpoint/2010/main" val="3982395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 lIns="91440" tIns="45720" rIns="91440" bIns="45720">
            <a:normAutofit fontScale="90000"/>
          </a:bodyPr>
          <a:lstStyle/>
          <a:p>
            <a:pPr eaLnBrk="1" hangingPunct="1">
              <a:defRPr/>
            </a:pPr>
            <a:r>
              <a:rPr lang="ru-RU" sz="2700" b="1" smtClean="0">
                <a:cs typeface="Times New Roman" pitchFamily="18" charset="0"/>
              </a:rPr>
              <a:t>Таблица 2000 «Использование коек дневного стационара медицинской организации по профилям»</a:t>
            </a:r>
            <a:endParaRPr lang="ru-RU" sz="2700" smtClean="0"/>
          </a:p>
        </p:txBody>
      </p:sp>
      <p:sp>
        <p:nvSpPr>
          <p:cNvPr id="147459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just" eaLnBrk="1" hangingPunct="1">
              <a:defRPr/>
            </a:pPr>
            <a:r>
              <a:rPr lang="ru-RU" sz="3000" dirty="0" smtClean="0">
                <a:cs typeface="Times New Roman" pitchFamily="18" charset="0"/>
              </a:rPr>
              <a:t>Обратить внимание, чтобы на койках для детей не указывались сведения о взрослых пациентах, в том числе лиц старше трудоспособного возраста.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endParaRPr lang="ru-RU" sz="3000" dirty="0" smtClean="0"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ru-RU" sz="3000" dirty="0" smtClean="0">
                <a:cs typeface="Times New Roman" pitchFamily="18" charset="0"/>
              </a:rPr>
              <a:t>На акушерских койках не должно быть лиц, старше трудоспособного возраста.</a:t>
            </a:r>
          </a:p>
          <a:p>
            <a:pPr algn="just" eaLnBrk="1" hangingPunct="1">
              <a:defRPr/>
            </a:pPr>
            <a:r>
              <a:rPr lang="ru-RU" sz="3000" dirty="0" smtClean="0">
                <a:cs typeface="Times New Roman" pitchFamily="18" charset="0"/>
              </a:rPr>
              <a:t>Коек для беременных и рожениц не должно быть</a:t>
            </a:r>
          </a:p>
        </p:txBody>
      </p:sp>
    </p:spTree>
    <p:extLst>
      <p:ext uri="{BB962C8B-B14F-4D97-AF65-F5344CB8AC3E}">
        <p14:creationId xmlns:p14="http://schemas.microsoft.com/office/powerpoint/2010/main" val="1576876250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5334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mtClean="0"/>
              <a:t>Форма </a:t>
            </a:r>
            <a:r>
              <a:rPr lang="ru-RU" b="1" smtClean="0"/>
              <a:t>14 ДС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791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3600" dirty="0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dirty="0" smtClean="0"/>
              <a:t>Больных переведенных из ДС в круглосуточный стационар или наоборот ( даже в пределах одного ЛПУ) считать выписанными и вновь поступившими соответственно…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dirty="0" smtClean="0"/>
              <a:t>День поступления и день выписки = 2 дня!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dirty="0" smtClean="0"/>
              <a:t>Выходные, праздничные дни лечения учитываются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4000" dirty="0" smtClean="0">
                <a:solidFill>
                  <a:schemeClr val="hlink"/>
                </a:solidFill>
              </a:rPr>
              <a:t>Число детей всего в таблицах 2000 =3500</a:t>
            </a:r>
          </a:p>
        </p:txBody>
      </p:sp>
    </p:spTree>
    <p:extLst>
      <p:ext uri="{BB962C8B-B14F-4D97-AF65-F5344CB8AC3E}">
        <p14:creationId xmlns:p14="http://schemas.microsoft.com/office/powerpoint/2010/main" val="237757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295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Таблица 2000 «Использование коек дневного стационара медицинской организации по профилям»</a:t>
            </a:r>
            <a:endParaRPr lang="ru-RU" sz="2900" dirty="0"/>
          </a:p>
        </p:txBody>
      </p:sp>
      <p:sp>
        <p:nvSpPr>
          <p:cNvPr id="26627" name="Содержимое 2"/>
          <p:cNvSpPr>
            <a:spLocks noGrp="1"/>
          </p:cNvSpPr>
          <p:nvPr>
            <p:ph idx="1"/>
          </p:nvPr>
        </p:nvSpPr>
        <p:spPr>
          <a:xfrm>
            <a:off x="457200" y="1557338"/>
            <a:ext cx="8229600" cy="4895850"/>
          </a:xfrm>
        </p:spPr>
        <p:txBody>
          <a:bodyPr/>
          <a:lstStyle/>
          <a:p>
            <a:pPr algn="just" eaLnBrk="1" hangingPunct="1">
              <a:defRPr/>
            </a:pPr>
            <a:r>
              <a:rPr lang="ru-RU" altLang="ru-RU" sz="2800" dirty="0" smtClean="0">
                <a:cs typeface="Times New Roman" panose="02020603050405020304" pitchFamily="18" charset="0"/>
              </a:rPr>
              <a:t>графам </a:t>
            </a:r>
            <a:r>
              <a:rPr lang="ru-RU" altLang="ru-RU" sz="2800" dirty="0">
                <a:cs typeface="Times New Roman" panose="02020603050405020304" pitchFamily="18" charset="0"/>
              </a:rPr>
              <a:t>15-26 указываются сведения о числе коек, выписанных пациентах и проведенных ими </a:t>
            </a:r>
            <a:r>
              <a:rPr lang="ru-RU" altLang="ru-RU" sz="2800" dirty="0" err="1">
                <a:cs typeface="Times New Roman" panose="02020603050405020304" pitchFamily="18" charset="0"/>
              </a:rPr>
              <a:t>пациенто</a:t>
            </a:r>
            <a:r>
              <a:rPr lang="ru-RU" altLang="ru-RU" sz="2800" dirty="0">
                <a:cs typeface="Times New Roman" panose="02020603050405020304" pitchFamily="18" charset="0"/>
              </a:rPr>
              <a:t>-днях в дневных стационарах медицинских организаций, оказывающих помощь в амбулаторных условиях, </a:t>
            </a:r>
            <a:r>
              <a:rPr lang="ru-RU" altLang="ru-RU" sz="2800" b="1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включая стационары на дому</a:t>
            </a:r>
            <a:r>
              <a:rPr lang="ru-RU" altLang="ru-RU" sz="2800" dirty="0" smtClean="0">
                <a:cs typeface="Times New Roman" panose="02020603050405020304" pitchFamily="18" charset="0"/>
              </a:rPr>
              <a:t>.</a:t>
            </a:r>
            <a:endParaRPr lang="ru-RU" altLang="ru-RU" sz="28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4709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333375"/>
            <a:ext cx="8294688" cy="2159000"/>
          </a:xfrm>
        </p:spPr>
        <p:txBody>
          <a:bodyPr/>
          <a:lstStyle/>
          <a:p>
            <a:pPr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Приказ Минэкономразвития России, Федеральный службы государственной статистики от 17 июля 2019 г. № 409 «Об утверждении методики определения возрастных групп населения» 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750" y="2205038"/>
            <a:ext cx="8150225" cy="4525962"/>
          </a:xfrm>
        </p:spPr>
        <p:txBody>
          <a:bodyPr/>
          <a:lstStyle/>
          <a:p>
            <a:pPr marL="0" indent="0">
              <a:buFont typeface="Arial" pitchFamily="34" charset="0"/>
              <a:buNone/>
              <a:defRPr/>
            </a:pPr>
            <a:r>
              <a:rPr lang="ru-RU" b="1" dirty="0">
                <a:solidFill>
                  <a:srgbClr val="FF0000"/>
                </a:solidFill>
              </a:rPr>
              <a:t>	</a:t>
            </a:r>
          </a:p>
          <a:p>
            <a:pPr marL="0" indent="0" algn="just">
              <a:buFont typeface="Arial" pitchFamily="34" charset="0"/>
              <a:buNone/>
              <a:tabLst>
                <a:tab pos="182563" algn="l"/>
              </a:tabLst>
              <a:defRPr/>
            </a:pPr>
            <a:r>
              <a:rPr lang="ru-RU" b="1" dirty="0">
                <a:solidFill>
                  <a:srgbClr val="FF0000"/>
                </a:solidFill>
              </a:rPr>
              <a:t>    В </a:t>
            </a:r>
            <a:r>
              <a:rPr lang="ru-RU" b="1" dirty="0" smtClean="0">
                <a:solidFill>
                  <a:srgbClr val="FF0000"/>
                </a:solidFill>
              </a:rPr>
              <a:t>2022 году </a:t>
            </a:r>
            <a:r>
              <a:rPr lang="ru-RU" b="1" dirty="0">
                <a:solidFill>
                  <a:srgbClr val="FF0000"/>
                </a:solidFill>
              </a:rPr>
              <a:t>к населению старше   трудоспособного возраста относятся:</a:t>
            </a:r>
          </a:p>
          <a:p>
            <a:pPr algn="just">
              <a:defRPr/>
            </a:pPr>
            <a:r>
              <a:rPr lang="ru-RU" b="1" dirty="0">
                <a:solidFill>
                  <a:srgbClr val="FF0000"/>
                </a:solidFill>
              </a:rPr>
              <a:t>женщины в возрасте </a:t>
            </a:r>
            <a:r>
              <a:rPr lang="ru-RU" b="1" dirty="0" smtClean="0">
                <a:solidFill>
                  <a:srgbClr val="FF0000"/>
                </a:solidFill>
              </a:rPr>
              <a:t>57 </a:t>
            </a:r>
            <a:r>
              <a:rPr lang="ru-RU" b="1" dirty="0">
                <a:solidFill>
                  <a:srgbClr val="FF0000"/>
                </a:solidFill>
              </a:rPr>
              <a:t>лет и старше;</a:t>
            </a:r>
          </a:p>
          <a:p>
            <a:pPr algn="just">
              <a:defRPr/>
            </a:pPr>
            <a:r>
              <a:rPr lang="ru-RU" b="1" dirty="0">
                <a:solidFill>
                  <a:srgbClr val="FF0000"/>
                </a:solidFill>
              </a:rPr>
              <a:t>мужчины в возрасте </a:t>
            </a:r>
            <a:r>
              <a:rPr lang="ru-RU" b="1" dirty="0" smtClean="0">
                <a:solidFill>
                  <a:srgbClr val="FF0000"/>
                </a:solidFill>
              </a:rPr>
              <a:t>62 </a:t>
            </a:r>
            <a:r>
              <a:rPr lang="ru-RU" b="1" dirty="0">
                <a:solidFill>
                  <a:srgbClr val="FF0000"/>
                </a:solidFill>
              </a:rPr>
              <a:t>год и старше.</a:t>
            </a:r>
          </a:p>
        </p:txBody>
      </p:sp>
    </p:spTree>
    <p:extLst>
      <p:ext uri="{BB962C8B-B14F-4D97-AF65-F5344CB8AC3E}">
        <p14:creationId xmlns:p14="http://schemas.microsoft.com/office/powerpoint/2010/main" val="4059594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Таблица 3000</a:t>
            </a:r>
          </a:p>
        </p:txBody>
      </p:sp>
      <p:sp>
        <p:nvSpPr>
          <p:cNvPr id="39939" name="Содержимое 2"/>
          <p:cNvSpPr>
            <a:spLocks noGrp="1"/>
          </p:cNvSpPr>
          <p:nvPr>
            <p:ph idx="1"/>
          </p:nvPr>
        </p:nvSpPr>
        <p:spPr>
          <a:xfrm>
            <a:off x="428625" y="1357313"/>
            <a:ext cx="8229600" cy="5024437"/>
          </a:xfrm>
        </p:spPr>
        <p:txBody>
          <a:bodyPr>
            <a:normAutofit lnSpcReduction="10000"/>
          </a:bodyPr>
          <a:lstStyle/>
          <a:p>
            <a:pPr marL="0" indent="0" algn="just" eaLnBrk="1" hangingPunct="1">
              <a:buFont typeface="Arial" pitchFamily="34" charset="0"/>
              <a:buNone/>
            </a:pPr>
            <a:r>
              <a:rPr lang="ru-RU" altLang="ru-RU" sz="3400" dirty="0" smtClean="0">
                <a:cs typeface="Times New Roman" pitchFamily="18" charset="0"/>
              </a:rPr>
              <a:t>Строка 1 (всего) должна быть равна сумме строк со 2 по 19 по графам с 4 по </a:t>
            </a:r>
            <a:r>
              <a:rPr lang="en-US" altLang="ru-RU" sz="3400" dirty="0" smtClean="0">
                <a:cs typeface="Times New Roman" pitchFamily="18" charset="0"/>
              </a:rPr>
              <a:t>9</a:t>
            </a:r>
            <a:r>
              <a:rPr lang="ru-RU" altLang="ru-RU" sz="3400" dirty="0" smtClean="0">
                <a:cs typeface="Times New Roman" pitchFamily="18" charset="0"/>
              </a:rPr>
              <a:t>.</a:t>
            </a:r>
            <a:endParaRPr lang="en-US" altLang="ru-RU" sz="3400" dirty="0" smtClean="0">
              <a:cs typeface="Times New Roman" pitchFamily="18" charset="0"/>
            </a:endParaRPr>
          </a:p>
          <a:p>
            <a:pPr marL="0" indent="0" algn="just" eaLnBrk="1" hangingPunct="1">
              <a:buFont typeface="Arial" pitchFamily="34" charset="0"/>
              <a:buNone/>
            </a:pPr>
            <a:r>
              <a:rPr lang="ru-RU" altLang="ru-RU" sz="3400" dirty="0" smtClean="0">
                <a:cs typeface="Times New Roman" pitchFamily="18" charset="0"/>
              </a:rPr>
              <a:t>В строке 21 </a:t>
            </a:r>
            <a:r>
              <a:rPr lang="ru-RU" altLang="ru-RU" sz="3400" b="1" dirty="0" smtClean="0">
                <a:cs typeface="Times New Roman" pitchFamily="18" charset="0"/>
              </a:rPr>
              <a:t>«Коды для особых целей» </a:t>
            </a:r>
            <a:r>
              <a:rPr lang="ru-RU" altLang="ru-RU" sz="3400" dirty="0" smtClean="0">
                <a:cs typeface="Times New Roman" pitchFamily="18" charset="0"/>
              </a:rPr>
              <a:t>указываются сведения о пациентах с </a:t>
            </a:r>
            <a:r>
              <a:rPr lang="ru-RU" altLang="ru-RU" sz="3400" dirty="0" err="1" smtClean="0">
                <a:cs typeface="Times New Roman" pitchFamily="18" charset="0"/>
              </a:rPr>
              <a:t>коронавирусной</a:t>
            </a:r>
            <a:r>
              <a:rPr lang="ru-RU" altLang="ru-RU" sz="3400" dirty="0" smtClean="0">
                <a:cs typeface="Times New Roman" pitchFamily="18" charset="0"/>
              </a:rPr>
              <a:t> инфекцией (</a:t>
            </a:r>
            <a:r>
              <a:rPr lang="en-US" altLang="ru-RU" sz="3400" dirty="0" smtClean="0">
                <a:cs typeface="Times New Roman" pitchFamily="18" charset="0"/>
              </a:rPr>
              <a:t>COVID-19)</a:t>
            </a:r>
            <a:r>
              <a:rPr lang="ru-RU" altLang="ru-RU" sz="3400" dirty="0" smtClean="0">
                <a:cs typeface="Times New Roman" pitchFamily="18" charset="0"/>
              </a:rPr>
              <a:t>:</a:t>
            </a:r>
          </a:p>
          <a:p>
            <a:pPr marL="0" indent="0" algn="just" eaLnBrk="1" hangingPunct="1"/>
            <a:r>
              <a:rPr lang="en-US" altLang="ru-RU" sz="3400" dirty="0" smtClean="0">
                <a:cs typeface="Times New Roman" pitchFamily="18" charset="0"/>
              </a:rPr>
              <a:t> U07.1 </a:t>
            </a:r>
            <a:r>
              <a:rPr lang="ru-RU" altLang="ru-RU" sz="3400" dirty="0" err="1" smtClean="0">
                <a:cs typeface="Times New Roman" pitchFamily="18" charset="0"/>
              </a:rPr>
              <a:t>Коронавирусная</a:t>
            </a:r>
            <a:r>
              <a:rPr lang="ru-RU" altLang="ru-RU" sz="3400" dirty="0" smtClean="0">
                <a:cs typeface="Times New Roman" pitchFamily="18" charset="0"/>
              </a:rPr>
              <a:t> инфекция </a:t>
            </a:r>
            <a:r>
              <a:rPr lang="en-US" altLang="ru-RU" sz="3400" dirty="0" smtClean="0">
                <a:cs typeface="Times New Roman" pitchFamily="18" charset="0"/>
              </a:rPr>
              <a:t>COVID-19</a:t>
            </a:r>
            <a:r>
              <a:rPr lang="ru-RU" altLang="ru-RU" sz="3400" dirty="0" smtClean="0">
                <a:cs typeface="Times New Roman" pitchFamily="18" charset="0"/>
              </a:rPr>
              <a:t> (вирус идентифицирован);</a:t>
            </a:r>
          </a:p>
          <a:p>
            <a:pPr marL="0" indent="0" algn="just" eaLnBrk="1" hangingPunct="1"/>
            <a:r>
              <a:rPr lang="en-US" altLang="ru-RU" sz="3400" dirty="0" smtClean="0">
                <a:cs typeface="Times New Roman" pitchFamily="18" charset="0"/>
              </a:rPr>
              <a:t>U07.</a:t>
            </a:r>
            <a:r>
              <a:rPr lang="ru-RU" altLang="ru-RU" sz="3400" dirty="0" smtClean="0">
                <a:cs typeface="Times New Roman" pitchFamily="18" charset="0"/>
              </a:rPr>
              <a:t>2</a:t>
            </a:r>
            <a:r>
              <a:rPr lang="en-US" altLang="ru-RU" sz="3400" dirty="0" smtClean="0">
                <a:cs typeface="Times New Roman" pitchFamily="18" charset="0"/>
              </a:rPr>
              <a:t> </a:t>
            </a:r>
            <a:r>
              <a:rPr lang="ru-RU" altLang="ru-RU" sz="3400" dirty="0" err="1" smtClean="0">
                <a:cs typeface="Times New Roman" pitchFamily="18" charset="0"/>
              </a:rPr>
              <a:t>Коронавирусная</a:t>
            </a:r>
            <a:r>
              <a:rPr lang="ru-RU" altLang="ru-RU" sz="3400" dirty="0" smtClean="0">
                <a:cs typeface="Times New Roman" pitchFamily="18" charset="0"/>
              </a:rPr>
              <a:t> инфекция </a:t>
            </a:r>
            <a:r>
              <a:rPr lang="en-US" altLang="ru-RU" sz="3400" dirty="0" smtClean="0">
                <a:cs typeface="Times New Roman" pitchFamily="18" charset="0"/>
              </a:rPr>
              <a:t>COVID-19</a:t>
            </a:r>
            <a:r>
              <a:rPr lang="ru-RU" altLang="ru-RU" sz="3400" dirty="0" smtClean="0">
                <a:cs typeface="Times New Roman" pitchFamily="18" charset="0"/>
              </a:rPr>
              <a:t> (вирус не идентифицирован).</a:t>
            </a:r>
          </a:p>
          <a:p>
            <a:pPr marL="0" indent="0" algn="just" eaLnBrk="1" hangingPunct="1">
              <a:buFont typeface="Arial" pitchFamily="34" charset="0"/>
              <a:buNone/>
            </a:pPr>
            <a:endParaRPr lang="ru-RU" altLang="ru-RU" sz="3400" dirty="0" smtClean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1831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Таблица 3500</a:t>
            </a:r>
          </a:p>
        </p:txBody>
      </p:sp>
      <p:sp>
        <p:nvSpPr>
          <p:cNvPr id="41987" name="Содержимое 2"/>
          <p:cNvSpPr>
            <a:spLocks noGrp="1"/>
          </p:cNvSpPr>
          <p:nvPr>
            <p:ph idx="1"/>
          </p:nvPr>
        </p:nvSpPr>
        <p:spPr>
          <a:xfrm>
            <a:off x="428625" y="1357313"/>
            <a:ext cx="8391525" cy="5024437"/>
          </a:xfrm>
        </p:spPr>
        <p:txBody>
          <a:bodyPr>
            <a:normAutofit lnSpcReduction="10000"/>
          </a:bodyPr>
          <a:lstStyle/>
          <a:p>
            <a:pPr marL="0" indent="0" algn="just" eaLnBrk="1" hangingPunct="1">
              <a:buFont typeface="Arial" pitchFamily="34" charset="0"/>
              <a:buNone/>
            </a:pPr>
            <a:r>
              <a:rPr lang="ru-RU" altLang="ru-RU" sz="3400" dirty="0" smtClean="0">
                <a:cs typeface="Times New Roman" pitchFamily="18" charset="0"/>
              </a:rPr>
              <a:t>Строка 1 (всего) должна быть равна сумме строк со 2 по 20 по графам с 4 по 9.</a:t>
            </a:r>
          </a:p>
          <a:p>
            <a:pPr marL="0" indent="0" algn="just" eaLnBrk="1" hangingPunct="1">
              <a:buFont typeface="Arial" pitchFamily="34" charset="0"/>
              <a:buNone/>
            </a:pPr>
            <a:r>
              <a:rPr lang="ru-RU" altLang="ru-RU" sz="3400" dirty="0" smtClean="0">
                <a:cs typeface="Times New Roman" pitchFamily="18" charset="0"/>
              </a:rPr>
              <a:t>В строке 22 </a:t>
            </a:r>
            <a:r>
              <a:rPr lang="ru-RU" altLang="ru-RU" sz="3400" b="1" dirty="0" smtClean="0">
                <a:cs typeface="Times New Roman" pitchFamily="18" charset="0"/>
              </a:rPr>
              <a:t>«Коды для особых целей» </a:t>
            </a:r>
            <a:r>
              <a:rPr lang="ru-RU" altLang="ru-RU" sz="3400" dirty="0" smtClean="0">
                <a:cs typeface="Times New Roman" pitchFamily="18" charset="0"/>
              </a:rPr>
              <a:t>указываются сведения о пациентах с </a:t>
            </a:r>
            <a:r>
              <a:rPr lang="ru-RU" altLang="ru-RU" sz="3400" dirty="0" err="1" smtClean="0">
                <a:cs typeface="Times New Roman" pitchFamily="18" charset="0"/>
              </a:rPr>
              <a:t>коронавирусной</a:t>
            </a:r>
            <a:r>
              <a:rPr lang="ru-RU" altLang="ru-RU" sz="3400" dirty="0" smtClean="0">
                <a:cs typeface="Times New Roman" pitchFamily="18" charset="0"/>
              </a:rPr>
              <a:t> инфекцией (</a:t>
            </a:r>
            <a:r>
              <a:rPr lang="en-US" altLang="ru-RU" sz="3400" dirty="0" smtClean="0">
                <a:cs typeface="Times New Roman" pitchFamily="18" charset="0"/>
              </a:rPr>
              <a:t>COVID-19)</a:t>
            </a:r>
            <a:r>
              <a:rPr lang="ru-RU" altLang="ru-RU" sz="3400" dirty="0" smtClean="0">
                <a:cs typeface="Times New Roman" pitchFamily="18" charset="0"/>
              </a:rPr>
              <a:t>:</a:t>
            </a:r>
          </a:p>
          <a:p>
            <a:pPr marL="0" indent="0" algn="just" eaLnBrk="1" hangingPunct="1"/>
            <a:r>
              <a:rPr lang="en-US" altLang="ru-RU" sz="3400" dirty="0" smtClean="0">
                <a:cs typeface="Times New Roman" pitchFamily="18" charset="0"/>
              </a:rPr>
              <a:t>U07.1 </a:t>
            </a:r>
            <a:r>
              <a:rPr lang="ru-RU" altLang="ru-RU" sz="3400" dirty="0" err="1" smtClean="0">
                <a:cs typeface="Times New Roman" pitchFamily="18" charset="0"/>
              </a:rPr>
              <a:t>Коронавирусная</a:t>
            </a:r>
            <a:r>
              <a:rPr lang="ru-RU" altLang="ru-RU" sz="3400" dirty="0" smtClean="0">
                <a:cs typeface="Times New Roman" pitchFamily="18" charset="0"/>
              </a:rPr>
              <a:t> инфекция </a:t>
            </a:r>
            <a:r>
              <a:rPr lang="en-US" altLang="ru-RU" sz="3400" dirty="0" smtClean="0">
                <a:cs typeface="Times New Roman" pitchFamily="18" charset="0"/>
              </a:rPr>
              <a:t>COVID-19</a:t>
            </a:r>
            <a:r>
              <a:rPr lang="ru-RU" altLang="ru-RU" sz="3400" dirty="0" smtClean="0">
                <a:cs typeface="Times New Roman" pitchFamily="18" charset="0"/>
              </a:rPr>
              <a:t> (вирус идентифицирован);</a:t>
            </a:r>
          </a:p>
          <a:p>
            <a:pPr marL="0" indent="0" algn="just" eaLnBrk="1" hangingPunct="1"/>
            <a:r>
              <a:rPr lang="en-US" altLang="ru-RU" sz="3400" dirty="0" smtClean="0">
                <a:cs typeface="Times New Roman" pitchFamily="18" charset="0"/>
              </a:rPr>
              <a:t>U07.</a:t>
            </a:r>
            <a:r>
              <a:rPr lang="ru-RU" altLang="ru-RU" sz="3400" dirty="0" smtClean="0">
                <a:cs typeface="Times New Roman" pitchFamily="18" charset="0"/>
              </a:rPr>
              <a:t>2</a:t>
            </a:r>
            <a:r>
              <a:rPr lang="en-US" altLang="ru-RU" sz="3400" dirty="0" smtClean="0">
                <a:cs typeface="Times New Roman" pitchFamily="18" charset="0"/>
              </a:rPr>
              <a:t> </a:t>
            </a:r>
            <a:r>
              <a:rPr lang="ru-RU" altLang="ru-RU" sz="3400" dirty="0" err="1" smtClean="0">
                <a:cs typeface="Times New Roman" pitchFamily="18" charset="0"/>
              </a:rPr>
              <a:t>Коронавирусная</a:t>
            </a:r>
            <a:r>
              <a:rPr lang="ru-RU" altLang="ru-RU" sz="3400" dirty="0" smtClean="0">
                <a:cs typeface="Times New Roman" pitchFamily="18" charset="0"/>
              </a:rPr>
              <a:t> инфекция </a:t>
            </a:r>
            <a:r>
              <a:rPr lang="en-US" altLang="ru-RU" sz="3400" dirty="0" smtClean="0">
                <a:cs typeface="Times New Roman" pitchFamily="18" charset="0"/>
              </a:rPr>
              <a:t>COVID-19</a:t>
            </a:r>
            <a:r>
              <a:rPr lang="ru-RU" altLang="ru-RU" sz="3400" dirty="0" smtClean="0">
                <a:cs typeface="Times New Roman" pitchFamily="18" charset="0"/>
              </a:rPr>
              <a:t> (вирус не идентифицирован).</a:t>
            </a:r>
          </a:p>
        </p:txBody>
      </p:sp>
    </p:spTree>
    <p:extLst>
      <p:ext uri="{BB962C8B-B14F-4D97-AF65-F5344CB8AC3E}">
        <p14:creationId xmlns:p14="http://schemas.microsoft.com/office/powerpoint/2010/main" val="4017210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785813"/>
            <a:ext cx="8229600" cy="4803775"/>
          </a:xfrm>
        </p:spPr>
        <p:txBody>
          <a:bodyPr>
            <a:normAutofit/>
          </a:bodyPr>
          <a:lstStyle/>
          <a:p>
            <a:pPr eaLnBrk="1" hangingPunct="1">
              <a:buFont typeface="Arial" pitchFamily="34" charset="0"/>
              <a:buNone/>
              <a:defRPr/>
            </a:pPr>
            <a:endParaRPr lang="ru-RU" altLang="ru-RU" dirty="0"/>
          </a:p>
          <a:p>
            <a:pPr algn="ctr" eaLnBrk="1" hangingPunct="1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altLang="ru-RU" dirty="0"/>
              <a:t>    </a:t>
            </a:r>
            <a:r>
              <a:rPr lang="ru-RU" altLang="ru-RU" sz="4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Дополнительные </a:t>
            </a:r>
            <a:r>
              <a:rPr lang="ru-RU" altLang="ru-RU" sz="4000" b="1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сведения о показателях работы дневных стационаров медицинских организаций, оказывающих помощь на дому </a:t>
            </a:r>
          </a:p>
          <a:p>
            <a:pPr algn="ctr" eaLnBrk="1" hangingPunct="1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altLang="ru-RU" sz="4000" b="1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(стационаров на дому</a:t>
            </a:r>
            <a:r>
              <a:rPr lang="ru-RU" altLang="ru-RU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) 14 ДС ДОП</a:t>
            </a:r>
            <a:endParaRPr lang="ru-RU" altLang="ru-RU" sz="4000" b="1" dirty="0">
              <a:effectLst>
                <a:outerShdw blurRad="38100" dist="38100" dir="2700000" algn="tl">
                  <a:srgbClr val="C0C0C0"/>
                </a:outerShdw>
              </a:effectLst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393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42938" y="500063"/>
            <a:ext cx="8304212" cy="5943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400" b="1" dirty="0"/>
              <a:t/>
            </a:r>
            <a:br>
              <a:rPr lang="en-US" sz="2400" b="1" dirty="0"/>
            </a:b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Заполнение данных о работе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скорой медицинской помощи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форме федерального статистического наблюдения № 30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«Сведения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 медицинской организации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3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5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6534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8913"/>
            <a:ext cx="2592387" cy="395287"/>
          </a:xfrm>
        </p:spPr>
        <p:txBody>
          <a:bodyPr>
            <a:normAutofit fontScale="90000"/>
          </a:bodyPr>
          <a:lstStyle/>
          <a:p>
            <a:pPr marL="838200" indent="-838200">
              <a:defRPr/>
            </a:pPr>
            <a:r>
              <a:rPr lang="ru-RU" altLang="ru-RU" sz="2400" b="1" dirty="0"/>
              <a:t>Таблица </a:t>
            </a:r>
            <a:r>
              <a:rPr lang="ru-RU" altLang="ru-RU" sz="2400" b="1" dirty="0" smtClean="0"/>
              <a:t>2513</a:t>
            </a:r>
            <a:r>
              <a:rPr lang="ru-RU" altLang="ru-RU" sz="3200" b="1" dirty="0" smtClean="0"/>
              <a:t> </a:t>
            </a:r>
            <a:endParaRPr lang="ru-RU" altLang="ru-RU" sz="2400" dirty="0"/>
          </a:p>
        </p:txBody>
      </p:sp>
      <p:sp>
        <p:nvSpPr>
          <p:cNvPr id="5123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2987675" y="0"/>
            <a:ext cx="5105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>
                <a:cs typeface="Arial" charset="0"/>
              </a:rPr>
              <a:t>Целевые осмотры на туберкулез</a:t>
            </a:r>
            <a:r>
              <a:rPr lang="ru-RU" altLang="ru-RU" sz="2400">
                <a:cs typeface="Arial" charset="0"/>
              </a:rPr>
              <a:t> </a:t>
            </a:r>
          </a:p>
        </p:txBody>
      </p:sp>
      <p:graphicFrame>
        <p:nvGraphicFramePr>
          <p:cNvPr id="210411" name="Group 491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142448524"/>
              </p:ext>
            </p:extLst>
          </p:nvPr>
        </p:nvGraphicFramePr>
        <p:xfrm>
          <a:off x="323850" y="704850"/>
          <a:ext cx="8353425" cy="6153149"/>
        </p:xfrm>
        <a:graphic>
          <a:graphicData uri="http://schemas.openxmlformats.org/drawingml/2006/table">
            <a:tbl>
              <a:tblPr/>
              <a:tblGrid>
                <a:gridCol w="4283808"/>
                <a:gridCol w="571174"/>
                <a:gridCol w="713967"/>
                <a:gridCol w="856762"/>
                <a:gridCol w="856762"/>
                <a:gridCol w="1070952"/>
              </a:tblGrid>
              <a:tr h="304792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сельских жителей</a:t>
                      </a: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Выявлен туберкулез</a:t>
                      </a: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00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91445" marR="91445"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сельских жителей</a:t>
                      </a:r>
                    </a:p>
                  </a:txBody>
                  <a:tcPr marL="91445" marR="91445"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73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Осмотрено пациентов, всего</a:t>
                      </a:r>
                    </a:p>
                  </a:txBody>
                  <a:tcPr marL="91445" marR="91445"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445" marR="91445"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73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детей:  0-7 лет включительно</a:t>
                      </a:r>
                    </a:p>
                  </a:txBody>
                  <a:tcPr marL="91445" marR="91445"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</a:t>
                      </a:r>
                    </a:p>
                  </a:txBody>
                  <a:tcPr marL="91445" marR="91445"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73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8 - 14 лет включительно</a:t>
                      </a:r>
                    </a:p>
                  </a:txBody>
                  <a:tcPr marL="91445" marR="91445"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</a:t>
                      </a:r>
                    </a:p>
                  </a:txBody>
                  <a:tcPr marL="91445" marR="91445"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73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15-17 лет включительно</a:t>
                      </a:r>
                    </a:p>
                  </a:txBody>
                  <a:tcPr marL="91445" marR="91445"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1.3</a:t>
                      </a:r>
                    </a:p>
                  </a:txBody>
                  <a:tcPr marL="91445" marR="91445"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116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числа осмотренных (стр.1) обследовано:</a:t>
                      </a:r>
                    </a:p>
                    <a:p>
                      <a:pPr marL="457200" marR="0" lvl="1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флюорографически</a:t>
                      </a:r>
                    </a:p>
                  </a:txBody>
                  <a:tcPr marL="91445" marR="91445"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445" marR="91445"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53">
                <a:tc>
                  <a:txBody>
                    <a:bodyPr/>
                    <a:lstStyle/>
                    <a:p>
                      <a:pPr marL="457200" marR="0" lvl="1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бактериоскопически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91445" marR="91445"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116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числа осмотренных детей (стр.1.1 + 1.2 + 1.3) проведены: </a:t>
                      </a:r>
                    </a:p>
                  </a:txBody>
                  <a:tcPr marL="91445" marR="91445"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4882">
                <a:tc>
                  <a:txBody>
                    <a:bodyPr/>
                    <a:lstStyle/>
                    <a:p>
                      <a:pPr marL="457200" marR="0" lvl="1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иммунодиагностика с применением аллергена бактерий с 2 туберкулиновыми единицами очищенного туберкулина в стандартном разведении</a:t>
                      </a:r>
                    </a:p>
                  </a:txBody>
                  <a:tcPr marL="91445" marR="91445"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91445" marR="91445"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519">
                <a:tc>
                  <a:txBody>
                    <a:bodyPr/>
                    <a:lstStyle/>
                    <a:p>
                      <a:pPr marL="457200" marR="0" lvl="1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иммунодиагностика с применением аллергена туберкулезного рекомбинантного в стандартном разведении</a:t>
                      </a:r>
                    </a:p>
                  </a:txBody>
                  <a:tcPr marL="91445" marR="91445"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91445" marR="91445"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802">
                <a:tc>
                  <a:txBody>
                    <a:bodyPr/>
                    <a:lstStyle/>
                    <a:p>
                      <a:pPr marL="45720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рентгенологическое (флюорографическое) исследование органов грудной клетки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5" marR="91445"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91445" marR="91445"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0405" name="Rectangle 485"/>
          <p:cNvSpPr>
            <a:spLocks noChangeArrowheads="1"/>
          </p:cNvSpPr>
          <p:nvPr/>
        </p:nvSpPr>
        <p:spPr bwMode="auto">
          <a:xfrm>
            <a:off x="5029200" y="3352800"/>
            <a:ext cx="3581400" cy="7620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dirty="0">
                <a:cs typeface="Arial" pitchFamily="34" charset="0"/>
              </a:rPr>
              <a:t>Строка 1 больше (равна) сумме строк 2+ 3+4+5</a:t>
            </a:r>
          </a:p>
        </p:txBody>
      </p:sp>
    </p:spTree>
    <p:extLst>
      <p:ext uri="{BB962C8B-B14F-4D97-AF65-F5344CB8AC3E}">
        <p14:creationId xmlns:p14="http://schemas.microsoft.com/office/powerpoint/2010/main" val="958205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ChangeArrowheads="1"/>
          </p:cNvSpPr>
          <p:nvPr/>
        </p:nvSpPr>
        <p:spPr bwMode="auto">
          <a:xfrm>
            <a:off x="755650" y="765175"/>
            <a:ext cx="7786688" cy="42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3400" b="1">
                <a:latin typeface="Times New Roman" pitchFamily="18" charset="0"/>
                <a:cs typeface="Times New Roman" pitchFamily="18" charset="0"/>
              </a:rPr>
              <a:t>Приказ Министерства здравоохранения Российской </a:t>
            </a:r>
          </a:p>
          <a:p>
            <a:pPr algn="ctr" eaLnBrk="1" hangingPunct="1"/>
            <a:r>
              <a:rPr lang="ru-RU" altLang="ru-RU" sz="3400" b="1">
                <a:latin typeface="Times New Roman" pitchFamily="18" charset="0"/>
                <a:cs typeface="Times New Roman" pitchFamily="18" charset="0"/>
              </a:rPr>
              <a:t>Федерации от 20 июня 2013  г. № 388н </a:t>
            </a:r>
          </a:p>
          <a:p>
            <a:pPr algn="ctr" eaLnBrk="1" hangingPunct="1"/>
            <a:r>
              <a:rPr lang="ru-RU" altLang="ru-RU" sz="3400" b="1">
                <a:latin typeface="Times New Roman" pitchFamily="18" charset="0"/>
                <a:cs typeface="Times New Roman" pitchFamily="18" charset="0"/>
              </a:rPr>
              <a:t> «Об утверждении порядка оказания скорой, в том числе скорой специализированной, медицинской помощи» </a:t>
            </a:r>
          </a:p>
          <a:p>
            <a:pPr algn="ctr" eaLnBrk="1" hangingPunct="1"/>
            <a:r>
              <a:rPr lang="ru-RU" altLang="ru-RU" sz="3400" b="1">
                <a:latin typeface="Times New Roman" pitchFamily="18" charset="0"/>
                <a:cs typeface="Times New Roman" pitchFamily="18" charset="0"/>
              </a:rPr>
              <a:t>(в редакции от 21 февраля 2020 г.)</a:t>
            </a:r>
            <a:endParaRPr lang="en-US" altLang="ru-RU" sz="3400" b="1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1446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1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8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827088" y="404813"/>
            <a:ext cx="7993062" cy="1011237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endParaRPr lang="ru-RU" sz="2800" dirty="0">
              <a:latin typeface="+mj-lt"/>
              <a:ea typeface="+mj-ea"/>
              <a:cs typeface="+mj-cs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illarionov_aa\Desktop\Новый точечный рисунок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22" y="199241"/>
            <a:ext cx="8826172" cy="6614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315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142875"/>
            <a:ext cx="8605837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1105 «Должности и физические лица станции (отделения) скорой медицинской помощи»</a:t>
            </a: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357188" y="1214438"/>
            <a:ext cx="8535987" cy="5183187"/>
          </a:xfrm>
        </p:spPr>
        <p:txBody>
          <a:bodyPr>
            <a:normAutofit fontScale="92500" lnSpcReduction="20000"/>
          </a:bodyPr>
          <a:lstStyle/>
          <a:p>
            <a:pPr algn="just" eaLnBrk="1" hangingPunct="1"/>
            <a:r>
              <a:rPr lang="ru-RU" altLang="ru-RU" sz="2700" dirty="0" smtClean="0">
                <a:latin typeface="Times New Roman" pitchFamily="18" charset="0"/>
                <a:cs typeface="Times New Roman" pitchFamily="18" charset="0"/>
              </a:rPr>
              <a:t>заполняют сведения о штатных, занятых должностях, физических лицах всего персонала станции (отделения) скорой медицинской помощи, из них врачей, среднего медицинского персонала, младшего медицинского персонала, прочего персонала. </a:t>
            </a:r>
          </a:p>
          <a:p>
            <a:pPr algn="just" eaLnBrk="1" hangingPunct="1"/>
            <a:r>
              <a:rPr lang="ru-RU" altLang="ru-RU" sz="2700" dirty="0" smtClean="0">
                <a:latin typeface="Times New Roman" pitchFamily="18" charset="0"/>
                <a:cs typeface="Times New Roman" pitchFamily="18" charset="0"/>
              </a:rPr>
              <a:t>прочий персонал станции (отделения) скорой медицинской помощи – это водители и прочий персонал. В прочий персонал (графа 16) включают специалистов с немедицинским образованием.</a:t>
            </a:r>
          </a:p>
          <a:p>
            <a:pPr algn="just" eaLnBrk="1" hangingPunct="1"/>
            <a:r>
              <a:rPr lang="ru-RU" alt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провизоры указываются в графе 4 «Врачи».</a:t>
            </a:r>
          </a:p>
          <a:p>
            <a:pPr algn="just" eaLnBrk="1" hangingPunct="1"/>
            <a:r>
              <a:rPr lang="ru-RU" alt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фармацевты – в графе 10 «Средний медицинский персонал».</a:t>
            </a:r>
          </a:p>
          <a:p>
            <a:pPr algn="just" eaLnBrk="1" hangingPunct="1"/>
            <a:r>
              <a:rPr lang="ru-RU" altLang="ru-RU" sz="27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Мед.дезинфекторы</a:t>
            </a:r>
            <a:r>
              <a:rPr lang="ru-RU" alt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без </a:t>
            </a:r>
            <a:r>
              <a:rPr lang="ru-RU" altLang="ru-RU" sz="27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мед.образования</a:t>
            </a:r>
            <a:r>
              <a:rPr lang="ru-RU" alt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; студенты (из строк 242-243 таблицы 1100) показывать  в графе 16</a:t>
            </a:r>
          </a:p>
          <a:p>
            <a:pPr marL="0" indent="0" algn="just" eaLnBrk="1" hangingPunct="1">
              <a:buNone/>
            </a:pPr>
            <a:r>
              <a:rPr lang="ru-RU" alt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«прочий»</a:t>
            </a:r>
          </a:p>
        </p:txBody>
      </p:sp>
    </p:spTree>
    <p:extLst>
      <p:ext uri="{BB962C8B-B14F-4D97-AF65-F5344CB8AC3E}">
        <p14:creationId xmlns:p14="http://schemas.microsoft.com/office/powerpoint/2010/main" val="345948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142875"/>
            <a:ext cx="8605837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1105 «Должности и физические лица станции (отделения) скорой медицинской помощи»</a:t>
            </a: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323850" y="1412875"/>
            <a:ext cx="8535988" cy="5183188"/>
          </a:xfrm>
        </p:spPr>
        <p:txBody>
          <a:bodyPr/>
          <a:lstStyle/>
          <a:p>
            <a:pPr algn="just" eaLnBrk="1" hangingPunct="1"/>
            <a:r>
              <a:rPr lang="ru-RU" alt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графе 13 указываются сведения о медицинских сестрах, которые не включают данные о медицинских сестрах </a:t>
            </a:r>
            <a:r>
              <a:rPr lang="ru-RU" altLang="ru-RU" sz="3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анестезистах</a:t>
            </a:r>
            <a:r>
              <a:rPr lang="ru-RU" alt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eaLnBrk="1" hangingPunct="1"/>
            <a:r>
              <a:rPr lang="ru-RU" alt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графе 14 заполняются сведения о медицинских сестрах </a:t>
            </a:r>
            <a:r>
              <a:rPr lang="ru-RU" altLang="ru-RU" sz="3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анестезистах</a:t>
            </a:r>
            <a:r>
              <a:rPr lang="ru-RU" alt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eaLnBrk="1" hangingPunct="1"/>
            <a:endParaRPr lang="ru-RU" altLang="ru-RU" sz="25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endParaRPr lang="ru-RU" altLang="ru-RU" sz="25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endParaRPr lang="ru-RU" altLang="ru-RU" sz="25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9726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142875"/>
            <a:ext cx="8605837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1105 «Должности и физические лица станции (отделения) скорой медицинской помощи»</a:t>
            </a: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323850" y="1412875"/>
            <a:ext cx="8535988" cy="5183188"/>
          </a:xfrm>
        </p:spPr>
        <p:txBody>
          <a:bodyPr/>
          <a:lstStyle/>
          <a:p>
            <a:pPr algn="just" eaLnBrk="1" hangingPunct="1"/>
            <a:r>
              <a:rPr lang="ru-RU" altLang="ru-RU" sz="3000" smtClean="0">
                <a:latin typeface="Times New Roman" pitchFamily="18" charset="0"/>
                <a:cs typeface="Times New Roman" pitchFamily="18" charset="0"/>
              </a:rPr>
              <a:t>Данные о штатных и занятых должностях персонала станции (отделения) скорой медицинской помощи показываются как дробными числами (0,25, 0,5 и 0,75 должности), так и целыми числами.</a:t>
            </a:r>
          </a:p>
          <a:p>
            <a:pPr algn="just" eaLnBrk="1" hangingPunct="1"/>
            <a:r>
              <a:rPr lang="ru-RU" altLang="ru-RU" sz="3000" smtClean="0">
                <a:latin typeface="Times New Roman" pitchFamily="18" charset="0"/>
                <a:cs typeface="Times New Roman" pitchFamily="18" charset="0"/>
              </a:rPr>
              <a:t>Сведения о физических лицах заполняются целыми числами.</a:t>
            </a:r>
          </a:p>
          <a:p>
            <a:pPr algn="just" eaLnBrk="1" hangingPunct="1"/>
            <a:endParaRPr lang="ru-RU" altLang="ru-RU" sz="250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endParaRPr lang="ru-RU" altLang="ru-RU" sz="250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endParaRPr lang="ru-RU" altLang="ru-RU" sz="250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7673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illarionov_aa\Desktop\Новый точечный рисунок.bmp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056" y="116632"/>
            <a:ext cx="8915440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92016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476250"/>
            <a:ext cx="8374063" cy="1728788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2120 «Медицинская помощь, оказанная выездными бригадами скорой медицинской помощи при выполнении вызовов скорой медицинской помощи»</a:t>
            </a:r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323850" y="2492375"/>
            <a:ext cx="8535988" cy="4105275"/>
          </a:xfrm>
        </p:spPr>
        <p:txBody>
          <a:bodyPr>
            <a:normAutofit/>
          </a:bodyPr>
          <a:lstStyle/>
          <a:p>
            <a:pPr marL="0" indent="0" algn="just" eaLnBrk="1" hangingPunct="1">
              <a:buFont typeface="Arial" charset="0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число выполненных вызовов бригадами скорой медицинской помощи (стр. 1 гр. 3) 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не включаются безрезультатные вызовы.</a:t>
            </a:r>
          </a:p>
        </p:txBody>
      </p:sp>
    </p:spTree>
    <p:extLst>
      <p:ext uri="{BB962C8B-B14F-4D97-AF65-F5344CB8AC3E}">
        <p14:creationId xmlns:p14="http://schemas.microsoft.com/office/powerpoint/2010/main" val="789019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333375"/>
            <a:ext cx="8294688" cy="2159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Минэкономразвития России, Федеральный службы государственной статистики от 17 июля 2019 г. № 409 «Об утверждении методики определения возрастных групп населения» 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750" y="2205038"/>
            <a:ext cx="8150225" cy="4525962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ru-RU" dirty="0"/>
              <a:t>	</a:t>
            </a:r>
          </a:p>
          <a:p>
            <a:pPr marL="0" indent="0" algn="just">
              <a:buFont typeface="Arial" panose="020B0604020202020204" pitchFamily="34" charset="0"/>
              <a:buNone/>
              <a:tabLst>
                <a:tab pos="182563" algn="l"/>
              </a:tabLst>
              <a:defRPr/>
            </a:pPr>
            <a:r>
              <a:rPr lang="ru-RU" dirty="0"/>
              <a:t>   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2022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году к населению старше   трудоспособного возраста относятся: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женщины в возрасте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57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лет и старше;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мужчины в возрасте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62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 и старше.</a:t>
            </a:r>
          </a:p>
        </p:txBody>
      </p:sp>
    </p:spTree>
    <p:extLst>
      <p:ext uri="{BB962C8B-B14F-4D97-AF65-F5344CB8AC3E}">
        <p14:creationId xmlns:p14="http://schemas.microsoft.com/office/powerpoint/2010/main" val="2833784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6" name="Picture 4" descr="C:\Users\illarionov_aa\Desktop\Новый точечный рисунок (2)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065" y="692696"/>
            <a:ext cx="8795723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230552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476250"/>
            <a:ext cx="8353425" cy="18732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Приказ Министерства здравоохранения и социального развития Российской Федерации от 2 декабря 2009 г. № 942 «Об утверждении статистического инструментария станции (отделения), больницы скорой медицинской помощи»</a:t>
            </a:r>
            <a:endParaRPr lang="ru-RU" sz="29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419" name="Содержимое 2"/>
          <p:cNvSpPr>
            <a:spLocks noGrp="1"/>
          </p:cNvSpPr>
          <p:nvPr>
            <p:ph idx="1"/>
          </p:nvPr>
        </p:nvSpPr>
        <p:spPr>
          <a:xfrm>
            <a:off x="323850" y="2349500"/>
            <a:ext cx="8351838" cy="4103688"/>
          </a:xfrm>
        </p:spPr>
        <p:txBody>
          <a:bodyPr/>
          <a:lstStyle/>
          <a:p>
            <a:pPr algn="just">
              <a:buFont typeface="Arial" charset="0"/>
              <a:buNone/>
            </a:pPr>
            <a:r>
              <a:rPr lang="ru-RU" altLang="ru-RU" sz="2900" b="1" i="1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600" b="1" smtClean="0">
                <a:latin typeface="Times New Roman" pitchFamily="18" charset="0"/>
                <a:cs typeface="Times New Roman" pitchFamily="18" charset="0"/>
              </a:rPr>
              <a:t>Время доезда до места вызова </a:t>
            </a:r>
            <a:r>
              <a:rPr lang="ru-RU" altLang="ru-RU" sz="2600" smtClean="0">
                <a:latin typeface="Times New Roman" pitchFamily="18" charset="0"/>
                <a:cs typeface="Times New Roman" pitchFamily="18" charset="0"/>
              </a:rPr>
              <a:t>-  это время от момента поступления вызова на станцию (отделение) скорой медицинской помощи до момента прибытия бригады скорой медицинской помощи к месту вызова.</a:t>
            </a:r>
          </a:p>
          <a:p>
            <a:pPr algn="just">
              <a:buFont typeface="Arial" charset="0"/>
              <a:buNone/>
            </a:pPr>
            <a:r>
              <a:rPr lang="ru-RU" altLang="ru-RU" sz="260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altLang="ru-RU" sz="2600" b="1" smtClean="0">
                <a:latin typeface="Times New Roman" pitchFamily="18" charset="0"/>
                <a:cs typeface="Times New Roman" pitchFamily="18" charset="0"/>
              </a:rPr>
              <a:t>Время, затраченное на выполнение одного вызова </a:t>
            </a:r>
            <a:r>
              <a:rPr lang="ru-RU" altLang="ru-RU" sz="2600" smtClean="0">
                <a:latin typeface="Times New Roman" pitchFamily="18" charset="0"/>
                <a:cs typeface="Times New Roman" pitchFamily="18" charset="0"/>
              </a:rPr>
              <a:t>– это время от момента поступления вызова на станцию (отделение) скорой медицинской помощи до момента окончания выполнения вызова бригадой скорой медицинской помощи.</a:t>
            </a:r>
          </a:p>
        </p:txBody>
      </p:sp>
    </p:spTree>
    <p:extLst>
      <p:ext uri="{BB962C8B-B14F-4D97-AF65-F5344CB8AC3E}">
        <p14:creationId xmlns:p14="http://schemas.microsoft.com/office/powerpoint/2010/main" val="3833988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980728"/>
            <a:ext cx="8075240" cy="4886672"/>
          </a:xfrm>
        </p:spPr>
        <p:txBody>
          <a:bodyPr/>
          <a:lstStyle/>
          <a:p>
            <a:pPr marL="0" indent="0" algn="ctr">
              <a:buNone/>
            </a:pPr>
            <a:r>
              <a:rPr lang="ru-RU" altLang="ru-RU" b="1" dirty="0">
                <a:latin typeface="Times New Roman" panose="02020603050405020304" pitchFamily="18" charset="0"/>
              </a:rPr>
              <a:t>Годовой отчет </a:t>
            </a:r>
            <a:r>
              <a:rPr lang="ru-RU" altLang="ru-RU" b="1" dirty="0" smtClean="0">
                <a:latin typeface="Times New Roman" panose="02020603050405020304" pitchFamily="18" charset="0"/>
              </a:rPr>
              <a:t>форма федерального </a:t>
            </a:r>
            <a:r>
              <a:rPr lang="ru-RU" altLang="ru-RU" b="1" dirty="0">
                <a:latin typeface="Times New Roman" panose="02020603050405020304" pitchFamily="18" charset="0"/>
              </a:rPr>
              <a:t>статистического наблюдения </a:t>
            </a:r>
            <a:endParaRPr lang="ru-RU" altLang="ru-RU" b="1" dirty="0" smtClean="0">
              <a:latin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altLang="ru-RU" sz="4400" b="1" dirty="0" smtClean="0">
                <a:latin typeface="Times New Roman" panose="02020603050405020304" pitchFamily="18" charset="0"/>
              </a:rPr>
              <a:t>№</a:t>
            </a:r>
            <a:r>
              <a:rPr lang="ru-RU" altLang="ru-RU" sz="4400" b="1" dirty="0">
                <a:latin typeface="Times New Roman" panose="02020603050405020304" pitchFamily="18" charset="0"/>
              </a:rPr>
              <a:t>16-ВН </a:t>
            </a:r>
            <a:endParaRPr lang="ru-RU" altLang="ru-RU" sz="4400" b="1" dirty="0" smtClean="0">
              <a:latin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altLang="ru-RU" b="1" dirty="0" smtClean="0">
                <a:latin typeface="Times New Roman" panose="02020603050405020304" pitchFamily="18" charset="0"/>
              </a:rPr>
              <a:t>«</a:t>
            </a:r>
            <a:r>
              <a:rPr lang="ru-RU" altLang="ru-RU" b="1" dirty="0">
                <a:latin typeface="Times New Roman" panose="02020603050405020304" pitchFamily="18" charset="0"/>
              </a:rPr>
              <a:t>Сведения о причинах временной нетрудоспособности», утв. приказом Росстата от 25.12.2014 №723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848244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79"/>
          <p:cNvSpPr txBox="1">
            <a:spLocks noChangeArrowheads="1"/>
          </p:cNvSpPr>
          <p:nvPr/>
        </p:nvSpPr>
        <p:spPr bwMode="auto">
          <a:xfrm>
            <a:off x="153988" y="515938"/>
            <a:ext cx="8655050" cy="86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ru-RU" altLang="ru-RU" sz="2800" i="0">
                <a:solidFill>
                  <a:srgbClr val="262626"/>
                </a:solidFill>
                <a:latin typeface="Times New Roman" pitchFamily="18" charset="0"/>
                <a:cs typeface="Times New Roman" pitchFamily="18" charset="0"/>
              </a:rPr>
              <a:t>Форма №</a:t>
            </a:r>
            <a:r>
              <a:rPr lang="en-US" altLang="ru-RU" sz="2800" i="0">
                <a:solidFill>
                  <a:srgbClr val="262626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r>
              <a:rPr lang="ru-RU" altLang="ru-RU" sz="2800" i="0">
                <a:solidFill>
                  <a:srgbClr val="26262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800" i="0">
                <a:solidFill>
                  <a:srgbClr val="26262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800" i="0">
                <a:solidFill>
                  <a:srgbClr val="262626"/>
                </a:solidFill>
                <a:latin typeface="Times New Roman" pitchFamily="18" charset="0"/>
                <a:cs typeface="Times New Roman" pitchFamily="18" charset="0"/>
              </a:rPr>
              <a:t>«Сведения о медицинской организации»</a:t>
            </a:r>
          </a:p>
        </p:txBody>
      </p:sp>
      <p:sp>
        <p:nvSpPr>
          <p:cNvPr id="4100" name="Подзаголовок 2"/>
          <p:cNvSpPr>
            <a:spLocks/>
          </p:cNvSpPr>
          <p:nvPr/>
        </p:nvSpPr>
        <p:spPr bwMode="auto">
          <a:xfrm>
            <a:off x="1582738" y="1563688"/>
            <a:ext cx="6311900" cy="16684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buFontTx/>
              <a:buNone/>
              <a:defRPr/>
            </a:pPr>
            <a:r>
              <a:rPr lang="ru-RU" altLang="ru-RU" i="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</a:rPr>
              <a:t>РАЗДЕЛ II.  </a:t>
            </a:r>
          </a:p>
          <a:p>
            <a:pPr algn="ctr">
              <a:buFontTx/>
              <a:buNone/>
              <a:defRPr/>
            </a:pPr>
            <a:r>
              <a:rPr lang="ru-RU" altLang="ru-RU" i="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</a:rPr>
              <a:t>ШТАТЫ  МЕДИЦИНСКОЙ  ОРГАНИЗАЦИИ</a:t>
            </a:r>
          </a:p>
          <a:p>
            <a:pPr algn="ctr">
              <a:buFontTx/>
              <a:buNone/>
              <a:defRPr/>
            </a:pPr>
            <a:endParaRPr lang="ru-RU" altLang="ru-RU" i="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8" y="3411538"/>
            <a:ext cx="5362575" cy="298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одзаголовок 2"/>
          <p:cNvSpPr>
            <a:spLocks/>
          </p:cNvSpPr>
          <p:nvPr/>
        </p:nvSpPr>
        <p:spPr bwMode="auto">
          <a:xfrm>
            <a:off x="5516563" y="5811838"/>
            <a:ext cx="3432175" cy="7667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buFontTx/>
              <a:buNone/>
              <a:defRPr/>
            </a:pPr>
            <a:endParaRPr lang="ru-RU" altLang="ru-RU" sz="16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3036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ВНИМАНИЕ!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Занятые ставки - только ставки занятые основными работниками, внутренними и внешними совместителями! </a:t>
            </a:r>
          </a:p>
          <a:p>
            <a:r>
              <a:rPr lang="ru-RU" b="1" dirty="0" smtClean="0"/>
              <a:t>В занятые ставки не включаем совмещение!</a:t>
            </a:r>
          </a:p>
          <a:p>
            <a:r>
              <a:rPr lang="ru-RU" b="1" dirty="0" smtClean="0"/>
              <a:t>Занятые должности теперь тоже сверяем с Парусом!</a:t>
            </a:r>
          </a:p>
          <a:p>
            <a:r>
              <a:rPr lang="ru-RU" dirty="0"/>
              <a:t>Должности временно отсутствующих на конец года по причине </a:t>
            </a:r>
            <a:r>
              <a:rPr lang="ru-RU" dirty="0" smtClean="0"/>
              <a:t>отпуска, командировки </a:t>
            </a:r>
            <a:r>
              <a:rPr lang="ru-RU" dirty="0"/>
              <a:t>или болезни показываются как занятые. Если эти </a:t>
            </a:r>
            <a:r>
              <a:rPr lang="ru-RU" dirty="0" smtClean="0"/>
              <a:t>должности временно </a:t>
            </a:r>
            <a:r>
              <a:rPr lang="ru-RU" dirty="0"/>
              <a:t>замещены другими лицами, они вторично, как занятые </a:t>
            </a:r>
            <a:r>
              <a:rPr lang="ru-RU" dirty="0" smtClean="0"/>
              <a:t>не показываются</a:t>
            </a:r>
            <a:r>
              <a:rPr lang="ru-RU" dirty="0"/>
              <a:t>.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3908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363272" cy="5865515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ru-RU" sz="4400" b="1" dirty="0"/>
              <a:t>Перенос данных таблицы 1100   30 формы из Паруса в </a:t>
            </a:r>
            <a:r>
              <a:rPr lang="ru-RU" sz="4400" b="1" dirty="0" err="1" smtClean="0"/>
              <a:t>Медстат</a:t>
            </a:r>
            <a:endParaRPr lang="en-US" sz="4400" b="1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i="1" dirty="0"/>
              <a:t>Занятые ставки сверяем с Парусом (должны учитывать совместительство, но не учитывать совмещение), но по занятым ставкам некоторые  расхождения возможны, которые нужно пояснить</a:t>
            </a:r>
            <a:r>
              <a:rPr lang="ru-RU" i="1" dirty="0" smtClean="0"/>
              <a:t>.</a:t>
            </a:r>
            <a:endParaRPr lang="en-US" i="1" dirty="0" smtClean="0"/>
          </a:p>
          <a:p>
            <a:pPr marL="0" indent="0">
              <a:buNone/>
            </a:pPr>
            <a:r>
              <a:rPr lang="ru-RU" i="1" dirty="0" smtClean="0"/>
              <a:t> </a:t>
            </a:r>
            <a:endParaRPr lang="ru-RU" dirty="0"/>
          </a:p>
          <a:p>
            <a:pPr marL="0" lvl="0" indent="0">
              <a:buNone/>
            </a:pPr>
            <a:r>
              <a:rPr lang="ru-RU" dirty="0"/>
              <a:t>Округлить занятые ставки до 0,25; 0,5; 0,75; 1,0.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lvl="0" indent="0">
              <a:buNone/>
            </a:pPr>
            <a:r>
              <a:rPr lang="ru-RU" dirty="0"/>
              <a:t>Занятые ставки не могут превышать штатные (если превышают по каким-то строкам – уменьшаем и пишем пояснительную для Ревякиной Р.С.: по такой-то строке таким-то графам уменьшены занятые ставки за счет декретного отпуска).</a:t>
            </a:r>
          </a:p>
          <a:p>
            <a:pPr marL="0" indent="0">
              <a:buNone/>
            </a:pPr>
            <a:r>
              <a:rPr lang="ru-RU" dirty="0"/>
              <a:t>Ситуация, когда </a:t>
            </a:r>
            <a:r>
              <a:rPr lang="ru-RU" dirty="0" err="1"/>
              <a:t>физ.лиц</a:t>
            </a:r>
            <a:r>
              <a:rPr lang="ru-RU" dirty="0"/>
              <a:t> больше, чем должностей допустима. Занятых должностей больше, чем штатных недопустимо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lvl="0" indent="0">
              <a:buNone/>
            </a:pPr>
            <a:r>
              <a:rPr lang="ru-RU" dirty="0"/>
              <a:t>Если есть цифры в 242 строке (студенты и мед. сестры Красного Креста) пишем в </a:t>
            </a:r>
            <a:r>
              <a:rPr lang="en-US" dirty="0"/>
              <a:t>Excel </a:t>
            </a:r>
            <a:r>
              <a:rPr lang="ru-RU" dirty="0"/>
              <a:t>расшифровку на каких должностях работают и затем из строк соответствующих должностей таблицы 1100 отнимаем вручную число штатных должностей, занимаемых студентами и медсестрами Красного Креста (занятые должности и </a:t>
            </a:r>
            <a:r>
              <a:rPr lang="ru-RU" dirty="0" err="1"/>
              <a:t>физ</a:t>
            </a:r>
            <a:r>
              <a:rPr lang="ru-RU" dirty="0"/>
              <a:t> лица отнялись Парусом автоматически).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7999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8"/>
            <a:ext cx="8435280" cy="5865515"/>
          </a:xfrm>
        </p:spPr>
        <p:txBody>
          <a:bodyPr>
            <a:normAutofit fontScale="62500" lnSpcReduction="20000"/>
          </a:bodyPr>
          <a:lstStyle/>
          <a:p>
            <a:pPr marL="0" lvl="0" indent="0">
              <a:buNone/>
            </a:pPr>
            <a:r>
              <a:rPr lang="ru-RU" dirty="0"/>
              <a:t>Если в учреждении есть заведующий отделом (кабинетом) статистики Парус этого заведующего относит к врачам-методистам. Просьба вручную ставку и </a:t>
            </a:r>
            <a:r>
              <a:rPr lang="ru-RU" dirty="0" err="1"/>
              <a:t>физ.лицо</a:t>
            </a:r>
            <a:r>
              <a:rPr lang="ru-RU" dirty="0"/>
              <a:t> (категория , сертификат) этого заведующего перенести в строку врачи-статистики.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lvl="0" indent="0">
              <a:buNone/>
            </a:pPr>
            <a:r>
              <a:rPr lang="ru-RU" dirty="0"/>
              <a:t>Если </a:t>
            </a:r>
            <a:r>
              <a:rPr lang="ru-RU" dirty="0" err="1"/>
              <a:t>Медстат</a:t>
            </a:r>
            <a:r>
              <a:rPr lang="ru-RU" dirty="0"/>
              <a:t> выдает ошибку на суммы: например 1 строка «врачей всего» по какой-то графе не идет на сумму должностей (специальностей) и вы проверили, что все цифры по этой колонке перенесены из Паруса в </a:t>
            </a:r>
            <a:r>
              <a:rPr lang="ru-RU" dirty="0" err="1"/>
              <a:t>Медстат</a:t>
            </a:r>
            <a:r>
              <a:rPr lang="ru-RU" dirty="0"/>
              <a:t> верно, но сумма всё равно не идет  это значит, что допущена ошибка по какому-то врачу(для среднего при условии, что  уже убрали штатные должности студентов и мед сестер красного креста) на соответствие должности и специальности. Нужно открывать многомерный отчет в Парусе  и проверять, искать ошибку. 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lvl="0" indent="0">
              <a:buNone/>
            </a:pPr>
            <a:r>
              <a:rPr lang="ru-RU" dirty="0"/>
              <a:t>Строку 124 «врачей клинических специальностей» с Парусом не сверяем. Можно просто исправить ЭТУ СТРОКУ так, как просит </a:t>
            </a:r>
            <a:r>
              <a:rPr lang="ru-RU" dirty="0" err="1"/>
              <a:t>Медстат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lvl="0" indent="0">
              <a:buNone/>
            </a:pPr>
            <a:r>
              <a:rPr lang="ru-RU" dirty="0"/>
              <a:t>Парус не формирует строку 231 ИТ-специалисты. Нужно заполнить вручную в соответствии с тем, что ставите в таблице с расшифровкой прочего персонала 11041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944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381000"/>
            <a:ext cx="9144000" cy="76200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ru-RU" altLang="ru-RU" sz="2000" smtClean="0">
                <a:latin typeface="Times New Roman" pitchFamily="18" charset="0"/>
              </a:rPr>
              <a:t>сведения о должностях в форме могут показываться как целыми, так и дробными числами в соответствии с </a:t>
            </a:r>
            <a:r>
              <a:rPr lang="ru-RU" altLang="ru-RU" sz="2000" b="1" smtClean="0">
                <a:solidFill>
                  <a:srgbClr val="990033"/>
                </a:solidFill>
                <a:latin typeface="Times New Roman" pitchFamily="18" charset="0"/>
              </a:rPr>
              <a:t>правилами округления</a:t>
            </a:r>
            <a:r>
              <a:rPr lang="ru-RU" altLang="ru-RU" sz="2000" smtClean="0">
                <a:latin typeface="Times New Roman" pitchFamily="18" charset="0"/>
              </a:rPr>
              <a:t> - 0,75, 0,5, 0,25 должности</a:t>
            </a:r>
          </a:p>
        </p:txBody>
      </p:sp>
      <p:sp>
        <p:nvSpPr>
          <p:cNvPr id="5123" name="Rectangle 4"/>
          <p:cNvSpPr>
            <a:spLocks noChangeArrowheads="1"/>
          </p:cNvSpPr>
          <p:nvPr/>
        </p:nvSpPr>
        <p:spPr bwMode="auto">
          <a:xfrm>
            <a:off x="533400" y="1219200"/>
            <a:ext cx="8610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800"/>
              <a:t>Правила округления при расчете штатной численности работников </a:t>
            </a:r>
          </a:p>
        </p:txBody>
      </p:sp>
      <p:sp>
        <p:nvSpPr>
          <p:cNvPr id="5124" name="Rectangle 5"/>
          <p:cNvSpPr>
            <a:spLocks noChangeArrowheads="1"/>
          </p:cNvSpPr>
          <p:nvPr/>
        </p:nvSpPr>
        <p:spPr bwMode="auto">
          <a:xfrm>
            <a:off x="152400" y="1524000"/>
            <a:ext cx="8763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800"/>
              <a:t>В штатные расписания могут вводиться штатные должности: целая единица штатной должности, 0,25 единицы штатной должности, 0,5 единицы штатной должности или 0,75 единицы штатной должности </a:t>
            </a:r>
          </a:p>
        </p:txBody>
      </p:sp>
      <p:sp>
        <p:nvSpPr>
          <p:cNvPr id="5125" name="Rectangle 6"/>
          <p:cNvSpPr>
            <a:spLocks noChangeArrowheads="1"/>
          </p:cNvSpPr>
          <p:nvPr/>
        </p:nvSpPr>
        <p:spPr bwMode="auto">
          <a:xfrm>
            <a:off x="152400" y="2286000"/>
            <a:ext cx="88392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800"/>
              <a:t>Округление по одноименным должностям может производиться как по отдельным структурным подразделениям, так и по нескольким структурным подразделениям или на учреждение здравоохранения в целом в следующем порядке: итоговые числа менее 0,13 отбрасываются, числа 0,13-0,37 округляются до 0,25; числа 0,38-0,62 округляются до числа 0,5; числа 0,63-0,87 округляются до 0,75, а свыше 0,87 - до единицы в соответствии с таблицей </a:t>
            </a:r>
          </a:p>
        </p:txBody>
      </p:sp>
      <p:graphicFrame>
        <p:nvGraphicFramePr>
          <p:cNvPr id="229504" name="Group 128"/>
          <p:cNvGraphicFramePr>
            <a:graphicFrameLocks noGrp="1"/>
          </p:cNvGraphicFramePr>
          <p:nvPr>
            <p:ph sz="half" idx="2"/>
          </p:nvPr>
        </p:nvGraphicFramePr>
        <p:xfrm>
          <a:off x="381000" y="3810000"/>
          <a:ext cx="8382000" cy="2163996"/>
        </p:xfrm>
        <a:graphic>
          <a:graphicData uri="http://schemas.openxmlformats.org/drawingml/2006/table">
            <a:tbl>
              <a:tblPr/>
              <a:tblGrid>
                <a:gridCol w="827088"/>
                <a:gridCol w="3963987"/>
                <a:gridCol w="3590925"/>
              </a:tblGrid>
              <a:tr h="335231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 п/п 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Расчетное число должностей 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Правила округления 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06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Менее 0,13 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Отбрасываются (0)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06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0,13-0,37 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Округляются до 0,25 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06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0,38-0,62 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Округляются до 0,5 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06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0,63-0,87 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Округляются до 0,75 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06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Свыше 0,87 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Округляются до 1,0 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156" name="Rectangle 125"/>
          <p:cNvSpPr>
            <a:spLocks noChangeArrowheads="1"/>
          </p:cNvSpPr>
          <p:nvPr/>
        </p:nvSpPr>
        <p:spPr bwMode="auto">
          <a:xfrm>
            <a:off x="152400" y="6019800"/>
            <a:ext cx="8763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800"/>
              <a:t>В таком же порядке допускается округление по категориям персонала (врачи, средний медицинский персонал, младший медицинский персонал) в целом по учреждению здравоохранения </a:t>
            </a:r>
          </a:p>
        </p:txBody>
      </p:sp>
    </p:spTree>
    <p:extLst>
      <p:ext uri="{BB962C8B-B14F-4D97-AF65-F5344CB8AC3E}">
        <p14:creationId xmlns:p14="http://schemas.microsoft.com/office/powerpoint/2010/main" val="33131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5"/>
          <p:cNvSpPr>
            <a:spLocks noGrp="1" noChangeArrowheads="1"/>
          </p:cNvSpPr>
          <p:nvPr>
            <p:ph idx="4294967295"/>
          </p:nvPr>
        </p:nvSpPr>
        <p:spPr>
          <a:xfrm>
            <a:off x="614363" y="906463"/>
            <a:ext cx="8305800" cy="5502275"/>
          </a:xfrm>
        </p:spPr>
        <p:txBody>
          <a:bodyPr lIns="0" rIns="0">
            <a:normAutofit fontScale="62500" lnSpcReduction="20000"/>
          </a:bodyPr>
          <a:lstStyle/>
          <a:p>
            <a:pPr marL="0" indent="0">
              <a:buNone/>
            </a:pPr>
            <a:r>
              <a:rPr lang="ru-RU" altLang="ru-RU" sz="3800" b="1" dirty="0" smtClean="0">
                <a:solidFill>
                  <a:schemeClr val="tx2"/>
                </a:solidFill>
                <a:latin typeface="Times New Roman" pitchFamily="18" charset="0"/>
              </a:rPr>
              <a:t>к врачам клинических специальностей относить:</a:t>
            </a:r>
          </a:p>
          <a:p>
            <a:r>
              <a:rPr lang="ru-RU" sz="2800" dirty="0" smtClean="0"/>
              <a:t>терапевтов, пульмонологов</a:t>
            </a:r>
            <a:r>
              <a:rPr lang="ru-RU" sz="2800" dirty="0"/>
              <a:t>, кардиологов, детских кардиологов, ревматологов,</a:t>
            </a:r>
          </a:p>
          <a:p>
            <a:r>
              <a:rPr lang="ru-RU" sz="2800" dirty="0"/>
              <a:t>гастроэнтерологов, нефрологов, </a:t>
            </a:r>
            <a:r>
              <a:rPr lang="ru-RU" sz="2800" dirty="0" err="1"/>
              <a:t>диабетологов</a:t>
            </a:r>
            <a:r>
              <a:rPr lang="ru-RU" sz="2800" dirty="0"/>
              <a:t>, эндокринологов, </a:t>
            </a:r>
            <a:r>
              <a:rPr lang="ru-RU" sz="2800" dirty="0" smtClean="0"/>
              <a:t>эндокринологов, детских</a:t>
            </a:r>
            <a:r>
              <a:rPr lang="ru-RU" sz="2800" dirty="0"/>
              <a:t>, аллергологов-иммунологов, гематологов, </a:t>
            </a:r>
            <a:r>
              <a:rPr lang="ru-RU" sz="2800" dirty="0" err="1"/>
              <a:t>профпатологов</a:t>
            </a:r>
            <a:r>
              <a:rPr lang="ru-RU" sz="2800" dirty="0"/>
              <a:t>, онкологов,</a:t>
            </a:r>
          </a:p>
          <a:p>
            <a:r>
              <a:rPr lang="ru-RU" sz="2800" dirty="0"/>
              <a:t>онкологов детских, онкологов-гематологов детских, хирургов, хирургов детских,</a:t>
            </a:r>
          </a:p>
          <a:p>
            <a:r>
              <a:rPr lang="ru-RU" sz="2800" dirty="0"/>
              <a:t>нейрохирургов, хирургов пластических, сердечно-сосудистых хирургов,</a:t>
            </a:r>
          </a:p>
          <a:p>
            <a:r>
              <a:rPr lang="ru-RU" sz="2800" dirty="0"/>
              <a:t>торакальных хирургов, травматологов и ортопедов, урологов, урологов-</a:t>
            </a:r>
          </a:p>
          <a:p>
            <a:r>
              <a:rPr lang="ru-RU" sz="2800" dirty="0" err="1"/>
              <a:t>андрологов</a:t>
            </a:r>
            <a:r>
              <a:rPr lang="ru-RU" sz="2800" dirty="0"/>
              <a:t> детских, </a:t>
            </a:r>
            <a:r>
              <a:rPr lang="ru-RU" sz="2800" dirty="0" err="1"/>
              <a:t>колопроктологов</a:t>
            </a:r>
            <a:r>
              <a:rPr lang="ru-RU" sz="2800" dirty="0"/>
              <a:t>, челюстно-лицевых хирургов, акушеров-</a:t>
            </a:r>
          </a:p>
          <a:p>
            <a:r>
              <a:rPr lang="ru-RU" sz="2800" dirty="0"/>
              <a:t>гинекологов, педиатров, неонатологов, офтальмологов, отоларингологов,</a:t>
            </a:r>
          </a:p>
          <a:p>
            <a:r>
              <a:rPr lang="ru-RU" sz="2800" dirty="0"/>
              <a:t>фтизиатров, неврологов, психиатров, гериатров, психиатров-наркологов,</a:t>
            </a:r>
          </a:p>
          <a:p>
            <a:r>
              <a:rPr lang="ru-RU" sz="2800" dirty="0" err="1"/>
              <a:t>дерматовенерологов</a:t>
            </a:r>
            <a:r>
              <a:rPr lang="ru-RU" sz="2800" dirty="0"/>
              <a:t>, врачей скорой медицинской помощи, инфекционистов,</a:t>
            </a:r>
          </a:p>
          <a:p>
            <a:r>
              <a:rPr lang="ru-RU" sz="2800" dirty="0"/>
              <a:t>врачей общей практики (семейных), врачей по </a:t>
            </a:r>
            <a:r>
              <a:rPr lang="ru-RU" sz="2800" dirty="0" err="1"/>
              <a:t>рентгеноваскулярной</a:t>
            </a:r>
            <a:r>
              <a:rPr lang="ru-RU" sz="2800" dirty="0"/>
              <a:t> диагностики</a:t>
            </a:r>
          </a:p>
          <a:p>
            <a:r>
              <a:rPr lang="ru-RU" sz="2800" dirty="0"/>
              <a:t>и лечению, врачей приемного покоя, врачей здравпунктов, врачей по</a:t>
            </a:r>
          </a:p>
          <a:p>
            <a:r>
              <a:rPr lang="ru-RU" sz="2800" dirty="0"/>
              <a:t>медицинской реабилитации, </a:t>
            </a:r>
            <a:r>
              <a:rPr lang="ru-RU" sz="2800" dirty="0" smtClean="0"/>
              <a:t>токсикологи</a:t>
            </a:r>
            <a:endParaRPr lang="ru-RU" altLang="ru-RU" sz="2800" b="1" dirty="0" smtClean="0">
              <a:solidFill>
                <a:schemeClr val="tx2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028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0618458"/>
              </p:ext>
            </p:extLst>
          </p:nvPr>
        </p:nvGraphicFramePr>
        <p:xfrm>
          <a:off x="665163" y="1554163"/>
          <a:ext cx="7902575" cy="51180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0503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68043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31711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921708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Должность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(приказ Минздрава </a:t>
                      </a:r>
                      <a:r>
                        <a:rPr lang="ru-RU" sz="1400" b="0" kern="50" dirty="0">
                          <a:solidFill>
                            <a:schemeClr val="tx1"/>
                          </a:solidFill>
                          <a:effectLst/>
                        </a:rPr>
                        <a:t>России </a:t>
                      </a:r>
                      <a:r>
                        <a:rPr lang="ru-RU" sz="1400" b="1" kern="50" dirty="0">
                          <a:solidFill>
                            <a:schemeClr val="tx1"/>
                          </a:solidFill>
                          <a:effectLst/>
                        </a:rPr>
                        <a:t>от 20.12.2012 №1183н</a:t>
                      </a:r>
                      <a:r>
                        <a:rPr lang="ru-RU" sz="1400" kern="50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ru-RU" sz="1400" kern="5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115" marR="34115" marT="34111" marB="34111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Базовая специальность</a:t>
                      </a:r>
                      <a:endParaRPr lang="ru-RU" sz="14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115" marR="34115" marT="34111" marB="34111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>
                          <a:effectLst/>
                        </a:rPr>
                        <a:t>Специальность, дающая право на ее занятие: сертификат/свидетельство об аккредитации</a:t>
                      </a:r>
                      <a:endParaRPr lang="ru-RU" sz="14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115" marR="34115" marT="34111" marB="34111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949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Приказы Минздрава России </a:t>
                      </a:r>
                      <a:r>
                        <a:rPr lang="ru-RU" sz="1400" b="1" kern="50" dirty="0">
                          <a:solidFill>
                            <a:schemeClr val="tx1"/>
                          </a:solidFill>
                          <a:effectLst/>
                        </a:rPr>
                        <a:t>от 08.10.2015 №707н и от 10.02.2016 № 83н</a:t>
                      </a:r>
                      <a:endParaRPr lang="ru-RU" sz="1400" b="1" kern="5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115" marR="34115" marT="34111" marB="34111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1593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>
                          <a:effectLst/>
                        </a:rPr>
                        <a:t>Врачи-специалисты</a:t>
                      </a:r>
                      <a:endParaRPr lang="ru-RU" sz="14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115" marR="34115" marT="34111" marB="34111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1513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>
                          <a:effectLst/>
                        </a:rPr>
                        <a:t>Акушер-гинеколог</a:t>
                      </a:r>
                      <a:endParaRPr lang="ru-RU" sz="14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115" marR="34115" marT="34111" marB="34111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i="1" kern="50" dirty="0" err="1">
                          <a:effectLst/>
                        </a:rPr>
                        <a:t>Специалитет</a:t>
                      </a:r>
                      <a:r>
                        <a:rPr lang="ru-RU" sz="1400" i="1" kern="50" dirty="0">
                          <a:effectLst/>
                        </a:rPr>
                        <a:t>: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Лечебное дело, Педиатрия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 </a:t>
                      </a:r>
                      <a:r>
                        <a:rPr lang="ru-RU" sz="1400" i="1" kern="50" dirty="0">
                          <a:effectLst/>
                        </a:rPr>
                        <a:t>или интернатура/ординатура: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Общая врачебная практика (семейная медицина), Терапия</a:t>
                      </a:r>
                      <a:endParaRPr lang="ru-RU" sz="14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115" marR="34115" marT="34111" marB="34111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Акушерство и гинекология</a:t>
                      </a:r>
                      <a:endParaRPr lang="ru-RU" sz="14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115" marR="34115" marT="34111" marB="34111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2316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400" kern="50" dirty="0">
                          <a:effectLst/>
                        </a:rPr>
                        <a:t>Аллерголог – иммунолог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 </a:t>
                      </a:r>
                      <a:endParaRPr lang="ru-RU" sz="14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115" marR="34115" marT="34111" marB="34111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i="1" kern="50" dirty="0" err="1">
                          <a:effectLst/>
                        </a:rPr>
                        <a:t>Специалитет</a:t>
                      </a:r>
                      <a:r>
                        <a:rPr lang="ru-RU" sz="1400" i="1" kern="50" dirty="0">
                          <a:effectLst/>
                        </a:rPr>
                        <a:t>: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Лечебное дело, Педиатрия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 </a:t>
                      </a:r>
                      <a:r>
                        <a:rPr lang="ru-RU" sz="1400" i="1" kern="50" dirty="0">
                          <a:effectLst/>
                        </a:rPr>
                        <a:t>или интернатура/ординатура: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Общая врачебная практика (семейная медицина), Терапия, Педиатрия</a:t>
                      </a:r>
                      <a:endParaRPr lang="ru-RU" sz="14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115" marR="34115" marT="34111" marB="34111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400" kern="50" dirty="0">
                          <a:effectLst/>
                        </a:rPr>
                        <a:t>Аллергология и иммунология</a:t>
                      </a:r>
                      <a:endParaRPr lang="ru-RU" sz="1400" kern="50" dirty="0">
                        <a:solidFill>
                          <a:srgbClr val="000000"/>
                        </a:solidFill>
                        <a:effectLst/>
                        <a:latin typeface="Mangal" panose="02040503050203030202" pitchFamily="18" charset="0"/>
                        <a:ea typeface="Mangal" panose="02040503050203030202" pitchFamily="18" charset="0"/>
                      </a:endParaRPr>
                    </a:p>
                  </a:txBody>
                  <a:tcPr marL="34115" marR="34115" marT="34111" marB="34111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0367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400" kern="50" dirty="0">
                          <a:effectLst/>
                        </a:rPr>
                        <a:t>Анестезиолог-реаниматолог</a:t>
                      </a:r>
                      <a:endParaRPr lang="ru-RU" sz="1400" kern="50" dirty="0">
                        <a:solidFill>
                          <a:srgbClr val="000000"/>
                        </a:solidFill>
                        <a:effectLst/>
                        <a:latin typeface="Mangal" panose="02040503050203030202" pitchFamily="18" charset="0"/>
                        <a:ea typeface="Mangal" panose="02040503050203030202" pitchFamily="18" charset="0"/>
                      </a:endParaRPr>
                    </a:p>
                  </a:txBody>
                  <a:tcPr marL="34115" marR="34115" marT="34111" marB="34111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i="1" kern="50" dirty="0" err="1">
                          <a:effectLst/>
                        </a:rPr>
                        <a:t>Специалитет</a:t>
                      </a:r>
                      <a:r>
                        <a:rPr lang="ru-RU" sz="1400" kern="50" dirty="0">
                          <a:effectLst/>
                        </a:rPr>
                        <a:t>: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Лечебное дело, Педиатрия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 </a:t>
                      </a:r>
                      <a:r>
                        <a:rPr lang="ru-RU" sz="1400" i="1" kern="50" dirty="0">
                          <a:effectLst/>
                        </a:rPr>
                        <a:t>или интернатура/ординатура: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Неонатология, Нефрология</a:t>
                      </a:r>
                      <a:endParaRPr lang="ru-RU" sz="14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115" marR="34115" marT="34111" marB="34111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400" kern="50" dirty="0">
                          <a:effectLst/>
                        </a:rPr>
                        <a:t>Анестезиология-реаниматология</a:t>
                      </a:r>
                      <a:endParaRPr lang="ru-RU" sz="1400" kern="50" dirty="0">
                        <a:solidFill>
                          <a:srgbClr val="000000"/>
                        </a:solidFill>
                        <a:effectLst/>
                        <a:latin typeface="Mangal" panose="02040503050203030202" pitchFamily="18" charset="0"/>
                        <a:ea typeface="Mangal" panose="02040503050203030202" pitchFamily="18" charset="0"/>
                      </a:endParaRPr>
                    </a:p>
                  </a:txBody>
                  <a:tcPr marL="34115" marR="34115" marT="34111" marB="34111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8222" name="Подзаголовок 2"/>
          <p:cNvSpPr>
            <a:spLocks/>
          </p:cNvSpPr>
          <p:nvPr/>
        </p:nvSpPr>
        <p:spPr bwMode="auto">
          <a:xfrm>
            <a:off x="869950" y="195263"/>
            <a:ext cx="7589838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altLang="ru-RU" sz="2800">
                <a:solidFill>
                  <a:schemeClr val="tx1"/>
                </a:solidFill>
              </a:rPr>
              <a:t>Преемственность нормативных документов по допуску к профессиональной деятельности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val="2387564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46113" y="1090613"/>
          <a:ext cx="8150225" cy="389413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9158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64238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51626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2890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600" b="0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Педиатр</a:t>
                      </a:r>
                      <a:endParaRPr lang="ru-RU" sz="1600" b="0" kern="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angal" panose="02040503050203030202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7" marR="34927" marT="34916" marB="34916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i="1" kern="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Специалитет</a:t>
                      </a:r>
                      <a:r>
                        <a:rPr lang="ru-RU" sz="1600" b="0" i="1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Лечебное дело, Педиатрия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600" b="0" i="1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интернатура/ординатура: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600" b="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Общая врачебная практика (семейная медицина)</a:t>
                      </a:r>
                      <a:endParaRPr lang="ru-RU" sz="1600" b="0" kern="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angal" panose="02040503050203030202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7" marR="34927" marT="34916" marB="34916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600" b="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Педиатрия/Врач-педиатр</a:t>
                      </a:r>
                      <a:endParaRPr lang="ru-RU" sz="1600" b="0" kern="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angal" panose="02040503050203030202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7" marR="34927" marT="34916" marB="34916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2890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600" b="0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Педиатр городской (районный)</a:t>
                      </a:r>
                      <a:endParaRPr lang="ru-RU" sz="1600" b="0" kern="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angal" panose="02040503050203030202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7" marR="34927" marT="34916" marB="34916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i="1" kern="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Специалитет</a:t>
                      </a:r>
                      <a:r>
                        <a:rPr lang="ru-RU" sz="1600" b="0" i="1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Лечебное дело, Педиатрия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i="1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или интернатура/ординатура: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600" b="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Общая врачебная практика (семейная медицина)</a:t>
                      </a:r>
                      <a:endParaRPr lang="ru-RU" sz="1600" b="0" kern="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angal" panose="02040503050203030202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7" marR="34927" marT="34916" marB="34916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600" b="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Педиатрия/Врач-педиатр</a:t>
                      </a:r>
                      <a:endParaRPr lang="ru-RU" sz="1600" b="0" kern="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angal" panose="02040503050203030202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7" marR="34927" marT="34916" marB="34916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3160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600" b="0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Педиатр участковый</a:t>
                      </a:r>
                      <a:endParaRPr lang="ru-RU" sz="1600" b="0" kern="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angal" panose="02040503050203030202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7" marR="34927" marT="34916" marB="34916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i="1" kern="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Специалитет</a:t>
                      </a:r>
                      <a:r>
                        <a:rPr lang="ru-RU" sz="1600" b="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Лечебное дело, Педиатрия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600" b="0" i="1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интернатура/ординатура: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600" b="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Общая врачебная практика (семейная медицина)</a:t>
                      </a:r>
                      <a:endParaRPr lang="ru-RU" sz="1600" b="0" kern="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angal" panose="02040503050203030202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7" marR="34927" marT="34916" marB="34916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600" b="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Педиатрия/</a:t>
                      </a:r>
                      <a:r>
                        <a:rPr lang="ru-RU" sz="1600" b="1" kern="5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Педиатр участковый</a:t>
                      </a:r>
                      <a:endParaRPr lang="ru-RU" sz="1600" b="1" kern="5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Mangal" panose="02040503050203030202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7" marR="34927" marT="34916" marB="34916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14" name="Group 3"/>
          <p:cNvGrpSpPr>
            <a:grpSpLocks/>
          </p:cNvGrpSpPr>
          <p:nvPr/>
        </p:nvGrpSpPr>
        <p:grpSpPr bwMode="auto">
          <a:xfrm>
            <a:off x="447003" y="5265923"/>
            <a:ext cx="8348662" cy="1143755"/>
            <a:chOff x="104" y="1183"/>
            <a:chExt cx="5575" cy="907"/>
          </a:xfrm>
          <a:solidFill>
            <a:schemeClr val="bg1">
              <a:lumMod val="40000"/>
              <a:lumOff val="60000"/>
            </a:schemeClr>
          </a:solidFill>
        </p:grpSpPr>
        <p:grpSp>
          <p:nvGrpSpPr>
            <p:cNvPr id="15" name="Group 4"/>
            <p:cNvGrpSpPr>
              <a:grpSpLocks/>
            </p:cNvGrpSpPr>
            <p:nvPr/>
          </p:nvGrpSpPr>
          <p:grpSpPr bwMode="auto">
            <a:xfrm>
              <a:off x="104" y="1183"/>
              <a:ext cx="5575" cy="907"/>
              <a:chOff x="576" y="1680"/>
              <a:chExt cx="4752" cy="432"/>
            </a:xfrm>
            <a:grpFill/>
          </p:grpSpPr>
          <p:grpSp>
            <p:nvGrpSpPr>
              <p:cNvPr id="17" name="Group 5"/>
              <p:cNvGrpSpPr>
                <a:grpSpLocks/>
              </p:cNvGrpSpPr>
              <p:nvPr/>
            </p:nvGrpSpPr>
            <p:grpSpPr bwMode="auto">
              <a:xfrm>
                <a:off x="576" y="1680"/>
                <a:ext cx="4752" cy="432"/>
                <a:chOff x="576" y="1296"/>
                <a:chExt cx="4848" cy="432"/>
              </a:xfrm>
              <a:grpFill/>
            </p:grpSpPr>
            <p:sp>
              <p:nvSpPr>
                <p:cNvPr id="20" name="AutoShape 6"/>
                <p:cNvSpPr>
                  <a:spLocks noChangeArrowheads="1"/>
                </p:cNvSpPr>
                <p:nvPr/>
              </p:nvSpPr>
              <p:spPr bwMode="gray">
                <a:xfrm>
                  <a:off x="576" y="1296"/>
                  <a:ext cx="4848" cy="432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  <a:defRPr/>
                  </a:pPr>
                  <a:endParaRPr lang="ru-RU" altLang="ru-RU" sz="24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1" name="AutoShape 7"/>
                <p:cNvSpPr>
                  <a:spLocks noChangeArrowheads="1"/>
                </p:cNvSpPr>
                <p:nvPr/>
              </p:nvSpPr>
              <p:spPr bwMode="gray">
                <a:xfrm>
                  <a:off x="703" y="1296"/>
                  <a:ext cx="4620" cy="432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  <a:defRPr/>
                  </a:pPr>
                  <a:endParaRPr lang="ru-RU" altLang="ru-RU" sz="2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" name="AutoShape 8"/>
                <p:cNvSpPr>
                  <a:spLocks noChangeArrowheads="1"/>
                </p:cNvSpPr>
                <p:nvPr/>
              </p:nvSpPr>
              <p:spPr bwMode="gray">
                <a:xfrm>
                  <a:off x="829" y="1296"/>
                  <a:ext cx="4391" cy="432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  <a:defRPr/>
                  </a:pPr>
                  <a:endParaRPr lang="ru-RU" altLang="ru-RU" sz="240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8" name="Line 9"/>
              <p:cNvSpPr>
                <a:spLocks noChangeShapeType="1"/>
              </p:cNvSpPr>
              <p:nvPr/>
            </p:nvSpPr>
            <p:spPr bwMode="gray">
              <a:xfrm>
                <a:off x="672" y="1920"/>
                <a:ext cx="384" cy="0"/>
              </a:xfrm>
              <a:prstGeom prst="line">
                <a:avLst/>
              </a:prstGeom>
              <a:grpFill/>
              <a:ln w="28575" cap="rnd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9" name="Line 10"/>
              <p:cNvSpPr>
                <a:spLocks noChangeShapeType="1"/>
              </p:cNvSpPr>
              <p:nvPr/>
            </p:nvSpPr>
            <p:spPr bwMode="gray">
              <a:xfrm>
                <a:off x="4896" y="1920"/>
                <a:ext cx="384" cy="0"/>
              </a:xfrm>
              <a:prstGeom prst="line">
                <a:avLst/>
              </a:prstGeom>
              <a:grpFill/>
              <a:ln w="28575" cap="rnd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6" name="Rectangle 11"/>
            <p:cNvSpPr>
              <a:spLocks noChangeArrowheads="1"/>
            </p:cNvSpPr>
            <p:nvPr/>
          </p:nvSpPr>
          <p:spPr bwMode="gray">
            <a:xfrm>
              <a:off x="500" y="1260"/>
              <a:ext cx="4944" cy="659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lvl1pPr>
                <a:defRPr sz="2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defRPr/>
              </a:pPr>
              <a:r>
                <a:rPr lang="ru-RU" sz="1600" dirty="0"/>
                <a:t>Специалист со свидетельством об аккредитации «Педиатр участковый» может занимать должность только педиатра участкового. Аналогично по должности терапевта участкового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92721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2133600"/>
            <a:ext cx="9144000" cy="44640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ru-RU" b="1" i="1"/>
          </a:p>
          <a:p>
            <a:pPr defTabSz="957263"/>
            <a:r>
              <a:rPr lang="ru-RU" b="1"/>
              <a:t> 	   				              	</a:t>
            </a:r>
            <a:endParaRPr lang="en-US" b="1"/>
          </a:p>
        </p:txBody>
      </p:sp>
      <p:sp>
        <p:nvSpPr>
          <p:cNvPr id="35328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588224" y="6453336"/>
            <a:ext cx="1714500" cy="311422"/>
          </a:xfrm>
        </p:spPr>
        <p:txBody>
          <a:bodyPr lIns="95782" tIns="47891" rIns="95782" bIns="47891"/>
          <a:lstStyle/>
          <a:p>
            <a:pPr marL="0" indent="0" defTabSz="957263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2021</a:t>
            </a:r>
          </a:p>
        </p:txBody>
      </p:sp>
      <p:sp>
        <p:nvSpPr>
          <p:cNvPr id="353284" name="Прямоугольник 4"/>
          <p:cNvSpPr>
            <a:spLocks noChangeArrowheads="1"/>
          </p:cNvSpPr>
          <p:nvPr/>
        </p:nvSpPr>
        <p:spPr bwMode="auto">
          <a:xfrm>
            <a:off x="6732240" y="6309320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en-US" sz="1900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74651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 dirty="0" smtClean="0">
                <a:solidFill>
                  <a:schemeClr val="bg1"/>
                </a:solidFill>
                <a:latin typeface="Arial" pitchFamily="34" charset="0"/>
              </a:rPr>
              <a:t>С отчета за 2021 год:</a:t>
            </a:r>
            <a:endParaRPr lang="ru-RU" sz="16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353287" name="Rectangle 7"/>
          <p:cNvSpPr>
            <a:spLocks noChangeArrowheads="1"/>
          </p:cNvSpPr>
          <p:nvPr/>
        </p:nvSpPr>
        <p:spPr bwMode="auto">
          <a:xfrm>
            <a:off x="539750" y="871538"/>
            <a:ext cx="82089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1400"/>
              <a:t>			</a:t>
            </a:r>
          </a:p>
        </p:txBody>
      </p:sp>
      <p:sp>
        <p:nvSpPr>
          <p:cNvPr id="119" name="Rectangle 9"/>
          <p:cNvSpPr>
            <a:spLocks noChangeArrowheads="1"/>
          </p:cNvSpPr>
          <p:nvPr/>
        </p:nvSpPr>
        <p:spPr bwMode="auto">
          <a:xfrm>
            <a:off x="611560" y="836713"/>
            <a:ext cx="8353425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600" b="1" dirty="0" smtClean="0"/>
              <a:t>таблица  1102</a:t>
            </a:r>
            <a:endParaRPr lang="ru-RU" sz="1600" b="1" dirty="0"/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755576" y="1124744"/>
          <a:ext cx="7632848" cy="1077456"/>
        </p:xfrm>
        <a:graphic>
          <a:graphicData uri="http://schemas.openxmlformats.org/drawingml/2006/table">
            <a:tbl>
              <a:tblPr/>
              <a:tblGrid>
                <a:gridCol w="5904656"/>
                <a:gridCol w="1728192"/>
              </a:tblGrid>
              <a:tr h="19893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Средний медицинский персонал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ФАПов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ФП (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из таблицы 1100)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№ строки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46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46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Средний медицинский персонал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ФАПов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, ФП, всего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01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  из них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: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88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зубной врач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899592" y="2204864"/>
            <a:ext cx="7597849" cy="432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600" b="1" dirty="0" smtClean="0"/>
              <a:t>таблица 1110</a:t>
            </a:r>
            <a:endParaRPr lang="ru-RU" sz="1600" b="1" dirty="0"/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092217"/>
              </p:ext>
            </p:extLst>
          </p:nvPr>
        </p:nvGraphicFramePr>
        <p:xfrm>
          <a:off x="755576" y="2564904"/>
          <a:ext cx="7776862" cy="4069824"/>
        </p:xfrm>
        <a:graphic>
          <a:graphicData uri="http://schemas.openxmlformats.org/drawingml/2006/table">
            <a:tbl>
              <a:tblPr/>
              <a:tblGrid>
                <a:gridCol w="4392488"/>
                <a:gridCol w="648072"/>
                <a:gridCol w="864096"/>
                <a:gridCol w="751306"/>
                <a:gridCol w="1120900"/>
              </a:tblGrid>
              <a:tr h="3732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Должности и физические лица центров (отделений) медико-социальной поддержки беременных женщин, оказавшихся в трудной жизненной ситуации (из табл. 1100)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№№ строк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штатных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занятых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физических лиц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34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Всего, в том числе: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врачи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в том числе: акушер-гинеколог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2.1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психотерапевт 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2.2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специалисты с высшим немедицинским </a:t>
                      </a:r>
                      <a:endParaRPr lang="ru-RU" sz="1400" dirty="0" smtClean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образованием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в том числе: медицинский психолог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3.1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средний медицинский персонал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в том числе: медицинская сестра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4.1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младший медицинский персонал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прочий персонал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в том числе: психолог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6.1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специалист по социальной работе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6.2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юрист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6.3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16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2133600"/>
            <a:ext cx="9144000" cy="44640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ru-RU" b="1" i="1"/>
          </a:p>
          <a:p>
            <a:pPr defTabSz="957263"/>
            <a:r>
              <a:rPr lang="ru-RU" b="1"/>
              <a:t> 	   				              	</a:t>
            </a:r>
            <a:endParaRPr lang="en-US" b="1"/>
          </a:p>
        </p:txBody>
      </p:sp>
      <p:sp>
        <p:nvSpPr>
          <p:cNvPr id="351235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263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2021</a:t>
            </a:r>
          </a:p>
        </p:txBody>
      </p:sp>
      <p:sp>
        <p:nvSpPr>
          <p:cNvPr id="351236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en-US" sz="1900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ru-RU" sz="1600" b="1" dirty="0">
              <a:solidFill>
                <a:schemeClr val="bg1"/>
              </a:solidFill>
              <a:latin typeface="Arial" pitchFamily="34" charset="0"/>
            </a:endParaRPr>
          </a:p>
        </p:txBody>
      </p:sp>
      <p:sp>
        <p:nvSpPr>
          <p:cNvPr id="351239" name="Rectangle 7"/>
          <p:cNvSpPr>
            <a:spLocks noChangeArrowheads="1"/>
          </p:cNvSpPr>
          <p:nvPr/>
        </p:nvSpPr>
        <p:spPr bwMode="auto">
          <a:xfrm>
            <a:off x="539750" y="871538"/>
            <a:ext cx="82089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1400"/>
              <a:t>			</a:t>
            </a:r>
          </a:p>
        </p:txBody>
      </p:sp>
      <p:sp>
        <p:nvSpPr>
          <p:cNvPr id="351240" name="Rectangle 8"/>
          <p:cNvSpPr>
            <a:spLocks noChangeArrowheads="1"/>
          </p:cNvSpPr>
          <p:nvPr/>
        </p:nvSpPr>
        <p:spPr bwMode="auto">
          <a:xfrm>
            <a:off x="684213" y="3765550"/>
            <a:ext cx="77771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90488" algn="l"/>
            <a:r>
              <a:rPr lang="ru-RU" sz="1200" b="1">
                <a:solidFill>
                  <a:srgbClr val="CC0000"/>
                </a:solidFill>
              </a:rPr>
              <a:t>               </a:t>
            </a:r>
          </a:p>
        </p:txBody>
      </p:sp>
      <p:sp>
        <p:nvSpPr>
          <p:cNvPr id="351241" name="Rectangle 9"/>
          <p:cNvSpPr>
            <a:spLocks noChangeArrowheads="1"/>
          </p:cNvSpPr>
          <p:nvPr/>
        </p:nvSpPr>
        <p:spPr bwMode="auto">
          <a:xfrm>
            <a:off x="539552" y="908720"/>
            <a:ext cx="8136955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b="1" dirty="0"/>
          </a:p>
          <a:p>
            <a:r>
              <a:rPr lang="ru-RU" sz="1600" b="1" dirty="0" smtClean="0"/>
              <a:t>таблица  1111</a:t>
            </a:r>
            <a:endParaRPr lang="ru-RU" sz="1600" b="1" dirty="0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899591" y="1484784"/>
          <a:ext cx="7560840" cy="4053840"/>
        </p:xfrm>
        <a:graphic>
          <a:graphicData uri="http://schemas.openxmlformats.org/drawingml/2006/table">
            <a:tbl>
              <a:tblPr/>
              <a:tblGrid>
                <a:gridCol w="4010588"/>
                <a:gridCol w="637784"/>
                <a:gridCol w="911030"/>
                <a:gridCol w="911673"/>
                <a:gridCol w="1089765"/>
              </a:tblGrid>
              <a:tr h="2488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Должности и физические лица центров (отделений) вспомогательных репродуктивных технологий (из табл. 1100)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№№ строк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штатных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занятых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физических лиц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Всего, в том числе: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врачи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</a:t>
                      </a:r>
                      <a:r>
                        <a:rPr lang="ru-RU" sz="14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 них: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акушер-гинеколог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2.1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из них: акушер-гинеколог (для </a:t>
                      </a:r>
                      <a:endParaRPr lang="ru-RU" sz="1400" dirty="0" smtClean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   проведения  программы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ЭКО) 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2.1.1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</a:t>
                      </a:r>
                      <a:r>
                        <a:rPr lang="ru-RU" sz="14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анестезиолог-реаниматолог 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2.2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</a:t>
                      </a:r>
                      <a:r>
                        <a:rPr lang="ru-RU" sz="14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ультразвуковой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диагностики 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2.3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</a:t>
                      </a:r>
                      <a:r>
                        <a:rPr lang="ru-RU" sz="14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клинической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лабораторной </a:t>
                      </a:r>
                      <a:endParaRPr lang="ru-RU" sz="1400" dirty="0" smtClean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диагностики 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2.4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специалисты с высшим немедицинским </a:t>
                      </a:r>
                      <a:endParaRPr lang="ru-RU" sz="1400" dirty="0" smtClean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образованием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из них: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эмбриолог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3.1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средний медицинский персонал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младший медицинский персонал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прочий персонал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6358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строка </a:t>
            </a:r>
            <a:r>
              <a:rPr lang="ru-RU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61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– «Отпуск по беременности и родам».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Если есть женщины, рожавшие в возрасте </a:t>
            </a:r>
            <a:r>
              <a:rPr lang="ru-RU" sz="1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50-59 лет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, то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обязательно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должны быть предоставлены документы, подтверждающие факт родов (№ больничного листа, выписка из родильного дома).  В этой строке не должны указываться отпуска по уходу за малолетними детьми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lnSpc>
                <a:spcPct val="150000"/>
              </a:lnSpc>
              <a:buNone/>
            </a:pP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Особое внимание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: по строкам </a:t>
            </a:r>
            <a:r>
              <a:rPr lang="ru-RU" sz="1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03 - 04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« из них: 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туберкулез»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средняя длительность листка временной нетрудоспособности 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не </a:t>
            </a:r>
            <a:r>
              <a:rPr 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менее90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дней;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по строкам </a:t>
            </a:r>
            <a:r>
              <a:rPr lang="ru-RU" sz="18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52</a:t>
            </a:r>
            <a:r>
              <a:rPr lang="ru-RU" sz="1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«из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них: аборты (из стр.</a:t>
            </a:r>
            <a:r>
              <a:rPr lang="ru-RU" sz="18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45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) »- средняя длительность листка временной нетрудоспособности 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3-5 дней (э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та строка выделяется отдельно из строки 45 и не включается в строку </a:t>
            </a:r>
            <a:r>
              <a:rPr lang="ru-RU" sz="18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</a:t>
            </a:r>
            <a:r>
              <a:rPr lang="ru-RU" sz="18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lnSpc>
                <a:spcPct val="150000"/>
              </a:lnSpc>
              <a:buNone/>
            </a:pPr>
            <a:endParaRPr lang="ru-RU" sz="1800" b="1" dirty="0" smtClean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Листки нетрудоспособности, выданные по причинам иных обстоятельств   (протезирование, донорство, обследования, в результате которых пациенту  был поставлен диагноз «здоров» и т.д.) включать в строки </a:t>
            </a:r>
            <a:r>
              <a:rPr lang="ru-RU" sz="18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59-60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lnSpc>
                <a:spcPct val="150000"/>
              </a:lnSpc>
              <a:buNone/>
            </a:pPr>
            <a:endParaRPr lang="ru-RU" sz="1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76081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9441" name="Group 6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6768655"/>
              </p:ext>
            </p:extLst>
          </p:nvPr>
        </p:nvGraphicFramePr>
        <p:xfrm>
          <a:off x="251520" y="1143001"/>
          <a:ext cx="8670231" cy="5005076"/>
        </p:xfrm>
        <a:graphic>
          <a:graphicData uri="http://schemas.openxmlformats.org/drawingml/2006/table">
            <a:tbl>
              <a:tblPr/>
              <a:tblGrid>
                <a:gridCol w="181800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76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6597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59179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4172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6123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74172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59657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1156768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1156767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</a:tblGrid>
              <a:tr h="1008750"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должностей в целом по организации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физических лиц основных работников на занятых должностях 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Имеют сертификат специалиста (из гр.9</a:t>
                      </a: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370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амбулаторных условиях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стационарных условиях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241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868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04376">
                <a:tc>
                  <a:txBody>
                    <a:bodyPr/>
                    <a:lstStyle>
                      <a:lvl1pPr marL="179388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1793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клинической лабораторной диагностики 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136,75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86,25 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39,00 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37 ,00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97,75 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49,25 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57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48765">
                <a:tc>
                  <a:txBody>
                    <a:bodyPr/>
                    <a:lstStyle>
                      <a:lvl1pPr marL="179388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1793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лаборанты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 gridSpan="8"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УДАЛЕНА!!!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02742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Кроме того, число физических лиц специалистов с высшим немедицинским образованием, занимающих должности врачей, всего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233</a:t>
                      </a: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57,75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51,25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36,50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21,25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19,25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0437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из них: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врачей: лаборантов                 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234</a:t>
                      </a: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57,75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51,25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36,50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21,25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19,25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19543" name="Rectangle 2"/>
          <p:cNvSpPr>
            <a:spLocks noChangeArrowheads="1"/>
          </p:cNvSpPr>
          <p:nvPr/>
        </p:nvSpPr>
        <p:spPr bwMode="auto">
          <a:xfrm>
            <a:off x="1600200" y="457200"/>
            <a:ext cx="5938838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i="0">
                <a:solidFill>
                  <a:schemeClr val="tx1"/>
                </a:solidFill>
                <a:latin typeface="Times New Roman" pitchFamily="18" charset="0"/>
                <a:cs typeface="Arial" pitchFamily="34" charset="0"/>
              </a:rPr>
              <a:t>Таблица 1100. Должности и физические лица медицинской организации</a:t>
            </a:r>
          </a:p>
        </p:txBody>
      </p:sp>
      <p:sp>
        <p:nvSpPr>
          <p:cNvPr id="19546" name="AutoShape 47"/>
          <p:cNvSpPr>
            <a:spLocks/>
          </p:cNvSpPr>
          <p:nvPr/>
        </p:nvSpPr>
        <p:spPr bwMode="gray">
          <a:xfrm rot="2580466">
            <a:off x="5874939" y="4142873"/>
            <a:ext cx="1782762" cy="1355725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2147483646 w 21600"/>
              <a:gd name="T9" fmla="*/ 2147483646 h 21600"/>
              <a:gd name="T10" fmla="*/ 2147483646 w 21600"/>
              <a:gd name="T11" fmla="*/ 2147483646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8094" y="10228"/>
                </a:moveTo>
                <a:cubicBezTo>
                  <a:pt x="17796" y="6420"/>
                  <a:pt x="14619" y="3483"/>
                  <a:pt x="10800" y="3483"/>
                </a:cubicBezTo>
                <a:cubicBezTo>
                  <a:pt x="10762" y="3482"/>
                  <a:pt x="10724" y="3483"/>
                  <a:pt x="10687" y="3483"/>
                </a:cubicBezTo>
                <a:lnTo>
                  <a:pt x="10633" y="1"/>
                </a:lnTo>
                <a:cubicBezTo>
                  <a:pt x="10689" y="0"/>
                  <a:pt x="10744" y="-1"/>
                  <a:pt x="10800" y="0"/>
                </a:cubicBezTo>
                <a:cubicBezTo>
                  <a:pt x="16437" y="0"/>
                  <a:pt x="21126" y="4335"/>
                  <a:pt x="21566" y="9955"/>
                </a:cubicBezTo>
                <a:lnTo>
                  <a:pt x="24258" y="9744"/>
                </a:lnTo>
                <a:lnTo>
                  <a:pt x="20179" y="14520"/>
                </a:lnTo>
                <a:lnTo>
                  <a:pt x="15402" y="10439"/>
                </a:lnTo>
                <a:lnTo>
                  <a:pt x="18094" y="10228"/>
                </a:lnTo>
                <a:close/>
              </a:path>
            </a:pathLst>
          </a:custGeom>
          <a:solidFill>
            <a:srgbClr val="FF6600"/>
          </a:solidFill>
          <a:ln w="9525">
            <a:round/>
            <a:headEnd/>
            <a:tailEnd/>
          </a:ln>
          <a:scene3d>
            <a:camera prst="legacyPerspectiveBottom">
              <a:rot lat="1500000" lon="20399980" rev="0"/>
            </a:camera>
            <a:lightRig rig="legacyHarsh1" dir="t"/>
          </a:scene3d>
          <a:sp3d extrusionH="227000" prstMaterial="legacyPlastic">
            <a:bevelT w="13500" h="13500" prst="angle"/>
            <a:bevelB w="13500" h="13500" prst="angle"/>
            <a:extrusionClr>
              <a:srgbClr val="FF6600"/>
            </a:extrusionClr>
          </a:sp3d>
        </p:spPr>
        <p:txBody>
          <a:bodyPr vert="eaVert" wrap="none" anchor="ctr">
            <a:flatTx/>
          </a:bodyPr>
          <a:lstStyle/>
          <a:p>
            <a:endParaRPr lang="ru-RU"/>
          </a:p>
        </p:txBody>
      </p:sp>
      <p:sp>
        <p:nvSpPr>
          <p:cNvPr id="27740" name="Скругленная прямоугольная выноска 12"/>
          <p:cNvSpPr>
            <a:spLocks noChangeArrowheads="1"/>
          </p:cNvSpPr>
          <p:nvPr/>
        </p:nvSpPr>
        <p:spPr bwMode="auto">
          <a:xfrm>
            <a:off x="1892587" y="6309320"/>
            <a:ext cx="4151312" cy="635000"/>
          </a:xfrm>
          <a:prstGeom prst="wedgeRoundRectCallout">
            <a:avLst>
              <a:gd name="adj1" fmla="val -38676"/>
              <a:gd name="adj2" fmla="val -79606"/>
              <a:gd name="adj3" fmla="val 16667"/>
            </a:avLst>
          </a:prstGeom>
          <a:solidFill>
            <a:schemeClr val="bg1">
              <a:lumMod val="60000"/>
              <a:lumOff val="4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200" dirty="0">
                <a:solidFill>
                  <a:schemeClr val="tx1"/>
                </a:solidFill>
              </a:rPr>
              <a:t>Увеличение штатной численности и физлиц не должно быть. Вновь принятые специалисты  принимаются на должность «Биолог»</a:t>
            </a:r>
          </a:p>
        </p:txBody>
      </p:sp>
      <p:sp>
        <p:nvSpPr>
          <p:cNvPr id="27741" name="Скругленная прямоугольная выноска 9"/>
          <p:cNvSpPr>
            <a:spLocks noChangeArrowheads="1"/>
          </p:cNvSpPr>
          <p:nvPr/>
        </p:nvSpPr>
        <p:spPr bwMode="auto">
          <a:xfrm>
            <a:off x="395536" y="2926691"/>
            <a:ext cx="1739900" cy="635000"/>
          </a:xfrm>
          <a:prstGeom prst="wedgeRoundRectCallout">
            <a:avLst>
              <a:gd name="adj1" fmla="val 36912"/>
              <a:gd name="adj2" fmla="val 95833"/>
              <a:gd name="adj3" fmla="val 16667"/>
            </a:avLst>
          </a:prstGeom>
          <a:solidFill>
            <a:schemeClr val="bg1">
              <a:lumMod val="60000"/>
              <a:lumOff val="40000"/>
            </a:schemeClr>
          </a:solidFill>
          <a:ln w="9525" algn="ctr">
            <a:solidFill>
              <a:srgbClr val="464A72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200" dirty="0">
                <a:solidFill>
                  <a:schemeClr val="tx1"/>
                </a:solidFill>
              </a:rPr>
              <a:t>Имеют высшее медицинское образование</a:t>
            </a:r>
          </a:p>
        </p:txBody>
      </p:sp>
    </p:spTree>
    <p:extLst>
      <p:ext uri="{BB962C8B-B14F-4D97-AF65-F5344CB8AC3E}">
        <p14:creationId xmlns:p14="http://schemas.microsoft.com/office/powerpoint/2010/main" val="61769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59"/>
          <p:cNvGraphicFramePr>
            <a:graphicFrameLocks noGrp="1"/>
          </p:cNvGraphicFramePr>
          <p:nvPr/>
        </p:nvGraphicFramePr>
        <p:xfrm>
          <a:off x="339725" y="631825"/>
          <a:ext cx="3735388" cy="6083301"/>
        </p:xfrm>
        <a:graphic>
          <a:graphicData uri="http://schemas.openxmlformats.org/drawingml/2006/table">
            <a:tbl>
              <a:tblPr/>
              <a:tblGrid>
                <a:gridCol w="322043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1495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25261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должности (специальности)</a:t>
                      </a:r>
                    </a:p>
                  </a:txBody>
                  <a:tcPr marL="91449" marR="91449"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</a:t>
                      </a:r>
                    </a:p>
                  </a:txBody>
                  <a:tcPr marL="91449" marR="91449"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0481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91449" marR="91449"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91449" marR="91449"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1819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по специальности (из </a:t>
                      </a: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стр.144)</a:t>
                      </a:r>
                    </a:p>
                  </a:txBody>
                  <a:tcPr marL="91449" marR="91449"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8102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Акушерское дело</a:t>
                      </a:r>
                    </a:p>
                  </a:txBody>
                  <a:tcPr marL="68587" marR="6858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148</a:t>
                      </a:r>
                    </a:p>
                  </a:txBody>
                  <a:tcPr marL="68587" marR="6858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8102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Сестринское дело</a:t>
                      </a:r>
                    </a:p>
                  </a:txBody>
                  <a:tcPr marL="68587" marR="6858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149</a:t>
                      </a:r>
                    </a:p>
                  </a:txBody>
                  <a:tcPr marL="68587" marR="6858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8102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Сестринское дело в педиатрии</a:t>
                      </a:r>
                    </a:p>
                  </a:txBody>
                  <a:tcPr marL="68587" marR="6858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</a:p>
                  </a:txBody>
                  <a:tcPr marL="68587" marR="6858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8102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Лечебное дело</a:t>
                      </a:r>
                    </a:p>
                  </a:txBody>
                  <a:tcPr marL="68587" marR="6858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151</a:t>
                      </a:r>
                    </a:p>
                  </a:txBody>
                  <a:tcPr marL="68587" marR="6858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8102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Стоматология</a:t>
                      </a:r>
                    </a:p>
                  </a:txBody>
                  <a:tcPr marL="68587" marR="6858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152</a:t>
                      </a:r>
                    </a:p>
                  </a:txBody>
                  <a:tcPr marL="68587" marR="6858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8768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Стоматология профилактическая</a:t>
                      </a:r>
                    </a:p>
                  </a:txBody>
                  <a:tcPr marL="68587" marR="6858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153</a:t>
                      </a:r>
                    </a:p>
                  </a:txBody>
                  <a:tcPr marL="68587" marR="6858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6832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Стоматология ортопедическая</a:t>
                      </a:r>
                    </a:p>
                  </a:txBody>
                  <a:tcPr marL="68587" marR="6858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154</a:t>
                      </a:r>
                    </a:p>
                  </a:txBody>
                  <a:tcPr marL="68587" marR="6858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778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Организация сестринского дела</a:t>
                      </a: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155</a:t>
                      </a:r>
                    </a:p>
                  </a:txBody>
                  <a:tcPr marL="68587" marR="6858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48768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Управление сестринской деятельностью</a:t>
                      </a:r>
                    </a:p>
                  </a:txBody>
                  <a:tcPr marL="68587" marR="6858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156</a:t>
                      </a:r>
                    </a:p>
                  </a:txBody>
                  <a:tcPr marL="68587" marR="6858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8102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Сестринское дело (</a:t>
                      </a:r>
                      <a:r>
                        <a:rPr kumimoji="0" lang="ru-RU" altLang="ru-RU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бакалавриат</a:t>
                      </a: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87" marR="6858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157</a:t>
                      </a:r>
                    </a:p>
                  </a:txBody>
                  <a:tcPr marL="68587" marR="6858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  <p:sp>
        <p:nvSpPr>
          <p:cNvPr id="9" name="Rectangle 915"/>
          <p:cNvSpPr>
            <a:spLocks noChangeArrowheads="1"/>
          </p:cNvSpPr>
          <p:nvPr/>
        </p:nvSpPr>
        <p:spPr bwMode="auto">
          <a:xfrm>
            <a:off x="4075113" y="631825"/>
            <a:ext cx="4962525" cy="1271588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Clr>
                <a:schemeClr val="bg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ru-RU" altLang="ru-RU" sz="1600" i="0" dirty="0">
                <a:solidFill>
                  <a:srgbClr val="FF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!</a:t>
            </a:r>
            <a:r>
              <a:rPr lang="ru-RU" altLang="ru-RU" sz="1600" i="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До 2020 </a:t>
            </a:r>
            <a:r>
              <a:rPr lang="ru-RU" altLang="ru-RU" sz="1600" i="0" dirty="0">
                <a:solidFill>
                  <a:srgbClr val="FF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года строки по специальностям среднего медицинского персонала указывались из общего числа медицинских сестер. </a:t>
            </a:r>
            <a:r>
              <a:rPr lang="ru-RU" altLang="ru-RU" sz="1600" i="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С 2020 </a:t>
            </a:r>
            <a:r>
              <a:rPr lang="ru-RU" altLang="ru-RU" sz="1600" i="0" dirty="0">
                <a:solidFill>
                  <a:srgbClr val="FF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года – из общего числа среднего медицинского персонала</a:t>
            </a:r>
          </a:p>
        </p:txBody>
      </p:sp>
      <p:sp>
        <p:nvSpPr>
          <p:cNvPr id="11" name="Rectangle 880"/>
          <p:cNvSpPr>
            <a:spLocks noChangeArrowheads="1"/>
          </p:cNvSpPr>
          <p:nvPr/>
        </p:nvSpPr>
        <p:spPr bwMode="auto">
          <a:xfrm>
            <a:off x="4270375" y="5334000"/>
            <a:ext cx="4767263" cy="141287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400" i="0" dirty="0">
                <a:solidFill>
                  <a:schemeClr val="tx1"/>
                </a:solidFill>
                <a:latin typeface="Times New Roman" panose="02020603050405020304" pitchFamily="18" charset="0"/>
              </a:rPr>
              <a:t>Высшее образование - </a:t>
            </a:r>
            <a:r>
              <a:rPr lang="ru-RU" altLang="ru-RU" sz="1400" i="0" dirty="0" err="1">
                <a:solidFill>
                  <a:schemeClr val="tx1"/>
                </a:solidFill>
                <a:latin typeface="Times New Roman" panose="02020603050405020304" pitchFamily="18" charset="0"/>
              </a:rPr>
              <a:t>бакалавриат</a:t>
            </a:r>
            <a:r>
              <a:rPr lang="ru-RU" altLang="ru-RU" sz="1400" b="0" i="0" dirty="0">
                <a:solidFill>
                  <a:schemeClr val="tx1"/>
                </a:solidFill>
                <a:latin typeface="Times New Roman" panose="02020603050405020304" pitchFamily="18" charset="0"/>
              </a:rPr>
              <a:t> по направлению подготовки "Сестринское дело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400" i="0" dirty="0">
                <a:solidFill>
                  <a:schemeClr val="tx1"/>
                </a:solidFill>
                <a:latin typeface="Times New Roman" panose="02020603050405020304" pitchFamily="18" charset="0"/>
              </a:rPr>
              <a:t>Должности:</a:t>
            </a:r>
            <a:r>
              <a:rPr lang="ru-RU" altLang="ru-RU" sz="1400" b="0" i="0" dirty="0">
                <a:solidFill>
                  <a:schemeClr val="tx1"/>
                </a:solidFill>
                <a:latin typeface="Times New Roman" panose="02020603050405020304" pitchFamily="18" charset="0"/>
              </a:rPr>
              <a:t> «Медицинская сестра общей практики, медицинская сестра по паллиативной помощи, медицинская сестра по профилактике, медицинская сестра по реабилитации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ru-RU" altLang="ru-RU" sz="1400" b="0" i="0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ru-RU" altLang="ru-RU" sz="1400" i="0" dirty="0">
              <a:solidFill>
                <a:schemeClr val="tx1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5648" name="Line 720"/>
          <p:cNvSpPr>
            <a:spLocks noChangeShapeType="1"/>
          </p:cNvSpPr>
          <p:nvPr/>
        </p:nvSpPr>
        <p:spPr bwMode="auto">
          <a:xfrm>
            <a:off x="4046538" y="6511925"/>
            <a:ext cx="425450" cy="3175"/>
          </a:xfrm>
          <a:prstGeom prst="line">
            <a:avLst/>
          </a:prstGeom>
          <a:noFill/>
          <a:ln w="730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" name="Rectangle 863"/>
          <p:cNvSpPr>
            <a:spLocks noChangeArrowheads="1"/>
          </p:cNvSpPr>
          <p:nvPr/>
        </p:nvSpPr>
        <p:spPr bwMode="auto">
          <a:xfrm>
            <a:off x="4173538" y="2085975"/>
            <a:ext cx="4864100" cy="3028950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  <a:defRPr/>
            </a:pPr>
            <a:r>
              <a:rPr lang="ru-RU" altLang="ru-RU" sz="1400" b="0" i="0" dirty="0">
                <a:solidFill>
                  <a:schemeClr val="tx1"/>
                </a:solidFill>
                <a:latin typeface="Times New Roman" panose="02020603050405020304" pitchFamily="18" charset="0"/>
              </a:rPr>
              <a:t>Высшее образование - </a:t>
            </a:r>
            <a:r>
              <a:rPr lang="ru-RU" altLang="ru-RU" sz="1400" b="0" i="0" dirty="0" err="1">
                <a:solidFill>
                  <a:schemeClr val="tx1"/>
                </a:solidFill>
                <a:latin typeface="Times New Roman" panose="02020603050405020304" pitchFamily="18" charset="0"/>
              </a:rPr>
              <a:t>специалитет</a:t>
            </a:r>
            <a:r>
              <a:rPr lang="ru-RU" altLang="ru-RU" sz="1400" b="0" i="0" dirty="0">
                <a:solidFill>
                  <a:schemeClr val="tx1"/>
                </a:solidFill>
                <a:latin typeface="Times New Roman" panose="02020603050405020304" pitchFamily="18" charset="0"/>
              </a:rPr>
              <a:t> по специальности "Сестринское дело« и подготовка в интернатуре </a:t>
            </a:r>
            <a:r>
              <a:rPr lang="ru-RU" altLang="ru-RU" sz="1400" i="0" dirty="0">
                <a:solidFill>
                  <a:schemeClr val="tx1"/>
                </a:solidFill>
                <a:latin typeface="Times New Roman" panose="02020603050405020304" pitchFamily="18" charset="0"/>
              </a:rPr>
              <a:t>по специальности "Управление сестринской деятельностью»</a:t>
            </a:r>
          </a:p>
          <a:p>
            <a:pPr algn="just">
              <a:spcBef>
                <a:spcPct val="0"/>
              </a:spcBef>
              <a:buFontTx/>
              <a:buNone/>
              <a:defRPr/>
            </a:pPr>
            <a:r>
              <a:rPr lang="ru-RU" altLang="ru-RU" sz="1400" i="0" dirty="0">
                <a:solidFill>
                  <a:schemeClr val="tx1"/>
                </a:solidFill>
                <a:latin typeface="Times New Roman" panose="02020603050405020304" pitchFamily="18" charset="0"/>
              </a:rPr>
              <a:t>Должности:</a:t>
            </a:r>
            <a:r>
              <a:rPr lang="ru-RU" altLang="ru-RU" sz="1400" b="0" i="0" dirty="0">
                <a:solidFill>
                  <a:schemeClr val="tx1"/>
                </a:solidFill>
                <a:latin typeface="Times New Roman" panose="02020603050405020304" pitchFamily="18" charset="0"/>
              </a:rPr>
              <a:t> Заместитель руководителя МО; главная медицинская сестра (главная акушерка, главный фельдшер); директор больницы (дома) сестринского ухода, хосписа; заведующий (начальник) структурного подразделения (отдела, отделения, лаборатории, кабинета, отряда и другое) медицинской организации - врач-статистик; заведующий (начальник) структурного подразделения (отдела, отделения, лаборатории, кабинета, отряда и другое) медицинской организации - врач-методист; врач-статистик</a:t>
            </a:r>
            <a:endParaRPr lang="ru-RU" altLang="ru-RU" sz="1400" i="0" dirty="0">
              <a:solidFill>
                <a:schemeClr val="tx1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5650" name="Line 720"/>
          <p:cNvSpPr>
            <a:spLocks noChangeShapeType="1"/>
          </p:cNvSpPr>
          <p:nvPr/>
        </p:nvSpPr>
        <p:spPr bwMode="auto">
          <a:xfrm flipV="1">
            <a:off x="3944938" y="4987925"/>
            <a:ext cx="511175" cy="993775"/>
          </a:xfrm>
          <a:prstGeom prst="line">
            <a:avLst/>
          </a:prstGeom>
          <a:noFill/>
          <a:ln w="730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385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59"/>
          <p:cNvGraphicFramePr>
            <a:graphicFrameLocks noGrp="1"/>
          </p:cNvGraphicFramePr>
          <p:nvPr/>
        </p:nvGraphicFramePr>
        <p:xfrm>
          <a:off x="339725" y="631825"/>
          <a:ext cx="4818063" cy="5656263"/>
        </p:xfrm>
        <a:graphic>
          <a:graphicData uri="http://schemas.openxmlformats.org/drawingml/2006/table">
            <a:tbl>
              <a:tblPr/>
              <a:tblGrid>
                <a:gridCol w="408121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3684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2525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68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68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Из них по специальности (из </a:t>
                      </a: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стр.144)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Акушерское дело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Сестринское дело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149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Сестринское дело в педиатрии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Лечебное дело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Стоматология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Стоматология профилактическая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683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Стоматология ортопедическая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778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Организация сестринского дела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Управление сестринской деятельностью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156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Сестринское дело (</a:t>
                      </a:r>
                      <a:r>
                        <a:rPr kumimoji="0" lang="ru-RU" altLang="ru-RU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бакалавриат</a:t>
                      </a: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  <p:sp>
        <p:nvSpPr>
          <p:cNvPr id="26670" name="Rectangle 880"/>
          <p:cNvSpPr>
            <a:spLocks noChangeArrowheads="1"/>
          </p:cNvSpPr>
          <p:nvPr/>
        </p:nvSpPr>
        <p:spPr bwMode="auto">
          <a:xfrm>
            <a:off x="5157788" y="5649913"/>
            <a:ext cx="3986212" cy="431800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 i="0">
                <a:solidFill>
                  <a:srgbClr val="FFFFFF"/>
                </a:solidFill>
                <a:latin typeface="Times New Roman" pitchFamily="18" charset="0"/>
              </a:rPr>
              <a:t>С высшим медицинским образованием</a:t>
            </a:r>
            <a:endParaRPr lang="ru-RU" altLang="ru-RU" sz="1400" i="0">
              <a:solidFill>
                <a:schemeClr val="bg1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15" name="AutoShape 17"/>
          <p:cNvSpPr>
            <a:spLocks noChangeArrowheads="1"/>
          </p:cNvSpPr>
          <p:nvPr/>
        </p:nvSpPr>
        <p:spPr bwMode="auto">
          <a:xfrm>
            <a:off x="4367213" y="5553075"/>
            <a:ext cx="790575" cy="735013"/>
          </a:xfrm>
          <a:prstGeom prst="roundRect">
            <a:avLst>
              <a:gd name="adj" fmla="val 16667"/>
            </a:avLst>
          </a:prstGeom>
          <a:noFill/>
          <a:ln w="63500">
            <a:solidFill>
              <a:schemeClr val="folHlink"/>
            </a:solidFill>
            <a:round/>
            <a:headEnd/>
            <a:tailEnd/>
          </a:ln>
          <a:effectLst>
            <a:prstShdw prst="shdw17" dist="17961" dir="2700000">
              <a:schemeClr val="folHlink">
                <a:gamma/>
                <a:shade val="60000"/>
                <a:invGamma/>
                <a:alpha val="50000"/>
              </a:schemeClr>
            </a:prstShdw>
          </a:effectLst>
        </p:spPr>
        <p:txBody>
          <a:bodyPr wrap="none" anchor="ctr"/>
          <a:lstStyle/>
          <a:p>
            <a:pPr algn="r" eaLnBrk="1" hangingPunct="1">
              <a:defRPr/>
            </a:pPr>
            <a:endParaRPr lang="ru-RU"/>
          </a:p>
        </p:txBody>
      </p:sp>
      <p:sp>
        <p:nvSpPr>
          <p:cNvPr id="16" name="AutoShape 17"/>
          <p:cNvSpPr>
            <a:spLocks noChangeArrowheads="1"/>
          </p:cNvSpPr>
          <p:nvPr/>
        </p:nvSpPr>
        <p:spPr bwMode="auto">
          <a:xfrm>
            <a:off x="4367213" y="5073650"/>
            <a:ext cx="790575" cy="430213"/>
          </a:xfrm>
          <a:prstGeom prst="roundRect">
            <a:avLst>
              <a:gd name="adj" fmla="val 16667"/>
            </a:avLst>
          </a:prstGeom>
          <a:noFill/>
          <a:ln w="63500">
            <a:solidFill>
              <a:schemeClr val="bg1">
                <a:lumMod val="75000"/>
              </a:schemeClr>
            </a:solidFill>
            <a:round/>
            <a:headEnd/>
            <a:tailEnd/>
          </a:ln>
          <a:effectLst>
            <a:prstShdw prst="shdw17" dist="17961" dir="2700000">
              <a:schemeClr val="folHlink">
                <a:gamma/>
                <a:shade val="60000"/>
                <a:invGamma/>
                <a:alpha val="50000"/>
              </a:schemeClr>
            </a:prstShdw>
          </a:effectLst>
        </p:spPr>
        <p:txBody>
          <a:bodyPr wrap="none" anchor="ctr"/>
          <a:lstStyle/>
          <a:p>
            <a:pPr algn="r" eaLnBrk="1" hangingPunct="1">
              <a:defRPr/>
            </a:pPr>
            <a:endParaRPr lang="ru-RU"/>
          </a:p>
        </p:txBody>
      </p:sp>
      <p:sp>
        <p:nvSpPr>
          <p:cNvPr id="17" name="Rectangle 880"/>
          <p:cNvSpPr>
            <a:spLocks noChangeArrowheads="1"/>
          </p:cNvSpPr>
          <p:nvPr/>
        </p:nvSpPr>
        <p:spPr bwMode="auto">
          <a:xfrm>
            <a:off x="5157788" y="5121275"/>
            <a:ext cx="3986212" cy="4318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400" i="0" dirty="0">
                <a:solidFill>
                  <a:srgbClr val="FFFFFF"/>
                </a:solidFill>
                <a:latin typeface="Times New Roman" panose="02020603050405020304" pitchFamily="18" charset="0"/>
              </a:rPr>
              <a:t>Со средним медицинским образованием</a:t>
            </a:r>
            <a:endParaRPr lang="ru-RU" altLang="ru-RU" sz="1400" i="0" dirty="0">
              <a:solidFill>
                <a:schemeClr val="bg1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8" name="Rectangle 719"/>
          <p:cNvSpPr>
            <a:spLocks noChangeArrowheads="1"/>
          </p:cNvSpPr>
          <p:nvPr/>
        </p:nvSpPr>
        <p:spPr bwMode="auto">
          <a:xfrm>
            <a:off x="5157788" y="3125788"/>
            <a:ext cx="3986212" cy="1019175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Clr>
                <a:schemeClr val="bg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ru-RU" altLang="ru-RU" sz="1600" i="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Разница строк 144 – (148+157) указывает на прочие специальности среднего медицинского персонала</a:t>
            </a:r>
          </a:p>
        </p:txBody>
      </p:sp>
      <p:sp>
        <p:nvSpPr>
          <p:cNvPr id="19" name="Rectangle 719"/>
          <p:cNvSpPr>
            <a:spLocks noChangeArrowheads="1"/>
          </p:cNvSpPr>
          <p:nvPr/>
        </p:nvSpPr>
        <p:spPr bwMode="auto">
          <a:xfrm>
            <a:off x="5157788" y="1271588"/>
            <a:ext cx="3986212" cy="1757362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Clr>
                <a:schemeClr val="bg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ru-RU" altLang="ru-RU" sz="1600" i="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Сведения по строкам 148-157 указываются по действующему образовательному документу, являющейся основанием для занятия соответствующей должности</a:t>
            </a:r>
          </a:p>
        </p:txBody>
      </p:sp>
    </p:spTree>
    <p:extLst>
      <p:ext uri="{BB962C8B-B14F-4D97-AF65-F5344CB8AC3E}">
        <p14:creationId xmlns:p14="http://schemas.microsoft.com/office/powerpoint/2010/main" val="2081130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1801" name="Group 137"/>
          <p:cNvGraphicFramePr>
            <a:graphicFrameLocks noGrp="1"/>
          </p:cNvGraphicFramePr>
          <p:nvPr/>
        </p:nvGraphicFramePr>
        <p:xfrm>
          <a:off x="207963" y="717550"/>
          <a:ext cx="8629650" cy="5721349"/>
        </p:xfrm>
        <a:graphic>
          <a:graphicData uri="http://schemas.openxmlformats.org/drawingml/2006/table">
            <a:tbl>
              <a:tblPr/>
              <a:tblGrid>
                <a:gridCol w="164306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3181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3816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3341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7627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1595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61987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01663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723900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992187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1011238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</a:tblGrid>
              <a:tr h="944713"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должностей в целом по организации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физичес-ких лиц основных работ-ников на занятых должно-стях 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572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амбулаторных условиях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стационарных условиях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амбула-торных условиях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стацио-нарных условиях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843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048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3105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медицинские сестры</a:t>
                      </a: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177</a:t>
                      </a: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7791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стр.177 </a:t>
                      </a:r>
                      <a:r>
                        <a:rPr kumimoji="0" lang="ru-RU" altLang="ru-RU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анестезисты</a:t>
                      </a: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855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Врачей общей практики (семейных врачей)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179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67238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главные медицинские </a:t>
                      </a: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сестры</a:t>
                      </a: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180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048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…..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853575">
                <a:tc>
                  <a:txBody>
                    <a:bodyPr/>
                    <a:lstStyle>
                      <a:lvl1pPr marL="142875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14287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прочие должности медицинских сестер</a:t>
                      </a: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199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048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…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7476" name="Rectangle 885"/>
          <p:cNvSpPr>
            <a:spLocks noChangeArrowheads="1"/>
          </p:cNvSpPr>
          <p:nvPr/>
        </p:nvSpPr>
        <p:spPr bwMode="auto">
          <a:xfrm>
            <a:off x="2516188" y="3365500"/>
            <a:ext cx="6321425" cy="381000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600" i="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Строка 177 </a:t>
            </a:r>
            <a:r>
              <a:rPr lang="ru-RU" altLang="ru-RU" sz="1600" i="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должна быть равна сумме строк с 178 по 199</a:t>
            </a:r>
          </a:p>
        </p:txBody>
      </p:sp>
    </p:spTree>
    <p:extLst>
      <p:ext uri="{BB962C8B-B14F-4D97-AF65-F5344CB8AC3E}">
        <p14:creationId xmlns:p14="http://schemas.microsoft.com/office/powerpoint/2010/main" val="164041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7266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887850"/>
              </p:ext>
            </p:extLst>
          </p:nvPr>
        </p:nvGraphicFramePr>
        <p:xfrm>
          <a:off x="230188" y="173038"/>
          <a:ext cx="8697912" cy="6570664"/>
        </p:xfrm>
        <a:graphic>
          <a:graphicData uri="http://schemas.openxmlformats.org/drawingml/2006/table">
            <a:tbl>
              <a:tblPr/>
              <a:tblGrid>
                <a:gridCol w="18034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699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6355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350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8262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20712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668338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603250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731837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1000125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1019175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</a:tblGrid>
              <a:tr h="944498"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должностей в целом по организации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физичес-ких лиц основных работ-ников на занятых должно-стях 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571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амбулаторных условиях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стационарных условиях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амбула-торных условиях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стацио-нарных условиях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843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7431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2603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Кроме того</a:t>
                      </a: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лиц </a:t>
                      </a: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 медицинского образования занимающих должности среднего персонала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237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5719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из них: медицинских регистраторов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238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5719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медицинских дезинфекторов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239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5719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инструкторов по лечебной физкультуре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240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0478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инструкторы по трудовой терапии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241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7431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Прочие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242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69926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Специалисты в </a:t>
                      </a:r>
                      <a:r>
                        <a:rPr kumimoji="0" lang="ru-RU" altLang="ru-RU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неокон</a:t>
                      </a: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             </a:t>
                      </a:r>
                      <a:r>
                        <a:rPr kumimoji="0" lang="ru-RU" altLang="ru-RU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ченным</a:t>
                      </a: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высшим образованием или врачи. Из стр. </a:t>
                      </a: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237 </a:t>
                      </a: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 студенты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243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2" name="Скругленный прямоугольник 1"/>
          <p:cNvSpPr/>
          <p:nvPr/>
        </p:nvSpPr>
        <p:spPr>
          <a:xfrm>
            <a:off x="3523752" y="2276872"/>
            <a:ext cx="3352504" cy="25202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Кресты с должностей убраны с 2021года! Должности заполняем !!! Выносим их из среднего </a:t>
            </a:r>
            <a:r>
              <a:rPr lang="ru-RU" dirty="0" err="1" smtClean="0">
                <a:solidFill>
                  <a:srgbClr val="FF0000"/>
                </a:solidFill>
              </a:rPr>
              <a:t>мед.персонала</a:t>
            </a:r>
            <a:r>
              <a:rPr lang="ru-RU" dirty="0" smtClean="0">
                <a:solidFill>
                  <a:srgbClr val="FF0000"/>
                </a:solidFill>
              </a:rPr>
              <a:t>!!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Парус автоматически разнесет, кроме штатных должностей студентов и мед сестер Красного Креста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59832" y="5013176"/>
            <a:ext cx="44644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Если принимали студентов – проверить какое выставили им образование! Если «неполное среднее» попадают в </a:t>
            </a:r>
            <a:r>
              <a:rPr lang="ru-RU" b="1" dirty="0" err="1" smtClean="0">
                <a:solidFill>
                  <a:srgbClr val="FF0000"/>
                </a:solidFill>
              </a:rPr>
              <a:t>мед.сестер</a:t>
            </a:r>
            <a:r>
              <a:rPr lang="ru-RU" b="1" dirty="0" smtClean="0">
                <a:solidFill>
                  <a:srgbClr val="FF0000"/>
                </a:solidFill>
              </a:rPr>
              <a:t> Красного Креста. Надо неоконченное высшее(среднее)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697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779463" y="565150"/>
            <a:ext cx="7908925" cy="590550"/>
          </a:xfrm>
        </p:spPr>
        <p:txBody>
          <a:bodyPr/>
          <a:lstStyle/>
          <a:p>
            <a:pPr algn="ctr">
              <a:defRPr/>
            </a:pPr>
            <a:r>
              <a:rPr lang="ru-RU" altLang="ru-RU" sz="3200" dirty="0">
                <a:solidFill>
                  <a:schemeClr val="bg1">
                    <a:lumMod val="50000"/>
                  </a:schemeClr>
                </a:solidFill>
              </a:rPr>
              <a:t>Трудоустройство студентов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03338"/>
            <a:ext cx="8229600" cy="5321300"/>
          </a:xfrm>
        </p:spPr>
        <p:txBody>
          <a:bodyPr/>
          <a:lstStyle/>
          <a:p>
            <a:pPr algn="just">
              <a:lnSpc>
                <a:spcPct val="80000"/>
              </a:lnSpc>
              <a:buFontTx/>
              <a:buNone/>
              <a:defRPr/>
            </a:pPr>
            <a:r>
              <a:rPr lang="ru-RU" altLang="ru-RU" sz="1800" dirty="0">
                <a:latin typeface="Times New Roman" panose="02020603050405020304" pitchFamily="18" charset="0"/>
              </a:rPr>
              <a:t>Приказом Минздрава РФ от 27.06.2016 N 419н утвержден </a:t>
            </a:r>
            <a:r>
              <a:rPr lang="ru-RU" altLang="ru-RU" sz="1800" dirty="0">
                <a:latin typeface="Times New Roman" panose="02020603050405020304" pitchFamily="18" charset="0"/>
                <a:hlinkClick r:id="rId2"/>
              </a:rPr>
              <a:t>Порядок</a:t>
            </a:r>
            <a:r>
              <a:rPr lang="ru-RU" altLang="ru-RU" sz="1800" dirty="0">
                <a:latin typeface="Times New Roman" panose="02020603050405020304" pitchFamily="18" charset="0"/>
              </a:rPr>
              <a:t> допуска лиц к осуществлению медицинской (фармацевтической) деятельности на должностях среднего медицинского (фармацевтического) персонала, в соответствии с которым лица, </a:t>
            </a:r>
            <a:r>
              <a:rPr lang="ru-RU" altLang="ru-RU" sz="1800" b="1" dirty="0">
                <a:latin typeface="Times New Roman" panose="02020603050405020304" pitchFamily="18" charset="0"/>
              </a:rPr>
              <a:t>не завершившие освоение образовательных программ высшего медицинского (фармацевтического) образования, могут быть приняты на работу на указанные должности при наличии:</a:t>
            </a:r>
          </a:p>
          <a:p>
            <a:pPr algn="just">
              <a:lnSpc>
                <a:spcPct val="80000"/>
              </a:lnSpc>
              <a:buFontTx/>
              <a:buNone/>
              <a:defRPr/>
            </a:pPr>
            <a:r>
              <a:rPr lang="ru-RU" altLang="ru-RU" sz="1800" dirty="0">
                <a:latin typeface="Times New Roman" panose="02020603050405020304" pitchFamily="18" charset="0"/>
              </a:rPr>
              <a:t>- справки об обучении или о периоде обучения, подтверждающей освоение образовательной программы в необходимом объеме и по специальности;</a:t>
            </a:r>
          </a:p>
          <a:p>
            <a:pPr algn="just">
              <a:lnSpc>
                <a:spcPct val="80000"/>
              </a:lnSpc>
              <a:buFontTx/>
              <a:buNone/>
              <a:defRPr/>
            </a:pPr>
            <a:r>
              <a:rPr lang="ru-RU" altLang="ru-RU" sz="1800" dirty="0">
                <a:latin typeface="Times New Roman" panose="02020603050405020304" pitchFamily="18" charset="0"/>
              </a:rPr>
              <a:t>- положительного результата сдачи экзамена по допуску к осуществлению медицинской (фармацевтической) деятельности (проводится в образовательном учреждении).</a:t>
            </a:r>
          </a:p>
          <a:p>
            <a:pPr algn="just">
              <a:lnSpc>
                <a:spcPct val="80000"/>
              </a:lnSpc>
              <a:buFontTx/>
              <a:buNone/>
              <a:defRPr/>
            </a:pPr>
            <a:r>
              <a:rPr lang="ru-RU" altLang="ru-RU" sz="1800" dirty="0">
                <a:latin typeface="Times New Roman" panose="02020603050405020304" pitchFamily="18" charset="0"/>
              </a:rPr>
              <a:t>Например, лица с незаконченным высшим образованием, освоившие образовательную программу высшего медицинского образования по специальностям "Лечебное дело", "Педиатрия", "Медико-профилактическое дело", "Стоматология" </a:t>
            </a:r>
            <a:r>
              <a:rPr lang="ru-RU" altLang="ru-RU" sz="1800" u="sng" dirty="0">
                <a:latin typeface="Times New Roman" panose="02020603050405020304" pitchFamily="18" charset="0"/>
              </a:rPr>
              <a:t>в объеме трех курсов </a:t>
            </a:r>
            <a:r>
              <a:rPr lang="ru-RU" altLang="ru-RU" sz="1800" dirty="0">
                <a:latin typeface="Times New Roman" panose="02020603050405020304" pitchFamily="18" charset="0"/>
              </a:rPr>
              <a:t>и более или по направлению подготовки "Сестринское дело" </a:t>
            </a:r>
            <a:r>
              <a:rPr lang="ru-RU" altLang="ru-RU" sz="1800" u="sng" dirty="0">
                <a:latin typeface="Times New Roman" panose="02020603050405020304" pitchFamily="18" charset="0"/>
              </a:rPr>
              <a:t>в объеме двух курсов </a:t>
            </a:r>
            <a:r>
              <a:rPr lang="ru-RU" altLang="ru-RU" sz="1800" dirty="0">
                <a:latin typeface="Times New Roman" panose="02020603050405020304" pitchFamily="18" charset="0"/>
              </a:rPr>
              <a:t>и более либо имеющие диплом специалиста (диплом бакалавра) по специальности "Лечебное дело", "Педиатрия", "Медико-профилактическое дело", "Сестринское дело" или "Стоматология", </a:t>
            </a:r>
            <a:r>
              <a:rPr lang="ru-RU" altLang="ru-RU" sz="1800" b="1" dirty="0">
                <a:latin typeface="Times New Roman" panose="02020603050405020304" pitchFamily="18" charset="0"/>
              </a:rPr>
              <a:t>могут быть приняты на работу в качестве </a:t>
            </a:r>
            <a:r>
              <a:rPr lang="ru-RU" altLang="ru-RU" sz="18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</a:rPr>
              <a:t>медицинской сестры (медбрата), в том числе палатной, перевязочной, процедурной, по приему вызовов скорой медицинской помощи, приемного отделения, участковой, медицинского регистратора, помощник врача, фармацевт и гигиенист стоматологический.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endParaRPr lang="ru-RU" altLang="ru-RU" sz="1800" b="1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1939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1331640" y="339459"/>
            <a:ext cx="62865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i="0" dirty="0">
                <a:solidFill>
                  <a:schemeClr val="tx1"/>
                </a:solidFill>
                <a:latin typeface="Times New Roman" pitchFamily="18" charset="0"/>
                <a:cs typeface="Arial" pitchFamily="34" charset="0"/>
              </a:rPr>
              <a:t>Таблица </a:t>
            </a:r>
            <a:r>
              <a:rPr lang="ru-RU" altLang="ru-RU" sz="2000" i="0" dirty="0" smtClean="0">
                <a:solidFill>
                  <a:schemeClr val="tx1"/>
                </a:solidFill>
                <a:latin typeface="Times New Roman" pitchFamily="18" charset="0"/>
                <a:cs typeface="Arial" pitchFamily="34" charset="0"/>
              </a:rPr>
              <a:t>1104</a:t>
            </a:r>
            <a:endParaRPr lang="ru-RU" altLang="ru-RU" sz="2000" b="0" i="0" dirty="0">
              <a:solidFill>
                <a:schemeClr val="tx1"/>
              </a:solidFill>
              <a:latin typeface="Times New Roman" pitchFamily="18" charset="0"/>
              <a:cs typeface="Arial" pitchFamily="34" charset="0"/>
            </a:endParaRPr>
          </a:p>
        </p:txBody>
      </p:sp>
      <p:graphicFrame>
        <p:nvGraphicFramePr>
          <p:cNvPr id="269368" name="Group 5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4708777"/>
              </p:ext>
            </p:extLst>
          </p:nvPr>
        </p:nvGraphicFramePr>
        <p:xfrm>
          <a:off x="273050" y="989283"/>
          <a:ext cx="8403407" cy="5244833"/>
        </p:xfrm>
        <a:graphic>
          <a:graphicData uri="http://schemas.openxmlformats.org/drawingml/2006/table">
            <a:tbl>
              <a:tblPr/>
              <a:tblGrid>
                <a:gridCol w="469317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1632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1179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3879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4331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8118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Должности и физические лица амбулаторий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</a:t>
                      </a:r>
                    </a:p>
                  </a:txBody>
                  <a:tcPr marL="91447" marR="91447"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Должностей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Физи-ческих</a:t>
                      </a:r>
                    </a:p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лиц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75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7" marR="91447"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</a:p>
                  </a:txBody>
                  <a:tcPr marL="91447" marR="91447"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2052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91447" marR="91447"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91447" marR="91447"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91447" marR="91447"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217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Всего, в том числе:</a:t>
                      </a: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447" marR="91447"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447" marR="91447"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368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врачи</a:t>
                      </a: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447" marR="91447"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447" marR="91447"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0836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специалисты с высшим немедицинским образованием</a:t>
                      </a: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2052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провизоры</a:t>
                      </a: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2052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средний медицинский персонал</a:t>
                      </a: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2052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фармацевты</a:t>
                      </a: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2052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младший медицинский персонал</a:t>
                      </a: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2052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прочий персонал</a:t>
                      </a: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74210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Кроме того, число физических лиц специалистов с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высшим немедицинским образованием, занимающих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должности врачей</a:t>
                      </a: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61253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Кроме того, число физических лиц без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медицинского образования, занимающих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должности среднего медицинского персонала</a:t>
                      </a: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  <p:sp>
        <p:nvSpPr>
          <p:cNvPr id="6" name="Rectangle 1108"/>
          <p:cNvSpPr>
            <a:spLocks noChangeArrowheads="1"/>
          </p:cNvSpPr>
          <p:nvPr/>
        </p:nvSpPr>
        <p:spPr bwMode="auto">
          <a:xfrm>
            <a:off x="5781675" y="2357438"/>
            <a:ext cx="2492375" cy="2555875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600" i="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Указываются штатные должности входящих в состав и самостоятельных ВА.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ru-RU" altLang="ru-RU" sz="1600" i="0" dirty="0">
              <a:solidFill>
                <a:schemeClr val="tx1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600" i="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Проводить контроль с их наличием: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600" i="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Форма 30, таблица 1001</a:t>
            </a:r>
            <a:r>
              <a:rPr lang="ru-RU" altLang="ru-RU" sz="1600" i="0" dirty="0" smtClean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;</a:t>
            </a:r>
            <a:endParaRPr lang="ru-RU" altLang="ru-RU" sz="1600" i="0" dirty="0">
              <a:solidFill>
                <a:schemeClr val="tx1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5756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58800" y="1435100"/>
          <a:ext cx="8255000" cy="4656140"/>
        </p:xfrm>
        <a:graphic>
          <a:graphicData uri="http://schemas.openxmlformats.org/drawingml/2006/table">
            <a:tbl>
              <a:tblPr/>
              <a:tblGrid>
                <a:gridCol w="40791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6748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3026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8351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3371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060824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98090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Должности и физические лица отделений организации медицинской помощи несовершеннолетним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образовательных организациях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</a:t>
                      </a:r>
                      <a:r>
                        <a:rPr kumimoji="0" lang="ru-RU" alt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</a:t>
                      </a: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Штат-</a:t>
                      </a:r>
                      <a:r>
                        <a:rPr kumimoji="0" lang="ru-RU" altLang="ru-RU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ных</a:t>
                      </a: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</a:t>
                      </a: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тых</a:t>
                      </a: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Физиче-ских</a:t>
                      </a: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лиц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602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753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отделений организации медицинской помощи несовершеннолетним в образовательных организациях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602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Врачи </a:t>
                      </a:r>
                      <a:r>
                        <a:rPr kumimoji="0" lang="ru-RU" altLang="ru-RU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(из табл. 1100, стр. 1)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9045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из них: в сельской местности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(из табл. 1100, стр. 3)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9045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по гигиене детей и подростков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(из табл. 1100, стр. 50)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9045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Средний медицинский персонал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(из табл. 1100, стр. 144)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9045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из них: в сельской местности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(из табл. 1100, стр. 145)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602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Прочие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38986" name="Text Box 2"/>
          <p:cNvSpPr txBox="1">
            <a:spLocks noChangeArrowheads="1"/>
          </p:cNvSpPr>
          <p:nvPr/>
        </p:nvSpPr>
        <p:spPr bwMode="auto">
          <a:xfrm>
            <a:off x="1428750" y="766763"/>
            <a:ext cx="62865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i="0" dirty="0">
                <a:solidFill>
                  <a:srgbClr val="FF0000"/>
                </a:solidFill>
                <a:latin typeface="Times New Roman" pitchFamily="18" charset="0"/>
                <a:cs typeface="Arial" pitchFamily="34" charset="0"/>
              </a:rPr>
              <a:t>Таблица </a:t>
            </a:r>
            <a:r>
              <a:rPr lang="ru-RU" altLang="ru-RU" sz="2000" i="0" dirty="0" smtClean="0">
                <a:solidFill>
                  <a:srgbClr val="FF0000"/>
                </a:solidFill>
                <a:latin typeface="Times New Roman" pitchFamily="18" charset="0"/>
                <a:cs typeface="Arial" pitchFamily="34" charset="0"/>
              </a:rPr>
              <a:t>1106</a:t>
            </a:r>
            <a:endParaRPr lang="ru-RU" altLang="ru-RU" sz="2000" b="0" i="0" dirty="0">
              <a:solidFill>
                <a:srgbClr val="FF0000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" name="Rectangle 1108"/>
          <p:cNvSpPr>
            <a:spLocks noChangeArrowheads="1"/>
          </p:cNvSpPr>
          <p:nvPr/>
        </p:nvSpPr>
        <p:spPr bwMode="auto">
          <a:xfrm>
            <a:off x="5297488" y="4379913"/>
            <a:ext cx="2973387" cy="1693862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600" i="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В стр.7 </a:t>
            </a:r>
            <a:r>
              <a:rPr lang="ru-RU" altLang="ru-RU" sz="1600" i="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включаются: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600" i="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      Провизоры,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600" i="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      фармацевты,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600" i="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      младший медицинский и прочий немедицинский персонал</a:t>
            </a:r>
          </a:p>
        </p:txBody>
      </p:sp>
      <p:sp>
        <p:nvSpPr>
          <p:cNvPr id="5" name="Rectangle 1108"/>
          <p:cNvSpPr>
            <a:spLocks noChangeArrowheads="1"/>
          </p:cNvSpPr>
          <p:nvPr/>
        </p:nvSpPr>
        <p:spPr bwMode="auto">
          <a:xfrm>
            <a:off x="5297488" y="2703513"/>
            <a:ext cx="2973387" cy="1187450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600" i="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стр. </a:t>
            </a:r>
            <a:r>
              <a:rPr lang="ru-RU" altLang="ru-RU" sz="1600" i="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2 </a:t>
            </a:r>
            <a:r>
              <a:rPr lang="ru-RU" altLang="ru-RU" sz="1600" i="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+ </a:t>
            </a:r>
            <a:r>
              <a:rPr lang="ru-RU" altLang="ru-RU" sz="1600" i="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5 +7 </a:t>
            </a:r>
            <a:r>
              <a:rPr lang="ru-RU" altLang="ru-RU" sz="1600" i="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= всего должностей и физических лиц во врачебных амбулаториях</a:t>
            </a:r>
          </a:p>
        </p:txBody>
      </p:sp>
      <p:pic>
        <p:nvPicPr>
          <p:cNvPr id="4098" name="Picture 2" descr="C:\Users\illarionov_aa\Desktop\Новый точечный рисунок (2)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156" y="146829"/>
            <a:ext cx="8621688" cy="6300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166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-381000" y="228600"/>
            <a:ext cx="9906000" cy="1219200"/>
          </a:xfrm>
        </p:spPr>
        <p:txBody>
          <a:bodyPr/>
          <a:lstStyle/>
          <a:p>
            <a:pPr eaLnBrk="1" hangingPunct="1">
              <a:defRPr/>
            </a:pPr>
            <a:r>
              <a:rPr lang="ru-RU" b="1" smtClean="0"/>
              <a:t>Илларионов Артем Александрович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43000"/>
            <a:ext cx="8820150" cy="4953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3600" b="1" dirty="0" smtClean="0"/>
              <a:t>г.Кемерово; ул.Волгоградская 43; каб.407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3600" b="1" dirty="0" smtClean="0"/>
              <a:t>КОМИАЦ, отдел статистики и анализа.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3600" b="1" dirty="0" smtClean="0"/>
              <a:t>E-mail</a:t>
            </a:r>
            <a:r>
              <a:rPr lang="ru-RU" sz="3600" b="1" dirty="0" smtClean="0"/>
              <a:t>:</a:t>
            </a:r>
            <a:r>
              <a:rPr lang="en-US" sz="2800" dirty="0" smtClean="0"/>
              <a:t> </a:t>
            </a:r>
            <a:r>
              <a:rPr lang="en-US" sz="6000" b="1" dirty="0" smtClean="0">
                <a:hlinkClick r:id="rId2"/>
              </a:rPr>
              <a:t>zlm@kuzdrav.ru</a:t>
            </a:r>
            <a:endParaRPr lang="ru-RU" sz="6000" b="1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b="1" dirty="0" smtClean="0"/>
              <a:t>Телефон</a:t>
            </a:r>
            <a:r>
              <a:rPr lang="ru-RU" sz="4800" b="1" dirty="0" smtClean="0"/>
              <a:t> </a:t>
            </a:r>
            <a:r>
              <a:rPr lang="ru-RU" sz="6000" b="1" dirty="0" smtClean="0"/>
              <a:t>680502 </a:t>
            </a:r>
            <a:r>
              <a:rPr lang="ru-RU" sz="4000" b="1" dirty="0" smtClean="0"/>
              <a:t>ДОБ</a:t>
            </a:r>
            <a:r>
              <a:rPr lang="ru-RU" sz="6000" b="1" dirty="0" smtClean="0"/>
              <a:t>. 4071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4800" b="1" dirty="0" smtClean="0"/>
          </a:p>
        </p:txBody>
      </p:sp>
    </p:spTree>
    <p:extLst>
      <p:ext uri="{BB962C8B-B14F-4D97-AF65-F5344CB8AC3E}">
        <p14:creationId xmlns:p14="http://schemas.microsoft.com/office/powerpoint/2010/main" val="3731706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A886F372-A85B-450B-9801-C5DFC9455E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620688"/>
            <a:ext cx="7990656" cy="598512"/>
          </a:xfrm>
        </p:spPr>
        <p:txBody>
          <a:bodyPr>
            <a:normAutofit fontScale="90000"/>
          </a:bodyPr>
          <a:lstStyle/>
          <a:p>
            <a:pPr algn="l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/>
              <a:t>В отчетной форме </a:t>
            </a:r>
            <a:r>
              <a:rPr lang="ru-RU" sz="1600" b="1" dirty="0" smtClean="0"/>
              <a:t>16-ВН </a:t>
            </a:r>
            <a:r>
              <a:rPr lang="ru-RU" sz="1600" dirty="0" smtClean="0"/>
              <a:t>таблица </a:t>
            </a:r>
            <a:r>
              <a:rPr lang="ru-RU" sz="1600" b="1" dirty="0" smtClean="0"/>
              <a:t>1001, </a:t>
            </a:r>
            <a:r>
              <a:rPr lang="ru-RU" sz="1600" dirty="0" smtClean="0"/>
              <a:t>в которой указывается число дней и число случаев временной нетрудоспособности по заболеванию </a:t>
            </a:r>
            <a:r>
              <a:rPr lang="en-US" sz="1600" b="1" dirty="0" smtClean="0"/>
              <a:t>COVID-19</a:t>
            </a:r>
            <a:r>
              <a:rPr lang="ru-RU" sz="1600" b="1" dirty="0" smtClean="0"/>
              <a:t> </a:t>
            </a:r>
            <a:r>
              <a:rPr lang="ru-RU" sz="1600" dirty="0" smtClean="0"/>
              <a:t>и карантин  по </a:t>
            </a:r>
            <a:r>
              <a:rPr lang="en-US" sz="1600" b="1" dirty="0" smtClean="0"/>
              <a:t>COVID-19</a:t>
            </a:r>
            <a:r>
              <a:rPr lang="ru-RU" sz="1600" dirty="0" smtClean="0"/>
              <a:t>. </a:t>
            </a:r>
            <a:br>
              <a:rPr lang="ru-RU" sz="1600" dirty="0" smtClean="0"/>
            </a:br>
            <a:r>
              <a:rPr lang="ru-RU" sz="1600" dirty="0" smtClean="0"/>
              <a:t>(1001)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одзаголовок 3">
            <a:extLst>
              <a:ext uri="{FF2B5EF4-FFF2-40B4-BE49-F238E27FC236}">
                <a16:creationId xmlns:a16="http://schemas.microsoft.com/office/drawing/2014/main" xmlns="" id="{BEAF96FF-26DA-4FA5-92E9-DAAD28B1059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z="800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1978081"/>
              </p:ext>
            </p:extLst>
          </p:nvPr>
        </p:nvGraphicFramePr>
        <p:xfrm>
          <a:off x="457197" y="1196753"/>
          <a:ext cx="8363274" cy="525658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79283"/>
                <a:gridCol w="594541"/>
                <a:gridCol w="295465"/>
                <a:gridCol w="587837"/>
                <a:gridCol w="657449"/>
                <a:gridCol w="657449"/>
                <a:gridCol w="438816"/>
                <a:gridCol w="438816"/>
                <a:gridCol w="438816"/>
                <a:gridCol w="438816"/>
                <a:gridCol w="438816"/>
                <a:gridCol w="438299"/>
                <a:gridCol w="440878"/>
                <a:gridCol w="440878"/>
                <a:gridCol w="438816"/>
                <a:gridCol w="438299"/>
              </a:tblGrid>
              <a:tr h="374119">
                <a:tc rowSpan="2">
                  <a:txBody>
                    <a:bodyPr/>
                    <a:lstStyle/>
                    <a:p>
                      <a:pPr marL="11176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/>
                      </a:r>
                      <a:br>
                        <a:rPr lang="ru-RU" sz="900" dirty="0">
                          <a:effectLst/>
                        </a:rPr>
                      </a:br>
                      <a:r>
                        <a:rPr lang="ru-RU" sz="900" dirty="0">
                          <a:effectLst/>
                        </a:rPr>
                        <a:t>Причина нетрудоспособности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Шифр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по МКБ Х пересмотра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П</a:t>
                      </a:r>
                    </a:p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о</a:t>
                      </a:r>
                    </a:p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л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№ стро</a:t>
                      </a:r>
                      <a:r>
                        <a:rPr lang="en-US" sz="900">
                          <a:effectLst/>
                        </a:rPr>
                        <a:t>-</a:t>
                      </a:r>
                      <a:r>
                        <a:rPr lang="ru-RU" sz="900">
                          <a:effectLst/>
                        </a:rPr>
                        <a:t>ки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Число дней</a:t>
                      </a:r>
                    </a:p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временной нетрудоспо-собности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Число случаев временной </a:t>
                      </a:r>
                      <a:r>
                        <a:rPr lang="ru-RU" sz="900" dirty="0" err="1">
                          <a:effectLst/>
                        </a:rPr>
                        <a:t>нетрудоспо-собности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В том числе по возрастам (лет)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783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15-19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20-24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25-29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30-34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35-39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40-44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45-49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50-54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55-59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60 лет и старше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055">
                <a:tc>
                  <a:txBody>
                    <a:bodyPr/>
                    <a:lstStyle/>
                    <a:p>
                      <a:pPr marL="11176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3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4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5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6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7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8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9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10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11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12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13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14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15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16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4119">
                <a:tc rowSpan="2">
                  <a:txBody>
                    <a:bodyPr/>
                    <a:lstStyle/>
                    <a:p>
                      <a:pPr marL="11176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Нетрудоспособность по заболеванию </a:t>
                      </a:r>
                      <a:r>
                        <a:rPr lang="en-US" sz="1100" b="1" dirty="0">
                          <a:effectLst/>
                        </a:rPr>
                        <a:t>COVID</a:t>
                      </a:r>
                      <a:r>
                        <a:rPr lang="ru-RU" sz="1100" b="1" dirty="0">
                          <a:effectLst/>
                        </a:rPr>
                        <a:t>-19</a:t>
                      </a:r>
                      <a:br>
                        <a:rPr lang="ru-RU" sz="1100" b="1" dirty="0">
                          <a:effectLst/>
                        </a:rPr>
                      </a:br>
                      <a:r>
                        <a:rPr lang="ru-RU" sz="1100" b="1" dirty="0">
                          <a:effectLst/>
                        </a:rPr>
                        <a:t>(из стр.50-51)</a:t>
                      </a:r>
                      <a:endParaRPr lang="ru-RU" sz="11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U07</a:t>
                      </a:r>
                      <a:r>
                        <a:rPr lang="ru-RU" sz="900" dirty="0">
                          <a:effectLst/>
                        </a:rPr>
                        <a:t>.</a:t>
                      </a:r>
                      <a:r>
                        <a:rPr lang="en-US" sz="900" dirty="0">
                          <a:effectLst/>
                        </a:rPr>
                        <a:t>1-U07</a:t>
                      </a:r>
                      <a:r>
                        <a:rPr lang="ru-RU" sz="900" dirty="0">
                          <a:effectLst/>
                        </a:rPr>
                        <a:t>.</a:t>
                      </a:r>
                      <a:r>
                        <a:rPr lang="en-US" sz="900" dirty="0">
                          <a:effectLst/>
                        </a:rPr>
                        <a:t>2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м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50</a:t>
                      </a:r>
                      <a:r>
                        <a:rPr lang="ru-RU" sz="900">
                          <a:effectLst/>
                        </a:rPr>
                        <a:t>.1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23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ж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51.1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4119">
                <a:tc rowSpan="2">
                  <a:txBody>
                    <a:bodyPr/>
                    <a:lstStyle/>
                    <a:p>
                      <a:pPr marL="11176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освобождение от работы в связи с карантином по </a:t>
                      </a:r>
                      <a:r>
                        <a:rPr lang="en-US" sz="1100" b="1" dirty="0">
                          <a:effectLst/>
                        </a:rPr>
                        <a:t>COVID</a:t>
                      </a:r>
                      <a:r>
                        <a:rPr lang="ru-RU" sz="1100" b="1" dirty="0">
                          <a:effectLst/>
                        </a:rPr>
                        <a:t>-19 </a:t>
                      </a:r>
                      <a:br>
                        <a:rPr lang="ru-RU" sz="1100" b="1" dirty="0">
                          <a:effectLst/>
                        </a:rPr>
                      </a:br>
                      <a:r>
                        <a:rPr lang="ru-RU" sz="1100" b="1" dirty="0">
                          <a:effectLst/>
                        </a:rPr>
                        <a:t>(из стр. 57-58)</a:t>
                      </a:r>
                      <a:endParaRPr lang="ru-RU" sz="11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Z03.8</a:t>
                      </a:r>
                      <a:endParaRPr lang="ru-RU" sz="9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Z20.8</a:t>
                      </a:r>
                      <a:endParaRPr lang="ru-RU" sz="9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Z29.0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м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57.1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64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ж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58.1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95740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4"/>
          <p:cNvSpPr>
            <a:spLocks noGrp="1" noChangeArrowheads="1"/>
          </p:cNvSpPr>
          <p:nvPr>
            <p:ph type="title"/>
          </p:nvPr>
        </p:nvSpPr>
        <p:spPr>
          <a:xfrm>
            <a:off x="395288" y="357188"/>
            <a:ext cx="8640762" cy="566578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9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Заполнение формы отраслевого статистического наблюдения № </a:t>
            </a:r>
            <a:r>
              <a:rPr lang="ru-RU" sz="4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14ДС</a:t>
            </a:r>
            <a:r>
              <a:rPr lang="ru-RU" sz="39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«Сведения </a:t>
            </a:r>
            <a:r>
              <a:rPr lang="ru-RU" sz="39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о деятельности дневных стационаров медицинских организаций</a:t>
            </a:r>
            <a:r>
              <a:rPr lang="ru-RU" sz="39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»</a:t>
            </a:r>
            <a:endParaRPr lang="ru-RU" sz="39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29612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457200" y="3273038"/>
            <a:ext cx="1541159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</a:t>
            </a: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			</a:t>
            </a:r>
            <a:r>
              <a:rPr kumimoji="0" lang="en-US" alt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	</a:t>
            </a: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		                                      </a:t>
            </a: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Код по ОКЕИ: единица – 642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illarionov_aa\Desktop\Новый точечный рисунок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4202" y="46471"/>
            <a:ext cx="9258169" cy="6821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11560" y="836712"/>
            <a:ext cx="799288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3918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illarionov_aa\Desktop\Новый точечный рисунок.bm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958" y="116632"/>
            <a:ext cx="8675352" cy="6401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61103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8625" y="857250"/>
            <a:ext cx="8410575" cy="4781550"/>
          </a:xfrm>
        </p:spPr>
        <p:txBody>
          <a:bodyPr rtlCol="0">
            <a:noAutofit/>
          </a:bodyPr>
          <a:lstStyle/>
          <a:p>
            <a:pPr algn="just" eaLnBrk="1" fontAlgn="auto" hangingPunct="1">
              <a:lnSpc>
                <a:spcPct val="120000"/>
              </a:lnSpc>
              <a:spcAft>
                <a:spcPts val="0"/>
              </a:spcAft>
              <a:tabLst>
                <a:tab pos="7531100" algn="l"/>
              </a:tabLst>
              <a:defRPr/>
            </a:pPr>
            <a:r>
              <a:rPr lang="ru-RU" sz="3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Приказ Министерства здравоохранения Российской Федерации от 9 декабря 1999 г. № 438  «Об организации деятельности дневных стационаров в лечебно-профилактическом учреждении»</a:t>
            </a:r>
          </a:p>
        </p:txBody>
      </p:sp>
    </p:spTree>
    <p:extLst>
      <p:ext uri="{BB962C8B-B14F-4D97-AF65-F5344CB8AC3E}">
        <p14:creationId xmlns:p14="http://schemas.microsoft.com/office/powerpoint/2010/main" val="4236616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4511</TotalTime>
  <Words>3358</Words>
  <Application>Microsoft Office PowerPoint</Application>
  <PresentationFormat>Экран (4:3)</PresentationFormat>
  <Paragraphs>839</Paragraphs>
  <Slides>48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48</vt:i4>
      </vt:variant>
    </vt:vector>
  </HeadingPairs>
  <TitlesOfParts>
    <vt:vector size="57" baseType="lpstr">
      <vt:lpstr>SimSun</vt:lpstr>
      <vt:lpstr>Arial</vt:lpstr>
      <vt:lpstr>Calibri</vt:lpstr>
      <vt:lpstr>Calibri Light</vt:lpstr>
      <vt:lpstr>Helios</vt:lpstr>
      <vt:lpstr>Mangal</vt:lpstr>
      <vt:lpstr>Times New Roman</vt:lpstr>
      <vt:lpstr>Wingdings</vt:lpstr>
      <vt:lpstr>Тема Office</vt:lpstr>
      <vt:lpstr>Годовой отчет за 2022 год Формы: 16 ВН; 14 ДС;  30 (скорая  и штаты)</vt:lpstr>
      <vt:lpstr>Таблица 2513 </vt:lpstr>
      <vt:lpstr>Презентация PowerPoint</vt:lpstr>
      <vt:lpstr>Презентация PowerPoint</vt:lpstr>
      <vt:lpstr> В отчетной форме 16-ВН таблица 1001, в которой указывается число дней и число случаев временной нетрудоспособности по заболеванию COVID-19 и карантин  по COVID-19.  (1001)   </vt:lpstr>
      <vt:lpstr>Заполнение формы отраслевого статистического наблюдения № 14ДС «Сведения о деятельности дневных стационаров медицинских организаций»</vt:lpstr>
      <vt:lpstr>Презентация PowerPoint</vt:lpstr>
      <vt:lpstr>Презентация PowerPoint</vt:lpstr>
      <vt:lpstr>Приказ Министерства здравоохранения Российской Федерации от 9 декабря 1999 г. № 438  «Об организации деятельности дневных стационаров в лечебно-профилактическом учреждении»</vt:lpstr>
      <vt:lpstr>Презентация PowerPoint</vt:lpstr>
      <vt:lpstr>Таблица 2000 «Использование коек дневного стационара медицинской организации по профилям»</vt:lpstr>
      <vt:lpstr>Таблица 2000 «Использование коек дневного стационара медицинской организации по профилям»</vt:lpstr>
      <vt:lpstr>Форма 14 ДС</vt:lpstr>
      <vt:lpstr>Таблица 2000 «Использование коек дневного стационара медицинской организации по профилям»</vt:lpstr>
      <vt:lpstr>Приказ Минэкономразвития России, Федеральный службы государственной статистики от 17 июля 2019 г. № 409 «Об утверждении методики определения возрастных групп населения»  </vt:lpstr>
      <vt:lpstr>Таблица 3000</vt:lpstr>
      <vt:lpstr>Таблица 3500</vt:lpstr>
      <vt:lpstr>Презентация PowerPoint</vt:lpstr>
      <vt:lpstr> Заполнение данных о работе скорой медицинской помощи в форме федерального статистического наблюдения № 30 «Сведения о медицинской организации»  </vt:lpstr>
      <vt:lpstr>Презентация PowerPoint</vt:lpstr>
      <vt:lpstr>Презентация PowerPoint</vt:lpstr>
      <vt:lpstr>Таблица 1105 «Должности и физические лица станции (отделения) скорой медицинской помощи»</vt:lpstr>
      <vt:lpstr>Таблица 1105 «Должности и физические лица станции (отделения) скорой медицинской помощи»</vt:lpstr>
      <vt:lpstr>Таблица 1105 «Должности и физические лица станции (отделения) скорой медицинской помощи»</vt:lpstr>
      <vt:lpstr>Презентация PowerPoint</vt:lpstr>
      <vt:lpstr>Таблица 2120 «Медицинская помощь, оказанная выездными бригадами скорой медицинской помощи при выполнении вызовов скорой медицинской помощи»</vt:lpstr>
      <vt:lpstr>Приказ Минэкономразвития России, Федеральный службы государственной статистики от 17 июля 2019 г. № 409 «Об утверждении методики определения возрастных групп населения»  </vt:lpstr>
      <vt:lpstr>Презентация PowerPoint</vt:lpstr>
      <vt:lpstr>Приказ Министерства здравоохранения и социального развития Российской Федерации от 2 декабря 2009 г. № 942 «Об утверждении статистического инструментария станции (отделения), больницы скорой медицинской помощи»</vt:lpstr>
      <vt:lpstr>Презентация PowerPoint</vt:lpstr>
      <vt:lpstr>ВНИМАНИЕ!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Трудоустройство студентов</vt:lpstr>
      <vt:lpstr>Презентация PowerPoint</vt:lpstr>
      <vt:lpstr>Презентация PowerPoint</vt:lpstr>
      <vt:lpstr>Илларионов Артем Александрович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Годовой отчет за 2020 год Формы: 16 ВН; 14 ДС;  30 (скорая  и штаты)</dc:title>
  <dc:creator>Илларионов Артем Александрович</dc:creator>
  <cp:lastModifiedBy>Шумакова Ольга Викторовна</cp:lastModifiedBy>
  <cp:revision>51</cp:revision>
  <dcterms:created xsi:type="dcterms:W3CDTF">2020-12-09T10:10:15Z</dcterms:created>
  <dcterms:modified xsi:type="dcterms:W3CDTF">2022-11-30T05:03:59Z</dcterms:modified>
</cp:coreProperties>
</file>