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96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11/28/2022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781C8-FB13-4E47-986F-C07430A80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633491"/>
            <a:ext cx="7766936" cy="3187084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ПО ФОРМЕ ФЕДЕРАЛЬНОГО СТАТИСТИЧЕСКОГО НАБЛЮДЕНИЯ №7 «СВЕДЕНИЯ О ЗЛОКАЧЕСТВЕННЫХ НОВООБРАЗОВАНИЯХ» в 2022 году</a:t>
            </a:r>
          </a:p>
        </p:txBody>
      </p:sp>
    </p:spTree>
    <p:extLst>
      <p:ext uri="{BB962C8B-B14F-4D97-AF65-F5344CB8AC3E}">
        <p14:creationId xmlns:p14="http://schemas.microsoft.com/office/powerpoint/2010/main" val="689004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6CC632F-A3D4-4634-8B2A-B0BCD2D9A4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124288"/>
            <a:ext cx="8596668" cy="994298"/>
          </a:xfrm>
        </p:spPr>
        <p:txBody>
          <a:bodyPr>
            <a:noAutofit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2000 «Сведения о впервые выявленных злокачественных новообразованиях» </a:t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(добавлены новые строки)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6EAA55A9-7921-4B86-95FB-88F5F184DF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5181467"/>
              </p:ext>
            </p:extLst>
          </p:nvPr>
        </p:nvGraphicFramePr>
        <p:xfrm>
          <a:off x="795129" y="1118586"/>
          <a:ext cx="8478873" cy="5548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20158">
                  <a:extLst>
                    <a:ext uri="{9D8B030D-6E8A-4147-A177-3AD203B41FA5}">
                      <a16:colId xmlns:a16="http://schemas.microsoft.com/office/drawing/2014/main" val="1629318043"/>
                    </a:ext>
                  </a:extLst>
                </a:gridCol>
                <a:gridCol w="808839">
                  <a:extLst>
                    <a:ext uri="{9D8B030D-6E8A-4147-A177-3AD203B41FA5}">
                      <a16:colId xmlns:a16="http://schemas.microsoft.com/office/drawing/2014/main" val="1868732790"/>
                    </a:ext>
                  </a:extLst>
                </a:gridCol>
                <a:gridCol w="855325">
                  <a:extLst>
                    <a:ext uri="{9D8B030D-6E8A-4147-A177-3AD203B41FA5}">
                      <a16:colId xmlns:a16="http://schemas.microsoft.com/office/drawing/2014/main" val="1998390555"/>
                    </a:ext>
                  </a:extLst>
                </a:gridCol>
                <a:gridCol w="1394551">
                  <a:extLst>
                    <a:ext uri="{9D8B030D-6E8A-4147-A177-3AD203B41FA5}">
                      <a16:colId xmlns:a16="http://schemas.microsoft.com/office/drawing/2014/main" val="3794400502"/>
                    </a:ext>
                  </a:extLst>
                </a:gridCol>
              </a:tblGrid>
              <a:tr h="308252">
                <a:tc rowSpan="2">
                  <a:txBody>
                    <a:bodyPr/>
                    <a:lstStyle/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Злокачественные новообразования - всего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C00-С96</a:t>
                      </a:r>
                    </a:p>
                    <a:p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729016531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436456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вилочковой железы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900681220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095649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сердца, средостения и плевры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С38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39903504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1771715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мезотелиома</a:t>
                      </a:r>
                    </a:p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45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12870824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9359972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саркома </a:t>
                      </a:r>
                      <a:r>
                        <a:rPr lang="ru-RU" sz="14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Капоши</a:t>
                      </a:r>
                      <a:endParaRPr lang="ru-RU" sz="14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46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84905980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357219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периферических нервов и вегетативной нервной системы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47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67237544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6915480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забрюшинного пространства и брюшины</a:t>
                      </a:r>
                    </a:p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48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035013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1773472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мозговых оболочек</a:t>
                      </a:r>
                    </a:p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70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05042165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3770587"/>
                  </a:ext>
                </a:extLst>
              </a:tr>
              <a:tr h="308252">
                <a:tc rowSpan="2">
                  <a:txBody>
                    <a:bodyPr/>
                    <a:lstStyle/>
                    <a:p>
                      <a:r>
                        <a:rPr lang="ru-RU" sz="14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головного мозга</a:t>
                      </a:r>
                    </a:p>
                    <a:p>
                      <a:endParaRPr lang="ru-RU" sz="1400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71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248225656"/>
                  </a:ext>
                </a:extLst>
              </a:tr>
              <a:tr h="30825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14673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5957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315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43E642-3690-4AF6-A996-6CC1A38A1E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68357"/>
            <a:ext cx="8596668" cy="1036659"/>
          </a:xfrm>
        </p:spPr>
        <p:txBody>
          <a:bodyPr>
            <a:normAutofit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2000 «Сведения о впервые выявленных злокачественных новообразованиях» </a:t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(добавлены новые строки) продолжение</a:t>
            </a:r>
            <a:endParaRPr lang="ru-RU" sz="2000" dirty="0"/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953A42E6-7325-4222-9BA5-EBC5600993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260741"/>
              </p:ext>
            </p:extLst>
          </p:nvPr>
        </p:nvGraphicFramePr>
        <p:xfrm>
          <a:off x="677334" y="1429305"/>
          <a:ext cx="8685327" cy="4919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715281">
                  <a:extLst>
                    <a:ext uri="{9D8B030D-6E8A-4147-A177-3AD203B41FA5}">
                      <a16:colId xmlns:a16="http://schemas.microsoft.com/office/drawing/2014/main" val="4281076800"/>
                    </a:ext>
                  </a:extLst>
                </a:gridCol>
                <a:gridCol w="1418307">
                  <a:extLst>
                    <a:ext uri="{9D8B030D-6E8A-4147-A177-3AD203B41FA5}">
                      <a16:colId xmlns:a16="http://schemas.microsoft.com/office/drawing/2014/main" val="748932155"/>
                    </a:ext>
                  </a:extLst>
                </a:gridCol>
                <a:gridCol w="1522549">
                  <a:extLst>
                    <a:ext uri="{9D8B030D-6E8A-4147-A177-3AD203B41FA5}">
                      <a16:colId xmlns:a16="http://schemas.microsoft.com/office/drawing/2014/main" val="721318368"/>
                    </a:ext>
                  </a:extLst>
                </a:gridCol>
                <a:gridCol w="2029190">
                  <a:extLst>
                    <a:ext uri="{9D8B030D-6E8A-4147-A177-3AD203B41FA5}">
                      <a16:colId xmlns:a16="http://schemas.microsoft.com/office/drawing/2014/main" val="1737217865"/>
                    </a:ext>
                  </a:extLst>
                </a:gridCol>
              </a:tblGrid>
              <a:tr h="348115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спинного мозга, черепных нервов и других отделов центральной нервной системы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23389689"/>
                  </a:ext>
                </a:extLst>
              </a:tr>
              <a:tr h="327692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36984609"/>
                  </a:ext>
                </a:extLst>
              </a:tr>
              <a:tr h="348115">
                <a:tc row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надпочечника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74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64543466"/>
                  </a:ext>
                </a:extLst>
              </a:tr>
              <a:tr h="326543"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01132813"/>
                  </a:ext>
                </a:extLst>
              </a:tr>
              <a:tr h="34811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лимфо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идно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й,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орной</a:t>
                      </a:r>
                      <a:r>
                        <a:rPr lang="ru-RU" sz="1400" b="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дст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нн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ых им</a:t>
                      </a:r>
                      <a:r>
                        <a:rPr lang="ru-RU" sz="1400" b="0" spc="-3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400" b="0" spc="-2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ей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C8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-С96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35701425"/>
                  </a:ext>
                </a:extLst>
              </a:tr>
              <a:tr h="4443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0486176"/>
                  </a:ext>
                </a:extLst>
              </a:tr>
              <a:tr h="34811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1400" b="0" spc="-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лимф</a:t>
                      </a:r>
                      <a:r>
                        <a:rPr lang="ru-RU" sz="1400" b="0" spc="-1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лей</a:t>
                      </a:r>
                      <a:r>
                        <a:rPr lang="ru-RU" sz="1400" b="0" spc="-6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озы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91.</a:t>
                      </a:r>
                      <a:r>
                        <a:rPr lang="ru-RU" sz="1400" b="0" spc="1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spc="5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002913802"/>
                  </a:ext>
                </a:extLst>
              </a:tr>
              <a:tr h="3664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6071346"/>
                  </a:ext>
                </a:extLst>
              </a:tr>
              <a:tr h="320101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</a:t>
                      </a:r>
                      <a:r>
                        <a:rPr lang="ru-RU" sz="1400" b="0" spc="3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ий</a:t>
                      </a:r>
                      <a:r>
                        <a:rPr lang="ru-RU" sz="1400" b="0" spc="-4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миел</a:t>
                      </a:r>
                      <a:r>
                        <a:rPr lang="ru-RU" sz="1400" b="0" spc="-1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лей</a:t>
                      </a:r>
                      <a:r>
                        <a:rPr lang="ru-RU" sz="1400" b="0" spc="-6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92.1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687915415"/>
                  </a:ext>
                </a:extLst>
              </a:tr>
              <a:tr h="2666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696996"/>
                  </a:ext>
                </a:extLst>
              </a:tr>
              <a:tr h="450597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4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ы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400" b="0" spc="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миело</a:t>
                      </a:r>
                      <a:r>
                        <a:rPr lang="ru-RU" sz="1400" b="0" spc="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цит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400" b="0" spc="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ный</a:t>
                      </a:r>
                      <a:r>
                        <a:rPr lang="ru-RU" sz="1400" b="0" spc="-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лей</a:t>
                      </a:r>
                      <a:r>
                        <a:rPr lang="ru-RU" sz="1400" b="0" spc="-6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оз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4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C9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792464495"/>
                  </a:ext>
                </a:extLst>
              </a:tr>
              <a:tr h="3481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103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870362"/>
                  </a:ext>
                </a:extLst>
              </a:tr>
              <a:tr h="348115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 лей</a:t>
                      </a:r>
                      <a:r>
                        <a:rPr lang="ru-RU" sz="1400" b="0" spc="-6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зы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106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3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93.1-.9;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С9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ru-RU" sz="1400" b="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С9</a:t>
                      </a:r>
                      <a:r>
                        <a:rPr lang="ru-RU" sz="1400" b="0" spc="5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400" b="0" spc="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-9</a:t>
                      </a:r>
                      <a:endParaRPr lang="ru-RU" sz="14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9915453"/>
                  </a:ext>
                </a:extLst>
              </a:tr>
              <a:tr h="328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107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9423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4034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258EF-ACA8-4EFB-A433-A11BE122BF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6530"/>
            <a:ext cx="8596668" cy="383382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Изменения, внесенные в таблицу 2100 «Сведение о движении контингента пациентов со злокачественными новообразованиями» </a:t>
            </a:r>
            <a:b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(добавлены новые строки)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AE80F05D-6A23-4E66-AEBC-AA8FB978A96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4824799"/>
              </p:ext>
            </p:extLst>
          </p:nvPr>
        </p:nvGraphicFramePr>
        <p:xfrm>
          <a:off x="686593" y="1811045"/>
          <a:ext cx="8587409" cy="33119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0749">
                  <a:extLst>
                    <a:ext uri="{9D8B030D-6E8A-4147-A177-3AD203B41FA5}">
                      <a16:colId xmlns:a16="http://schemas.microsoft.com/office/drawing/2014/main" val="1650301625"/>
                    </a:ext>
                  </a:extLst>
                </a:gridCol>
                <a:gridCol w="966630">
                  <a:extLst>
                    <a:ext uri="{9D8B030D-6E8A-4147-A177-3AD203B41FA5}">
                      <a16:colId xmlns:a16="http://schemas.microsoft.com/office/drawing/2014/main" val="4140984326"/>
                    </a:ext>
                  </a:extLst>
                </a:gridCol>
                <a:gridCol w="1910030">
                  <a:extLst>
                    <a:ext uri="{9D8B030D-6E8A-4147-A177-3AD203B41FA5}">
                      <a16:colId xmlns:a16="http://schemas.microsoft.com/office/drawing/2014/main" val="3374741463"/>
                    </a:ext>
                  </a:extLst>
                </a:gridCol>
              </a:tblGrid>
              <a:tr h="57239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Код по МКБ-10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36141626"/>
                  </a:ext>
                </a:extLst>
              </a:tr>
              <a:tr h="5610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ловн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зга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д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гих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делов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цен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льн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нервн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ой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системы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-С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476559426"/>
                  </a:ext>
                </a:extLst>
              </a:tr>
              <a:tr h="5440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лицитемия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исти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ная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D45</a:t>
                      </a:r>
                      <a:endParaRPr lang="ru-RU" sz="14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160657475"/>
                  </a:ext>
                </a:extLst>
              </a:tr>
              <a:tr h="657955">
                <a:tc>
                  <a:txBody>
                    <a:bodyPr/>
                    <a:lstStyle/>
                    <a:p>
                      <a:pPr marL="5080">
                        <a:lnSpc>
                          <a:spcPct val="104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миел</a:t>
                      </a:r>
                      <a:r>
                        <a:rPr lang="ru-RU" sz="1400" b="0" spc="-2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диспластич</a:t>
                      </a:r>
                      <a:r>
                        <a:rPr lang="ru-RU" sz="1400" b="0" spc="4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</a:t>
                      </a:r>
                      <a:r>
                        <a:rPr lang="ru-RU" sz="1400" b="0" spc="-5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ие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ндр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мы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4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D46</a:t>
                      </a:r>
                      <a:endParaRPr lang="ru-RU" sz="1400" b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674890971"/>
                  </a:ext>
                </a:extLst>
              </a:tr>
              <a:tr h="9765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</a:t>
                      </a:r>
                      <a:r>
                        <a:rPr lang="ru-RU" sz="1400" b="0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гие н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</a:t>
                      </a:r>
                      <a:r>
                        <a:rPr lang="ru-RU" sz="1400" b="0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ания</a:t>
                      </a:r>
                      <a:r>
                        <a:rPr lang="ru-RU" sz="1400" b="0" spc="-3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неоп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</a:t>
                      </a:r>
                      <a:r>
                        <a:rPr lang="ru-RU" sz="1400" b="0" spc="-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4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неиз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spc="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стн</a:t>
                      </a:r>
                      <a:r>
                        <a:rPr lang="ru-RU" sz="1400" b="0" spc="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ара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тера лимф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оидно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й,</a:t>
                      </a:r>
                      <a:r>
                        <a:rPr lang="ru-RU" sz="1400" b="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-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</a:t>
                      </a:r>
                      <a:r>
                        <a:rPr lang="ru-RU" sz="1400" b="0" spc="-1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spc="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рн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ой</a:t>
                      </a:r>
                      <a:r>
                        <a:rPr lang="ru-RU" sz="1400" b="0" spc="-3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 р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дст</a:t>
                      </a:r>
                      <a:r>
                        <a:rPr lang="ru-RU" sz="1400" b="0" spc="-1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енных им</a:t>
                      </a:r>
                      <a:r>
                        <a:rPr lang="ru-RU" sz="1400" b="0" spc="-35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1400" b="0" spc="-2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аней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D47</a:t>
                      </a:r>
                      <a:endParaRPr lang="ru-RU" sz="1400" b="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38483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5540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457F25-A7A0-4D56-9073-C1F5F42EA0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21238"/>
            <a:ext cx="8596668" cy="35780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Введена новая таблица 2130 «Сведения о пациентах со злокачественными новообразованиями, состоящих под диспансерным наблюдением 5 лет и более»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205657E6-1C6D-4E97-BB31-09A325162F0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542110"/>
              </p:ext>
            </p:extLst>
          </p:nvPr>
        </p:nvGraphicFramePr>
        <p:xfrm>
          <a:off x="467139" y="1287262"/>
          <a:ext cx="9223513" cy="52885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57113">
                  <a:extLst>
                    <a:ext uri="{9D8B030D-6E8A-4147-A177-3AD203B41FA5}">
                      <a16:colId xmlns:a16="http://schemas.microsoft.com/office/drawing/2014/main" val="3394663807"/>
                    </a:ext>
                  </a:extLst>
                </a:gridCol>
                <a:gridCol w="319296">
                  <a:extLst>
                    <a:ext uri="{9D8B030D-6E8A-4147-A177-3AD203B41FA5}">
                      <a16:colId xmlns:a16="http://schemas.microsoft.com/office/drawing/2014/main" val="1219285249"/>
                    </a:ext>
                  </a:extLst>
                </a:gridCol>
                <a:gridCol w="493458">
                  <a:extLst>
                    <a:ext uri="{9D8B030D-6E8A-4147-A177-3AD203B41FA5}">
                      <a16:colId xmlns:a16="http://schemas.microsoft.com/office/drawing/2014/main" val="2320415742"/>
                    </a:ext>
                  </a:extLst>
                </a:gridCol>
                <a:gridCol w="301119">
                  <a:extLst>
                    <a:ext uri="{9D8B030D-6E8A-4147-A177-3AD203B41FA5}">
                      <a16:colId xmlns:a16="http://schemas.microsoft.com/office/drawing/2014/main" val="84764005"/>
                    </a:ext>
                  </a:extLst>
                </a:gridCol>
                <a:gridCol w="475427">
                  <a:extLst>
                    <a:ext uri="{9D8B030D-6E8A-4147-A177-3AD203B41FA5}">
                      <a16:colId xmlns:a16="http://schemas.microsoft.com/office/drawing/2014/main" val="2108586192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3084322134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3172973002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111292516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340868704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232153843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4220092212"/>
                    </a:ext>
                  </a:extLst>
                </a:gridCol>
                <a:gridCol w="396094">
                  <a:extLst>
                    <a:ext uri="{9D8B030D-6E8A-4147-A177-3AD203B41FA5}">
                      <a16:colId xmlns:a16="http://schemas.microsoft.com/office/drawing/2014/main" val="2351933637"/>
                    </a:ext>
                  </a:extLst>
                </a:gridCol>
                <a:gridCol w="367603">
                  <a:extLst>
                    <a:ext uri="{9D8B030D-6E8A-4147-A177-3AD203B41FA5}">
                      <a16:colId xmlns:a16="http://schemas.microsoft.com/office/drawing/2014/main" val="942717704"/>
                    </a:ext>
                  </a:extLst>
                </a:gridCol>
                <a:gridCol w="354753">
                  <a:extLst>
                    <a:ext uri="{9D8B030D-6E8A-4147-A177-3AD203B41FA5}">
                      <a16:colId xmlns:a16="http://schemas.microsoft.com/office/drawing/2014/main" val="1294845462"/>
                    </a:ext>
                  </a:extLst>
                </a:gridCol>
                <a:gridCol w="354753">
                  <a:extLst>
                    <a:ext uri="{9D8B030D-6E8A-4147-A177-3AD203B41FA5}">
                      <a16:colId xmlns:a16="http://schemas.microsoft.com/office/drawing/2014/main" val="871315014"/>
                    </a:ext>
                  </a:extLst>
                </a:gridCol>
                <a:gridCol w="354753">
                  <a:extLst>
                    <a:ext uri="{9D8B030D-6E8A-4147-A177-3AD203B41FA5}">
                      <a16:colId xmlns:a16="http://schemas.microsoft.com/office/drawing/2014/main" val="1945564500"/>
                    </a:ext>
                  </a:extLst>
                </a:gridCol>
                <a:gridCol w="354753">
                  <a:extLst>
                    <a:ext uri="{9D8B030D-6E8A-4147-A177-3AD203B41FA5}">
                      <a16:colId xmlns:a16="http://schemas.microsoft.com/office/drawing/2014/main" val="1939605210"/>
                    </a:ext>
                  </a:extLst>
                </a:gridCol>
                <a:gridCol w="501683">
                  <a:extLst>
                    <a:ext uri="{9D8B030D-6E8A-4147-A177-3AD203B41FA5}">
                      <a16:colId xmlns:a16="http://schemas.microsoft.com/office/drawing/2014/main" val="2422448989"/>
                    </a:ext>
                  </a:extLst>
                </a:gridCol>
                <a:gridCol w="501683">
                  <a:extLst>
                    <a:ext uri="{9D8B030D-6E8A-4147-A177-3AD203B41FA5}">
                      <a16:colId xmlns:a16="http://schemas.microsoft.com/office/drawing/2014/main" val="1502738680"/>
                    </a:ext>
                  </a:extLst>
                </a:gridCol>
                <a:gridCol w="114461">
                  <a:extLst>
                    <a:ext uri="{9D8B030D-6E8A-4147-A177-3AD203B41FA5}">
                      <a16:colId xmlns:a16="http://schemas.microsoft.com/office/drawing/2014/main" val="1205678725"/>
                    </a:ext>
                  </a:extLst>
                </a:gridCol>
              </a:tblGrid>
              <a:tr h="33507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1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состоящих под диспансерным наблюдением на конец отчетного года (из таб. 2100 гр.10) в возрасте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1169696"/>
                  </a:ext>
                </a:extLst>
              </a:tr>
              <a:tr h="6701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30-34 года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35-39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40-44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45-49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50-54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55-59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60-64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65-69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70-74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75-79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80-84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лет и старше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91240567"/>
                  </a:ext>
                </a:extLst>
              </a:tr>
              <a:tr h="1675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968171149"/>
                  </a:ext>
                </a:extLst>
              </a:tr>
              <a:tr h="502618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новообразование: желудка (стр.11)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С16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588480828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ободочной кишки (стр.12)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С18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240635807"/>
                  </a:ext>
                </a:extLst>
              </a:tr>
              <a:tr h="508583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прямой кишки (стр.13)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С19-С21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440536431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бронхов и легкого (из стр.17)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С34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064560193"/>
                  </a:ext>
                </a:extLst>
              </a:tr>
              <a:tr h="6603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молочной железы (стр.22)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720611951"/>
                  </a:ext>
                </a:extLst>
              </a:tr>
              <a:tr h="5026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шейки матки (стр.23)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923666494"/>
                  </a:ext>
                </a:extLst>
              </a:tr>
              <a:tr h="381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лимфобластный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лейкоз (из стр.33)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С91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244" marR="5424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460725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882746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C378FE-154B-4753-9ECF-819A99F04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08113"/>
            <a:ext cx="8596668" cy="427383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2130 продолжение</a:t>
            </a:r>
            <a:endParaRPr lang="ru-RU" sz="2000" dirty="0"/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457FB744-F878-4D31-8D75-2F9C82B8BE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5112859"/>
              </p:ext>
            </p:extLst>
          </p:nvPr>
        </p:nvGraphicFramePr>
        <p:xfrm>
          <a:off x="397565" y="854766"/>
          <a:ext cx="9402415" cy="54120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72577">
                  <a:extLst>
                    <a:ext uri="{9D8B030D-6E8A-4147-A177-3AD203B41FA5}">
                      <a16:colId xmlns:a16="http://schemas.microsoft.com/office/drawing/2014/main" val="1185520336"/>
                    </a:ext>
                  </a:extLst>
                </a:gridCol>
                <a:gridCol w="308368">
                  <a:extLst>
                    <a:ext uri="{9D8B030D-6E8A-4147-A177-3AD203B41FA5}">
                      <a16:colId xmlns:a16="http://schemas.microsoft.com/office/drawing/2014/main" val="1649493321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2069905454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12610892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174224544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751120923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99930641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516835247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2208748175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717343390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364972889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194942200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3757556162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4131390933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478308591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3771450466"/>
                    </a:ext>
                  </a:extLst>
                </a:gridCol>
                <a:gridCol w="387237">
                  <a:extLst>
                    <a:ext uri="{9D8B030D-6E8A-4147-A177-3AD203B41FA5}">
                      <a16:colId xmlns:a16="http://schemas.microsoft.com/office/drawing/2014/main" val="1116681949"/>
                    </a:ext>
                  </a:extLst>
                </a:gridCol>
                <a:gridCol w="548537">
                  <a:extLst>
                    <a:ext uri="{9D8B030D-6E8A-4147-A177-3AD203B41FA5}">
                      <a16:colId xmlns:a16="http://schemas.microsoft.com/office/drawing/2014/main" val="2419639411"/>
                    </a:ext>
                  </a:extLst>
                </a:gridCol>
                <a:gridCol w="548537">
                  <a:extLst>
                    <a:ext uri="{9D8B030D-6E8A-4147-A177-3AD203B41FA5}">
                      <a16:colId xmlns:a16="http://schemas.microsoft.com/office/drawing/2014/main" val="3388457150"/>
                    </a:ext>
                  </a:extLst>
                </a:gridCol>
                <a:gridCol w="115841">
                  <a:extLst>
                    <a:ext uri="{9D8B030D-6E8A-4147-A177-3AD203B41FA5}">
                      <a16:colId xmlns:a16="http://schemas.microsoft.com/office/drawing/2014/main" val="1736717868"/>
                    </a:ext>
                  </a:extLst>
                </a:gridCol>
              </a:tblGrid>
              <a:tr h="360764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локализация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1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число пациентов, состоящих под диспансерным наблюдением с момента установления диагноза 5 лет и более (из таб.2100 гр.10) в возрасте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8111246"/>
                  </a:ext>
                </a:extLst>
              </a:tr>
              <a:tr h="721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0-14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15-19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20-24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25-29 лет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30-34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35-39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40-44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45-49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50-54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55-59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60-64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65-69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70-74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75-79 лет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80-84 года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 лет и старше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300551090"/>
                  </a:ext>
                </a:extLst>
              </a:tr>
              <a:tr h="2022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30701217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новообразование: желудка (стр.11)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279898402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ободочной кишки (стр.12)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С18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557281721"/>
                  </a:ext>
                </a:extLst>
              </a:tr>
              <a:tr h="664112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прямой кишки (стр.13)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С19-С21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225786510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бронхов и легкого (из стр.17)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С34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869861859"/>
                  </a:ext>
                </a:extLst>
              </a:tr>
              <a:tr h="66179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молочной железы (стр.22)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С50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17054912"/>
                  </a:ext>
                </a:extLst>
              </a:tr>
              <a:tr h="5411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Злокачественное новообразование шейки матки (стр.23)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С53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52080350"/>
                  </a:ext>
                </a:extLst>
              </a:tr>
              <a:tr h="3607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Острый </a:t>
                      </a:r>
                      <a:r>
                        <a:rPr lang="ru-RU" sz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лимфобластный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лейкоз (из стр.33)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С91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1938" marR="61938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665529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182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559F1F7-9254-47CB-B55D-4C3034488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67749"/>
            <a:ext cx="8596668" cy="999412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Добавлены новые графы в таблицу 2200 «Сведения о морфологическом подтверждении и распределении по стадиям </a:t>
            </a:r>
            <a:r>
              <a:rPr lang="ru-RU" sz="20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злокач</a:t>
            </a:r>
            <a:r>
              <a:rPr lang="ru-RU" sz="20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новообразований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выявленных в отчетном году»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1D311B16-689D-430E-B644-DC56947B03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4242224"/>
              </p:ext>
            </p:extLst>
          </p:nvPr>
        </p:nvGraphicFramePr>
        <p:xfrm>
          <a:off x="775252" y="1669002"/>
          <a:ext cx="8955158" cy="43390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8131">
                  <a:extLst>
                    <a:ext uri="{9D8B030D-6E8A-4147-A177-3AD203B41FA5}">
                      <a16:colId xmlns:a16="http://schemas.microsoft.com/office/drawing/2014/main" val="1260767272"/>
                    </a:ext>
                  </a:extLst>
                </a:gridCol>
                <a:gridCol w="576469">
                  <a:extLst>
                    <a:ext uri="{9D8B030D-6E8A-4147-A177-3AD203B41FA5}">
                      <a16:colId xmlns:a16="http://schemas.microsoft.com/office/drawing/2014/main" val="3678397701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62360090"/>
                    </a:ext>
                  </a:extLst>
                </a:gridCol>
                <a:gridCol w="1172817">
                  <a:extLst>
                    <a:ext uri="{9D8B030D-6E8A-4147-A177-3AD203B41FA5}">
                      <a16:colId xmlns:a16="http://schemas.microsoft.com/office/drawing/2014/main" val="3473766042"/>
                    </a:ext>
                  </a:extLst>
                </a:gridCol>
                <a:gridCol w="884583">
                  <a:extLst>
                    <a:ext uri="{9D8B030D-6E8A-4147-A177-3AD203B41FA5}">
                      <a16:colId xmlns:a16="http://schemas.microsoft.com/office/drawing/2014/main" val="4249565681"/>
                    </a:ext>
                  </a:extLst>
                </a:gridCol>
                <a:gridCol w="863964">
                  <a:extLst>
                    <a:ext uri="{9D8B030D-6E8A-4147-A177-3AD203B41FA5}">
                      <a16:colId xmlns:a16="http://schemas.microsoft.com/office/drawing/2014/main" val="2639196482"/>
                    </a:ext>
                  </a:extLst>
                </a:gridCol>
                <a:gridCol w="573209">
                  <a:extLst>
                    <a:ext uri="{9D8B030D-6E8A-4147-A177-3AD203B41FA5}">
                      <a16:colId xmlns:a16="http://schemas.microsoft.com/office/drawing/2014/main" val="1319841986"/>
                    </a:ext>
                  </a:extLst>
                </a:gridCol>
                <a:gridCol w="573209">
                  <a:extLst>
                    <a:ext uri="{9D8B030D-6E8A-4147-A177-3AD203B41FA5}">
                      <a16:colId xmlns:a16="http://schemas.microsoft.com/office/drawing/2014/main" val="2974558261"/>
                    </a:ext>
                  </a:extLst>
                </a:gridCol>
                <a:gridCol w="539594">
                  <a:extLst>
                    <a:ext uri="{9D8B030D-6E8A-4147-A177-3AD203B41FA5}">
                      <a16:colId xmlns:a16="http://schemas.microsoft.com/office/drawing/2014/main" val="2911075166"/>
                    </a:ext>
                  </a:extLst>
                </a:gridCol>
                <a:gridCol w="618417">
                  <a:extLst>
                    <a:ext uri="{9D8B030D-6E8A-4147-A177-3AD203B41FA5}">
                      <a16:colId xmlns:a16="http://schemas.microsoft.com/office/drawing/2014/main" val="3753838955"/>
                    </a:ext>
                  </a:extLst>
                </a:gridCol>
                <a:gridCol w="618417">
                  <a:extLst>
                    <a:ext uri="{9D8B030D-6E8A-4147-A177-3AD203B41FA5}">
                      <a16:colId xmlns:a16="http://schemas.microsoft.com/office/drawing/2014/main" val="3983827178"/>
                    </a:ext>
                  </a:extLst>
                </a:gridCol>
              </a:tblGrid>
              <a:tr h="447934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Нозологическая форма, 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локализация 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по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МКБ-10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Выявлено в отчетном году злокачественных новообразований 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(без выявленных 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посмертно)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них, выявлено активно (из гр.4)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числа  злокачественных новообразований (гр. 4):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9082088"/>
                  </a:ext>
                </a:extLst>
              </a:tr>
              <a:tr h="44793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диагноз </a:t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подтвержден морфологически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имели стадию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782523"/>
                  </a:ext>
                </a:extLst>
              </a:tr>
              <a:tr h="1772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IV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4185344288"/>
                  </a:ext>
                </a:extLst>
              </a:tr>
              <a:tr h="677240"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3663272630"/>
                  </a:ext>
                </a:extLst>
              </a:tr>
              <a:tr h="929137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Злокачественные новообразования – всего, из них: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С00-С96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accent1">
                            <a:lumMod val="5000"/>
                            <a:lumOff val="95000"/>
                          </a:schemeClr>
                        </a:gs>
                        <a:gs pos="5000">
                          <a:srgbClr val="F1F9DF"/>
                        </a:gs>
                        <a:gs pos="26000">
                          <a:srgbClr val="F1F9DF"/>
                        </a:gs>
                        <a:gs pos="67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2412270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457697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700</Words>
  <Application>Microsoft Office PowerPoint</Application>
  <PresentationFormat>Широкоэкранный</PresentationFormat>
  <Paragraphs>530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 3</vt:lpstr>
      <vt:lpstr>Аспект</vt:lpstr>
      <vt:lpstr>ИЗМЕНЕНИЯ ПО ФОРМЕ ФЕДЕРАЛЬНОГО СТАТИСТИЧЕСКОГО НАБЛЮДЕНИЯ №7 «СВЕДЕНИЯ О ЗЛОКАЧЕСТВЕННЫХ НОВООБРАЗОВАНИЯХ» в 2022 году</vt:lpstr>
      <vt:lpstr>Изменения, внесенные в таблицу 2000 «Сведения о впервые выявленных злокачественных новообразованиях»  (добавлены новые строки)</vt:lpstr>
      <vt:lpstr>Изменения, внесенные в таблицу 2000 «Сведения о впервые выявленных злокачественных новообразованиях»  (добавлены новые строки) продолжение</vt:lpstr>
      <vt:lpstr>Изменения, внесенные в таблицу 2100 «Сведение о движении контингента пациентов со злокачественными новообразованиями»  (добавлены новые строки)</vt:lpstr>
      <vt:lpstr>Введена новая таблица 2130 «Сведения о пациентах со злокачественными новообразованиями, состоящих под диспансерным наблюдением 5 лет и более»</vt:lpstr>
      <vt:lpstr>таблица 2130 продолжение</vt:lpstr>
      <vt:lpstr>Добавлены новые графы в таблицу 2200 «Сведения о морфологическом подтверждении и распределении по стадиям злокач. новообразований, выявленных в отчетном году»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Карзакова Наталья Владиславовна</dc:creator>
  <cp:lastModifiedBy>Карзакова Наталья Владиславовна</cp:lastModifiedBy>
  <cp:revision>26</cp:revision>
  <dcterms:created xsi:type="dcterms:W3CDTF">2022-11-15T07:09:54Z</dcterms:created>
  <dcterms:modified xsi:type="dcterms:W3CDTF">2022-11-28T09:27:38Z</dcterms:modified>
</cp:coreProperties>
</file>