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bookmarkIdSeed="3">
  <p:sldMasterIdLst>
    <p:sldMasterId id="2147483732" r:id="rId1"/>
  </p:sldMasterIdLst>
  <p:notesMasterIdLst>
    <p:notesMasterId r:id="rId30"/>
  </p:notesMasterIdLst>
  <p:sldIdLst>
    <p:sldId id="294" r:id="rId2"/>
    <p:sldId id="327" r:id="rId3"/>
    <p:sldId id="329" r:id="rId4"/>
    <p:sldId id="330" r:id="rId5"/>
    <p:sldId id="332" r:id="rId6"/>
    <p:sldId id="349" r:id="rId7"/>
    <p:sldId id="337" r:id="rId8"/>
    <p:sldId id="338" r:id="rId9"/>
    <p:sldId id="339" r:id="rId10"/>
    <p:sldId id="340" r:id="rId11"/>
    <p:sldId id="342" r:id="rId12"/>
    <p:sldId id="343" r:id="rId13"/>
    <p:sldId id="344" r:id="rId14"/>
    <p:sldId id="345" r:id="rId15"/>
    <p:sldId id="346" r:id="rId16"/>
    <p:sldId id="347" r:id="rId17"/>
    <p:sldId id="290" r:id="rId18"/>
    <p:sldId id="316" r:id="rId19"/>
    <p:sldId id="335" r:id="rId20"/>
    <p:sldId id="321" r:id="rId21"/>
    <p:sldId id="323" r:id="rId22"/>
    <p:sldId id="318" r:id="rId23"/>
    <p:sldId id="350" r:id="rId24"/>
    <p:sldId id="324" r:id="rId25"/>
    <p:sldId id="333" r:id="rId26"/>
    <p:sldId id="334" r:id="rId27"/>
    <p:sldId id="336" r:id="rId28"/>
    <p:sldId id="293" r:id="rId29"/>
  </p:sldIdLst>
  <p:sldSz cx="9906000" cy="6858000" type="A4"/>
  <p:notesSz cx="6797675" cy="99266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B12D24B7-C44D-4776-AE10-D2F281B911ED}">
          <p14:sldIdLst>
            <p14:sldId id="294"/>
            <p14:sldId id="327"/>
            <p14:sldId id="329"/>
            <p14:sldId id="330"/>
            <p14:sldId id="332"/>
            <p14:sldId id="349"/>
            <p14:sldId id="337"/>
            <p14:sldId id="338"/>
            <p14:sldId id="339"/>
            <p14:sldId id="340"/>
            <p14:sldId id="342"/>
            <p14:sldId id="343"/>
            <p14:sldId id="344"/>
            <p14:sldId id="345"/>
            <p14:sldId id="346"/>
            <p14:sldId id="347"/>
            <p14:sldId id="290"/>
            <p14:sldId id="316"/>
            <p14:sldId id="335"/>
            <p14:sldId id="321"/>
            <p14:sldId id="323"/>
            <p14:sldId id="318"/>
            <p14:sldId id="350"/>
            <p14:sldId id="324"/>
            <p14:sldId id="333"/>
            <p14:sldId id="334"/>
            <p14:sldId id="336"/>
            <p14:sldId id="293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FF7C80"/>
    <a:srgbClr val="FF5050"/>
    <a:srgbClr val="000000"/>
    <a:srgbClr val="75BFD1"/>
    <a:srgbClr val="FFCC99"/>
    <a:srgbClr val="DDDDDD"/>
    <a:srgbClr val="FFCCFF"/>
    <a:srgbClr val="FFCC66"/>
    <a:srgbClr val="33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615" autoAdjust="0"/>
    <p:restoredTop sz="86400" autoAdjust="0"/>
  </p:normalViewPr>
  <p:slideViewPr>
    <p:cSldViewPr snapToGrid="0">
      <p:cViewPr varScale="1">
        <p:scale>
          <a:sx n="100" d="100"/>
          <a:sy n="100" d="100"/>
        </p:scale>
        <p:origin x="1206" y="102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6351" cy="49767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728" y="1"/>
            <a:ext cx="2946351" cy="49767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A1E0675-34D7-4571-8824-1398CA262980}" type="datetimeFigureOut">
              <a:rPr lang="ru-RU" smtClean="0"/>
              <a:pPr/>
              <a:t>30.11.2022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81075" y="1241425"/>
            <a:ext cx="48355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928" y="4777086"/>
            <a:ext cx="5437821" cy="390852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959"/>
            <a:ext cx="2946351" cy="49767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728" y="9428959"/>
            <a:ext cx="2946351" cy="49767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B560283-DBF4-4BD6-85C6-5CE59DB8372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09941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В графах</a:t>
            </a:r>
            <a:r>
              <a:rPr lang="ru-RU" baseline="0" dirty="0" smtClean="0"/>
              <a:t> с 7 по 10 показываются дети-инвалиды домов ребенка; с 11 по 14 дети-инвалиды Минобразования; с 15 по 18 Минтруда  России ( соцобеспечения). </a:t>
            </a:r>
          </a:p>
          <a:p>
            <a:r>
              <a:rPr lang="ru-RU" baseline="0" dirty="0" smtClean="0"/>
              <a:t>Таблица 2000- Распределение детей-инвалидов по заболеванию, обусловившему </a:t>
            </a:r>
            <a:r>
              <a:rPr lang="ru-RU" baseline="0" smtClean="0"/>
              <a:t>возникновение инвалидности-- </a:t>
            </a:r>
            <a:r>
              <a:rPr lang="ru-RU" baseline="0" dirty="0" smtClean="0"/>
              <a:t>строки 16.0 и 17.0 не заполняются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560283-DBF4-4BD6-85C6-5CE59DB8372F}" type="slidenum">
              <a:rPr lang="ru-RU" smtClean="0"/>
              <a:pPr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485588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560283-DBF4-4BD6-85C6-5CE59DB8372F}" type="slidenum">
              <a:rPr lang="ru-RU" smtClean="0"/>
              <a:pPr/>
              <a:t>20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165275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560283-DBF4-4BD6-85C6-5CE59DB8372F}" type="slidenum">
              <a:rPr lang="ru-RU" smtClean="0"/>
              <a:pPr/>
              <a:t>21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86242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77850" y="1371600"/>
            <a:ext cx="8505952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77850" y="3228536"/>
            <a:ext cx="8509254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C77F5-CC56-446C-8838-5B2FCA26507D}" type="datetime1">
              <a:rPr lang="ru-RU" smtClean="0"/>
              <a:pPr/>
              <a:t>30.11.2022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F2249-0E77-4C2B-98F8-5713E4F493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81B0B0-2FF9-4B94-8436-8C88416F3720}" type="datetime1">
              <a:rPr lang="ru-RU" smtClean="0"/>
              <a:pPr/>
              <a:t>30.11.2022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F2249-0E77-4C2B-98F8-5713E4F493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181850" y="914402"/>
            <a:ext cx="222885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95300" y="914402"/>
            <a:ext cx="652145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B11DB9-DCB0-4973-B608-75BC0FB0BF2B}" type="datetime1">
              <a:rPr lang="ru-RU" smtClean="0"/>
              <a:pPr/>
              <a:t>30.11.2022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F2249-0E77-4C2B-98F8-5713E4F493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F4E3A0-16FC-4CD9-9258-2389EC3E7C04}" type="datetime1">
              <a:rPr lang="ru-RU" smtClean="0"/>
              <a:pPr/>
              <a:t>30.11.2022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F2249-0E77-4C2B-98F8-5713E4F493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4548" y="1316736"/>
            <a:ext cx="84201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74548" y="2704664"/>
            <a:ext cx="84201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DDFEA0-9BE5-4958-81F8-FD736A2292E0}" type="datetime1">
              <a:rPr lang="ru-RU" smtClean="0"/>
              <a:pPr/>
              <a:t>30.11.2022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F2249-0E77-4C2B-98F8-5713E4F493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704088"/>
            <a:ext cx="89154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95300" y="1920085"/>
            <a:ext cx="437515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035550" y="1920085"/>
            <a:ext cx="437515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B893CA-C14D-46BD-B519-186232AC4156}" type="datetime1">
              <a:rPr lang="ru-RU" smtClean="0"/>
              <a:pPr/>
              <a:t>30.11.2022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F2249-0E77-4C2B-98F8-5713E4F493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704088"/>
            <a:ext cx="89154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855248"/>
            <a:ext cx="4376870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5032111" y="1859758"/>
            <a:ext cx="4378590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95300" y="2514600"/>
            <a:ext cx="4376870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5032111" y="2514600"/>
            <a:ext cx="4378590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28F9A7-4C20-43BD-AB96-A04D947DCDCD}" type="datetime1">
              <a:rPr lang="ru-RU" smtClean="0"/>
              <a:pPr/>
              <a:t>30.11.2022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F2249-0E77-4C2B-98F8-5713E4F493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704088"/>
            <a:ext cx="899795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902E1D-887B-4C84-A4EF-ACE18F0C11A0}" type="datetime1">
              <a:rPr lang="ru-RU" smtClean="0"/>
              <a:pPr/>
              <a:t>30.11.2022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F2249-0E77-4C2B-98F8-5713E4F493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B62650-FB97-47B4-9525-DFDA6A2C4761}" type="datetime1">
              <a:rPr lang="ru-RU" smtClean="0"/>
              <a:pPr/>
              <a:t>30.11.2022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F2249-0E77-4C2B-98F8-5713E4F493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42950" y="514352"/>
            <a:ext cx="29718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742950" y="1676400"/>
            <a:ext cx="29718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872971" y="1676400"/>
            <a:ext cx="5537729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12FE0-141C-4AE6-BD15-B0DA5D29BC41}" type="datetime1">
              <a:rPr lang="ru-RU" smtClean="0"/>
              <a:pPr/>
              <a:t>30.11.2022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F2249-0E77-4C2B-98F8-5713E4F493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429566" y="1108077"/>
            <a:ext cx="569595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671145" y="5359769"/>
            <a:ext cx="168402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0400" y="1176997"/>
            <a:ext cx="2397252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0400" y="2828785"/>
            <a:ext cx="239395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0EA0E2-D253-4E25-B1FC-D4F9238470D7}" type="datetime1">
              <a:rPr lang="ru-RU" smtClean="0"/>
              <a:pPr/>
              <a:t>30.11.2022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750300" y="6356351"/>
            <a:ext cx="660400" cy="365125"/>
          </a:xfrm>
        </p:spPr>
        <p:txBody>
          <a:bodyPr/>
          <a:lstStyle/>
          <a:p>
            <a:fld id="{8A2F2249-0E77-4C2B-98F8-5713E4F4937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776276" y="1199517"/>
            <a:ext cx="500253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10319" y="5816600"/>
            <a:ext cx="9926638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746625" y="6219826"/>
            <a:ext cx="5159375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10319" y="-7144"/>
            <a:ext cx="9926638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746625" y="-7144"/>
            <a:ext cx="5159375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95300" y="704088"/>
            <a:ext cx="89154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95300" y="1935480"/>
            <a:ext cx="89154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DE5CDD05-080F-4E8E-A206-A4B0AFCB3FAF}" type="datetime1">
              <a:rPr lang="ru-RU" smtClean="0"/>
              <a:pPr/>
              <a:t>30.11.2022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889250" y="6356351"/>
            <a:ext cx="36322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585200" y="6356351"/>
            <a:ext cx="8255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8A2F2249-0E77-4C2B-98F8-5713E4F4937E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20602" y="202408"/>
            <a:ext cx="9945594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4"/>
          <p:cNvSpPr txBox="1">
            <a:spLocks noChangeArrowheads="1"/>
          </p:cNvSpPr>
          <p:nvPr/>
        </p:nvSpPr>
        <p:spPr bwMode="auto">
          <a:xfrm>
            <a:off x="2" y="188916"/>
            <a:ext cx="9905998" cy="5016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latin typeface="Tahoma" pitchFamily="34" charset="0"/>
              </a:rPr>
              <a:t>Формы:</a:t>
            </a:r>
          </a:p>
          <a:p>
            <a:r>
              <a:rPr lang="ru-RU" sz="2000" b="1" u="sng" dirty="0">
                <a:latin typeface="Tahoma" pitchFamily="34" charset="0"/>
              </a:rPr>
              <a:t>№ 19</a:t>
            </a:r>
            <a:r>
              <a:rPr lang="ru-RU" sz="2000" b="1" dirty="0">
                <a:latin typeface="Tahoma" pitchFamily="34" charset="0"/>
              </a:rPr>
              <a:t> -  «Сведения о детях-инвалидах».</a:t>
            </a:r>
          </a:p>
          <a:p>
            <a:r>
              <a:rPr lang="ru-RU" sz="2000" b="1" u="sng" dirty="0">
                <a:latin typeface="Tahoma" pitchFamily="34" charset="0"/>
              </a:rPr>
              <a:t>№ 1</a:t>
            </a:r>
            <a:r>
              <a:rPr lang="ru-RU" sz="2000" b="1" dirty="0">
                <a:latin typeface="Tahoma" pitchFamily="34" charset="0"/>
              </a:rPr>
              <a:t> – ДЕТИ (здрав) «Сведения о численности беспризорных и безнадзорных несовершеннолетних, помещенных в </a:t>
            </a:r>
            <a:r>
              <a:rPr lang="ru-RU" sz="2000" b="1" dirty="0" smtClean="0">
                <a:latin typeface="Tahoma" pitchFamily="34" charset="0"/>
              </a:rPr>
              <a:t>медицинские организации».</a:t>
            </a:r>
            <a:endParaRPr lang="ru-RU" sz="2000" b="1" dirty="0">
              <a:latin typeface="Tahoma" pitchFamily="34" charset="0"/>
            </a:endParaRPr>
          </a:p>
          <a:p>
            <a:r>
              <a:rPr lang="ru-RU" sz="2000" b="1" u="sng" dirty="0" smtClean="0">
                <a:latin typeface="Tahoma" pitchFamily="34" charset="0"/>
              </a:rPr>
              <a:t>№ </a:t>
            </a:r>
            <a:r>
              <a:rPr lang="ru-RU" sz="2000" b="1" u="sng" dirty="0">
                <a:latin typeface="Tahoma" pitchFamily="34" charset="0"/>
              </a:rPr>
              <a:t>41</a:t>
            </a:r>
            <a:r>
              <a:rPr lang="ru-RU" sz="2000" b="1" dirty="0">
                <a:latin typeface="Tahoma" pitchFamily="34" charset="0"/>
              </a:rPr>
              <a:t> – «Сведения о доме ребенка</a:t>
            </a:r>
            <a:r>
              <a:rPr lang="ru-RU" sz="2000" b="1" dirty="0" smtClean="0">
                <a:latin typeface="Tahoma" pitchFamily="34" charset="0"/>
              </a:rPr>
              <a:t>».</a:t>
            </a:r>
          </a:p>
          <a:p>
            <a:r>
              <a:rPr lang="ru-RU" sz="2000" b="1" dirty="0" smtClean="0">
                <a:latin typeface="Tahoma" pitchFamily="34" charset="0"/>
              </a:rPr>
              <a:t>№ 43 – «Отчет санатория (пансионата с лечением)».</a:t>
            </a:r>
            <a:endParaRPr lang="ru-RU" sz="2000" b="1" dirty="0">
              <a:latin typeface="Tahoma" pitchFamily="34" charset="0"/>
            </a:endParaRPr>
          </a:p>
          <a:p>
            <a:r>
              <a:rPr lang="ru-RU" sz="2000" b="1" dirty="0">
                <a:latin typeface="Tahoma" pitchFamily="34" charset="0"/>
              </a:rPr>
              <a:t>№ 44 – «Отчет детского санатория</a:t>
            </a:r>
            <a:r>
              <a:rPr lang="ru-RU" sz="2000" b="1" dirty="0" smtClean="0">
                <a:latin typeface="Tahoma" pitchFamily="34" charset="0"/>
              </a:rPr>
              <a:t>».</a:t>
            </a:r>
          </a:p>
          <a:p>
            <a:r>
              <a:rPr lang="ru-RU" sz="2000" b="1" dirty="0" smtClean="0">
                <a:latin typeface="Tahoma" pitchFamily="34" charset="0"/>
              </a:rPr>
              <a:t>№ 45- « Отчет туберкулезного санатория для взрослых».</a:t>
            </a:r>
            <a:endParaRPr lang="ru-RU" sz="2000" b="1" dirty="0">
              <a:latin typeface="Tahoma" pitchFamily="34" charset="0"/>
            </a:endParaRPr>
          </a:p>
          <a:p>
            <a:r>
              <a:rPr lang="ru-RU" sz="2000" b="1" u="sng" dirty="0">
                <a:latin typeface="Tahoma" pitchFamily="34" charset="0"/>
              </a:rPr>
              <a:t>№ 54</a:t>
            </a:r>
            <a:r>
              <a:rPr lang="ru-RU" sz="2000" b="1" dirty="0">
                <a:latin typeface="Tahoma" pitchFamily="34" charset="0"/>
              </a:rPr>
              <a:t> – «Отчет врача детского дома, школы-интерната о лечебно-профилактической помощи воспитанникам</a:t>
            </a:r>
            <a:r>
              <a:rPr lang="ru-RU" sz="2000" b="1" dirty="0" smtClean="0">
                <a:latin typeface="Tahoma" pitchFamily="34" charset="0"/>
              </a:rPr>
              <a:t>».</a:t>
            </a:r>
            <a:endParaRPr lang="ru-RU" sz="2000" b="1" dirty="0">
              <a:latin typeface="Tahoma" pitchFamily="34" charset="0"/>
            </a:endParaRPr>
          </a:p>
          <a:p>
            <a:r>
              <a:rPr lang="ru-RU" sz="2000" b="1" u="sng" dirty="0">
                <a:latin typeface="Tahoma" pitchFamily="34" charset="0"/>
              </a:rPr>
              <a:t>№ 1-РБ</a:t>
            </a:r>
            <a:r>
              <a:rPr lang="ru-RU" sz="2000" b="1" dirty="0">
                <a:latin typeface="Tahoma" pitchFamily="34" charset="0"/>
              </a:rPr>
              <a:t>- «Сведения об оказании медицинской помощи гражданам Республики Беларусь в государственных и муниципальных учреждениях здравоохранения РФ</a:t>
            </a:r>
            <a:r>
              <a:rPr lang="ru-RU" sz="2000" b="1" dirty="0" smtClean="0">
                <a:latin typeface="Tahoma" pitchFamily="34" charset="0"/>
              </a:rPr>
              <a:t>»</a:t>
            </a:r>
          </a:p>
          <a:p>
            <a:endParaRPr lang="ru-RU" sz="2000" b="1" dirty="0">
              <a:latin typeface="Tahoma" pitchFamily="34" charset="0"/>
            </a:endParaRPr>
          </a:p>
          <a:p>
            <a:pPr algn="ctr"/>
            <a:r>
              <a:rPr lang="ru-RU" sz="2000" b="1" dirty="0">
                <a:latin typeface="Tahoma" pitchFamily="34" charset="0"/>
              </a:rPr>
              <a:t> </a:t>
            </a:r>
            <a:endParaRPr lang="ru-RU" sz="2800" b="1" dirty="0">
              <a:latin typeface="Tahoma" pitchFamily="34" charset="0"/>
            </a:endParaRPr>
          </a:p>
        </p:txBody>
      </p:sp>
      <p:sp>
        <p:nvSpPr>
          <p:cNvPr id="3075" name="Text Box 5"/>
          <p:cNvSpPr txBox="1">
            <a:spLocks noChangeArrowheads="1"/>
          </p:cNvSpPr>
          <p:nvPr/>
        </p:nvSpPr>
        <p:spPr bwMode="auto">
          <a:xfrm>
            <a:off x="3704433" y="6308728"/>
            <a:ext cx="2184135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600" b="1" dirty="0">
                <a:latin typeface="Tahoma" pitchFamily="34" charset="0"/>
              </a:rPr>
              <a:t>        </a:t>
            </a:r>
            <a:r>
              <a:rPr lang="ru-RU" sz="1600" b="1" dirty="0" smtClean="0">
                <a:latin typeface="Tahoma" pitchFamily="34" charset="0"/>
              </a:rPr>
              <a:t>2022 </a:t>
            </a:r>
            <a:r>
              <a:rPr lang="ru-RU" sz="1600" b="1" dirty="0">
                <a:latin typeface="Tahoma" pitchFamily="34" charset="0"/>
              </a:rPr>
              <a:t>год</a:t>
            </a:r>
          </a:p>
          <a:p>
            <a:pPr algn="ctr"/>
            <a:endParaRPr lang="ru-RU" sz="1600" b="1" dirty="0">
              <a:latin typeface="Tahoma" pitchFamily="34" charset="0"/>
            </a:endParaRPr>
          </a:p>
        </p:txBody>
      </p:sp>
      <p:sp>
        <p:nvSpPr>
          <p:cNvPr id="3076" name="Text Box 6"/>
          <p:cNvSpPr txBox="1">
            <a:spLocks noChangeArrowheads="1"/>
          </p:cNvSpPr>
          <p:nvPr/>
        </p:nvSpPr>
        <p:spPr bwMode="auto">
          <a:xfrm>
            <a:off x="435108" y="4724403"/>
            <a:ext cx="9254992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endParaRPr lang="ru-RU" sz="2000" b="1" u="sng" dirty="0" smtClean="0">
              <a:latin typeface="Tahoma" pitchFamily="34" charset="0"/>
            </a:endParaRPr>
          </a:p>
          <a:p>
            <a:pPr algn="ctr"/>
            <a:r>
              <a:rPr lang="ru-RU" sz="2000" b="1" u="sng" dirty="0" smtClean="0">
                <a:latin typeface="Tahoma" pitchFamily="34" charset="0"/>
              </a:rPr>
              <a:t>Плют </a:t>
            </a:r>
            <a:r>
              <a:rPr lang="ru-RU" sz="2000" b="1" u="sng" dirty="0">
                <a:latin typeface="Tahoma" pitchFamily="34" charset="0"/>
              </a:rPr>
              <a:t>Алла Викторовна -</a:t>
            </a:r>
          </a:p>
          <a:p>
            <a:pPr algn="ctr"/>
            <a:r>
              <a:rPr lang="ru-RU" sz="2000" b="1" i="1" dirty="0">
                <a:latin typeface="Tahoma" pitchFamily="34" charset="0"/>
              </a:rPr>
              <a:t>Врач-статистик отдела статистики и анализа </a:t>
            </a:r>
            <a:endParaRPr lang="ru-RU" sz="2000" b="1" i="1" dirty="0" smtClean="0">
              <a:latin typeface="Tahoma" pitchFamily="34" charset="0"/>
            </a:endParaRPr>
          </a:p>
          <a:p>
            <a:pPr algn="ctr"/>
            <a:r>
              <a:rPr lang="ru-RU" sz="2000" b="1" i="1" dirty="0" smtClean="0">
                <a:latin typeface="Tahoma" pitchFamily="34" charset="0"/>
              </a:rPr>
              <a:t>ГАУЗ КОМИАЦ им. Р.М. </a:t>
            </a:r>
            <a:r>
              <a:rPr lang="ru-RU" sz="2000" b="1" i="1" dirty="0" err="1" smtClean="0">
                <a:latin typeface="Tahoma" pitchFamily="34" charset="0"/>
              </a:rPr>
              <a:t>Зельковича</a:t>
            </a:r>
            <a:endParaRPr lang="ru-RU" sz="2000" b="1" i="1" dirty="0">
              <a:latin typeface="Tahoma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F2249-0E77-4C2B-98F8-5713E4F4937E}" type="slidenum">
              <a:rPr lang="ru-RU" smtClean="0"/>
              <a:pPr/>
              <a:t>10</a:t>
            </a:fld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9906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812880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F2249-0E77-4C2B-98F8-5713E4F4937E}" type="slidenum">
              <a:rPr lang="ru-RU" smtClean="0"/>
              <a:pPr/>
              <a:t>11</a:t>
            </a:fld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9906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544387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F2249-0E77-4C2B-98F8-5713E4F4937E}" type="slidenum">
              <a:rPr lang="ru-RU" smtClean="0"/>
              <a:pPr/>
              <a:t>12</a:t>
            </a:fld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95301" y="-136525"/>
            <a:ext cx="10677525" cy="73921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250397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F2249-0E77-4C2B-98F8-5713E4F4937E}" type="slidenum">
              <a:rPr lang="ru-RU" smtClean="0"/>
              <a:pPr/>
              <a:t>13</a:t>
            </a:fld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90599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691089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F2249-0E77-4C2B-98F8-5713E4F4937E}" type="slidenum">
              <a:rPr lang="ru-RU" smtClean="0"/>
              <a:pPr/>
              <a:t>14</a:t>
            </a:fld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3731"/>
            <a:ext cx="9906000" cy="67914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744015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F2249-0E77-4C2B-98F8-5713E4F4937E}" type="slidenum">
              <a:rPr lang="ru-RU" smtClean="0"/>
              <a:pPr/>
              <a:t>15</a:t>
            </a:fld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906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670501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F2249-0E77-4C2B-98F8-5713E4F4937E}" type="slidenum">
              <a:rPr lang="ru-RU" smtClean="0"/>
              <a:pPr/>
              <a:t>16</a:t>
            </a:fld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012983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300595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906000" cy="1333500"/>
          </a:xfr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/>
          <a:p>
            <a:pPr algn="ctr">
              <a:spcBef>
                <a:spcPts val="0"/>
              </a:spcBef>
            </a:pPr>
            <a:r>
              <a:rPr lang="ru-RU" sz="2400" b="1" dirty="0" smtClean="0"/>
              <a:t>ОТЧЕТНАЯ ФОРМА ФЕДЕРАЛЬНОГО </a:t>
            </a:r>
            <a:br>
              <a:rPr lang="ru-RU" sz="2400" b="1" dirty="0" smtClean="0"/>
            </a:br>
            <a:r>
              <a:rPr lang="ru-RU" sz="2400" b="1" dirty="0" smtClean="0"/>
              <a:t>СТАТИСТИЧЕСКОГО НАБЛЮДЕНИЯ № 41</a:t>
            </a:r>
            <a:br>
              <a:rPr lang="ru-RU" sz="2400" b="1" dirty="0" smtClean="0"/>
            </a:br>
            <a:r>
              <a:rPr lang="ru-RU" sz="2400" b="1" dirty="0" smtClean="0"/>
              <a:t>«Сведения о доме ребенка»</a:t>
            </a:r>
            <a:endParaRPr lang="ru-RU" sz="2400" dirty="0"/>
          </a:p>
        </p:txBody>
      </p:sp>
      <p:sp>
        <p:nvSpPr>
          <p:cNvPr id="21" name="Номер слайда 2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F2249-0E77-4C2B-98F8-5713E4F4937E}" type="slidenum">
              <a:rPr lang="ru-RU" smtClean="0"/>
              <a:pPr/>
              <a:t>17</a:t>
            </a:fld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549470" y="1730462"/>
            <a:ext cx="8739062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800" b="1" dirty="0" smtClean="0"/>
          </a:p>
          <a:p>
            <a:pPr algn="ctr">
              <a:buFont typeface="Arial" pitchFamily="34" charset="0"/>
              <a:buChar char="•"/>
            </a:pPr>
            <a:r>
              <a:rPr lang="ru-RU" sz="2800" b="1" dirty="0" err="1" smtClean="0"/>
              <a:t>Межформенный</a:t>
            </a:r>
            <a:r>
              <a:rPr lang="ru-RU" sz="2800" b="1" dirty="0" smtClean="0"/>
              <a:t> контроль ф. № 19 с ф. №41</a:t>
            </a:r>
          </a:p>
          <a:p>
            <a:r>
              <a:rPr lang="ru-RU" sz="2800" b="1" dirty="0" smtClean="0"/>
              <a:t>Контингенты детей-инвалидов, проживающие в </a:t>
            </a:r>
            <a:r>
              <a:rPr lang="ru-RU" sz="2800" b="1" dirty="0" err="1" smtClean="0"/>
              <a:t>интернатных</a:t>
            </a:r>
            <a:r>
              <a:rPr lang="ru-RU" sz="2800" b="1" dirty="0" smtClean="0"/>
              <a:t> учреждениях системы Минздрава</a:t>
            </a:r>
          </a:p>
          <a:p>
            <a:pPr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/>
              <a:t>ф. № 19, таб. 1000, стр. 9+10, гр. 7 = ф. № 41, таб. 2120, стр. 1, гр. 11</a:t>
            </a:r>
          </a:p>
          <a:p>
            <a:pPr algn="just" fontAlgn="base">
              <a:spcBef>
                <a:spcPct val="0"/>
              </a:spcBef>
              <a:spcAft>
                <a:spcPct val="0"/>
              </a:spcAft>
            </a:pPr>
            <a:endParaRPr lang="ru-RU" sz="2800" b="1" dirty="0" smtClean="0"/>
          </a:p>
          <a:p>
            <a:pPr algn="just" fontAlgn="base">
              <a:spcBef>
                <a:spcPct val="0"/>
              </a:spcBef>
              <a:spcAft>
                <a:spcPct val="0"/>
              </a:spcAft>
            </a:pPr>
            <a:endParaRPr lang="ru-RU" sz="28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200" b="1" dirty="0" smtClean="0"/>
              <a:t>ОТЧЕТНАЯ ФОРМА ФЕДЕРАЛЬНОГО </a:t>
            </a:r>
            <a:br>
              <a:rPr lang="ru-RU" sz="3200" b="1" dirty="0" smtClean="0"/>
            </a:br>
            <a:r>
              <a:rPr lang="ru-RU" sz="3200" b="1" dirty="0" smtClean="0"/>
              <a:t>СТАТИСТИЧЕСКОГО НАБЛЮДЕНИЯ № 41</a:t>
            </a:r>
            <a:br>
              <a:rPr lang="ru-RU" sz="3200" b="1" dirty="0" smtClean="0"/>
            </a:br>
            <a:r>
              <a:rPr lang="ru-RU" sz="3200" b="1" dirty="0" smtClean="0"/>
              <a:t>«Сведения о доме ребенка»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Межгодовой контроль (табл.2120)</a:t>
            </a:r>
            <a:endParaRPr lang="ru-RU" dirty="0" smtClean="0"/>
          </a:p>
          <a:p>
            <a:r>
              <a:rPr lang="ru-RU" dirty="0" smtClean="0"/>
              <a:t>Данные по гр.7 стр.1 табл. 2120 предыдущего года     (состоит всего на конец предыдущего года) + гр.3 стр.1(отчетного года) – гр.4 стр.1(отчетного года) – гр.5 стр.1(отчетного года) = данным по гр.7 стр.1 отчетного года (табл. 2120)- и так по всем строкам(1,2 и 3).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F2249-0E77-4C2B-98F8-5713E4F4937E}" type="slidenum">
              <a:rPr lang="ru-RU" smtClean="0"/>
              <a:pPr/>
              <a:t>18</a:t>
            </a:fld>
            <a:endParaRPr lang="ru-RU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b="1" dirty="0"/>
              <a:t>ОТЧЕТНАЯ ФОРМА ФЕДЕРАЛЬНОГО </a:t>
            </a:r>
            <a:br>
              <a:rPr lang="ru-RU" sz="2800" b="1" dirty="0"/>
            </a:br>
            <a:r>
              <a:rPr lang="ru-RU" sz="2800" b="1" dirty="0"/>
              <a:t>СТАТИСТИЧЕСКОГО НАБЛЮДЕНИЯ № 54</a:t>
            </a:r>
            <a:br>
              <a:rPr lang="ru-RU" sz="2800" b="1" dirty="0"/>
            </a:br>
            <a:r>
              <a:rPr lang="ru-RU" sz="2800" b="1" dirty="0"/>
              <a:t>«Отчет врача детского дома, школы-интерната о лечебно-профилактической помощи воспитанникам»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Межгодовое движение- т 2101 </a:t>
            </a:r>
            <a:r>
              <a:rPr lang="ru-RU" dirty="0" smtClean="0"/>
              <a:t>цифры в строку 01 число детей на начало года берем из строки 03 предыдущего года (число детей на конец отчетного года) и в строку 02 детей дошкольного возраста берем из строки 04 предыдущего года – число детей дошкольного возраста на конец отчетного года.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F2249-0E77-4C2B-98F8-5713E4F4937E}" type="slidenum">
              <a:rPr lang="ru-RU" smtClean="0"/>
              <a:pPr/>
              <a:t>19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49697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F2249-0E77-4C2B-98F8-5713E4F4937E}" type="slidenum">
              <a:rPr lang="ru-RU" smtClean="0"/>
              <a:pPr/>
              <a:t>2</a:t>
            </a:fld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647700" y="812800"/>
            <a:ext cx="862330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sz="3600" b="1" dirty="0" smtClean="0">
                <a:latin typeface="Times New Roman" panose="02020603050405020304" pitchFamily="18" charset="0"/>
              </a:rPr>
              <a:t>Годовой отчет федерального статистического наблюдения ф №1-Дети(здрав) «Сведения о численности беспризорных и безнадзорных несовершеннолетних, помещенных в медицинские организации», утв. приказом Росстата от 19.11.2018 №679</a:t>
            </a:r>
            <a:endParaRPr lang="ru-RU" sz="3600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906000" cy="1730460"/>
          </a:xfr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/>
          <a:p>
            <a:pPr algn="ctr">
              <a:spcBef>
                <a:spcPts val="0"/>
              </a:spcBef>
            </a:pPr>
            <a:r>
              <a:rPr lang="ru-RU" sz="2400" b="1" dirty="0" smtClean="0"/>
              <a:t>ОТЧЕТНАЯ ФОРМА ФЕДЕРАЛЬНОГО </a:t>
            </a:r>
            <a:br>
              <a:rPr lang="ru-RU" sz="2400" b="1" dirty="0" smtClean="0"/>
            </a:br>
            <a:r>
              <a:rPr lang="ru-RU" sz="2400" b="1" dirty="0" smtClean="0"/>
              <a:t>СТАТИСТИЧЕСКОГО НАБЛЮДЕНИЯ № 54</a:t>
            </a:r>
            <a:br>
              <a:rPr lang="ru-RU" sz="2400" b="1" dirty="0" smtClean="0"/>
            </a:br>
            <a:r>
              <a:rPr lang="ru-RU" sz="2400" b="1" dirty="0" smtClean="0"/>
              <a:t>«Отчет врача детского дома, школы-интерната о лечебно-профилактической помощи воспитанникам»</a:t>
            </a:r>
            <a:endParaRPr lang="ru-RU" sz="2400" dirty="0"/>
          </a:p>
        </p:txBody>
      </p:sp>
      <p:sp>
        <p:nvSpPr>
          <p:cNvPr id="21" name="Номер слайда 2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F2249-0E77-4C2B-98F8-5713E4F4937E}" type="slidenum">
              <a:rPr lang="ru-RU" smtClean="0"/>
              <a:pPr/>
              <a:t>20</a:t>
            </a:fld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549470" y="1730460"/>
            <a:ext cx="9039030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u="sng" dirty="0" err="1" smtClean="0"/>
              <a:t>Межформенный</a:t>
            </a:r>
            <a:r>
              <a:rPr lang="ru-RU" sz="3200" b="1" u="sng" dirty="0" smtClean="0"/>
              <a:t> контроль </a:t>
            </a:r>
          </a:p>
          <a:p>
            <a:pPr marL="342900" indent="-342900" algn="just" fontAlgn="base">
              <a:spcBef>
                <a:spcPct val="0"/>
              </a:spcBef>
              <a:spcAft>
                <a:spcPct val="0"/>
              </a:spcAft>
              <a:buFontTx/>
              <a:buChar char="-"/>
            </a:pPr>
            <a:r>
              <a:rPr lang="ru-RU" sz="3200" b="1" dirty="0" smtClean="0"/>
              <a:t>ф. № 19, таб. 1000, стр. 9+10, гр. 11 = ф. № 54, таб. 2310, стр. 01 (системы Минобразования России)</a:t>
            </a:r>
          </a:p>
          <a:p>
            <a:pPr marL="342900" indent="-342900" algn="just" fontAlgn="base">
              <a:spcBef>
                <a:spcPct val="0"/>
              </a:spcBef>
              <a:spcAft>
                <a:spcPct val="0"/>
              </a:spcAft>
              <a:buFontTx/>
              <a:buChar char="-"/>
            </a:pPr>
            <a:r>
              <a:rPr lang="ru-RU" sz="3200" b="1" dirty="0" smtClean="0"/>
              <a:t>ф. № 19, таб. 1000, стр. 9+10, гр. 12 = ф. № 54, таб. 2310, стр. 02 (системы Минобразования России)</a:t>
            </a:r>
          </a:p>
          <a:p>
            <a:pPr algn="ctr">
              <a:buFont typeface="Arial" pitchFamily="34" charset="0"/>
              <a:buChar char="•"/>
            </a:pPr>
            <a:endParaRPr lang="ru-RU" sz="3200" b="1" u="sng" dirty="0" smtClean="0"/>
          </a:p>
        </p:txBody>
      </p:sp>
      <p:sp>
        <p:nvSpPr>
          <p:cNvPr id="6" name="Прямоугольник 5"/>
          <p:cNvSpPr/>
          <p:nvPr/>
        </p:nvSpPr>
        <p:spPr>
          <a:xfrm>
            <a:off x="2476500" y="2828836"/>
            <a:ext cx="4953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														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906000" cy="1730460"/>
          </a:xfr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/>
          <a:p>
            <a:pPr algn="ctr">
              <a:spcBef>
                <a:spcPts val="0"/>
              </a:spcBef>
            </a:pPr>
            <a:r>
              <a:rPr lang="ru-RU" sz="2400" b="1" dirty="0" smtClean="0"/>
              <a:t>ОТЧЕТНАЯ ФОРМА ФЕДЕРАЛЬНОГО </a:t>
            </a:r>
            <a:br>
              <a:rPr lang="ru-RU" sz="2400" b="1" dirty="0" smtClean="0"/>
            </a:br>
            <a:r>
              <a:rPr lang="ru-RU" sz="2400" b="1" dirty="0" smtClean="0"/>
              <a:t>СТАТИСТИЧЕСКОГО НАБЛЮДЕНИЯ № 54</a:t>
            </a:r>
            <a:br>
              <a:rPr lang="ru-RU" sz="2400" b="1" dirty="0" smtClean="0"/>
            </a:br>
            <a:r>
              <a:rPr lang="ru-RU" sz="2400" b="1" dirty="0" smtClean="0"/>
              <a:t>«Отчет врача детского дома, школы-интерната о лечебно-профилактической помощи воспитанникам»</a:t>
            </a:r>
            <a:endParaRPr lang="ru-RU" sz="2400" dirty="0"/>
          </a:p>
        </p:txBody>
      </p:sp>
      <p:sp>
        <p:nvSpPr>
          <p:cNvPr id="21" name="Номер слайда 2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F2249-0E77-4C2B-98F8-5713E4F4937E}" type="slidenum">
              <a:rPr lang="ru-RU" smtClean="0"/>
              <a:pPr/>
              <a:t>21</a:t>
            </a:fld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549470" y="1730460"/>
            <a:ext cx="9039030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u="sng" dirty="0" err="1" smtClean="0"/>
              <a:t>Межформенный</a:t>
            </a:r>
            <a:r>
              <a:rPr lang="ru-RU" sz="3200" b="1" u="sng" dirty="0" smtClean="0"/>
              <a:t> контроль </a:t>
            </a:r>
          </a:p>
          <a:p>
            <a:pPr marL="342900" indent="-342900" algn="just" fontAlgn="base">
              <a:spcBef>
                <a:spcPct val="0"/>
              </a:spcBef>
              <a:spcAft>
                <a:spcPct val="0"/>
              </a:spcAft>
              <a:buFontTx/>
              <a:buChar char="-"/>
            </a:pPr>
            <a:r>
              <a:rPr lang="ru-RU" sz="3200" b="1" dirty="0" smtClean="0"/>
              <a:t>ф. № 19, таб. 1000, стр. 9+10, гр. 15 = ф. № 54, таб. 2310, стр. 01 (системы Минтруда России- соцобеспечения)</a:t>
            </a:r>
          </a:p>
          <a:p>
            <a:pPr marL="342900" indent="-342900" algn="just" fontAlgn="base">
              <a:spcBef>
                <a:spcPct val="0"/>
              </a:spcBef>
              <a:spcAft>
                <a:spcPct val="0"/>
              </a:spcAft>
              <a:buFontTx/>
              <a:buChar char="-"/>
            </a:pPr>
            <a:r>
              <a:rPr lang="ru-RU" sz="3200" b="1" dirty="0" smtClean="0"/>
              <a:t>ф. № 19, таб. 1000, стр. 9+10, гр. 16 = ф. № 54, таб. 2310, стр. 02 (системы Минтруда России- соцобеспечения)</a:t>
            </a:r>
          </a:p>
          <a:p>
            <a:pPr algn="ctr">
              <a:buFont typeface="Arial" pitchFamily="34" charset="0"/>
              <a:buChar char="•"/>
            </a:pPr>
            <a:endParaRPr lang="ru-RU" sz="3200" b="1" u="sng" dirty="0" smtClean="0"/>
          </a:p>
        </p:txBody>
      </p:sp>
      <p:sp>
        <p:nvSpPr>
          <p:cNvPr id="6" name="Прямоугольник 5"/>
          <p:cNvSpPr/>
          <p:nvPr/>
        </p:nvSpPr>
        <p:spPr>
          <a:xfrm>
            <a:off x="2476500" y="2828836"/>
            <a:ext cx="4953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															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Прочие болезни т 2300 </a:t>
            </a:r>
            <a:r>
              <a:rPr lang="ru-RU" dirty="0" err="1" smtClean="0"/>
              <a:t>ф</a:t>
            </a:r>
            <a:r>
              <a:rPr lang="ru-RU" dirty="0" smtClean="0"/>
              <a:t> № 54</a:t>
            </a:r>
            <a:endParaRPr lang="ru-RU" dirty="0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85293255"/>
              </p:ext>
            </p:extLst>
          </p:nvPr>
        </p:nvGraphicFramePr>
        <p:xfrm>
          <a:off x="495300" y="1935163"/>
          <a:ext cx="8220076" cy="374173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11550"/>
                <a:gridCol w="2530354"/>
                <a:gridCol w="1654227"/>
                <a:gridCol w="2123945"/>
              </a:tblGrid>
              <a:tr h="39586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№/№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Наименование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Шифр МКБ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Зарегистрировано заболеваний-всего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19050" marR="19050" marT="0" marB="0"/>
                </a:tc>
              </a:tr>
              <a:tr h="39586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1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 Новообразования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С00-D48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19050" marR="19050" marT="0" marB="0"/>
                </a:tc>
              </a:tr>
              <a:tr h="39586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2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 Психические расстройства и расстройства поведения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F00-F99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19050" marR="19050" marT="0" marB="0"/>
                </a:tc>
              </a:tr>
              <a:tr h="39586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3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 Болезни системы кровообращения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I00-I99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19050" marR="19050" marT="0" marB="0"/>
                </a:tc>
              </a:tr>
              <a:tr h="39586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4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 Болезни кожи подкожной клетчатки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L00-L99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19050" marR="19050" marT="0" marB="0"/>
                </a:tc>
              </a:tr>
              <a:tr h="39586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5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 Болезни костно-мышечной системы и соединительной ткани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M00-M99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19050" marR="19050" marT="0" marB="0"/>
                </a:tc>
              </a:tr>
              <a:tr h="136654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6</a:t>
                      </a:r>
                      <a:endParaRPr lang="ru-RU" sz="1100" dirty="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Симптомы, признаки и отклонения от нормы, выявленные при клинических и лабораторных исследованиях, не классифицированные в других рубриках</a:t>
                      </a:r>
                      <a:r>
                        <a:rPr lang="ru-RU" sz="1200" baseline="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 </a:t>
                      </a:r>
                      <a:endParaRPr lang="ru-RU" sz="1200" dirty="0" smtClean="0">
                        <a:latin typeface="Times New Roman"/>
                        <a:ea typeface="Times New Roman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endParaRPr lang="ru-RU" sz="12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R00-R99</a:t>
                      </a:r>
                      <a:endParaRPr lang="ru-RU" sz="1200" dirty="0" smtClean="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  <a:p>
                      <a:pPr algn="r">
                        <a:spcAft>
                          <a:spcPts val="0"/>
                        </a:spcAft>
                      </a:pPr>
                      <a:endParaRPr lang="ru-RU" sz="12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2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19050" marR="19050" marT="0" marB="0"/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F2249-0E77-4C2B-98F8-5713E4F4937E}" type="slidenum">
              <a:rPr lang="ru-RU" smtClean="0"/>
              <a:pPr/>
              <a:t>22</a:t>
            </a:fld>
            <a:endParaRPr lang="ru-RU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Форма № 54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Если школа-интернат </a:t>
            </a:r>
            <a:r>
              <a:rPr lang="ru-RU" smtClean="0"/>
              <a:t>или </a:t>
            </a:r>
            <a:r>
              <a:rPr lang="ru-RU" smtClean="0"/>
              <a:t>детский дом</a:t>
            </a:r>
            <a:r>
              <a:rPr lang="ru-RU" smtClean="0"/>
              <a:t> </a:t>
            </a:r>
            <a:r>
              <a:rPr lang="ru-RU" dirty="0" smtClean="0"/>
              <a:t>закрылись, то надо заполнить т 2101 детей на начало года (строки 01 и 02)- цифры берем из ф 54 предыдущего года т 2101 </a:t>
            </a:r>
            <a:r>
              <a:rPr lang="ru-RU" dirty="0" err="1" smtClean="0"/>
              <a:t>стр</a:t>
            </a:r>
            <a:r>
              <a:rPr lang="ru-RU" dirty="0" smtClean="0"/>
              <a:t> 03 и 04 на конец года. </a:t>
            </a:r>
          </a:p>
          <a:p>
            <a:r>
              <a:rPr lang="ru-RU" dirty="0" smtClean="0"/>
              <a:t>Предоставлять документ (пояснительную) о закрытии или реорганизации.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F2249-0E77-4C2B-98F8-5713E4F4937E}" type="slidenum">
              <a:rPr lang="ru-RU" smtClean="0"/>
              <a:pPr/>
              <a:t>23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294396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b="1" dirty="0" smtClean="0">
                <a:latin typeface="Tahoma" pitchFamily="34" charset="0"/>
              </a:rPr>
              <a:t>№ 43 – «Отчет санатория(пансионата с </a:t>
            </a:r>
            <a:r>
              <a:rPr lang="ru-RU" sz="2400" b="1" smtClean="0">
                <a:latin typeface="Tahoma" pitchFamily="34" charset="0"/>
              </a:rPr>
              <a:t>лечением)».</a:t>
            </a:r>
            <a:r>
              <a:rPr lang="ru-RU" sz="2400" b="1" dirty="0" smtClean="0">
                <a:latin typeface="Tahoma" pitchFamily="34" charset="0"/>
              </a:rPr>
              <a:t/>
            </a:r>
            <a:br>
              <a:rPr lang="ru-RU" sz="2400" b="1" dirty="0" smtClean="0">
                <a:latin typeface="Tahoma" pitchFamily="34" charset="0"/>
              </a:rPr>
            </a:br>
            <a:r>
              <a:rPr lang="ru-RU" sz="2400" b="1" dirty="0" smtClean="0">
                <a:latin typeface="Tahoma" pitchFamily="34" charset="0"/>
              </a:rPr>
              <a:t>№ 44 – «Отчет детского санатория».</a:t>
            </a:r>
            <a:br>
              <a:rPr lang="ru-RU" sz="2400" b="1" dirty="0" smtClean="0">
                <a:latin typeface="Tahoma" pitchFamily="34" charset="0"/>
              </a:rPr>
            </a:br>
            <a:r>
              <a:rPr lang="ru-RU" sz="2400" b="1" dirty="0" smtClean="0">
                <a:latin typeface="Tahoma" pitchFamily="34" charset="0"/>
              </a:rPr>
              <a:t>№ 45- « Отчет туберкулезного санатория для взрослых».</a:t>
            </a: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ru-RU" sz="3200" dirty="0" smtClean="0"/>
          </a:p>
          <a:p>
            <a:r>
              <a:rPr lang="ru-RU" sz="3200" dirty="0" smtClean="0"/>
              <a:t>Изменений  в формах нет. </a:t>
            </a:r>
          </a:p>
          <a:p>
            <a:r>
              <a:rPr lang="ru-RU" sz="3200" dirty="0" smtClean="0"/>
              <a:t>Заполняется форма № 30 таблицы 1000, 1001, 1080,1100,11041, 1109 </a:t>
            </a:r>
          </a:p>
          <a:p>
            <a:r>
              <a:rPr lang="ru-RU" sz="3200" dirty="0" smtClean="0"/>
              <a:t>3150, 7000(графу 3 и 8), 8000(строки 8 и 9) и  таблицы тех кабинетов, которые есть в медицинской организации .                                                          </a:t>
            </a:r>
          </a:p>
          <a:p>
            <a:endParaRPr lang="ru-RU" sz="32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F2249-0E77-4C2B-98F8-5713E4F4937E}" type="slidenum">
              <a:rPr lang="ru-RU" smtClean="0"/>
              <a:pPr/>
              <a:t>24</a:t>
            </a:fld>
            <a:endParaRPr lang="ru-RU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Форма № 1-РБ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lnSpc>
                <a:spcPct val="150000"/>
              </a:lnSpc>
              <a:buNone/>
            </a:pP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Годовая отчетная форма №1-РБ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«Сведения об оказании медицинской помощи гражданам Республики Беларусь в государственных и муниципальных учреждениях здравоохранения Российской Федерации», утв. приказом Росстата от 19.11.2018 №679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F2249-0E77-4C2B-98F8-5713E4F4937E}" type="slidenum">
              <a:rPr lang="ru-RU" smtClean="0"/>
              <a:pPr/>
              <a:t>25</a:t>
            </a:fld>
            <a:endParaRPr lang="ru-RU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0"/>
            <a:ext cx="8915400" cy="1143000"/>
          </a:xfrm>
        </p:spPr>
        <p:txBody>
          <a:bodyPr/>
          <a:lstStyle/>
          <a:p>
            <a:pPr algn="ctr"/>
            <a:r>
              <a:rPr lang="ru-RU" dirty="0" smtClean="0"/>
              <a:t>Форма № 1-РБ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95300" y="1143000"/>
            <a:ext cx="8915400" cy="4389120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Заболеваемость, связанная с </a:t>
            </a: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COVID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-19 указывается:</a:t>
            </a:r>
            <a:b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1.Таблица </a:t>
            </a:r>
            <a:r>
              <a:rPr lang="ru-RU" sz="2800" b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1004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строка </a:t>
            </a:r>
            <a:r>
              <a:rPr lang="ru-RU" sz="2800" b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1.0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Разница между строкой </a:t>
            </a:r>
            <a:r>
              <a:rPr lang="ru-RU" sz="2800" b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1.0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суммой строк    </a:t>
            </a:r>
            <a:r>
              <a:rPr lang="ru-RU" sz="3200" b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2.0+3.0+4.0+5.0+6.0+7.0+8.0+9.0+10.0+11.0+12.0+13.0+14.0+15.0+1</a:t>
            </a:r>
            <a:r>
              <a:rPr lang="ru-RU" sz="2800" b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6.0+</a:t>
            </a:r>
          </a:p>
          <a:p>
            <a:pPr marL="0" indent="0">
              <a:buNone/>
            </a:pPr>
            <a:r>
              <a:rPr lang="ru-RU" sz="2800" b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17.0+18.0+19.0+20.0 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графам </a:t>
            </a:r>
            <a:r>
              <a:rPr lang="ru-RU" sz="2800" b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4-5 </a:t>
            </a:r>
            <a:r>
              <a:rPr lang="ru-RU" sz="28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соответственно указывает на случаи  по </a:t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заболеванию </a:t>
            </a: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COVID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-19 (</a:t>
            </a: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U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07.1-</a:t>
            </a: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U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07.2).</a:t>
            </a:r>
            <a:b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2.Таблица </a:t>
            </a:r>
            <a:r>
              <a:rPr lang="ru-RU" sz="2800" b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2004</a:t>
            </a:r>
            <a:r>
              <a:rPr lang="ru-RU" sz="28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строка </a:t>
            </a:r>
            <a:r>
              <a:rPr lang="ru-RU" sz="2800" b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1.0</a:t>
            </a:r>
            <a:r>
              <a:rPr lang="ru-RU" sz="2800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Разница между строкой </a:t>
            </a:r>
            <a:r>
              <a:rPr lang="ru-RU" sz="2800" b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1.0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суммой строк </a:t>
            </a:r>
            <a:r>
              <a:rPr lang="ru-RU" sz="3200" b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2.0+3.0+4.0+5.0+6.0+7.0+8.0+9.0+10.0+11.0+12.0+13.0+14.0+15.0+16.0+</a:t>
            </a:r>
          </a:p>
          <a:p>
            <a:pPr marL="0" indent="0">
              <a:buNone/>
            </a:pPr>
            <a:r>
              <a:rPr lang="ru-RU" sz="3200" b="1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17.0+18.0+19.0+20.0 </a:t>
            </a:r>
            <a:r>
              <a:rPr lang="ru-RU" sz="28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графам </a:t>
            </a:r>
            <a:r>
              <a:rPr lang="ru-RU" sz="2800" b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4-21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соответственно указывает на случаи по заболеванию </a:t>
            </a: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COVID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-19 (</a:t>
            </a: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U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07.1-</a:t>
            </a: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U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07.2).</a:t>
            </a:r>
            <a:b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ru-RU" sz="2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F2249-0E77-4C2B-98F8-5713E4F4937E}" type="slidenum">
              <a:rPr lang="ru-RU" smtClean="0"/>
              <a:pPr/>
              <a:t>26</a:t>
            </a:fld>
            <a:endParaRPr lang="ru-RU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Форма № 1-РБ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Дополнительно к отчетной форме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1- РБ предоставить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пояснительную записку с указанием числа заболеваний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 1004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COVID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-19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U07.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 и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U07.2)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по т 2004 ещё и количество койко-дней. 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F2249-0E77-4C2B-98F8-5713E4F4937E}" type="slidenum">
              <a:rPr lang="ru-RU" smtClean="0"/>
              <a:pPr/>
              <a:t>27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970519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663700"/>
            <a:ext cx="9906000" cy="3162300"/>
          </a:xfr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/>
          <a:p>
            <a:pPr algn="ctr">
              <a:spcBef>
                <a:spcPts val="0"/>
              </a:spcBef>
            </a:pPr>
            <a:r>
              <a:rPr lang="en-US" sz="2400" b="1" dirty="0" smtClean="0"/>
              <a:t>       </a:t>
            </a:r>
            <a:r>
              <a:rPr lang="ru-RU" sz="2800" b="1" dirty="0" smtClean="0"/>
              <a:t>БЛАГОДАРЮ ЗА ВНИМАНИЕ     </a:t>
            </a:r>
            <a:br>
              <a:rPr lang="ru-RU" sz="2800" b="1" dirty="0" smtClean="0"/>
            </a:br>
            <a:r>
              <a:rPr lang="ru-RU" sz="2800" b="1" dirty="0" smtClean="0"/>
              <a:t>Плют А.В.  68-05-02 </a:t>
            </a:r>
            <a:r>
              <a:rPr lang="ru-RU" sz="2800" b="1" dirty="0" err="1" smtClean="0"/>
              <a:t>доб</a:t>
            </a:r>
            <a:r>
              <a:rPr lang="ru-RU" sz="2800" b="1" smtClean="0"/>
              <a:t>  4054</a:t>
            </a:r>
            <a:r>
              <a:rPr lang="en-US" sz="2800" b="1" dirty="0" smtClean="0"/>
              <a:t>    </a:t>
            </a:r>
            <a:br>
              <a:rPr lang="en-US" sz="2800" b="1" dirty="0" smtClean="0"/>
            </a:br>
            <a:r>
              <a:rPr lang="en-US" sz="2800" b="1" dirty="0" smtClean="0"/>
              <a:t>        park@kuzdrav.ru</a:t>
            </a:r>
            <a:endParaRPr lang="ru-RU" sz="2800" dirty="0"/>
          </a:p>
        </p:txBody>
      </p:sp>
      <p:sp>
        <p:nvSpPr>
          <p:cNvPr id="21" name="Номер слайда 2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F2249-0E77-4C2B-98F8-5713E4F4937E}" type="slidenum">
              <a:rPr lang="ru-RU" smtClean="0"/>
              <a:pPr/>
              <a:t>28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4231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F2249-0E77-4C2B-98F8-5713E4F4937E}" type="slidenum">
              <a:rPr lang="ru-RU" smtClean="0"/>
              <a:pPr/>
              <a:t>3</a:t>
            </a:fld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2184400" y="680135"/>
            <a:ext cx="4953000" cy="107721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32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Условие контроля</a:t>
            </a:r>
            <a:br>
              <a:rPr lang="ru-RU" sz="32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2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787400" y="1701800"/>
            <a:ext cx="800100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800" dirty="0" smtClean="0">
                <a:latin typeface="Arial" charset="0"/>
              </a:rPr>
              <a:t>Ф №1-Дети, таб.2000, стр.29,гр.03 = сумме строк с 31 по 38 </a:t>
            </a:r>
          </a:p>
          <a:p>
            <a:pPr>
              <a:lnSpc>
                <a:spcPct val="150000"/>
              </a:lnSpc>
            </a:pPr>
            <a:r>
              <a:rPr lang="ru-RU" sz="2800" dirty="0" smtClean="0">
                <a:latin typeface="Arial" charset="0"/>
              </a:rPr>
              <a:t>стр.38,гр.03 – «прочее</a:t>
            </a:r>
            <a:r>
              <a:rPr lang="ru-RU" sz="2800" dirty="0">
                <a:latin typeface="Arial" charset="0"/>
              </a:rPr>
              <a:t>» если </a:t>
            </a:r>
            <a:r>
              <a:rPr lang="ru-RU" sz="2800" dirty="0" smtClean="0">
                <a:latin typeface="Arial" charset="0"/>
              </a:rPr>
              <a:t>есть данные- предоставляется пояснительная записка.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723900" y="4132387"/>
            <a:ext cx="85344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800" dirty="0" smtClean="0">
                <a:latin typeface="Arial" charset="0"/>
              </a:rPr>
              <a:t>Если по строке 37(умерло) имеются данные, то должны быть представлены документы, удостоверяющие </a:t>
            </a:r>
            <a:r>
              <a:rPr lang="ru-RU" sz="2800" smtClean="0">
                <a:latin typeface="Arial" charset="0"/>
              </a:rPr>
              <a:t>факт смерти.</a:t>
            </a:r>
            <a:endParaRPr lang="ru-RU" sz="2800" dirty="0" smtClean="0">
              <a:latin typeface="Arial" charset="0"/>
            </a:endParaRP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F2249-0E77-4C2B-98F8-5713E4F4937E}" type="slidenum">
              <a:rPr lang="ru-RU" smtClean="0"/>
              <a:pPr/>
              <a:t>4</a:t>
            </a:fld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647701" y="963881"/>
            <a:ext cx="751522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Условие</a:t>
            </a:r>
            <a:r>
              <a:rPr lang="ru-RU" sz="3200" b="1" u="sng" dirty="0" smtClean="0"/>
              <a:t> контроля</a:t>
            </a:r>
            <a:br>
              <a:rPr lang="ru-RU" sz="3200" b="1" u="sng" dirty="0" smtClean="0"/>
            </a:br>
            <a:r>
              <a:rPr lang="ru-RU" sz="3200" dirty="0" smtClean="0">
                <a:latin typeface="Arial" charset="0"/>
              </a:rPr>
              <a:t>ф №1-Дети, таб.2000, </a:t>
            </a:r>
          </a:p>
          <a:p>
            <a:r>
              <a:rPr lang="ru-RU" sz="3200" dirty="0" smtClean="0">
                <a:latin typeface="Arial" charset="0"/>
              </a:rPr>
              <a:t>стр.24,гр.03 = сумме стр29+30,гр.03</a:t>
            </a:r>
            <a:endParaRPr lang="ru-RU" sz="32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0" y="2757488"/>
            <a:ext cx="990600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800" dirty="0" smtClean="0"/>
              <a:t>Все доставленные (обратившиеся) беспризорные и безнадзорные несовершеннолетние в медицинскую организацию должны быть осмотрены врачами-педиатрами.</a:t>
            </a:r>
          </a:p>
          <a:p>
            <a:pPr>
              <a:lnSpc>
                <a:spcPct val="150000"/>
              </a:lnSpc>
            </a:pPr>
            <a:r>
              <a:rPr lang="ru-RU" sz="2800" dirty="0" smtClean="0"/>
              <a:t>Если были случаи </a:t>
            </a:r>
            <a:r>
              <a:rPr lang="en-US" sz="2800" dirty="0" smtClean="0"/>
              <a:t>COVID-19</a:t>
            </a:r>
            <a:r>
              <a:rPr lang="ru-RU" sz="2800" dirty="0" smtClean="0"/>
              <a:t> предоставить пояснительную записку с </a:t>
            </a:r>
            <a:r>
              <a:rPr lang="ru-RU" sz="2800" smtClean="0"/>
              <a:t>указанием числа </a:t>
            </a:r>
            <a:r>
              <a:rPr lang="ru-RU" sz="2800" dirty="0" smtClean="0"/>
              <a:t>заболеваний.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F2249-0E77-4C2B-98F8-5713E4F4937E}" type="slidenum">
              <a:rPr lang="ru-RU" smtClean="0"/>
              <a:pPr/>
              <a:t>5</a:t>
            </a:fld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1076325" y="719148"/>
            <a:ext cx="6200775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sz="2800" b="1" u="sng" dirty="0" err="1" smtClean="0">
                <a:latin typeface="Times New Roman" panose="02020603050405020304" pitchFamily="18" charset="0"/>
              </a:rPr>
              <a:t>Межформенный</a:t>
            </a:r>
            <a:r>
              <a:rPr lang="ru-RU" altLang="ru-RU" sz="2800" b="1" u="sng" dirty="0" smtClean="0">
                <a:latin typeface="Times New Roman" panose="02020603050405020304" pitchFamily="18" charset="0"/>
              </a:rPr>
              <a:t> контроль</a:t>
            </a:r>
            <a:br>
              <a:rPr lang="ru-RU" altLang="ru-RU" sz="2800" b="1" u="sng" dirty="0" smtClean="0">
                <a:latin typeface="Times New Roman" panose="02020603050405020304" pitchFamily="18" charset="0"/>
              </a:rPr>
            </a:br>
            <a: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ф№</a:t>
            </a:r>
            <a:r>
              <a:rPr lang="ru-RU" sz="2800" dirty="0" smtClean="0">
                <a:latin typeface="Arial" charset="0"/>
              </a:rPr>
              <a:t>1 -Дети, таб.2000, стр.21,гр.3 = ф№14, таб.2600, стр1.гр.4</a:t>
            </a:r>
            <a:r>
              <a:rPr lang="ru-RU" altLang="ru-RU" sz="2800" b="1" dirty="0" smtClean="0">
                <a:latin typeface="Times New Roman" panose="02020603050405020304" pitchFamily="18" charset="0"/>
              </a:rPr>
              <a:t/>
            </a:r>
            <a:br>
              <a:rPr lang="ru-RU" altLang="ru-RU" sz="2800" b="1" dirty="0" smtClean="0">
                <a:latin typeface="Times New Roman" panose="02020603050405020304" pitchFamily="18" charset="0"/>
              </a:rPr>
            </a:br>
            <a:endParaRPr lang="ru-RU" sz="28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953000" y="3089786"/>
            <a:ext cx="4953000" cy="1338828"/>
          </a:xfrm>
          <a:prstGeom prst="rect">
            <a:avLst/>
          </a:prstGeom>
        </p:spPr>
        <p:txBody>
          <a:bodyPr>
            <a:spAutoFit/>
          </a:bodyPr>
          <a:lstStyle/>
          <a:p>
            <a:pPr lvl="0">
              <a:lnSpc>
                <a:spcPct val="150000"/>
              </a:lnSpc>
            </a:pPr>
            <a:r>
              <a:rPr lang="ru-RU" dirty="0" smtClean="0">
                <a:latin typeface="Arial" charset="0"/>
                <a:cs typeface="Arial" charset="0"/>
              </a:rPr>
              <a:t>= Из общего числа выписанных детей было направлено полицией на лечение в стационарных условиях</a:t>
            </a:r>
            <a:endParaRPr lang="ru-RU" dirty="0">
              <a:latin typeface="Arial" charset="0"/>
              <a:cs typeface="Arial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28600" y="3067988"/>
            <a:ext cx="4953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fontAlgn="b">
              <a:lnSpc>
                <a:spcPct val="150000"/>
              </a:lnSpc>
              <a:spcBef>
                <a:spcPct val="0"/>
              </a:spcBef>
            </a:pPr>
            <a:r>
              <a:rPr lang="ru-RU" dirty="0" smtClean="0">
                <a:latin typeface="Arial" charset="0"/>
                <a:cs typeface="Arial" charset="0"/>
              </a:rPr>
              <a:t>Численность беспризорных и</a:t>
            </a:r>
          </a:p>
          <a:p>
            <a:pPr lvl="0" fontAlgn="b">
              <a:lnSpc>
                <a:spcPct val="150000"/>
              </a:lnSpc>
              <a:spcBef>
                <a:spcPct val="0"/>
              </a:spcBef>
            </a:pPr>
            <a:r>
              <a:rPr lang="ru-RU" dirty="0" smtClean="0">
                <a:latin typeface="Arial" charset="0"/>
                <a:cs typeface="Arial" charset="0"/>
              </a:rPr>
              <a:t>безнадзорных несовершеннолетних,                             </a:t>
            </a:r>
          </a:p>
          <a:p>
            <a:pPr lvl="0" fontAlgn="b">
              <a:lnSpc>
                <a:spcPct val="150000"/>
              </a:lnSpc>
              <a:spcBef>
                <a:spcPct val="0"/>
              </a:spcBef>
            </a:pPr>
            <a:r>
              <a:rPr lang="ru-RU" dirty="0" smtClean="0">
                <a:latin typeface="Arial" charset="0"/>
                <a:cs typeface="Arial" charset="0"/>
              </a:rPr>
              <a:t>доставленных в медицинскую организацию сотрудниками органов внутренних дел</a:t>
            </a:r>
            <a:endParaRPr lang="ru-RU" dirty="0"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F2249-0E77-4C2B-98F8-5713E4F4937E}" type="slidenum">
              <a:rPr lang="ru-RU" smtClean="0"/>
              <a:pPr/>
              <a:t>6</a:t>
            </a:fld>
            <a:endParaRPr lang="ru-RU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330198" y="254000"/>
          <a:ext cx="8813799" cy="6259057"/>
        </p:xfrm>
        <a:graphic>
          <a:graphicData uri="http://schemas.openxmlformats.org/drawingml/2006/table">
            <a:tbl>
              <a:tblPr/>
              <a:tblGrid>
                <a:gridCol w="569131"/>
                <a:gridCol w="361372"/>
                <a:gridCol w="475197"/>
                <a:gridCol w="475197"/>
                <a:gridCol w="475197"/>
                <a:gridCol w="474644"/>
                <a:gridCol w="474644"/>
                <a:gridCol w="474644"/>
                <a:gridCol w="474644"/>
                <a:gridCol w="474644"/>
                <a:gridCol w="474644"/>
                <a:gridCol w="474644"/>
                <a:gridCol w="474644"/>
                <a:gridCol w="571895"/>
                <a:gridCol w="474644"/>
                <a:gridCol w="571895"/>
                <a:gridCol w="571895"/>
                <a:gridCol w="470224"/>
              </a:tblGrid>
              <a:tr h="70080">
                <a:tc row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</a:rPr>
                        <a:t>Возраст </a:t>
                      </a:r>
                      <a:r>
                        <a:rPr lang="ru-RU" sz="1000" dirty="0" err="1">
                          <a:latin typeface="Times New Roman"/>
                          <a:ea typeface="Times New Roman"/>
                        </a:rPr>
                        <a:t>реебенка</a:t>
                      </a:r>
                      <a:endParaRPr lang="ru-RU" sz="10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</a:rPr>
                        <a:t>№ строки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</a:rPr>
                        <a:t>Пол ребенка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</a:rPr>
                        <a:t>Число детей-инвалидов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1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</a:rPr>
                        <a:t>из них проживают в </a:t>
                      </a:r>
                      <a:r>
                        <a:rPr lang="ru-RU" sz="1000" dirty="0" err="1">
                          <a:latin typeface="Times New Roman"/>
                          <a:ea typeface="Times New Roman"/>
                        </a:rPr>
                        <a:t>интернатных</a:t>
                      </a:r>
                      <a:r>
                        <a:rPr lang="ru-RU" sz="1000" dirty="0">
                          <a:latin typeface="Times New Roman"/>
                          <a:ea typeface="Times New Roman"/>
                        </a:rPr>
                        <a:t> учреждениях системы: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7167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</a:rPr>
                        <a:t>всего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</a:rPr>
                        <a:t>из них: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</a:rPr>
                        <a:t>Минздрава  России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</a:rPr>
                        <a:t>Минобразования России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</a:rPr>
                        <a:t>Минтруда России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1502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</a:rPr>
                        <a:t>с впервые устано-ленной инвалид-ностью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</a:rPr>
                        <a:t>детей-сирот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</a:rPr>
                        <a:t>всего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</a:rPr>
                        <a:t>с впервые установ-ленной инвалид-ностью (из гр.7)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</a:rPr>
                        <a:t>получили медиицнскую реабилитацию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</a:rPr>
                        <a:t>всего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</a:rPr>
                        <a:t>с впервые </a:t>
                      </a:r>
                      <a:r>
                        <a:rPr lang="ru-RU" sz="1000" dirty="0" err="1">
                          <a:latin typeface="Times New Roman"/>
                          <a:ea typeface="Times New Roman"/>
                        </a:rPr>
                        <a:t>установ-ленной</a:t>
                      </a:r>
                      <a:r>
                        <a:rPr lang="ru-RU" sz="1000" dirty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000" dirty="0" err="1">
                          <a:latin typeface="Times New Roman"/>
                          <a:ea typeface="Times New Roman"/>
                        </a:rPr>
                        <a:t>инвалид-ностью</a:t>
                      </a:r>
                      <a:r>
                        <a:rPr lang="ru-RU" sz="1000" dirty="0">
                          <a:latin typeface="Times New Roman"/>
                          <a:ea typeface="Times New Roman"/>
                        </a:rPr>
                        <a:t> (из гр.11)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</a:rPr>
                        <a:t>получили </a:t>
                      </a:r>
                      <a:r>
                        <a:rPr lang="ru-RU" sz="1000" dirty="0" err="1">
                          <a:latin typeface="Times New Roman"/>
                          <a:ea typeface="Times New Roman"/>
                        </a:rPr>
                        <a:t>медиицнскую</a:t>
                      </a:r>
                      <a:r>
                        <a:rPr lang="ru-RU" sz="1000" dirty="0">
                          <a:latin typeface="Times New Roman"/>
                          <a:ea typeface="Times New Roman"/>
                        </a:rPr>
                        <a:t> реабилитацию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</a:rPr>
                        <a:t>всего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</a:rPr>
                        <a:t>с впервые </a:t>
                      </a:r>
                      <a:r>
                        <a:rPr lang="ru-RU" sz="1000" dirty="0" err="1">
                          <a:latin typeface="Times New Roman"/>
                          <a:ea typeface="Times New Roman"/>
                        </a:rPr>
                        <a:t>установ-ленной</a:t>
                      </a:r>
                      <a:r>
                        <a:rPr lang="ru-RU" sz="1000" dirty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000" dirty="0" err="1">
                          <a:latin typeface="Times New Roman"/>
                          <a:ea typeface="Times New Roman"/>
                        </a:rPr>
                        <a:t>инвалид-ностью</a:t>
                      </a:r>
                      <a:r>
                        <a:rPr lang="ru-RU" sz="1000" dirty="0">
                          <a:latin typeface="Times New Roman"/>
                          <a:ea typeface="Times New Roman"/>
                        </a:rPr>
                        <a:t> (из гр.15)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</a:rPr>
                        <a:t>получили </a:t>
                      </a:r>
                      <a:br>
                        <a:rPr lang="ru-RU" sz="1000" dirty="0">
                          <a:latin typeface="Times New Roman"/>
                          <a:ea typeface="Times New Roman"/>
                        </a:rPr>
                      </a:br>
                      <a:r>
                        <a:rPr lang="ru-RU" sz="1000" dirty="0" err="1">
                          <a:latin typeface="Times New Roman"/>
                          <a:ea typeface="Times New Roman"/>
                        </a:rPr>
                        <a:t>медиицнскую</a:t>
                      </a:r>
                      <a:r>
                        <a:rPr lang="ru-RU" sz="1000" dirty="0">
                          <a:latin typeface="Times New Roman"/>
                          <a:ea typeface="Times New Roman"/>
                        </a:rPr>
                        <a:t> реабилитацию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03005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</a:rPr>
                        <a:t>всего </a:t>
                      </a:r>
                      <a:br>
                        <a:rPr lang="ru-RU" sz="1000">
                          <a:latin typeface="Times New Roman"/>
                          <a:ea typeface="Times New Roman"/>
                        </a:rPr>
                      </a:br>
                      <a:r>
                        <a:rPr lang="ru-RU" sz="1000">
                          <a:latin typeface="Times New Roman"/>
                          <a:ea typeface="Times New Roman"/>
                        </a:rPr>
                        <a:t>(из гр. 7)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</a:rPr>
                        <a:t>с впервые установленной инвалид-ностью </a:t>
                      </a:r>
                      <a:br>
                        <a:rPr lang="ru-RU" sz="1000">
                          <a:latin typeface="Times New Roman"/>
                          <a:ea typeface="Times New Roman"/>
                        </a:rPr>
                      </a:br>
                      <a:r>
                        <a:rPr lang="ru-RU" sz="1000">
                          <a:latin typeface="Times New Roman"/>
                          <a:ea typeface="Times New Roman"/>
                        </a:rPr>
                        <a:t>(из гр.8)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</a:rPr>
                        <a:t>всего</a:t>
                      </a:r>
                      <a:br>
                        <a:rPr lang="ru-RU" sz="1000">
                          <a:latin typeface="Times New Roman"/>
                          <a:ea typeface="Times New Roman"/>
                        </a:rPr>
                      </a:br>
                      <a:r>
                        <a:rPr lang="ru-RU" sz="1000">
                          <a:latin typeface="Times New Roman"/>
                          <a:ea typeface="Times New Roman"/>
                        </a:rPr>
                        <a:t>(из гр. 11)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</a:rPr>
                        <a:t>с впервые </a:t>
                      </a:r>
                      <a:r>
                        <a:rPr lang="ru-RU" sz="1000" dirty="0" err="1">
                          <a:latin typeface="Times New Roman"/>
                          <a:ea typeface="Times New Roman"/>
                        </a:rPr>
                        <a:t>установ-ленной</a:t>
                      </a:r>
                      <a:r>
                        <a:rPr lang="ru-RU" sz="1000" dirty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000" dirty="0" err="1">
                          <a:latin typeface="Times New Roman"/>
                          <a:ea typeface="Times New Roman"/>
                        </a:rPr>
                        <a:t>инвалид-ностью</a:t>
                      </a:r>
                      <a:r>
                        <a:rPr lang="ru-RU" sz="1000" dirty="0">
                          <a:latin typeface="Times New Roman"/>
                          <a:ea typeface="Times New Roman"/>
                        </a:rPr>
                        <a:t> </a:t>
                      </a:r>
                      <a:br>
                        <a:rPr lang="ru-RU" sz="1000" dirty="0">
                          <a:latin typeface="Times New Roman"/>
                          <a:ea typeface="Times New Roman"/>
                        </a:rPr>
                      </a:br>
                      <a:r>
                        <a:rPr lang="ru-RU" sz="1000" dirty="0">
                          <a:latin typeface="Times New Roman"/>
                          <a:ea typeface="Times New Roman"/>
                        </a:rPr>
                        <a:t>(из гр.12)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71755" algn="ctr">
                        <a:spcAft>
                          <a:spcPts val="0"/>
                        </a:spcAft>
                      </a:pPr>
                      <a:r>
                        <a:rPr lang="ru-RU" sz="1000" b="0" dirty="0">
                          <a:latin typeface="Times New Roman"/>
                        </a:rPr>
                        <a:t>всего</a:t>
                      </a:r>
                      <a:br>
                        <a:rPr lang="ru-RU" sz="1000" b="0" dirty="0">
                          <a:latin typeface="Times New Roman"/>
                        </a:rPr>
                      </a:br>
                      <a:r>
                        <a:rPr lang="ru-RU" sz="1000" b="0" dirty="0">
                          <a:latin typeface="Times New Roman"/>
                        </a:rPr>
                        <a:t>(из гр. 15)</a:t>
                      </a:r>
                      <a:endParaRPr lang="ru-RU" sz="1000" b="1" dirty="0">
                        <a:latin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</a:rPr>
                        <a:t>с впервые </a:t>
                      </a:r>
                      <a:r>
                        <a:rPr lang="ru-RU" sz="1000" dirty="0" err="1">
                          <a:latin typeface="Times New Roman"/>
                          <a:ea typeface="Times New Roman"/>
                        </a:rPr>
                        <a:t>установ-ленной</a:t>
                      </a:r>
                      <a:r>
                        <a:rPr lang="ru-RU" sz="1000" dirty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000" dirty="0" err="1">
                          <a:latin typeface="Times New Roman"/>
                          <a:ea typeface="Times New Roman"/>
                        </a:rPr>
                        <a:t>инвалид-ностью</a:t>
                      </a:r>
                      <a:r>
                        <a:rPr lang="ru-RU" sz="1000" dirty="0">
                          <a:latin typeface="Times New Roman"/>
                          <a:ea typeface="Times New Roman"/>
                        </a:rPr>
                        <a:t> </a:t>
                      </a:r>
                      <a:br>
                        <a:rPr lang="ru-RU" sz="1000" dirty="0">
                          <a:latin typeface="Times New Roman"/>
                          <a:ea typeface="Times New Roman"/>
                        </a:rPr>
                      </a:br>
                      <a:r>
                        <a:rPr lang="ru-RU" sz="1000" dirty="0">
                          <a:latin typeface="Times New Roman"/>
                          <a:ea typeface="Times New Roman"/>
                        </a:rPr>
                        <a:t>(из гр.16)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167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</a:rPr>
                        <a:t>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</a:rPr>
                        <a:t>6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</a:rPr>
                        <a:t>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</a:rPr>
                        <a:t>8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</a:rPr>
                        <a:t>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</a:rPr>
                        <a:t>10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</a:rPr>
                        <a:t>11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</a:rPr>
                        <a:t>12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</a:rPr>
                        <a:t>13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</a:rPr>
                        <a:t>14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</a:rPr>
                        <a:t>15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</a:rPr>
                        <a:t>16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</a:rPr>
                        <a:t>17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</a:rPr>
                        <a:t>18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3108">
                <a:tc row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</a:rPr>
                        <a:t>0 - 4 года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</a:rPr>
                        <a:t>01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</a:rPr>
                        <a:t>м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 baseline="0" dirty="0" smtClean="0"/>
                        <a:t>Дети-инвалиды домов ребенка форма № 41 </a:t>
                      </a:r>
                      <a:endParaRPr lang="ru-RU" sz="10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latin typeface="Times New Roman"/>
                          <a:ea typeface="Times New Roman"/>
                        </a:rPr>
                        <a:t>Дети-инвалиды </a:t>
                      </a:r>
                      <a:r>
                        <a:rPr lang="ru-RU" sz="1000" dirty="0" err="1" smtClean="0">
                          <a:latin typeface="Times New Roman"/>
                          <a:ea typeface="Times New Roman"/>
                        </a:rPr>
                        <a:t>Минобразавания</a:t>
                      </a:r>
                      <a:r>
                        <a:rPr lang="ru-RU" sz="1000" dirty="0" smtClean="0">
                          <a:latin typeface="Times New Roman"/>
                          <a:ea typeface="Times New Roman"/>
                        </a:rPr>
                        <a:t> форма</a:t>
                      </a:r>
                      <a:r>
                        <a:rPr lang="ru-RU" sz="1000" baseline="0" dirty="0" smtClean="0">
                          <a:latin typeface="Times New Roman"/>
                          <a:ea typeface="Times New Roman"/>
                        </a:rPr>
                        <a:t> № 54</a:t>
                      </a:r>
                      <a:endParaRPr lang="ru-RU" sz="10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latin typeface="Times New Roman"/>
                          <a:ea typeface="Times New Roman"/>
                        </a:rPr>
                        <a:t>Дети-инвалиды форма № 54 соцобеспечения</a:t>
                      </a:r>
                      <a:endParaRPr lang="ru-RU" sz="10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310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</a:rPr>
                        <a:t>02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</a:rPr>
                        <a:t>ж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3108">
                <a:tc row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</a:rPr>
                        <a:t>5 - 9 лет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</a:rPr>
                        <a:t>03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</a:rPr>
                        <a:t>м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310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</a:rPr>
                        <a:t>04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</a:rPr>
                        <a:t>ж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3108">
                <a:tc row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</a:rPr>
                        <a:t>10 - 14 лет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</a:rPr>
                        <a:t>05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</a:rPr>
                        <a:t>м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310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</a:rPr>
                        <a:t>06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</a:rPr>
                        <a:t>ж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3108">
                <a:tc row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15 – 17 лет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07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м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310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08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ж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3108">
                <a:tc row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Итого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(0-17 лет)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09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м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310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10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ж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7649" name="Rectangle 1"/>
          <p:cNvSpPr>
            <a:spLocks noChangeArrowheads="1"/>
          </p:cNvSpPr>
          <p:nvPr/>
        </p:nvSpPr>
        <p:spPr bwMode="auto">
          <a:xfrm>
            <a:off x="0" y="51628"/>
            <a:ext cx="21657509" cy="3539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71415" tIns="45720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1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Форма № 19 « Сведения</a:t>
            </a:r>
            <a:r>
              <a:rPr kumimoji="0" lang="ru-RU" sz="10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о детях-инвалидах»</a:t>
            </a:r>
            <a:r>
              <a:rPr lang="ru-RU" sz="1000" dirty="0"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ru-RU" sz="10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ru-RU" sz="1000" b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ru-RU" sz="1000" b="1" dirty="0">
                <a:latin typeface="Arial" pitchFamily="34" charset="0"/>
                <a:ea typeface="Times New Roman" pitchFamily="18" charset="0"/>
                <a:cs typeface="Arial" pitchFamily="34" charset="0"/>
              </a:rPr>
              <a:t>т 1000 </a:t>
            </a:r>
            <a:r>
              <a:rPr lang="ru-RU" sz="1000" b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Контингенты детей-инвалидов</a:t>
            </a: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															                Код по ОКЕИ: человек </a:t>
            </a:r>
            <a:r>
              <a:rPr kumimoji="0" 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Arial" pitchFamily="34" charset="0"/>
                <a:sym typeface="Symbol" pitchFamily="18" charset="2"/>
              </a:rPr>
              <a:t></a:t>
            </a: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792</a:t>
            </a: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Arial" pitchFamily="34" charset="0"/>
                <a:sym typeface="Symbol" pitchFamily="18" charset="2"/>
              </a:rPr>
              <a:t>	        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Arial" pitchFamily="34" charset="0"/>
              <a:sym typeface="Symbol" pitchFamily="18" charset="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Arial" pitchFamily="34" charset="0"/>
              <a:sym typeface="Symbol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188222035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F2249-0E77-4C2B-98F8-5713E4F4937E}" type="slidenum">
              <a:rPr lang="ru-RU" smtClean="0"/>
              <a:pPr/>
              <a:t>7</a:t>
            </a:fld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1346"/>
            <a:ext cx="9905999" cy="68693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606396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F2249-0E77-4C2B-98F8-5713E4F4937E}" type="slidenum">
              <a:rPr lang="ru-RU" smtClean="0"/>
              <a:pPr/>
              <a:t>8</a:t>
            </a:fld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525"/>
            <a:ext cx="10015538" cy="71350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066184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F2249-0E77-4C2B-98F8-5713E4F4937E}" type="slidenum">
              <a:rPr lang="ru-RU" smtClean="0"/>
              <a:pPr/>
              <a:t>9</a:t>
            </a:fld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906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48475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3088</TotalTime>
  <Words>1074</Words>
  <Application>Microsoft Office PowerPoint</Application>
  <PresentationFormat>Лист A4 (210x297 мм)</PresentationFormat>
  <Paragraphs>199</Paragraphs>
  <Slides>28</Slides>
  <Notes>3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36" baseType="lpstr">
      <vt:lpstr>Arial</vt:lpstr>
      <vt:lpstr>Calibri</vt:lpstr>
      <vt:lpstr>Constantia</vt:lpstr>
      <vt:lpstr>Symbol</vt:lpstr>
      <vt:lpstr>Tahoma</vt:lpstr>
      <vt:lpstr>Times New Roman</vt:lpstr>
      <vt:lpstr>Wingdings 2</vt:lpstr>
      <vt:lpstr>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ОТЧЕТНАЯ ФОРМА ФЕДЕРАЛЬНОГО  СТАТИСТИЧЕСКОГО НАБЛЮДЕНИЯ № 41 «Сведения о доме ребенка»</vt:lpstr>
      <vt:lpstr>ОТЧЕТНАЯ ФОРМА ФЕДЕРАЛЬНОГО  СТАТИСТИЧЕСКОГО НАБЛЮДЕНИЯ № 41 «Сведения о доме ребенка»</vt:lpstr>
      <vt:lpstr>ОТЧЕТНАЯ ФОРМА ФЕДЕРАЛЬНОГО  СТАТИСТИЧЕСКОГО НАБЛЮДЕНИЯ № 54 «Отчет врача детского дома, школы-интерната о лечебно-профилактической помощи воспитанникам»</vt:lpstr>
      <vt:lpstr>ОТЧЕТНАЯ ФОРМА ФЕДЕРАЛЬНОГО  СТАТИСТИЧЕСКОГО НАБЛЮДЕНИЯ № 54 «Отчет врача детского дома, школы-интерната о лечебно-профилактической помощи воспитанникам»</vt:lpstr>
      <vt:lpstr>ОТЧЕТНАЯ ФОРМА ФЕДЕРАЛЬНОГО  СТАТИСТИЧЕСКОГО НАБЛЮДЕНИЯ № 54 «Отчет врача детского дома, школы-интерната о лечебно-профилактической помощи воспитанникам»</vt:lpstr>
      <vt:lpstr>Прочие болезни т 2300 ф № 54</vt:lpstr>
      <vt:lpstr>Форма № 54</vt:lpstr>
      <vt:lpstr>№ 43 – «Отчет санатория(пансионата с лечением)». № 44 – «Отчет детского санатория». № 45- « Отчет туберкулезного санатория для взрослых».</vt:lpstr>
      <vt:lpstr>Форма № 1-РБ</vt:lpstr>
      <vt:lpstr>Форма № 1-РБ</vt:lpstr>
      <vt:lpstr>Форма № 1-РБ</vt:lpstr>
      <vt:lpstr>       БЛАГОДАРЮ ЗА ВНИМАНИЕ      Плют А.В.  68-05-02 доб  4054             park@kuzdrav.ru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Сергей С. Сошников</dc:creator>
  <cp:lastModifiedBy>Шумакова Ольга Викторовна</cp:lastModifiedBy>
  <cp:revision>420</cp:revision>
  <cp:lastPrinted>2014-10-23T08:56:58Z</cp:lastPrinted>
  <dcterms:created xsi:type="dcterms:W3CDTF">2014-09-30T10:01:07Z</dcterms:created>
  <dcterms:modified xsi:type="dcterms:W3CDTF">2022-11-30T05:57:20Z</dcterms:modified>
</cp:coreProperties>
</file>