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slides/slide81.xml" ContentType="application/vnd.openxmlformats-officedocument.presentationml.slide+xml"/>
  <Override PartName="/ppt/slides/slide82.xml" ContentType="application/vnd.openxmlformats-officedocument.presentationml.slide+xml"/>
  <Override PartName="/ppt/slides/slide83.xml" ContentType="application/vnd.openxmlformats-officedocument.presentationml.slide+xml"/>
  <Override PartName="/ppt/slides/slide84.xml" ContentType="application/vnd.openxmlformats-officedocument.presentationml.slide+xml"/>
  <Override PartName="/ppt/slides/slide8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7"/>
  </p:notesMasterIdLst>
  <p:sldIdLst>
    <p:sldId id="304" r:id="rId2"/>
    <p:sldId id="306" r:id="rId3"/>
    <p:sldId id="433" r:id="rId4"/>
    <p:sldId id="434" r:id="rId5"/>
    <p:sldId id="432" r:id="rId6"/>
    <p:sldId id="256" r:id="rId7"/>
    <p:sldId id="257" r:id="rId8"/>
    <p:sldId id="258" r:id="rId9"/>
    <p:sldId id="260" r:id="rId10"/>
    <p:sldId id="261" r:id="rId11"/>
    <p:sldId id="262" r:id="rId12"/>
    <p:sldId id="264" r:id="rId13"/>
    <p:sldId id="275" r:id="rId14"/>
    <p:sldId id="383" r:id="rId15"/>
    <p:sldId id="384" r:id="rId16"/>
    <p:sldId id="279" r:id="rId17"/>
    <p:sldId id="280" r:id="rId18"/>
    <p:sldId id="428" r:id="rId19"/>
    <p:sldId id="430" r:id="rId20"/>
    <p:sldId id="300" r:id="rId21"/>
    <p:sldId id="309" r:id="rId22"/>
    <p:sldId id="310" r:id="rId23"/>
    <p:sldId id="311" r:id="rId24"/>
    <p:sldId id="312" r:id="rId25"/>
    <p:sldId id="313" r:id="rId26"/>
    <p:sldId id="315" r:id="rId27"/>
    <p:sldId id="316" r:id="rId28"/>
    <p:sldId id="317" r:id="rId29"/>
    <p:sldId id="318" r:id="rId30"/>
    <p:sldId id="319" r:id="rId31"/>
    <p:sldId id="320" r:id="rId32"/>
    <p:sldId id="321" r:id="rId33"/>
    <p:sldId id="330" r:id="rId34"/>
    <p:sldId id="331" r:id="rId35"/>
    <p:sldId id="332" r:id="rId36"/>
    <p:sldId id="333" r:id="rId37"/>
    <p:sldId id="334" r:id="rId38"/>
    <p:sldId id="338" r:id="rId39"/>
    <p:sldId id="340" r:id="rId40"/>
    <p:sldId id="342" r:id="rId41"/>
    <p:sldId id="343" r:id="rId42"/>
    <p:sldId id="344" r:id="rId43"/>
    <p:sldId id="345" r:id="rId44"/>
    <p:sldId id="361" r:id="rId45"/>
    <p:sldId id="364" r:id="rId46"/>
    <p:sldId id="365" r:id="rId47"/>
    <p:sldId id="366" r:id="rId48"/>
    <p:sldId id="367" r:id="rId49"/>
    <p:sldId id="368" r:id="rId50"/>
    <p:sldId id="370" r:id="rId51"/>
    <p:sldId id="371" r:id="rId52"/>
    <p:sldId id="374" r:id="rId53"/>
    <p:sldId id="378" r:id="rId54"/>
    <p:sldId id="379" r:id="rId55"/>
    <p:sldId id="380" r:id="rId56"/>
    <p:sldId id="381" r:id="rId57"/>
    <p:sldId id="382" r:id="rId58"/>
    <p:sldId id="386" r:id="rId59"/>
    <p:sldId id="425" r:id="rId60"/>
    <p:sldId id="435" r:id="rId61"/>
    <p:sldId id="421" r:id="rId62"/>
    <p:sldId id="422" r:id="rId63"/>
    <p:sldId id="423" r:id="rId64"/>
    <p:sldId id="424" r:id="rId65"/>
    <p:sldId id="390" r:id="rId66"/>
    <p:sldId id="392" r:id="rId67"/>
    <p:sldId id="400" r:id="rId68"/>
    <p:sldId id="436" r:id="rId69"/>
    <p:sldId id="437" r:id="rId70"/>
    <p:sldId id="438" r:id="rId71"/>
    <p:sldId id="401" r:id="rId72"/>
    <p:sldId id="439" r:id="rId73"/>
    <p:sldId id="404" r:id="rId74"/>
    <p:sldId id="405" r:id="rId75"/>
    <p:sldId id="406" r:id="rId76"/>
    <p:sldId id="407" r:id="rId77"/>
    <p:sldId id="408" r:id="rId78"/>
    <p:sldId id="412" r:id="rId79"/>
    <p:sldId id="413" r:id="rId80"/>
    <p:sldId id="440" r:id="rId81"/>
    <p:sldId id="415" r:id="rId82"/>
    <p:sldId id="417" r:id="rId83"/>
    <p:sldId id="418" r:id="rId84"/>
    <p:sldId id="420" r:id="rId85"/>
    <p:sldId id="385" r:id="rId8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slide" Target="slides/slide83.xml"/><Relationship Id="rId89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87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slide" Target="slides/slide81.xml"/><Relationship Id="rId90" Type="http://schemas.openxmlformats.org/officeDocument/2006/relationships/theme" Target="theme/theme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slide" Target="slides/slide84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slide" Target="slides/slide82.xml"/><Relationship Id="rId88" Type="http://schemas.openxmlformats.org/officeDocument/2006/relationships/presProps" Target="presProps.xml"/><Relationship Id="rId9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slide" Target="slides/slide85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47A51-11A1-49FC-9210-41D5F5F2FB93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ED0D44-2FBF-4752-B4F5-C2C588F076B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455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4276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49014C88-58BB-4F4B-8052-3240DBCFDC46}" type="slidenum">
              <a:rPr lang="ru-RU" altLang="ru-RU" smtClean="0"/>
              <a:pPr/>
              <a:t>6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885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7885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816A4BA5-79B4-4450-9844-9BE6A92166F6}" type="slidenum">
              <a:rPr lang="ru-RU" altLang="ru-RU" smtClean="0"/>
              <a:pPr/>
              <a:t>17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92164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505277C1-64CD-4C5D-B227-AC1CAE993E7F}" type="slidenum">
              <a:rPr lang="ru-RU" altLang="ru-RU" smtClean="0"/>
              <a:pPr/>
              <a:t>18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421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9421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9EFCBFB3-FC19-42C3-8B75-7833EB16FA6F}" type="slidenum">
              <a:rPr lang="ru-RU" altLang="ru-RU" smtClean="0"/>
              <a:pPr/>
              <a:t>19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9933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B5D27F00-0B97-4014-A198-E3DB3C83FBFD}" type="slidenum">
              <a:rPr lang="ru-RU" altLang="ru-RU" smtClean="0"/>
              <a:pPr/>
              <a:t>20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CA7A1B0E-7ACF-4578-9CD8-AA0EE5AD08B2}" type="slidenum">
              <a:rPr lang="ru-RU" altLang="ru-RU" smtClean="0">
                <a:latin typeface="Calibri" pitchFamily="34" charset="0"/>
              </a:rPr>
              <a:pPr/>
              <a:t>21</a:t>
            </a:fld>
            <a:endParaRPr lang="ru-RU" altLang="ru-RU" smtClean="0">
              <a:latin typeface="Calibri" pitchFamily="34" charset="0"/>
            </a:endParaRPr>
          </a:p>
        </p:txBody>
      </p:sp>
      <p:sp>
        <p:nvSpPr>
          <p:cNvPr id="83971" name="Rectangle 7"/>
          <p:cNvSpPr txBox="1">
            <a:spLocks noGrp="1" noChangeArrowheads="1"/>
          </p:cNvSpPr>
          <p:nvPr/>
        </p:nvSpPr>
        <p:spPr bwMode="auto">
          <a:xfrm>
            <a:off x="3886894" y="8635764"/>
            <a:ext cx="2971106" cy="50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175" tIns="46088" rIns="92175" bIns="46088" anchor="b"/>
          <a:lstStyle>
            <a:lvl1pPr defTabSz="9223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defTabSz="9223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defTabSz="9223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defTabSz="9223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defTabSz="922338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/>
            <a:fld id="{0B512E49-754E-4A50-B942-211148752951}" type="slidenum">
              <a:rPr lang="ru-RU" altLang="ru-RU" sz="1200">
                <a:latin typeface="Times New Roman" pitchFamily="18" charset="0"/>
              </a:rPr>
              <a:pPr algn="r"/>
              <a:t>21</a:t>
            </a:fld>
            <a:endParaRPr lang="ru-RU" altLang="ru-RU" sz="1200">
              <a:latin typeface="Times New Roman" pitchFamily="18" charset="0"/>
            </a:endParaRPr>
          </a:p>
        </p:txBody>
      </p:sp>
      <p:sp>
        <p:nvSpPr>
          <p:cNvPr id="839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31888" y="712788"/>
            <a:ext cx="4602162" cy="3452812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5790" y="4369133"/>
            <a:ext cx="5026421" cy="406162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2175" tIns="46088" rIns="92175" bIns="46088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ru-RU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499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84996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4BB95F15-1331-44D5-A87B-FDC5001CE3A6}" type="slidenum">
              <a:rPr lang="ru-RU" altLang="ru-RU" smtClean="0">
                <a:latin typeface="Calibri" pitchFamily="34" charset="0"/>
              </a:rPr>
              <a:pPr/>
              <a:t>25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601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860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4EA21C23-642F-417D-8D85-F0C4D6E7DAC1}" type="slidenum">
              <a:rPr lang="ru-RU" altLang="ru-RU" smtClean="0">
                <a:latin typeface="Calibri" pitchFamily="34" charset="0"/>
              </a:rPr>
              <a:pPr/>
              <a:t>34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87044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ED1A01E2-C816-4897-A547-AC9542C33AA0}" type="slidenum">
              <a:rPr lang="ru-RU" altLang="ru-RU" smtClean="0"/>
              <a:pPr/>
              <a:t>39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8067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88068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984B1C0E-68C4-4AD0-AC2E-D9DA9EBEB6EC}" type="slidenum">
              <a:rPr lang="ru-RU" altLang="ru-RU" smtClean="0">
                <a:latin typeface="Calibri" pitchFamily="34" charset="0"/>
              </a:rPr>
              <a:pPr/>
              <a:t>50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8909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fld id="{A992EC7E-CAD1-49C2-8624-CAC183501B89}" type="slidenum">
              <a:rPr lang="ru-RU" altLang="ru-RU" smtClean="0">
                <a:latin typeface="Calibri" pitchFamily="34" charset="0"/>
              </a:rPr>
              <a:pPr/>
              <a:t>51</a:t>
            </a:fld>
            <a:endParaRPr lang="ru-RU" altLang="ru-RU" smtClean="0">
              <a:latin typeface="Calibri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529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530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CA55FD2C-DDC0-4AD6-A55A-1090A64A8A00}" type="slidenum">
              <a:rPr lang="ru-RU" altLang="ru-RU" smtClean="0"/>
              <a:pPr/>
              <a:t>7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Заметки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 altLang="ru-RU" smtClean="0">
              <a:latin typeface="Arial" pitchFamily="34" charset="0"/>
            </a:endParaRPr>
          </a:p>
        </p:txBody>
      </p:sp>
      <p:sp>
        <p:nvSpPr>
          <p:cNvPr id="24580" name="Номер слайда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 b="1" i="1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>
              <a:defRPr sz="2400" b="1" i="1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>
              <a:defRPr sz="2400" b="1" i="1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>
              <a:defRPr sz="2400" b="1" i="1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>
              <a:defRPr sz="2400" b="1" i="1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fld id="{AA68EA58-F7E3-421D-82DF-C421823A71E5}" type="slidenum">
              <a:rPr lang="en-US" altLang="ru-RU" sz="1200" b="0" i="0"/>
              <a:pPr/>
              <a:t>74</a:t>
            </a:fld>
            <a:endParaRPr lang="en-US" altLang="ru-RU" sz="1200" b="0" i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3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6324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C2E6168B-45F3-4200-9F55-7A57CBD53214}" type="slidenum">
              <a:rPr lang="ru-RU" altLang="ru-RU" smtClean="0"/>
              <a:pPr/>
              <a:t>8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837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170E06B0-B263-4D4C-B4C3-1D7693ECFFE1}" type="slidenum">
              <a:rPr lang="ru-RU" altLang="ru-RU" smtClean="0"/>
              <a:pPr/>
              <a:t>9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59396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C784B4DF-E52D-4744-BBBA-3A1384832352}" type="slidenum">
              <a:rPr lang="ru-RU" altLang="ru-RU" smtClean="0"/>
              <a:pPr/>
              <a:t>10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0419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0420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9DA7DEAD-9903-49F0-9BBB-32FB2C475282}" type="slidenum">
              <a:rPr lang="ru-RU" altLang="ru-RU" smtClean="0"/>
              <a:pPr/>
              <a:t>11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7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62468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95D80994-52E3-43B7-AD64-7A8DAB077D42}" type="slidenum">
              <a:rPr lang="ru-RU" altLang="ru-RU" smtClean="0"/>
              <a:pPr/>
              <a:t>12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3731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73732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3D0A41EA-D67D-4708-95A6-1B0308DA8B77}" type="slidenum">
              <a:rPr lang="ru-RU" altLang="ru-RU" smtClean="0"/>
              <a:pPr/>
              <a:t>13</a:t>
            </a:fld>
            <a:endParaRPr lang="ru-RU" alt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Образ слайда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7827" name="Заметки 2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77828" name="Номер слайда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fld id="{0EF0ECE8-E00F-4A71-9B50-6BCED0A6357A}" type="slidenum">
              <a:rPr lang="ru-RU" altLang="ru-RU" smtClean="0"/>
              <a:pPr/>
              <a:t>16</a:t>
            </a:fld>
            <a:endParaRPr lang="ru-RU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447EA2-CBDA-4930-BD92-3FA2F9047F8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3457995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8075" y="628650"/>
            <a:ext cx="7908925" cy="990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A9926D-C848-4E2E-8E0F-F7B6794CE95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val="27677441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ADE3-3EEF-4D40-A18E-0C98D2E909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266330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14.12.2021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1.xml.rels><?xml version="1.0" encoding="UTF-8" standalone="yes"?>
<Relationships xmlns="http://schemas.openxmlformats.org/package/2006/relationships"><Relationship Id="rId2" Type="http://schemas.openxmlformats.org/officeDocument/2006/relationships/hyperlink" Target="consultantplus://offline/ref=3B809243EA6667783D9D19EA039CAD16E4AC8EE514EEFAC517D551462D73A7791FC1F4CE1A56CDC883DCDA18F7D13C1F43637475FF2F9BBCG0r0F" TargetMode="External"/><Relationship Id="rId1" Type="http://schemas.openxmlformats.org/officeDocument/2006/relationships/slideLayout" Target="../slideLayouts/slideLayout2.xml"/></Relationships>
</file>

<file path=ppt/slides/_rels/slide8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4.xml.rels><?xml version="1.0" encoding="UTF-8" standalone="yes"?>
<Relationships xmlns="http://schemas.openxmlformats.org/package/2006/relationships"><Relationship Id="rId3" Type="http://schemas.openxmlformats.org/officeDocument/2006/relationships/hyperlink" Target="consultantplus://offline/ref=1C0E9714CEAA97C607E1F9867B7B9A7F42F7B81E5449183825DE66294A9F4C427BD63A055866ED24DE2F75E674152F8FC55C0D92A3EE3F71X3BAJ" TargetMode="External"/><Relationship Id="rId2" Type="http://schemas.openxmlformats.org/officeDocument/2006/relationships/hyperlink" Target="consultantplus://offline/ref=1C0E9714CEAA97C607E1F9867B7B9A7F40F8BE145846183825DE66294A9F4C427BD63A055866ED25D52F75E674152F8FC55C0D92A3EE3F71X3BAJ" TargetMode="External"/><Relationship Id="rId1" Type="http://schemas.openxmlformats.org/officeDocument/2006/relationships/slideLayout" Target="../slideLayouts/slideLayout12.xml"/></Relationships>
</file>

<file path=ppt/slides/_rels/slide85.xml.rels><?xml version="1.0" encoding="UTF-8" standalone="yes"?>
<Relationships xmlns="http://schemas.openxmlformats.org/package/2006/relationships"><Relationship Id="rId2" Type="http://schemas.openxmlformats.org/officeDocument/2006/relationships/hyperlink" Target="mailto:zlm@kuzdrav.ru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528" y="1412776"/>
            <a:ext cx="8610600" cy="210185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5400" b="1" dirty="0" smtClean="0"/>
              <a:t>Годовой отчет за 20</a:t>
            </a:r>
            <a:r>
              <a:rPr lang="en-US" sz="5400" b="1" dirty="0" smtClean="0"/>
              <a:t>21</a:t>
            </a:r>
            <a:r>
              <a:rPr lang="ru-RU" sz="5400" b="1" dirty="0" smtClean="0"/>
              <a:t> год</a:t>
            </a: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Формы: 16 ВН; 14 ДС; </a:t>
            </a:r>
            <a:br>
              <a:rPr lang="ru-RU" sz="5400" dirty="0" smtClean="0"/>
            </a:br>
            <a:r>
              <a:rPr lang="ru-RU" sz="5400" dirty="0" smtClean="0"/>
              <a:t>30 (скорая  и штаты)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4114800"/>
            <a:ext cx="8001000" cy="1905000"/>
          </a:xfrm>
        </p:spPr>
        <p:txBody>
          <a:bodyPr>
            <a:normAutofit fontScale="92500" lnSpcReduction="20000"/>
          </a:bodyPr>
          <a:lstStyle/>
          <a:p>
            <a:pPr eaLnBrk="1" hangingPunct="1">
              <a:defRPr/>
            </a:pPr>
            <a:endParaRPr lang="ru-RU" sz="3600" dirty="0" smtClean="0"/>
          </a:p>
          <a:p>
            <a:pPr eaLnBrk="1" hangingPunct="1">
              <a:defRPr/>
            </a:pPr>
            <a:r>
              <a:rPr lang="ru-RU" sz="3600" b="1" dirty="0" smtClean="0">
                <a:solidFill>
                  <a:schemeClr val="tx1"/>
                </a:solidFill>
              </a:rPr>
              <a:t>Илларионов Артем Александрович</a:t>
            </a:r>
          </a:p>
          <a:p>
            <a:pPr eaLnBrk="1" hangingPunct="1">
              <a:defRPr/>
            </a:pPr>
            <a:endParaRPr lang="ru-RU" sz="2400" b="1" dirty="0" smtClean="0">
              <a:solidFill>
                <a:schemeClr val="tx1"/>
              </a:solidFill>
            </a:endParaRPr>
          </a:p>
          <a:p>
            <a:pPr eaLnBrk="1" hangingPunct="1">
              <a:defRPr/>
            </a:pPr>
            <a:r>
              <a:rPr lang="ru-RU" b="1" dirty="0" smtClean="0">
                <a:solidFill>
                  <a:schemeClr val="tx1"/>
                </a:solidFill>
              </a:rPr>
              <a:t>Врач-статистик </a:t>
            </a:r>
            <a:r>
              <a:rPr lang="ru-RU" b="1" dirty="0" err="1" smtClean="0">
                <a:solidFill>
                  <a:schemeClr val="tx1"/>
                </a:solidFill>
              </a:rPr>
              <a:t>ОСиА</a:t>
            </a:r>
            <a:r>
              <a:rPr lang="ru-RU" b="1" dirty="0" smtClean="0">
                <a:solidFill>
                  <a:schemeClr val="tx1"/>
                </a:solidFill>
              </a:rPr>
              <a:t> КМИАЦ</a:t>
            </a:r>
          </a:p>
        </p:txBody>
      </p:sp>
    </p:spTree>
    <p:extLst>
      <p:ext uri="{BB962C8B-B14F-4D97-AF65-F5344CB8AC3E}">
        <p14:creationId xmlns:p14="http://schemas.microsoft.com/office/powerpoint/2010/main" val="1910840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274638"/>
            <a:ext cx="8424862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Приказ Министерства здравоохранения Российской Федерации от 30 декабря 2002 г. № 413 </a:t>
            </a:r>
            <a:endParaRPr lang="ru-RU" sz="2800" dirty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>
          <a:xfrm>
            <a:off x="457200" y="1341438"/>
            <a:ext cx="8435975" cy="5016500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altLang="ru-RU" sz="2500" smtClean="0"/>
              <a:t>Учетная форма № 007/у-02 «Листок ежедневного учета движения больных и коечного фонда стационара круглосуточного пребывания, дневного стационара при больничном учреждении».</a:t>
            </a:r>
          </a:p>
          <a:p>
            <a:pPr algn="just"/>
            <a:r>
              <a:rPr lang="ru-RU" altLang="ru-RU" sz="2500" smtClean="0"/>
              <a:t>Учетная форма № 016/у-02 «Сводная ведомость движения больных и коечного фонда по стационару, отделению или профилю коек стационара круглосуточного пребывания, дневного стационара при больничном учреждении».</a:t>
            </a:r>
          </a:p>
          <a:p>
            <a:pPr algn="just"/>
            <a:r>
              <a:rPr lang="ru-RU" altLang="ru-RU" sz="2500" smtClean="0"/>
              <a:t>Учетная форма № 007дс/у-02 «Листок ежедневного учета движения больных и коечного фонда дневного стационара при амбулаторно-поликлиническом учреждении, стационара на дому».</a:t>
            </a:r>
          </a:p>
        </p:txBody>
      </p:sp>
    </p:spTree>
    <p:extLst>
      <p:ext uri="{BB962C8B-B14F-4D97-AF65-F5344CB8AC3E}">
        <p14:creationId xmlns:p14="http://schemas.microsoft.com/office/powerpoint/2010/main" val="1723772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74638"/>
            <a:ext cx="8640763" cy="12827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Приказ Министерства здравоохранения Российской Федерации от 30 декабря 2002 г. № 413 </a:t>
            </a:r>
            <a:endParaRPr lang="ru-RU" sz="2900" dirty="0"/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323850" y="1600200"/>
            <a:ext cx="8569325" cy="4757738"/>
          </a:xfrm>
        </p:spPr>
        <p:txBody>
          <a:bodyPr/>
          <a:lstStyle/>
          <a:p>
            <a:pPr algn="just"/>
            <a:r>
              <a:rPr lang="ru-RU" altLang="ru-RU" sz="2900" smtClean="0"/>
              <a:t>Учетная форма № 066/у-02 «Статистическая карта выбывшего из стационара круглосуточного пребывания, дневного стационара при больничном учреждении, дневного стационара при амбулаторно-поликлиническом учреждении, стационара на дому».</a:t>
            </a:r>
          </a:p>
          <a:p>
            <a:pPr algn="just"/>
            <a:r>
              <a:rPr lang="ru-RU" altLang="ru-RU" sz="2900" smtClean="0"/>
              <a:t>Отчетная форма № 14дс «Сведения о деятельности дневных стационаров лечебно-профилактического учреждения».</a:t>
            </a:r>
          </a:p>
        </p:txBody>
      </p:sp>
    </p:spTree>
    <p:extLst>
      <p:ext uri="{BB962C8B-B14F-4D97-AF65-F5344CB8AC3E}">
        <p14:creationId xmlns:p14="http://schemas.microsoft.com/office/powerpoint/2010/main" val="3106808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027"/>
          <p:cNvSpPr>
            <a:spLocks noGrp="1"/>
          </p:cNvSpPr>
          <p:nvPr>
            <p:ph type="body" idx="1"/>
          </p:nvPr>
        </p:nvSpPr>
        <p:spPr>
          <a:xfrm>
            <a:off x="500063" y="1143000"/>
            <a:ext cx="8101012" cy="4591050"/>
          </a:xfrm>
        </p:spPr>
        <p:txBody>
          <a:bodyPr/>
          <a:lstStyle/>
          <a:p>
            <a:pPr algn="just"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ru-RU" altLang="ru-RU" sz="3500" b="1" smtClean="0">
                <a:solidFill>
                  <a:schemeClr val="tx2"/>
                </a:solidFill>
              </a:rPr>
              <a:t>   </a:t>
            </a:r>
            <a:r>
              <a:rPr lang="ru-RU" altLang="ru-RU" sz="3500" b="1" smtClean="0"/>
              <a:t>Приказ Министерства здравоохранения  Российской Федерации от 13 ноября 2003 г. № 548  «Об утверждении инструкции по заполнению отчетной формы по дневным стационарам».</a:t>
            </a:r>
            <a:endParaRPr lang="ru-RU" altLang="ru-RU" sz="3500" smtClean="0"/>
          </a:p>
        </p:txBody>
      </p:sp>
    </p:spTree>
    <p:extLst>
      <p:ext uri="{BB962C8B-B14F-4D97-AF65-F5344CB8AC3E}">
        <p14:creationId xmlns:p14="http://schemas.microsoft.com/office/powerpoint/2010/main" val="834025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1215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Таблица 2000 «Использование коек дневного стационара медицинской организации по профилям»</a:t>
            </a:r>
            <a:endParaRPr lang="ru-RU" sz="2900" dirty="0"/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508000" y="1557338"/>
            <a:ext cx="8229600" cy="4873625"/>
          </a:xfrm>
        </p:spPr>
        <p:txBody>
          <a:bodyPr rtlCol="0">
            <a:normAutofit lnSpcReduction="1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dirty="0">
                <a:cs typeface="Times New Roman" pitchFamily="18" charset="0"/>
              </a:rPr>
              <a:t>Число коек в дневном стационаре указывают в соответствии с приказом об организации данного структурного подразделения медицинской организации.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dirty="0">
                <a:solidFill>
                  <a:srgbClr val="FF0000"/>
                </a:solidFill>
                <a:cs typeface="Times New Roman" pitchFamily="18" charset="0"/>
              </a:rPr>
              <a:t>Число коек на конец года заполняется без учета сменности работы.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dirty="0">
                <a:solidFill>
                  <a:srgbClr val="FF0000"/>
                </a:solidFill>
                <a:cs typeface="Times New Roman" pitchFamily="18" charset="0"/>
              </a:rPr>
              <a:t>Число среднегодовых коек заполняется с учетом сменности работы.</a:t>
            </a:r>
          </a:p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dirty="0">
                <a:cs typeface="Times New Roman" pitchFamily="18" charset="0"/>
              </a:rPr>
              <a:t>Число среднегодовых коек указывается целыми числами.</a:t>
            </a:r>
          </a:p>
        </p:txBody>
      </p:sp>
    </p:spTree>
    <p:extLst>
      <p:ext uri="{BB962C8B-B14F-4D97-AF65-F5344CB8AC3E}">
        <p14:creationId xmlns:p14="http://schemas.microsoft.com/office/powerpoint/2010/main" val="3982395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/>
        <p:txBody>
          <a:bodyPr lIns="91440" tIns="45720" rIns="91440" bIns="45720">
            <a:normAutofit fontScale="90000"/>
          </a:bodyPr>
          <a:lstStyle/>
          <a:p>
            <a:pPr eaLnBrk="1" hangingPunct="1">
              <a:defRPr/>
            </a:pPr>
            <a:r>
              <a:rPr lang="ru-RU" sz="2700" b="1" smtClean="0">
                <a:cs typeface="Times New Roman" pitchFamily="18" charset="0"/>
              </a:rPr>
              <a:t>Таблица 2000 «Использование коек дневного стационара медицинской организации по профилям»</a:t>
            </a:r>
            <a:endParaRPr lang="ru-RU" sz="2700" smtClean="0"/>
          </a:p>
        </p:txBody>
      </p:sp>
      <p:sp>
        <p:nvSpPr>
          <p:cNvPr id="147459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algn="just" eaLnBrk="1" hangingPunct="1">
              <a:defRPr/>
            </a:pPr>
            <a:r>
              <a:rPr lang="ru-RU" sz="3000" dirty="0" smtClean="0">
                <a:cs typeface="Times New Roman" pitchFamily="18" charset="0"/>
              </a:rPr>
              <a:t>Обратить внимание, чтобы на койках для детей не указывались сведения о взрослых пациентах, в том числе лиц старше трудоспособного возраста.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ru-RU" sz="3000" dirty="0" smtClean="0">
              <a:cs typeface="Times New Roman" pitchFamily="18" charset="0"/>
            </a:endParaRPr>
          </a:p>
          <a:p>
            <a:pPr algn="just" eaLnBrk="1" hangingPunct="1">
              <a:defRPr/>
            </a:pPr>
            <a:r>
              <a:rPr lang="ru-RU" sz="3000" dirty="0" smtClean="0">
                <a:cs typeface="Times New Roman" pitchFamily="18" charset="0"/>
              </a:rPr>
              <a:t>На акушерских койках не должно быть лиц, старше трудоспособного возраста.</a:t>
            </a:r>
          </a:p>
          <a:p>
            <a:pPr algn="just" eaLnBrk="1" hangingPunct="1">
              <a:defRPr/>
            </a:pPr>
            <a:r>
              <a:rPr lang="ru-RU" sz="3000" dirty="0" smtClean="0">
                <a:cs typeface="Times New Roman" pitchFamily="18" charset="0"/>
              </a:rPr>
              <a:t>Коек для беременных и рожениц не должно быть</a:t>
            </a:r>
          </a:p>
        </p:txBody>
      </p:sp>
    </p:spTree>
    <p:extLst>
      <p:ext uri="{BB962C8B-B14F-4D97-AF65-F5344CB8AC3E}">
        <p14:creationId xmlns:p14="http://schemas.microsoft.com/office/powerpoint/2010/main" val="1576876250"/>
      </p:ext>
    </p:extLst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8600"/>
            <a:ext cx="7772400" cy="5334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mtClean="0"/>
              <a:t>Форма </a:t>
            </a:r>
            <a:r>
              <a:rPr lang="ru-RU" b="1" smtClean="0"/>
              <a:t>14 ДС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85800"/>
            <a:ext cx="9144000" cy="5791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3600" dirty="0" smtClean="0">
              <a:solidFill>
                <a:schemeClr val="hlink"/>
              </a:solidFill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Больных переведенных из ДС в круглосуточный стационар или наоборот ( даже в пределах одного ЛПУ) считать выписанными и вновь поступившими соответственно…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День поступления и день выписки = 2 дня!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 smtClean="0"/>
              <a:t>Выходные, праздничные дни лечения учитываются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4000" dirty="0" smtClean="0">
                <a:solidFill>
                  <a:schemeClr val="hlink"/>
                </a:solidFill>
              </a:rPr>
              <a:t>Число детей всего в таблицах 2000 =3500</a:t>
            </a:r>
          </a:p>
        </p:txBody>
      </p:sp>
    </p:spTree>
    <p:extLst>
      <p:ext uri="{BB962C8B-B14F-4D97-AF65-F5344CB8AC3E}">
        <p14:creationId xmlns:p14="http://schemas.microsoft.com/office/powerpoint/2010/main" val="2377574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295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Таблица 2000 «Использование коек дневного стационара медицинской организации по профилям»</a:t>
            </a:r>
            <a:endParaRPr lang="ru-RU" sz="2900" dirty="0"/>
          </a:p>
        </p:txBody>
      </p:sp>
      <p:sp>
        <p:nvSpPr>
          <p:cNvPr id="26627" name="Содержимое 2"/>
          <p:cNvSpPr>
            <a:spLocks noGrp="1"/>
          </p:cNvSpPr>
          <p:nvPr>
            <p:ph idx="1"/>
          </p:nvPr>
        </p:nvSpPr>
        <p:spPr>
          <a:xfrm>
            <a:off x="457200" y="1557338"/>
            <a:ext cx="8229600" cy="4895850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altLang="ru-RU" sz="2800" dirty="0" smtClean="0">
                <a:cs typeface="Times New Roman" panose="02020603050405020304" pitchFamily="18" charset="0"/>
              </a:rPr>
              <a:t>графам </a:t>
            </a:r>
            <a:r>
              <a:rPr lang="ru-RU" altLang="ru-RU" sz="2800" dirty="0">
                <a:cs typeface="Times New Roman" panose="02020603050405020304" pitchFamily="18" charset="0"/>
              </a:rPr>
              <a:t>15-26 указываются сведения о числе коек, выписанных пациентах и проведенных ими </a:t>
            </a:r>
            <a:r>
              <a:rPr lang="ru-RU" altLang="ru-RU" sz="2800" dirty="0" err="1">
                <a:cs typeface="Times New Roman" panose="02020603050405020304" pitchFamily="18" charset="0"/>
              </a:rPr>
              <a:t>пациенто</a:t>
            </a:r>
            <a:r>
              <a:rPr lang="ru-RU" altLang="ru-RU" sz="2800" dirty="0">
                <a:cs typeface="Times New Roman" panose="02020603050405020304" pitchFamily="18" charset="0"/>
              </a:rPr>
              <a:t>-днях в дневных стационарах медицинских организаций, оказывающих помощь в амбулаторных условиях, </a:t>
            </a:r>
            <a:r>
              <a:rPr lang="ru-RU" altLang="ru-RU" sz="28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включая стационары на дому</a:t>
            </a:r>
            <a:r>
              <a:rPr lang="ru-RU" altLang="ru-RU" sz="2800" dirty="0" smtClean="0">
                <a:cs typeface="Times New Roman" panose="02020603050405020304" pitchFamily="18" charset="0"/>
              </a:rPr>
              <a:t>.</a:t>
            </a:r>
            <a:endParaRPr lang="ru-RU" altLang="ru-RU" sz="28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709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94688" cy="2159000"/>
          </a:xfrm>
        </p:spPr>
        <p:txBody>
          <a:bodyPr/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 Минэкономразвития России, Федеральный службы государственной статистики от 17 июля 2019 г. № 409 «Об утверждении методики определения возрастных групп населения»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2205038"/>
            <a:ext cx="8150225" cy="4525962"/>
          </a:xfrm>
        </p:spPr>
        <p:txBody>
          <a:bodyPr/>
          <a:lstStyle/>
          <a:p>
            <a:pPr marL="0" indent="0">
              <a:buFont typeface="Arial" pitchFamily="34" charset="0"/>
              <a:buNone/>
              <a:defRPr/>
            </a:pPr>
            <a:r>
              <a:rPr lang="ru-RU" b="1" dirty="0">
                <a:solidFill>
                  <a:srgbClr val="FF0000"/>
                </a:solidFill>
              </a:rPr>
              <a:t>	</a:t>
            </a:r>
          </a:p>
          <a:p>
            <a:pPr marL="0" indent="0" algn="just">
              <a:buFont typeface="Arial" pitchFamily="34" charset="0"/>
              <a:buNone/>
              <a:tabLst>
                <a:tab pos="182563" algn="l"/>
              </a:tabLst>
              <a:defRPr/>
            </a:pPr>
            <a:r>
              <a:rPr lang="ru-RU" b="1" dirty="0">
                <a:solidFill>
                  <a:srgbClr val="FF0000"/>
                </a:solidFill>
              </a:rPr>
              <a:t>    В </a:t>
            </a:r>
            <a:r>
              <a:rPr lang="ru-RU" b="1" dirty="0" smtClean="0">
                <a:solidFill>
                  <a:srgbClr val="FF0000"/>
                </a:solidFill>
              </a:rPr>
              <a:t>202</a:t>
            </a:r>
            <a:r>
              <a:rPr lang="en-US" b="1" dirty="0" smtClean="0">
                <a:solidFill>
                  <a:srgbClr val="FF0000"/>
                </a:solidFill>
              </a:rPr>
              <a:t>1 </a:t>
            </a:r>
            <a:r>
              <a:rPr lang="ru-RU" b="1" dirty="0" smtClean="0">
                <a:solidFill>
                  <a:srgbClr val="FF0000"/>
                </a:solidFill>
              </a:rPr>
              <a:t>как и в 2020 </a:t>
            </a:r>
            <a:r>
              <a:rPr lang="ru-RU" b="1" dirty="0">
                <a:solidFill>
                  <a:srgbClr val="FF0000"/>
                </a:solidFill>
              </a:rPr>
              <a:t>году к населению старше   трудоспособного возраста относятся:</a:t>
            </a:r>
          </a:p>
          <a:p>
            <a:pPr algn="just">
              <a:defRPr/>
            </a:pPr>
            <a:r>
              <a:rPr lang="ru-RU" b="1" dirty="0">
                <a:solidFill>
                  <a:srgbClr val="FF0000"/>
                </a:solidFill>
              </a:rPr>
              <a:t>женщины в возрасте 56 лет и старше;</a:t>
            </a:r>
          </a:p>
          <a:p>
            <a:pPr algn="just">
              <a:defRPr/>
            </a:pPr>
            <a:r>
              <a:rPr lang="ru-RU" b="1" dirty="0">
                <a:solidFill>
                  <a:srgbClr val="FF0000"/>
                </a:solidFill>
              </a:rPr>
              <a:t>мужчины в возрасте 61 год и старше.</a:t>
            </a:r>
          </a:p>
        </p:txBody>
      </p:sp>
    </p:spTree>
    <p:extLst>
      <p:ext uri="{BB962C8B-B14F-4D97-AF65-F5344CB8AC3E}">
        <p14:creationId xmlns:p14="http://schemas.microsoft.com/office/powerpoint/2010/main" val="4059594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Таблица 3000</a:t>
            </a:r>
          </a:p>
        </p:txBody>
      </p:sp>
      <p:sp>
        <p:nvSpPr>
          <p:cNvPr id="39939" name="Содержимое 2"/>
          <p:cNvSpPr>
            <a:spLocks noGrp="1"/>
          </p:cNvSpPr>
          <p:nvPr>
            <p:ph idx="1"/>
          </p:nvPr>
        </p:nvSpPr>
        <p:spPr>
          <a:xfrm>
            <a:off x="428625" y="1357313"/>
            <a:ext cx="8229600" cy="5024437"/>
          </a:xfrm>
        </p:spPr>
        <p:txBody>
          <a:bodyPr>
            <a:normAutofit lnSpcReduction="10000"/>
          </a:bodyPr>
          <a:lstStyle/>
          <a:p>
            <a:pPr marL="0" indent="0" algn="just" eaLnBrk="1" hangingPunct="1">
              <a:buFont typeface="Arial" pitchFamily="34" charset="0"/>
              <a:buNone/>
            </a:pPr>
            <a:r>
              <a:rPr lang="ru-RU" altLang="ru-RU" sz="3400" dirty="0" smtClean="0">
                <a:cs typeface="Times New Roman" pitchFamily="18" charset="0"/>
              </a:rPr>
              <a:t>Строка 1 (всего) должна быть равна сумме строк со 2 по 19 по графам с 4 по </a:t>
            </a:r>
            <a:r>
              <a:rPr lang="en-US" altLang="ru-RU" sz="3400" dirty="0" smtClean="0">
                <a:cs typeface="Times New Roman" pitchFamily="18" charset="0"/>
              </a:rPr>
              <a:t>9</a:t>
            </a:r>
            <a:r>
              <a:rPr lang="ru-RU" altLang="ru-RU" sz="3400" dirty="0" smtClean="0">
                <a:cs typeface="Times New Roman" pitchFamily="18" charset="0"/>
              </a:rPr>
              <a:t>.</a:t>
            </a:r>
            <a:endParaRPr lang="en-US" altLang="ru-RU" sz="3400" dirty="0" smtClean="0">
              <a:cs typeface="Times New Roman" pitchFamily="18" charset="0"/>
            </a:endParaRPr>
          </a:p>
          <a:p>
            <a:pPr marL="0" indent="0" algn="just" eaLnBrk="1" hangingPunct="1">
              <a:buFont typeface="Arial" pitchFamily="34" charset="0"/>
              <a:buNone/>
            </a:pPr>
            <a:r>
              <a:rPr lang="ru-RU" altLang="ru-RU" sz="3400" dirty="0" smtClean="0">
                <a:cs typeface="Times New Roman" pitchFamily="18" charset="0"/>
              </a:rPr>
              <a:t>В строке 21 </a:t>
            </a:r>
            <a:r>
              <a:rPr lang="ru-RU" altLang="ru-RU" sz="3400" b="1" dirty="0" smtClean="0">
                <a:cs typeface="Times New Roman" pitchFamily="18" charset="0"/>
              </a:rPr>
              <a:t>«Коды для особых целей» </a:t>
            </a:r>
            <a:r>
              <a:rPr lang="ru-RU" altLang="ru-RU" sz="3400" dirty="0" smtClean="0">
                <a:cs typeface="Times New Roman" pitchFamily="18" charset="0"/>
              </a:rPr>
              <a:t>указываются сведения о пациентах с </a:t>
            </a:r>
            <a:r>
              <a:rPr lang="ru-RU" altLang="ru-RU" sz="3400" dirty="0" err="1" smtClean="0">
                <a:cs typeface="Times New Roman" pitchFamily="18" charset="0"/>
              </a:rPr>
              <a:t>коронавирусной</a:t>
            </a:r>
            <a:r>
              <a:rPr lang="ru-RU" altLang="ru-RU" sz="3400" dirty="0" smtClean="0">
                <a:cs typeface="Times New Roman" pitchFamily="18" charset="0"/>
              </a:rPr>
              <a:t> инфекцией (</a:t>
            </a:r>
            <a:r>
              <a:rPr lang="en-US" altLang="ru-RU" sz="3400" dirty="0" smtClean="0">
                <a:cs typeface="Times New Roman" pitchFamily="18" charset="0"/>
              </a:rPr>
              <a:t>COVID-19)</a:t>
            </a:r>
            <a:r>
              <a:rPr lang="ru-RU" altLang="ru-RU" sz="3400" dirty="0" smtClean="0">
                <a:cs typeface="Times New Roman" pitchFamily="18" charset="0"/>
              </a:rPr>
              <a:t>:</a:t>
            </a:r>
          </a:p>
          <a:p>
            <a:pPr marL="0" indent="0" algn="just" eaLnBrk="1" hangingPunct="1"/>
            <a:r>
              <a:rPr lang="en-US" altLang="ru-RU" sz="3400" dirty="0" smtClean="0">
                <a:cs typeface="Times New Roman" pitchFamily="18" charset="0"/>
              </a:rPr>
              <a:t> U07.1 </a:t>
            </a:r>
            <a:r>
              <a:rPr lang="ru-RU" altLang="ru-RU" sz="3400" dirty="0" err="1" smtClean="0">
                <a:cs typeface="Times New Roman" pitchFamily="18" charset="0"/>
              </a:rPr>
              <a:t>Коронавирусная</a:t>
            </a:r>
            <a:r>
              <a:rPr lang="ru-RU" altLang="ru-RU" sz="3400" dirty="0" smtClean="0">
                <a:cs typeface="Times New Roman" pitchFamily="18" charset="0"/>
              </a:rPr>
              <a:t> инфекция </a:t>
            </a:r>
            <a:r>
              <a:rPr lang="en-US" altLang="ru-RU" sz="3400" dirty="0" smtClean="0">
                <a:cs typeface="Times New Roman" pitchFamily="18" charset="0"/>
              </a:rPr>
              <a:t>COVID-19</a:t>
            </a:r>
            <a:r>
              <a:rPr lang="ru-RU" altLang="ru-RU" sz="3400" dirty="0" smtClean="0">
                <a:cs typeface="Times New Roman" pitchFamily="18" charset="0"/>
              </a:rPr>
              <a:t> (вирус идентифицирован);</a:t>
            </a:r>
          </a:p>
          <a:p>
            <a:pPr marL="0" indent="0" algn="just" eaLnBrk="1" hangingPunct="1"/>
            <a:r>
              <a:rPr lang="en-US" altLang="ru-RU" sz="3400" dirty="0" smtClean="0">
                <a:cs typeface="Times New Roman" pitchFamily="18" charset="0"/>
              </a:rPr>
              <a:t>U07.</a:t>
            </a:r>
            <a:r>
              <a:rPr lang="ru-RU" altLang="ru-RU" sz="3400" dirty="0" smtClean="0">
                <a:cs typeface="Times New Roman" pitchFamily="18" charset="0"/>
              </a:rPr>
              <a:t>2</a:t>
            </a:r>
            <a:r>
              <a:rPr lang="en-US" altLang="ru-RU" sz="3400" dirty="0" smtClean="0">
                <a:cs typeface="Times New Roman" pitchFamily="18" charset="0"/>
              </a:rPr>
              <a:t> </a:t>
            </a:r>
            <a:r>
              <a:rPr lang="ru-RU" altLang="ru-RU" sz="3400" dirty="0" err="1" smtClean="0">
                <a:cs typeface="Times New Roman" pitchFamily="18" charset="0"/>
              </a:rPr>
              <a:t>Коронавирусная</a:t>
            </a:r>
            <a:r>
              <a:rPr lang="ru-RU" altLang="ru-RU" sz="3400" dirty="0" smtClean="0">
                <a:cs typeface="Times New Roman" pitchFamily="18" charset="0"/>
              </a:rPr>
              <a:t> инфекция </a:t>
            </a:r>
            <a:r>
              <a:rPr lang="en-US" altLang="ru-RU" sz="3400" dirty="0" smtClean="0">
                <a:cs typeface="Times New Roman" pitchFamily="18" charset="0"/>
              </a:rPr>
              <a:t>COVID-19</a:t>
            </a:r>
            <a:r>
              <a:rPr lang="ru-RU" altLang="ru-RU" sz="3400" dirty="0" smtClean="0">
                <a:cs typeface="Times New Roman" pitchFamily="18" charset="0"/>
              </a:rPr>
              <a:t> (вирус не идентифицирован).</a:t>
            </a:r>
          </a:p>
          <a:p>
            <a:pPr marL="0" indent="0" algn="just" eaLnBrk="1" hangingPunct="1">
              <a:buFont typeface="Arial" pitchFamily="34" charset="0"/>
              <a:buNone/>
            </a:pPr>
            <a:endParaRPr lang="ru-RU" altLang="ru-RU" sz="3400" dirty="0" smtClean="0"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1831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Таблица 3500</a:t>
            </a:r>
          </a:p>
        </p:txBody>
      </p:sp>
      <p:sp>
        <p:nvSpPr>
          <p:cNvPr id="41987" name="Содержимое 2"/>
          <p:cNvSpPr>
            <a:spLocks noGrp="1"/>
          </p:cNvSpPr>
          <p:nvPr>
            <p:ph idx="1"/>
          </p:nvPr>
        </p:nvSpPr>
        <p:spPr>
          <a:xfrm>
            <a:off x="428625" y="1357313"/>
            <a:ext cx="8391525" cy="5024437"/>
          </a:xfrm>
        </p:spPr>
        <p:txBody>
          <a:bodyPr>
            <a:normAutofit lnSpcReduction="10000"/>
          </a:bodyPr>
          <a:lstStyle/>
          <a:p>
            <a:pPr marL="0" indent="0" algn="just" eaLnBrk="1" hangingPunct="1">
              <a:buFont typeface="Arial" pitchFamily="34" charset="0"/>
              <a:buNone/>
            </a:pPr>
            <a:r>
              <a:rPr lang="ru-RU" altLang="ru-RU" sz="3400" dirty="0" smtClean="0">
                <a:cs typeface="Times New Roman" pitchFamily="18" charset="0"/>
              </a:rPr>
              <a:t>Строка 1 (всего) должна быть равна сумме строк со 2 по 20 по графам с 4 по 9.</a:t>
            </a:r>
          </a:p>
          <a:p>
            <a:pPr marL="0" indent="0" algn="just" eaLnBrk="1" hangingPunct="1">
              <a:buFont typeface="Arial" pitchFamily="34" charset="0"/>
              <a:buNone/>
            </a:pPr>
            <a:r>
              <a:rPr lang="ru-RU" altLang="ru-RU" sz="3400" dirty="0" smtClean="0">
                <a:cs typeface="Times New Roman" pitchFamily="18" charset="0"/>
              </a:rPr>
              <a:t>В строке 22 </a:t>
            </a:r>
            <a:r>
              <a:rPr lang="ru-RU" altLang="ru-RU" sz="3400" b="1" dirty="0" smtClean="0">
                <a:cs typeface="Times New Roman" pitchFamily="18" charset="0"/>
              </a:rPr>
              <a:t>«Коды для особых целей» </a:t>
            </a:r>
            <a:r>
              <a:rPr lang="ru-RU" altLang="ru-RU" sz="3400" dirty="0" smtClean="0">
                <a:cs typeface="Times New Roman" pitchFamily="18" charset="0"/>
              </a:rPr>
              <a:t>указываются сведения о пациентах с </a:t>
            </a:r>
            <a:r>
              <a:rPr lang="ru-RU" altLang="ru-RU" sz="3400" dirty="0" err="1" smtClean="0">
                <a:cs typeface="Times New Roman" pitchFamily="18" charset="0"/>
              </a:rPr>
              <a:t>коронавирусной</a:t>
            </a:r>
            <a:r>
              <a:rPr lang="ru-RU" altLang="ru-RU" sz="3400" dirty="0" smtClean="0">
                <a:cs typeface="Times New Roman" pitchFamily="18" charset="0"/>
              </a:rPr>
              <a:t> инфекцией (</a:t>
            </a:r>
            <a:r>
              <a:rPr lang="en-US" altLang="ru-RU" sz="3400" dirty="0" smtClean="0">
                <a:cs typeface="Times New Roman" pitchFamily="18" charset="0"/>
              </a:rPr>
              <a:t>COVID-19)</a:t>
            </a:r>
            <a:r>
              <a:rPr lang="ru-RU" altLang="ru-RU" sz="3400" dirty="0" smtClean="0">
                <a:cs typeface="Times New Roman" pitchFamily="18" charset="0"/>
              </a:rPr>
              <a:t>:</a:t>
            </a:r>
          </a:p>
          <a:p>
            <a:pPr marL="0" indent="0" algn="just" eaLnBrk="1" hangingPunct="1"/>
            <a:r>
              <a:rPr lang="en-US" altLang="ru-RU" sz="3400" dirty="0" smtClean="0">
                <a:cs typeface="Times New Roman" pitchFamily="18" charset="0"/>
              </a:rPr>
              <a:t>U07.1 </a:t>
            </a:r>
            <a:r>
              <a:rPr lang="ru-RU" altLang="ru-RU" sz="3400" dirty="0" err="1" smtClean="0">
                <a:cs typeface="Times New Roman" pitchFamily="18" charset="0"/>
              </a:rPr>
              <a:t>Коронавирусная</a:t>
            </a:r>
            <a:r>
              <a:rPr lang="ru-RU" altLang="ru-RU" sz="3400" dirty="0" smtClean="0">
                <a:cs typeface="Times New Roman" pitchFamily="18" charset="0"/>
              </a:rPr>
              <a:t> инфекция </a:t>
            </a:r>
            <a:r>
              <a:rPr lang="en-US" altLang="ru-RU" sz="3400" dirty="0" smtClean="0">
                <a:cs typeface="Times New Roman" pitchFamily="18" charset="0"/>
              </a:rPr>
              <a:t>COVID-19</a:t>
            </a:r>
            <a:r>
              <a:rPr lang="ru-RU" altLang="ru-RU" sz="3400" dirty="0" smtClean="0">
                <a:cs typeface="Times New Roman" pitchFamily="18" charset="0"/>
              </a:rPr>
              <a:t> (вирус идентифицирован);</a:t>
            </a:r>
          </a:p>
          <a:p>
            <a:pPr marL="0" indent="0" algn="just" eaLnBrk="1" hangingPunct="1"/>
            <a:r>
              <a:rPr lang="en-US" altLang="ru-RU" sz="3400" dirty="0" smtClean="0">
                <a:cs typeface="Times New Roman" pitchFamily="18" charset="0"/>
              </a:rPr>
              <a:t>U07.</a:t>
            </a:r>
            <a:r>
              <a:rPr lang="ru-RU" altLang="ru-RU" sz="3400" dirty="0" smtClean="0">
                <a:cs typeface="Times New Roman" pitchFamily="18" charset="0"/>
              </a:rPr>
              <a:t>2</a:t>
            </a:r>
            <a:r>
              <a:rPr lang="en-US" altLang="ru-RU" sz="3400" dirty="0" smtClean="0">
                <a:cs typeface="Times New Roman" pitchFamily="18" charset="0"/>
              </a:rPr>
              <a:t> </a:t>
            </a:r>
            <a:r>
              <a:rPr lang="ru-RU" altLang="ru-RU" sz="3400" dirty="0" err="1" smtClean="0">
                <a:cs typeface="Times New Roman" pitchFamily="18" charset="0"/>
              </a:rPr>
              <a:t>Коронавирусная</a:t>
            </a:r>
            <a:r>
              <a:rPr lang="ru-RU" altLang="ru-RU" sz="3400" dirty="0" smtClean="0">
                <a:cs typeface="Times New Roman" pitchFamily="18" charset="0"/>
              </a:rPr>
              <a:t> инфекция </a:t>
            </a:r>
            <a:r>
              <a:rPr lang="en-US" altLang="ru-RU" sz="3400" dirty="0" smtClean="0">
                <a:cs typeface="Times New Roman" pitchFamily="18" charset="0"/>
              </a:rPr>
              <a:t>COVID-19</a:t>
            </a:r>
            <a:r>
              <a:rPr lang="ru-RU" altLang="ru-RU" sz="3400" dirty="0" smtClean="0">
                <a:cs typeface="Times New Roman" pitchFamily="18" charset="0"/>
              </a:rPr>
              <a:t> (вирус не идентифицирован).</a:t>
            </a:r>
          </a:p>
        </p:txBody>
      </p:sp>
    </p:spTree>
    <p:extLst>
      <p:ext uri="{BB962C8B-B14F-4D97-AF65-F5344CB8AC3E}">
        <p14:creationId xmlns:p14="http://schemas.microsoft.com/office/powerpoint/2010/main" val="4017210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188913"/>
            <a:ext cx="2592387" cy="395287"/>
          </a:xfrm>
        </p:spPr>
        <p:txBody>
          <a:bodyPr>
            <a:normAutofit fontScale="90000"/>
          </a:bodyPr>
          <a:lstStyle/>
          <a:p>
            <a:pPr marL="838200" indent="-838200">
              <a:defRPr/>
            </a:pPr>
            <a:r>
              <a:rPr lang="ru-RU" altLang="ru-RU" sz="2400" b="1" dirty="0"/>
              <a:t>Таблица </a:t>
            </a:r>
            <a:r>
              <a:rPr lang="ru-RU" altLang="ru-RU" sz="2400" b="1" dirty="0" smtClean="0"/>
              <a:t>2513</a:t>
            </a:r>
            <a:r>
              <a:rPr lang="ru-RU" altLang="ru-RU" sz="3200" b="1" dirty="0" smtClean="0"/>
              <a:t> </a:t>
            </a:r>
            <a:endParaRPr lang="ru-RU" altLang="ru-RU" sz="2400" dirty="0"/>
          </a:p>
        </p:txBody>
      </p:sp>
      <p:sp>
        <p:nvSpPr>
          <p:cNvPr id="512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2987675" y="0"/>
            <a:ext cx="5105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1"/>
              </a:buClr>
              <a:buChar char="»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tx2"/>
              </a:buClr>
              <a:buSzPct val="75000"/>
              <a:buFont typeface="Wingdings" pitchFamily="2" charset="2"/>
              <a:buChar char="n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ru-RU" altLang="ru-RU" sz="2400" b="1">
                <a:cs typeface="Arial" charset="0"/>
              </a:rPr>
              <a:t>Целевые осмотры на туберкулез</a:t>
            </a:r>
            <a:r>
              <a:rPr lang="ru-RU" altLang="ru-RU" sz="2400">
                <a:cs typeface="Arial" charset="0"/>
              </a:rPr>
              <a:t> </a:t>
            </a:r>
          </a:p>
        </p:txBody>
      </p:sp>
      <p:graphicFrame>
        <p:nvGraphicFramePr>
          <p:cNvPr id="210411" name="Group 49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4142448524"/>
              </p:ext>
            </p:extLst>
          </p:nvPr>
        </p:nvGraphicFramePr>
        <p:xfrm>
          <a:off x="323850" y="704850"/>
          <a:ext cx="8353425" cy="6153149"/>
        </p:xfrm>
        <a:graphic>
          <a:graphicData uri="http://schemas.openxmlformats.org/drawingml/2006/table">
            <a:tbl>
              <a:tblPr/>
              <a:tblGrid>
                <a:gridCol w="4283808"/>
                <a:gridCol w="571174"/>
                <a:gridCol w="713967"/>
                <a:gridCol w="856762"/>
                <a:gridCol w="856762"/>
                <a:gridCol w="1070952"/>
              </a:tblGrid>
              <a:tr h="304792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сельских жителей</a:t>
                      </a: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Выявлен туберкулез</a:t>
                      </a: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400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сельских жителей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Осмотрено пациентов, всего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детей:  0-7 лет включительно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8 - 14 лет включительно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5273"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15-17 лет включительно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16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числа осмотренных (стр.1) обследовано:</a:t>
                      </a:r>
                    </a:p>
                    <a:p>
                      <a:pPr marL="45720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флюорографически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53">
                <a:tc>
                  <a:txBody>
                    <a:bodyPr/>
                    <a:lstStyle/>
                    <a:p>
                      <a:pPr marL="45720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бактериоскопически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116"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числа осмотренных детей (стр.1.1 + 1.2 + 1.3) проведены: 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4882">
                <a:tc>
                  <a:txBody>
                    <a:bodyPr/>
                    <a:lstStyle/>
                    <a:p>
                      <a:pPr marL="45720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иммунодиагностика с применением аллергена бактерий с 2 туберкулиновыми единицами очищенного туберкулина в стандартном разведении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519">
                <a:tc>
                  <a:txBody>
                    <a:bodyPr/>
                    <a:lstStyle/>
                    <a:p>
                      <a:pPr marL="457200" marR="0" lvl="1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иммунодиагностика с применением аллергена туберкулезного рекомбинантного в стандартном разведении</a:t>
                      </a: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6802">
                <a:tc>
                  <a:txBody>
                    <a:bodyPr/>
                    <a:lstStyle/>
                    <a:p>
                      <a:pPr marL="457200" marR="0" lvl="2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рентгенологическое (флюорографическое) исследование органов грудной клетки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5" marB="4571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91445" marR="91445" marT="45715" marB="4571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L="91445" marR="91445" marT="45715" marB="4571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10405" name="Rectangle 485"/>
          <p:cNvSpPr>
            <a:spLocks noChangeArrowheads="1"/>
          </p:cNvSpPr>
          <p:nvPr/>
        </p:nvSpPr>
        <p:spPr bwMode="auto">
          <a:xfrm>
            <a:off x="5029200" y="3352800"/>
            <a:ext cx="3581400" cy="762000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dirty="0">
                <a:cs typeface="Arial" pitchFamily="34" charset="0"/>
              </a:rPr>
              <a:t>Строка 1 больше (равна) сумме строк 2+ 3+4+5</a:t>
            </a:r>
          </a:p>
        </p:txBody>
      </p:sp>
    </p:spTree>
    <p:extLst>
      <p:ext uri="{BB962C8B-B14F-4D97-AF65-F5344CB8AC3E}">
        <p14:creationId xmlns:p14="http://schemas.microsoft.com/office/powerpoint/2010/main" val="958205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63" y="785813"/>
            <a:ext cx="8229600" cy="4803775"/>
          </a:xfrm>
        </p:spPr>
        <p:txBody>
          <a:bodyPr>
            <a:normAutofit/>
          </a:bodyPr>
          <a:lstStyle/>
          <a:p>
            <a:pPr eaLnBrk="1" hangingPunct="1">
              <a:buFont typeface="Arial" pitchFamily="34" charset="0"/>
              <a:buNone/>
              <a:defRPr/>
            </a:pPr>
            <a:endParaRPr lang="ru-RU" altLang="ru-RU" dirty="0"/>
          </a:p>
          <a:p>
            <a:pPr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altLang="ru-RU" dirty="0"/>
              <a:t>    </a:t>
            </a:r>
            <a:r>
              <a:rPr lang="ru-RU" altLang="ru-RU" sz="40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Дополнительные </a:t>
            </a:r>
            <a:r>
              <a:rPr lang="ru-RU" altLang="ru-RU" sz="40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сведения о показателях работы дневных стационаров медицинских организаций, оказывающих помощь на дому </a:t>
            </a:r>
          </a:p>
          <a:p>
            <a:pPr algn="ctr" eaLnBrk="1" hangingPunct="1">
              <a:spcBef>
                <a:spcPct val="0"/>
              </a:spcBef>
              <a:buFont typeface="Arial" pitchFamily="34" charset="0"/>
              <a:buNone/>
              <a:defRPr/>
            </a:pPr>
            <a:r>
              <a:rPr lang="ru-RU" altLang="ru-RU" sz="4000" b="1" dirty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(стационаров на дому</a:t>
            </a:r>
            <a:r>
              <a:rPr lang="ru-RU" altLang="ru-RU" sz="4000" b="1" dirty="0" smtClean="0">
                <a:effectLst>
                  <a:outerShdw blurRad="38100" dist="38100" dir="2700000" algn="tl">
                    <a:srgbClr val="C0C0C0"/>
                  </a:outerShdw>
                </a:effectLst>
                <a:cs typeface="Times New Roman" panose="02020603050405020304" pitchFamily="18" charset="0"/>
              </a:rPr>
              <a:t>) 14 ДС ДОП</a:t>
            </a:r>
            <a:endParaRPr lang="ru-RU" altLang="ru-RU" sz="4000" b="1" dirty="0">
              <a:effectLst>
                <a:outerShdw blurRad="38100" dist="38100" dir="2700000" algn="tl">
                  <a:srgbClr val="C0C0C0"/>
                </a:outerShdw>
              </a:effectLst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3930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642938" y="500063"/>
            <a:ext cx="8304212" cy="594360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2400" b="1" dirty="0"/>
              <a:t/>
            </a:r>
            <a:br>
              <a:rPr lang="en-US" sz="2400" b="1" dirty="0"/>
            </a:b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Заполнение данных о работе</a:t>
            </a: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скорой медицинской помощи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форме федерального статистического наблюдения № 30 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«Сведения </a:t>
            </a: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 медицинской организации</a:t>
            </a: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35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6534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ChangeArrowheads="1"/>
          </p:cNvSpPr>
          <p:nvPr/>
        </p:nvSpPr>
        <p:spPr bwMode="auto">
          <a:xfrm>
            <a:off x="755650" y="765175"/>
            <a:ext cx="7786688" cy="4278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400" b="1"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</a:t>
            </a:r>
          </a:p>
          <a:p>
            <a:pPr algn="ctr" eaLnBrk="1" hangingPunct="1"/>
            <a:r>
              <a:rPr lang="ru-RU" altLang="ru-RU" sz="3400" b="1">
                <a:latin typeface="Times New Roman" pitchFamily="18" charset="0"/>
                <a:cs typeface="Times New Roman" pitchFamily="18" charset="0"/>
              </a:rPr>
              <a:t>Федерации от 20 июня 2013  г. № 388н </a:t>
            </a:r>
          </a:p>
          <a:p>
            <a:pPr algn="ctr" eaLnBrk="1" hangingPunct="1"/>
            <a:r>
              <a:rPr lang="ru-RU" altLang="ru-RU" sz="3400" b="1">
                <a:latin typeface="Times New Roman" pitchFamily="18" charset="0"/>
                <a:cs typeface="Times New Roman" pitchFamily="18" charset="0"/>
              </a:rPr>
              <a:t> «Об утверждении порядка оказания скорой, в том числе скорой специализированной, медицинской помощи» </a:t>
            </a:r>
          </a:p>
          <a:p>
            <a:pPr algn="ctr" eaLnBrk="1" hangingPunct="1"/>
            <a:r>
              <a:rPr lang="ru-RU" altLang="ru-RU" sz="3400" b="1">
                <a:latin typeface="Times New Roman" pitchFamily="18" charset="0"/>
                <a:cs typeface="Times New Roman" pitchFamily="18" charset="0"/>
              </a:rPr>
              <a:t>(в редакции от 21 февраля 2020 г.)</a:t>
            </a:r>
            <a:endParaRPr lang="en-US" altLang="ru-RU" sz="3400" b="1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446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3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13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1378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63" y="381000"/>
            <a:ext cx="8429625" cy="887413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Скорая, в том числе скорая специализированная, медицинская помощь</a:t>
            </a:r>
          </a:p>
        </p:txBody>
      </p:sp>
      <p:sp>
        <p:nvSpPr>
          <p:cNvPr id="107523" name="Rectangle 3"/>
          <p:cNvSpPr>
            <a:spLocks noGrp="1"/>
          </p:cNvSpPr>
          <p:nvPr>
            <p:ph type="body" idx="1"/>
          </p:nvPr>
        </p:nvSpPr>
        <p:spPr>
          <a:xfrm>
            <a:off x="642938" y="1557338"/>
            <a:ext cx="7889875" cy="4835525"/>
          </a:xfrm>
        </p:spPr>
        <p:txBody>
          <a:bodyPr/>
          <a:lstStyle/>
          <a:p>
            <a:pPr marL="0" indent="0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3300" smtClean="0">
                <a:latin typeface="Times New Roman" pitchFamily="18" charset="0"/>
                <a:cs typeface="Times New Roman" pitchFamily="18" charset="0"/>
              </a:rPr>
              <a:t>оказывается при заболеваниях, несчастных случаях, травмах, отравлениях и других состояниях, требующих срочного медицинского вмешательства вне медицинской организации, в амбулаторных и стационарных условиях. </a:t>
            </a:r>
          </a:p>
          <a:p>
            <a:pPr marL="0" indent="0" algn="just" eaLnBrk="1" hangingPunct="1">
              <a:lnSpc>
                <a:spcPct val="80000"/>
              </a:lnSpc>
              <a:buFontTx/>
              <a:buNone/>
            </a:pPr>
            <a:r>
              <a:rPr lang="ru-RU" altLang="ru-RU" sz="3300" smtClean="0">
                <a:latin typeface="Times New Roman" pitchFamily="18" charset="0"/>
                <a:cs typeface="Times New Roman" pitchFamily="18" charset="0"/>
              </a:rPr>
              <a:t>Скорая медицинская помощь осуществляется на основе стандартов медицинской помощи и с учетом клинических рекомендаций (протоколов лечения).</a:t>
            </a:r>
          </a:p>
        </p:txBody>
      </p:sp>
    </p:spTree>
    <p:extLst>
      <p:ext uri="{BB962C8B-B14F-4D97-AF65-F5344CB8AC3E}">
        <p14:creationId xmlns:p14="http://schemas.microsoft.com/office/powerpoint/2010/main" val="4207377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07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1075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075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522" grpId="0"/>
      <p:bldP spid="10752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88" y="214313"/>
            <a:ext cx="8643937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 в форме федерального статистического наблюдения № 30</a:t>
            </a:r>
          </a:p>
        </p:txBody>
      </p:sp>
      <p:sp>
        <p:nvSpPr>
          <p:cNvPr id="5123" name="Содержимое 2"/>
          <p:cNvSpPr>
            <a:spLocks noGrp="1"/>
          </p:cNvSpPr>
          <p:nvPr>
            <p:ph idx="1"/>
          </p:nvPr>
        </p:nvSpPr>
        <p:spPr>
          <a:xfrm>
            <a:off x="611188" y="1773238"/>
            <a:ext cx="8229600" cy="4857750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altLang="ru-RU" b="1" i="1" smtClean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altLang="ru-RU" b="1" i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altLang="ru-RU" b="1" i="1" smtClean="0">
                <a:latin typeface="Times New Roman" pitchFamily="18" charset="0"/>
                <a:cs typeface="Times New Roman" pitchFamily="18" charset="0"/>
              </a:rPr>
              <a:t>. Работа медицинской организации.</a:t>
            </a:r>
          </a:p>
          <a:p>
            <a:pPr algn="just" eaLnBrk="1" hangingPunct="1"/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таблица 1060 «Категорийность станции (отделения) скорой медицинской помощи» заполняется станциями скорой медицинской помощи и медицинскими организациями, имеющими в своем составе отделения скорой медицинской помощи.</a:t>
            </a:r>
          </a:p>
          <a:p>
            <a:pPr algn="just" eaLnBrk="1" hangingPunct="1"/>
            <a:endParaRPr lang="ru-RU" altLang="ru-RU" sz="280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94093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одержимое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758593885"/>
              </p:ext>
            </p:extLst>
          </p:nvPr>
        </p:nvGraphicFramePr>
        <p:xfrm>
          <a:off x="563563" y="1416050"/>
          <a:ext cx="8112125" cy="5265769"/>
        </p:xfrm>
        <a:graphic>
          <a:graphicData uri="http://schemas.openxmlformats.org/drawingml/2006/table">
            <a:tbl>
              <a:tblPr/>
              <a:tblGrid>
                <a:gridCol w="4154422"/>
                <a:gridCol w="789340"/>
                <a:gridCol w="1584181"/>
                <a:gridCol w="1584182"/>
              </a:tblGrid>
              <a:tr h="157731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Станции скорой медицинской помощи (да-1, нет-0)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Отделения скорой медицинской помощи (да-1, нет – 0)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041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120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выполненных вызовов скорой медицинской помощи в год: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свыше 100 тысяч (</a:t>
                      </a:r>
                      <a:r>
                        <a:rPr kumimoji="0" lang="ru-RU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внекатегорийная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14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75 до 100 тысяч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83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50 до 75 тысяч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9927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25 до 50 тысяч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04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71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10 до 25 тысяч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05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015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5 до 10 тысяч 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06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494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менее 5 тысяч  (</a:t>
                      </a: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категории) 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07</a:t>
                      </a:r>
                    </a:p>
                  </a:txBody>
                  <a:tcPr marL="68584" marR="68584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4" marR="68584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Заголовок 1"/>
          <p:cNvSpPr txBox="1">
            <a:spLocks/>
          </p:cNvSpPr>
          <p:nvPr/>
        </p:nvSpPr>
        <p:spPr>
          <a:xfrm>
            <a:off x="827088" y="404813"/>
            <a:ext cx="7993062" cy="101123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Таблица 1060 «</a:t>
            </a:r>
            <a:r>
              <a:rPr lang="ru-RU" sz="28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Категорийность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 станции (отделения) скорой медицинской помощи»</a:t>
            </a:r>
            <a:endParaRPr lang="ru-RU" sz="2800" dirty="0"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4315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4213" y="1773238"/>
            <a:ext cx="8229600" cy="4525962"/>
          </a:xfrm>
        </p:spPr>
        <p:txBody>
          <a:bodyPr/>
          <a:lstStyle/>
          <a:p>
            <a:pPr marL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. Штаты медицинской организации.</a:t>
            </a:r>
          </a:p>
          <a:p>
            <a:pPr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таблица 1105 «Персонал станций (отделений) скорой медицинской помощи».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defRPr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8313" y="476250"/>
            <a:ext cx="836295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</p:spTree>
    <p:extLst>
      <p:ext uri="{BB962C8B-B14F-4D97-AF65-F5344CB8AC3E}">
        <p14:creationId xmlns:p14="http://schemas.microsoft.com/office/powerpoint/2010/main" val="1989102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</a:t>
            </a:r>
            <a:r>
              <a:rPr lang="ru-RU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1105 «Должности и физические лица станции (отделения) скорой медицинской помощи»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9090330"/>
              </p:ext>
            </p:extLst>
          </p:nvPr>
        </p:nvGraphicFramePr>
        <p:xfrm>
          <a:off x="468313" y="1500188"/>
          <a:ext cx="8462960" cy="4908700"/>
        </p:xfrm>
        <a:graphic>
          <a:graphicData uri="http://schemas.openxmlformats.org/drawingml/2006/table">
            <a:tbl>
              <a:tblPr/>
              <a:tblGrid>
                <a:gridCol w="1655571"/>
                <a:gridCol w="864176"/>
                <a:gridCol w="719846"/>
                <a:gridCol w="864095"/>
                <a:gridCol w="1008113"/>
                <a:gridCol w="936104"/>
                <a:gridCol w="1008111"/>
                <a:gridCol w="720081"/>
                <a:gridCol w="686863"/>
              </a:tblGrid>
              <a:tr h="354611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4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врачи, всего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4167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старшие врачи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врачи скорой мед. помощи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анесте-зиологи-реанима-тологи</a:t>
                      </a:r>
                      <a:endParaRPr kumimoji="0" lang="ru-RU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психиатры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педиатры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8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37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Штатные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37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Занятые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9268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Физические лица основных работников на занятых должностях, чел.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011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станции (отделения) скорой медицинской помощи»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44160885"/>
              </p:ext>
            </p:extLst>
          </p:nvPr>
        </p:nvGraphicFramePr>
        <p:xfrm>
          <a:off x="295275" y="1628775"/>
          <a:ext cx="8553450" cy="4981575"/>
        </p:xfrm>
        <a:graphic>
          <a:graphicData uri="http://schemas.openxmlformats.org/drawingml/2006/table">
            <a:tbl>
              <a:tblPr/>
              <a:tblGrid>
                <a:gridCol w="1673271"/>
                <a:gridCol w="875262"/>
                <a:gridCol w="725697"/>
                <a:gridCol w="1018891"/>
                <a:gridCol w="1351756"/>
                <a:gridCol w="936104"/>
                <a:gridCol w="907387"/>
                <a:gridCol w="1065082"/>
              </a:tblGrid>
              <a:tr h="354583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Должности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7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54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 медицинский персонал, всего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45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медицинские сестры (фельдшеры) по приему вызовов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фельд-шеры</a:t>
                      </a:r>
                      <a:r>
                        <a:rPr kumimoji="0" 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скорой мед. помощи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меди-цинские сестры</a:t>
                      </a: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медицинс</a:t>
                      </a:r>
                      <a:r>
                        <a:rPr kumimoji="0" lang="ru-RU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-кие сестры </a:t>
                      </a:r>
                      <a:r>
                        <a:rPr kumimoji="0" lang="ru-RU" sz="15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анесте-зисты</a:t>
                      </a:r>
                      <a:endParaRPr kumimoji="0" lang="ru-RU" sz="15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935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Штатные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7350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Занятые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92921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Физические лица основных работников на занятых должностях, чел.</a:t>
                      </a:r>
                    </a:p>
                  </a:txBody>
                  <a:tcPr marL="68598" marR="68598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98" marR="68598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295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станции (отделения) скорой медицинской помощи»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7146228"/>
              </p:ext>
            </p:extLst>
          </p:nvPr>
        </p:nvGraphicFramePr>
        <p:xfrm>
          <a:off x="457200" y="1628775"/>
          <a:ext cx="8462962" cy="4451364"/>
        </p:xfrm>
        <a:graphic>
          <a:graphicData uri="http://schemas.openxmlformats.org/drawingml/2006/table">
            <a:tbl>
              <a:tblPr/>
              <a:tblGrid>
                <a:gridCol w="2015456"/>
                <a:gridCol w="1008112"/>
                <a:gridCol w="1224136"/>
                <a:gridCol w="1296144"/>
                <a:gridCol w="1224136"/>
                <a:gridCol w="1694978"/>
              </a:tblGrid>
              <a:tr h="315463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Должности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3092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младший </a:t>
                      </a:r>
                      <a:r>
                        <a:rPr kumimoji="0" lang="ru-RU" sz="18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</a:t>
                      </a: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-кий персонал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прочий персонал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гр.16):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45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водители</a:t>
                      </a:r>
                    </a:p>
                  </a:txBody>
                  <a:tcPr marL="68586" marR="68586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840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67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Штатные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01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67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Занятые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02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1870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Физические лица основных работников на занятых должностях, чел.</a:t>
                      </a:r>
                    </a:p>
                  </a:txBody>
                  <a:tcPr marL="68586" marR="68586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03</a:t>
                      </a: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6" marR="68586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5382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980728"/>
            <a:ext cx="8075240" cy="4886672"/>
          </a:xfrm>
        </p:spPr>
        <p:txBody>
          <a:bodyPr/>
          <a:lstStyle/>
          <a:p>
            <a:pPr marL="0" indent="0" algn="ctr">
              <a:buNone/>
            </a:pPr>
            <a:r>
              <a:rPr lang="ru-RU" altLang="ru-RU" b="1" dirty="0">
                <a:latin typeface="Times New Roman" panose="02020603050405020304" pitchFamily="18" charset="0"/>
              </a:rPr>
              <a:t>Годовой отчет </a:t>
            </a:r>
            <a:r>
              <a:rPr lang="ru-RU" altLang="ru-RU" b="1" dirty="0" smtClean="0">
                <a:latin typeface="Times New Roman" panose="02020603050405020304" pitchFamily="18" charset="0"/>
              </a:rPr>
              <a:t>форма федерального </a:t>
            </a:r>
            <a:r>
              <a:rPr lang="ru-RU" altLang="ru-RU" b="1" dirty="0">
                <a:latin typeface="Times New Roman" panose="02020603050405020304" pitchFamily="18" charset="0"/>
              </a:rPr>
              <a:t>статистического наблюдения </a:t>
            </a:r>
            <a:endParaRPr lang="ru-RU" altLang="ru-RU" b="1" dirty="0" smtClean="0"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sz="4400" b="1" dirty="0" smtClean="0">
                <a:latin typeface="Times New Roman" panose="02020603050405020304" pitchFamily="18" charset="0"/>
              </a:rPr>
              <a:t>№</a:t>
            </a:r>
            <a:r>
              <a:rPr lang="ru-RU" altLang="ru-RU" sz="4400" b="1" dirty="0">
                <a:latin typeface="Times New Roman" panose="02020603050405020304" pitchFamily="18" charset="0"/>
              </a:rPr>
              <a:t>16-ВН </a:t>
            </a:r>
            <a:endParaRPr lang="ru-RU" altLang="ru-RU" sz="4400" b="1" dirty="0" smtClean="0"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b="1" dirty="0" smtClean="0">
                <a:latin typeface="Times New Roman" panose="02020603050405020304" pitchFamily="18" charset="0"/>
              </a:rPr>
              <a:t>«</a:t>
            </a:r>
            <a:r>
              <a:rPr lang="ru-RU" altLang="ru-RU" b="1" dirty="0">
                <a:latin typeface="Times New Roman" panose="02020603050405020304" pitchFamily="18" charset="0"/>
              </a:rPr>
              <a:t>Сведения о причинах временной нетрудоспособности», утв. приказом Росстата от 25.12.2014 №723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5848244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142875"/>
            <a:ext cx="8605837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станции (отделения) скорой медицинской помощи»</a:t>
            </a:r>
          </a:p>
        </p:txBody>
      </p:sp>
      <p:sp>
        <p:nvSpPr>
          <p:cNvPr id="12291" name="Содержимое 2"/>
          <p:cNvSpPr>
            <a:spLocks noGrp="1"/>
          </p:cNvSpPr>
          <p:nvPr>
            <p:ph idx="1"/>
          </p:nvPr>
        </p:nvSpPr>
        <p:spPr>
          <a:xfrm>
            <a:off x="357188" y="1214438"/>
            <a:ext cx="8535987" cy="5183187"/>
          </a:xfrm>
        </p:spPr>
        <p:txBody>
          <a:bodyPr>
            <a:normAutofit fontScale="92500" lnSpcReduction="20000"/>
          </a:bodyPr>
          <a:lstStyle/>
          <a:p>
            <a:pPr algn="just" eaLnBrk="1" hangingPunct="1"/>
            <a:r>
              <a:rPr lang="ru-RU" altLang="ru-RU" sz="2700" dirty="0" smtClean="0">
                <a:latin typeface="Times New Roman" pitchFamily="18" charset="0"/>
                <a:cs typeface="Times New Roman" pitchFamily="18" charset="0"/>
              </a:rPr>
              <a:t>заполняют сведения о штатных, занятых должностях, физических лицах всего персонала станции (отделения) скорой медицинской помощи, из них врачей, среднего медицинского персонала, младшего медицинского персонала, прочего персонала. </a:t>
            </a:r>
          </a:p>
          <a:p>
            <a:pPr algn="just" eaLnBrk="1" hangingPunct="1"/>
            <a:r>
              <a:rPr lang="ru-RU" altLang="ru-RU" sz="2700" dirty="0" smtClean="0">
                <a:latin typeface="Times New Roman" pitchFamily="18" charset="0"/>
                <a:cs typeface="Times New Roman" pitchFamily="18" charset="0"/>
              </a:rPr>
              <a:t>прочий персонал станции (отделения) скорой медицинской помощи – это водители и прочий персонал. В прочий персонал (графа 16) включают специалистов с немедицинским образованием.</a:t>
            </a:r>
          </a:p>
          <a:p>
            <a:pPr algn="just" eaLnBrk="1" hangingPunct="1"/>
            <a:r>
              <a:rPr lang="ru-RU" alt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провизоры указываются в графе 4 «Врачи».</a:t>
            </a:r>
          </a:p>
          <a:p>
            <a:pPr algn="just" eaLnBrk="1" hangingPunct="1"/>
            <a:r>
              <a:rPr lang="ru-RU" alt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фармацевты – в графе 10 «Средний медицинский персонал».</a:t>
            </a:r>
          </a:p>
          <a:p>
            <a:pPr algn="just" eaLnBrk="1" hangingPunct="1"/>
            <a:r>
              <a:rPr lang="ru-RU" altLang="ru-RU" sz="27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Мед.дезинфекторы</a:t>
            </a:r>
            <a:r>
              <a:rPr lang="ru-RU" alt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без </a:t>
            </a:r>
            <a:r>
              <a:rPr lang="ru-RU" altLang="ru-RU" sz="27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мед.образования</a:t>
            </a:r>
            <a:r>
              <a:rPr lang="ru-RU" alt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в графе 16</a:t>
            </a:r>
          </a:p>
          <a:p>
            <a:pPr marL="0" indent="0" algn="just" eaLnBrk="1" hangingPunct="1">
              <a:buNone/>
            </a:pPr>
            <a:r>
              <a:rPr lang="ru-RU" altLang="ru-RU" sz="2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«прочий»</a:t>
            </a:r>
          </a:p>
        </p:txBody>
      </p:sp>
    </p:spTree>
    <p:extLst>
      <p:ext uri="{BB962C8B-B14F-4D97-AF65-F5344CB8AC3E}">
        <p14:creationId xmlns:p14="http://schemas.microsoft.com/office/powerpoint/2010/main" val="345948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142875"/>
            <a:ext cx="8605837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станции (отделения) скорой медицинской помощи»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323850" y="1412875"/>
            <a:ext cx="8535988" cy="5183188"/>
          </a:xfrm>
        </p:spPr>
        <p:txBody>
          <a:bodyPr/>
          <a:lstStyle/>
          <a:p>
            <a:pPr algn="just" eaLnBrk="1" hangingPunct="1"/>
            <a:r>
              <a:rPr lang="ru-RU" alt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графе 13 указываются сведения о медицинских сестрах, которые не включают данные о медицинских сестрах </a:t>
            </a:r>
            <a:r>
              <a:rPr lang="ru-RU" altLang="ru-RU" sz="3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анестезистах</a:t>
            </a:r>
            <a:r>
              <a:rPr lang="ru-RU" alt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/>
            <a:r>
              <a:rPr lang="ru-RU" alt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графе 14 заполняются сведения о медицинских сестрах </a:t>
            </a:r>
            <a:r>
              <a:rPr lang="ru-RU" altLang="ru-RU" sz="3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анестезистах</a:t>
            </a:r>
            <a:r>
              <a:rPr lang="ru-RU" alt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 eaLnBrk="1" hangingPunct="1"/>
            <a:endParaRPr lang="ru-RU" alt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altLang="ru-RU" sz="2500" dirty="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altLang="ru-RU" sz="25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72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142875"/>
            <a:ext cx="8605837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1105 «Должности и физические лица станции (отделения) скорой медицинской помощи»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323850" y="1412875"/>
            <a:ext cx="8535988" cy="5183188"/>
          </a:xfrm>
        </p:spPr>
        <p:txBody>
          <a:bodyPr/>
          <a:lstStyle/>
          <a:p>
            <a:pPr algn="just" eaLnBrk="1" hangingPunct="1"/>
            <a:r>
              <a:rPr lang="ru-RU" altLang="ru-RU" sz="3000" smtClean="0">
                <a:latin typeface="Times New Roman" pitchFamily="18" charset="0"/>
                <a:cs typeface="Times New Roman" pitchFamily="18" charset="0"/>
              </a:rPr>
              <a:t>Данные о штатных и занятых должностях персонала станции (отделения) скорой медицинской помощи показываются как дробными числами (0,25, 0,5 и 0,75 должности), так и целыми числами.</a:t>
            </a:r>
          </a:p>
          <a:p>
            <a:pPr algn="just" eaLnBrk="1" hangingPunct="1"/>
            <a:r>
              <a:rPr lang="ru-RU" altLang="ru-RU" sz="3000" smtClean="0">
                <a:latin typeface="Times New Roman" pitchFamily="18" charset="0"/>
                <a:cs typeface="Times New Roman" pitchFamily="18" charset="0"/>
              </a:rPr>
              <a:t>Сведения о физических лицах заполняются целыми числами.</a:t>
            </a:r>
          </a:p>
          <a:p>
            <a:pPr algn="just" eaLnBrk="1" hangingPunct="1"/>
            <a:endParaRPr lang="ru-RU" altLang="ru-RU" sz="250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altLang="ru-RU" sz="2500" smtClean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/>
            <a:endParaRPr lang="ru-RU" altLang="ru-RU" sz="250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7673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229600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850" y="1484313"/>
            <a:ext cx="8329613" cy="4537075"/>
          </a:xfrm>
        </p:spPr>
        <p:txBody>
          <a:bodyPr rtlCol="0">
            <a:noAutofit/>
          </a:bodyPr>
          <a:lstStyle/>
          <a:p>
            <a:pPr marL="268288" indent="-268288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. Деятельность медицинской организации по оказанию медицинской помощи в амбулаторных условиях</a:t>
            </a:r>
          </a:p>
          <a:p>
            <a:pPr indent="14288" algn="just"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таблица 2120 «Медицинская помощь, оказанная выездными бригадами скорой медицинской помощи при выполнении вызовов скорой медицинской помощи».</a:t>
            </a:r>
          </a:p>
        </p:txBody>
      </p:sp>
    </p:spTree>
    <p:extLst>
      <p:ext uri="{BB962C8B-B14F-4D97-AF65-F5344CB8AC3E}">
        <p14:creationId xmlns:p14="http://schemas.microsoft.com/office/powerpoint/2010/main" val="2640250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142875"/>
            <a:ext cx="8229600" cy="1143000"/>
          </a:xfrm>
        </p:spPr>
        <p:txBody>
          <a:bodyPr rtlCol="0"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179388" y="1412875"/>
          <a:ext cx="8856661" cy="5164180"/>
        </p:xfrm>
        <a:graphic>
          <a:graphicData uri="http://schemas.openxmlformats.org/drawingml/2006/table">
            <a:tbl>
              <a:tblPr/>
              <a:tblGrid>
                <a:gridCol w="2214165"/>
                <a:gridCol w="518970"/>
                <a:gridCol w="619543"/>
                <a:gridCol w="874612"/>
                <a:gridCol w="839388"/>
                <a:gridCol w="728843"/>
                <a:gridCol w="510190"/>
                <a:gridCol w="728843"/>
                <a:gridCol w="886035"/>
                <a:gridCol w="936072"/>
              </a:tblGrid>
              <a:tr h="226688"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лиц доставленных в медицинские организации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гр. 3)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111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оказание скорой медицинской помощи по поводу: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Медицинская эвакуация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60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травм,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отравлений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внезапных заболеваний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состояний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родов и патологии </a:t>
                      </a: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беремен-ности</a:t>
                      </a: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95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межболь-ничная</a:t>
                      </a: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беременных, рожениц и родильниц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76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98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Выполнено вызовов скорой медицинской помощи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678">
                <a:tc>
                  <a:txBody>
                    <a:bodyPr/>
                    <a:lstStyle/>
                    <a:p>
                      <a:pPr marL="207963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207963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к детям 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548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лиц, которым оказана скорая медицинская помощь при выполнении вызовов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5482">
                <a:tc>
                  <a:txBody>
                    <a:bodyPr/>
                    <a:lstStyle/>
                    <a:p>
                      <a:pPr marL="207963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</a:t>
                      </a:r>
                    </a:p>
                    <a:p>
                      <a:pPr marL="207963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сельских населенных  пунктах 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976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лиц, умерших в автомобиле</a:t>
                      </a: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скорой медицинской помощи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(из стр. 3)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988">
                <a:tc>
                  <a:txBody>
                    <a:bodyPr/>
                    <a:lstStyle/>
                    <a:p>
                      <a:pPr marL="0" marR="0" lvl="0" indent="207963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207963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детей 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41">
                <a:tc>
                  <a:txBody>
                    <a:bodyPr/>
                    <a:lstStyle/>
                    <a:p>
                      <a:pPr marL="0" marR="0" lvl="0" indent="298450" algn="just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</a:t>
                      </a:r>
                    </a:p>
                    <a:p>
                      <a:pPr marL="0" marR="0" lvl="0" indent="29845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возрасте до 1 года 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6988">
                <a:tc>
                  <a:txBody>
                    <a:bodyPr/>
                    <a:lstStyle/>
                    <a:p>
                      <a:pPr marL="117475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женщин старше трудоспособного возраста 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678">
                <a:tc>
                  <a:txBody>
                    <a:bodyPr/>
                    <a:lstStyle/>
                    <a:p>
                      <a:pPr marL="117475" marR="0" lvl="0" indent="0" algn="l" defTabSz="914400" rtl="0" eaLnBrk="1" fontAlgn="base" latinLnBrk="0" hangingPunct="1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мужчин старше трудоспособного возраста</a:t>
                      </a:r>
                    </a:p>
                  </a:txBody>
                  <a:tcPr marL="65312" marR="65312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ts val="1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sz="2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5312" marR="65312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8392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271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 Министерства здравоохранения Российской Федерации от 20 июня 2013 г. № 388н  (приложение 1)</a:t>
            </a: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3" name="Содержимое 2"/>
          <p:cNvSpPr>
            <a:spLocks noGrp="1"/>
          </p:cNvSpPr>
          <p:nvPr>
            <p:ph idx="1"/>
          </p:nvPr>
        </p:nvSpPr>
        <p:spPr>
          <a:xfrm>
            <a:off x="250825" y="1601788"/>
            <a:ext cx="8501063" cy="4970462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altLang="ru-RU" sz="2200" b="1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altLang="ru-RU" sz="2700" b="1" smtClean="0">
                <a:latin typeface="Times New Roman" pitchFamily="18" charset="0"/>
                <a:cs typeface="Times New Roman" pitchFamily="18" charset="0"/>
              </a:rPr>
              <a:t>Медицинская эвакуация </a:t>
            </a:r>
            <a:r>
              <a:rPr lang="ru-RU" altLang="ru-RU" sz="2700" smtClean="0">
                <a:latin typeface="Times New Roman" pitchFamily="18" charset="0"/>
                <a:cs typeface="Times New Roman" pitchFamily="18" charset="0"/>
              </a:rPr>
              <a:t>осуществляется выездными бригадами скорой медицинской помощи.</a:t>
            </a:r>
          </a:p>
          <a:p>
            <a:pPr algn="just" eaLnBrk="1" hangingPunct="1">
              <a:buFont typeface="Arial" charset="0"/>
              <a:buNone/>
            </a:pPr>
            <a:r>
              <a:rPr lang="ru-RU" altLang="ru-RU" sz="2700" b="1" smtClean="0">
                <a:latin typeface="Times New Roman" pitchFamily="18" charset="0"/>
                <a:cs typeface="Times New Roman" pitchFamily="18" charset="0"/>
              </a:rPr>
              <a:t>    Медицинская эвакуация </a:t>
            </a:r>
            <a:r>
              <a:rPr lang="ru-RU" altLang="ru-RU" sz="2700" smtClean="0">
                <a:latin typeface="Times New Roman" pitchFamily="18" charset="0"/>
                <a:cs typeface="Times New Roman" pitchFamily="18" charset="0"/>
              </a:rPr>
              <a:t>может осуществляться с места происшествия или места нахождения пациента (вне медицинской организации), а также из медицинской организации, в которой отсутствует возможность оказания необходимой медицинской помощи при угрожающих жизни состояниях, женщин в период беременности, родов, послеродовой период и новорожденных, лиц, пострадавших в результате чрезвычайных ситуаций и стихийных бедствий. </a:t>
            </a:r>
          </a:p>
        </p:txBody>
      </p:sp>
    </p:spTree>
    <p:extLst>
      <p:ext uri="{BB962C8B-B14F-4D97-AF65-F5344CB8AC3E}">
        <p14:creationId xmlns:p14="http://schemas.microsoft.com/office/powerpoint/2010/main" val="248275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476250"/>
            <a:ext cx="8374063" cy="1728788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323850" y="2492375"/>
            <a:ext cx="8535988" cy="4105275"/>
          </a:xfrm>
        </p:spPr>
        <p:txBody>
          <a:bodyPr>
            <a:normAutofit lnSpcReduction="10000"/>
          </a:bodyPr>
          <a:lstStyle/>
          <a:p>
            <a:pPr algn="just" eaLnBrk="1" hangingPunct="1">
              <a:buFont typeface="Arial" charset="0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Не заполняются сведения:</a:t>
            </a:r>
          </a:p>
          <a:p>
            <a:pPr algn="just" eaLnBrk="1" hangingPunct="1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 строкам с 5 по 9 графы 10;</a:t>
            </a:r>
          </a:p>
          <a:p>
            <a:pPr algn="just" eaLnBrk="1" hangingPunct="1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по строкам 7, 8, 9 графы 6 и 9.</a:t>
            </a:r>
          </a:p>
          <a:p>
            <a:pPr marL="0" indent="0" algn="just" eaLnBrk="1" hangingPunct="1">
              <a:buFont typeface="Arial" charset="0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число выполненных вызовов бригадами скорой медицинской помощи (стр. 1 гр. 3) 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не включаются безрезультатные вызовы.</a:t>
            </a:r>
          </a:p>
        </p:txBody>
      </p:sp>
    </p:spTree>
    <p:extLst>
      <p:ext uri="{BB962C8B-B14F-4D97-AF65-F5344CB8AC3E}">
        <p14:creationId xmlns:p14="http://schemas.microsoft.com/office/powerpoint/2010/main" val="7890190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285750"/>
            <a:ext cx="8118475" cy="1703388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2120 «Медицинская помощь, оказанная выездными бригадами скорой медицинской помощи при выполнении вызовов скорой медицинской помощи»</a:t>
            </a:r>
          </a:p>
        </p:txBody>
      </p:sp>
      <p:sp>
        <p:nvSpPr>
          <p:cNvPr id="27651" name="Содержимое 2"/>
          <p:cNvSpPr>
            <a:spLocks noGrp="1"/>
          </p:cNvSpPr>
          <p:nvPr>
            <p:ph idx="1"/>
          </p:nvPr>
        </p:nvSpPr>
        <p:spPr>
          <a:xfrm>
            <a:off x="250825" y="2205038"/>
            <a:ext cx="8407400" cy="4081462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altLang="ru-RU" sz="3600" dirty="0" smtClean="0"/>
              <a:t>   </a:t>
            </a: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Число выполненных вызовов к детям (форма 30 табл. 2120 стр. 2 гр. 3) не должно быть больше числа детей, которым оказана скорая медицинская помощь при вызовах (форма 30 табл. 2121 стр. 1 гр. 3).</a:t>
            </a:r>
          </a:p>
          <a:p>
            <a:pPr algn="just" eaLnBrk="1" hangingPunct="1">
              <a:buFont typeface="Arial" charset="0"/>
              <a:buNone/>
            </a:pPr>
            <a:r>
              <a:rPr lang="ru-RU" altLang="ru-RU" sz="36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</p:txBody>
      </p:sp>
    </p:spTree>
    <p:extLst>
      <p:ext uri="{BB962C8B-B14F-4D97-AF65-F5344CB8AC3E}">
        <p14:creationId xmlns:p14="http://schemas.microsoft.com/office/powerpoint/2010/main" val="4051682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214313"/>
            <a:ext cx="8405813" cy="9398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143000"/>
            <a:ext cx="8607425" cy="5500688"/>
          </a:xfrm>
        </p:spPr>
        <p:txBody>
          <a:bodyPr rtlCol="0">
            <a:noAutofit/>
          </a:bodyPr>
          <a:lstStyle/>
          <a:p>
            <a:pPr marL="268288" indent="-268288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2600" b="1" i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. Деятельность медицинской организации по оказанию медицинской помощи в амбулаторных условиях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  <a:p>
            <a:pPr marL="268288" indent="-268288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i="1" dirty="0" err="1">
                <a:latin typeface="Times New Roman" pitchFamily="18" charset="0"/>
                <a:cs typeface="Times New Roman" pitchFamily="18" charset="0"/>
              </a:rPr>
              <a:t>подтабличная</a:t>
            </a:r>
            <a:r>
              <a:rPr lang="ru-RU" sz="2400" b="1" i="1" dirty="0">
                <a:latin typeface="Times New Roman" pitchFamily="18" charset="0"/>
                <a:cs typeface="Times New Roman" pitchFamily="18" charset="0"/>
              </a:rPr>
              <a:t> строка 2121 «Число лиц, которым оказана скорая медицинская помощь при выполнении вызовов» по возрастам.</a:t>
            </a:r>
          </a:p>
          <a:p>
            <a:pPr marL="0" indent="357188" algn="just" eaLnBrk="1" fontAlgn="auto" hangingPunct="1"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Число лиц, которым оказана скорая медицинская помощь при выполнении вызовов, всего  1 ____,</a:t>
            </a:r>
          </a:p>
          <a:p>
            <a:pPr marL="0" indent="0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  из них: сельских жителей  2 ____________, </a:t>
            </a:r>
          </a:p>
          <a:p>
            <a:pPr marL="0" indent="0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  в том числе (из стр. 1): </a:t>
            </a:r>
          </a:p>
          <a:p>
            <a:pPr marL="0" indent="0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  дети  (0-17 лет) 3 __________, </a:t>
            </a:r>
          </a:p>
          <a:p>
            <a:pPr marL="0" indent="0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  взрослые (18 лет и старше) 4 ______________, </a:t>
            </a:r>
          </a:p>
          <a:p>
            <a:pPr marL="0" indent="0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  из них (из стр. 4):</a:t>
            </a:r>
          </a:p>
          <a:p>
            <a:pPr marL="0" indent="0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женщины старше трудоспособного возраста 5 _____, </a:t>
            </a:r>
          </a:p>
          <a:p>
            <a:pPr marL="0" indent="0" eaLnBrk="1" hangingPunct="1">
              <a:spcBef>
                <a:spcPts val="0"/>
              </a:spcBef>
              <a:buFont typeface="Arial" charset="0"/>
              <a:buNone/>
              <a:defRPr/>
            </a:pPr>
            <a:r>
              <a:rPr lang="ru-RU" sz="2200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мужчины старше трудоспособного возраста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6 _____.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marL="0" indent="357188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indent="357188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indent="357188" algn="just" eaLnBrk="1" fontAlgn="auto" hangingPunct="1">
              <a:spcAft>
                <a:spcPts val="0"/>
              </a:spcAft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357188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357188"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68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8294688" cy="2159000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Минэкономразвития России, Федеральный службы государственной статистики от 17 июля 2019 г. № 409 «Об утверждении методики определения возрастных групп населения»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750" y="2205038"/>
            <a:ext cx="8150225" cy="4525962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  <a:defRPr/>
            </a:pPr>
            <a:r>
              <a:rPr lang="ru-RU" dirty="0"/>
              <a:t>	</a:t>
            </a:r>
          </a:p>
          <a:p>
            <a:pPr marL="0" indent="0" algn="just">
              <a:buFont typeface="Arial" panose="020B0604020202020204" pitchFamily="34" charset="0"/>
              <a:buNone/>
              <a:tabLst>
                <a:tab pos="182563" algn="l"/>
              </a:tabLst>
              <a:defRPr/>
            </a:pPr>
            <a:r>
              <a:rPr lang="ru-RU" dirty="0"/>
              <a:t>   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2020 году к населению старше   трудоспособного возраста относятся: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женщины в возрасте 56 лет и старше;</a:t>
            </a:r>
          </a:p>
          <a:p>
            <a:pPr algn="just">
              <a:buFont typeface="Arial" panose="020B0604020202020204" pitchFamily="34" charset="0"/>
              <a:buChar char="•"/>
              <a:defRPr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мужчины в возрасте 61 год и старше.</a:t>
            </a:r>
          </a:p>
        </p:txBody>
      </p:sp>
    </p:spTree>
    <p:extLst>
      <p:ext uri="{BB962C8B-B14F-4D97-AF65-F5344CB8AC3E}">
        <p14:creationId xmlns:p14="http://schemas.microsoft.com/office/powerpoint/2010/main" val="2833784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строка </a:t>
            </a:r>
            <a:r>
              <a:rPr lang="ru-RU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61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– «Отпуск по беременности и родам».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Если есть женщины, рожавшие в возрасте </a:t>
            </a:r>
            <a:r>
              <a:rPr lang="ru-RU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50-59 лет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, то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обязательно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должны быть предоставлены документы, подтверждающие факт родов (№ больничного листа, выписка из родильного дома).  В этой строке не должны указываться отпуска по уходу за малолетними детьми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ru-RU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Особое внимание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: по строкам </a:t>
            </a:r>
            <a:r>
              <a:rPr lang="ru-RU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03 - 04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« из них: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туберкулез»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средняя длительность листка временной нетрудоспособности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не </a:t>
            </a:r>
            <a:r>
              <a:rPr lang="ru-RU" sz="1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менее90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дней;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 по строкам </a:t>
            </a:r>
            <a:r>
              <a:rPr lang="ru-RU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</a:t>
            </a:r>
            <a:r>
              <a:rPr lang="ru-RU" sz="18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«из 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них: аборты (из стр.</a:t>
            </a:r>
            <a:r>
              <a:rPr lang="ru-RU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45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) »- средняя длительность листка временной нетрудоспособности 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3-5 дней (э</a:t>
            </a: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та строка выделяется отдельно из строки 45 и не включается в строку </a:t>
            </a:r>
            <a:r>
              <a:rPr lang="ru-RU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  <a:r>
              <a:rPr lang="ru-RU" sz="1800" b="1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ru-RU" sz="1800" b="1" dirty="0" smtClean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1800" dirty="0">
                <a:latin typeface="Arial" panose="020B0604020202020204" pitchFamily="34" charset="0"/>
                <a:cs typeface="Arial" panose="020B0604020202020204" pitchFamily="34" charset="0"/>
              </a:rPr>
              <a:t>Листки нетрудоспособности, выданные по причинам иных обстоятельств   (протезирование, донорство, обследования, в результате которых пациенту  был поставлен диагноз «здоров» и т.д.) включать в строки </a:t>
            </a:r>
            <a:r>
              <a:rPr lang="ru-RU" sz="1800" b="1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59-60</a:t>
            </a:r>
            <a:r>
              <a:rPr lang="ru-RU" sz="18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endParaRPr lang="ru-RU" sz="1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76081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</a:t>
            </a:r>
          </a:p>
        </p:txBody>
      </p:sp>
      <p:graphicFrame>
        <p:nvGraphicFramePr>
          <p:cNvPr id="6" name="Group 25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371702"/>
              </p:ext>
            </p:extLst>
          </p:nvPr>
        </p:nvGraphicFramePr>
        <p:xfrm>
          <a:off x="179388" y="1268413"/>
          <a:ext cx="8785225" cy="5489768"/>
        </p:xfrm>
        <a:graphic>
          <a:graphicData uri="http://schemas.openxmlformats.org/drawingml/2006/table">
            <a:tbl>
              <a:tblPr firstRow="1"/>
              <a:tblGrid>
                <a:gridCol w="4176647"/>
                <a:gridCol w="504063"/>
                <a:gridCol w="835884"/>
                <a:gridCol w="1036351"/>
                <a:gridCol w="1141202"/>
                <a:gridCol w="1091078"/>
              </a:tblGrid>
              <a:tr h="14629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Состав и профиль бригад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выездных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бригад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(смен),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круглосуточ-ных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лиц, которым оказана скорая медицинская помощь  выездными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бригадами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Число медицинский эвакуаций, выполненных выездными бригадами (лиц)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(из гр. 5)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71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Общепрофильные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в том числе: врачебные</a:t>
                      </a: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43">
                <a:tc>
                  <a:txBody>
                    <a:bodyPr/>
                    <a:lstStyle/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из них:  для оказания медицинской</a:t>
                      </a:r>
                    </a:p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помощи детскому населению</a:t>
                      </a: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1.1.1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фельдшерские</a:t>
                      </a: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37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Специализированные, всего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в том числе: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анестезиологии-реанимации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анестезиологии-реанимации педиатрические</a:t>
                      </a: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373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педиатрические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2.3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373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психиатрические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2.4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>
                          <a:tab pos="4035425" algn="l"/>
                        </a:tabLst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Выездные экстренные консультативные бригады, всего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373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из них:  кардиологические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2.5.1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5373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неврологические 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2.5.2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11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инфекционные 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2.5.3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9811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Авиамедицинские</a:t>
                      </a:r>
                      <a:endParaRPr kumimoji="0" 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34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53527" marR="5352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r>
                        <a:rPr kumimoji="0" lang="ru-RU" sz="13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75000"/>
                        <a:buFontTx/>
                        <a:buNone/>
                        <a:tabLst/>
                      </a:pPr>
                      <a:endParaRPr kumimoji="0" lang="ru-RU" sz="13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27" marR="53527" marT="0" marB="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890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260350"/>
            <a:ext cx="8320087" cy="2160588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и социального развития Российской Федерации от 2 декабря 2009 г. № 942 «Об утверждении статистического инструментария станции (отделения), больницы скорой медицинской помощи»</a:t>
            </a:r>
            <a:r>
              <a:rPr lang="ru-RU" sz="2600" b="1" i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6867" name="Содержимое 2"/>
          <p:cNvSpPr>
            <a:spLocks noGrp="1"/>
          </p:cNvSpPr>
          <p:nvPr>
            <p:ph idx="1"/>
          </p:nvPr>
        </p:nvSpPr>
        <p:spPr>
          <a:xfrm>
            <a:off x="395288" y="2357438"/>
            <a:ext cx="8353425" cy="3735387"/>
          </a:xfrm>
        </p:spPr>
        <p:txBody>
          <a:bodyPr>
            <a:normAutofit lnSpcReduction="10000"/>
          </a:bodyPr>
          <a:lstStyle/>
          <a:p>
            <a:pPr marL="179388" indent="-179388" algn="just" eaLnBrk="1" hangingPunct="1">
              <a:buFont typeface="Arial" charset="0"/>
              <a:buNone/>
            </a:pPr>
            <a:r>
              <a:rPr lang="ru-RU" altLang="ru-RU" b="1" i="1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3000" b="1" i="1" smtClean="0">
                <a:latin typeface="Times New Roman" pitchFamily="18" charset="0"/>
                <a:cs typeface="Times New Roman" pitchFamily="18" charset="0"/>
              </a:rPr>
              <a:t>Бригада скорой медицинской помощи</a:t>
            </a:r>
            <a:r>
              <a:rPr lang="ru-RU" altLang="ru-RU" sz="3000" smtClean="0">
                <a:latin typeface="Times New Roman" pitchFamily="18" charset="0"/>
                <a:cs typeface="Times New Roman" pitchFamily="18" charset="0"/>
              </a:rPr>
              <a:t> – это структурно-функциональная единица станции (подстанции, отделения) скорой медицинской помощи, организованная в соответствии со штатными нормативами для обеспечения работы в одну смену (6 часов) (1 круглосуточная бригада = 4 бригады (смены)).</a:t>
            </a:r>
          </a:p>
          <a:p>
            <a:pPr marL="179388" indent="-179388" algn="just" eaLnBrk="1" hangingPunct="1">
              <a:buFont typeface="Arial" charset="0"/>
              <a:buNone/>
            </a:pPr>
            <a:r>
              <a:rPr lang="ru-RU" altLang="ru-RU" sz="3000" smtClean="0">
                <a:latin typeface="Times New Roman" pitchFamily="18" charset="0"/>
                <a:cs typeface="Times New Roman" pitchFamily="18" charset="0"/>
              </a:rPr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116507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391525" cy="1143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9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2200 «Сведения о деятельности выездных бригад скорой медицинской помощи»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idx="1"/>
          </p:nvPr>
        </p:nvSpPr>
        <p:spPr>
          <a:xfrm>
            <a:off x="395288" y="1557338"/>
            <a:ext cx="8353425" cy="4525962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Число выездных бригад (смен) (графа 3) заполняется в целых числах.</a:t>
            </a:r>
          </a:p>
          <a:p>
            <a:pPr marL="0" indent="0" algn="just" eaLnBrk="1" hangingPunct="1">
              <a:buFont typeface="Arial" charset="0"/>
              <a:buNone/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В графе 4 «из них число выездных круглосуточных бригад скорой медицинской помощи» заполняются данные только о бригадах скорой медицинской помощи, работающих 24 часа в сутки в целых числах.</a:t>
            </a:r>
          </a:p>
          <a:p>
            <a:pPr algn="just" eaLnBrk="1" hangingPunct="1">
              <a:buFont typeface="Arial" charset="0"/>
              <a:buNone/>
              <a:defRPr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3637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333375"/>
            <a:ext cx="8229600" cy="18002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от 20 июня 2013 г. № 388н </a:t>
            </a:r>
          </a:p>
        </p:txBody>
      </p:sp>
      <p:sp>
        <p:nvSpPr>
          <p:cNvPr id="38915" name="Содержимое 2"/>
          <p:cNvSpPr>
            <a:spLocks noGrp="1"/>
          </p:cNvSpPr>
          <p:nvPr>
            <p:ph idx="1"/>
          </p:nvPr>
        </p:nvSpPr>
        <p:spPr>
          <a:xfrm>
            <a:off x="285750" y="2357438"/>
            <a:ext cx="8229600" cy="4165600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altLang="ru-RU" b="1" i="1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3600" b="1" smtClean="0">
                <a:latin typeface="Times New Roman" pitchFamily="18" charset="0"/>
                <a:cs typeface="Times New Roman" pitchFamily="18" charset="0"/>
              </a:rPr>
              <a:t>Выездные бригады скорой медицинской помощи </a:t>
            </a:r>
            <a:r>
              <a:rPr lang="ru-RU" altLang="ru-RU" sz="3600" smtClean="0">
                <a:latin typeface="Times New Roman" pitchFamily="18" charset="0"/>
                <a:cs typeface="Times New Roman" pitchFamily="18" charset="0"/>
              </a:rPr>
              <a:t>по профилю подразделяются на:</a:t>
            </a:r>
          </a:p>
          <a:p>
            <a:pPr algn="just" eaLnBrk="1" hangingPunct="1"/>
            <a:r>
              <a:rPr lang="ru-RU" altLang="ru-RU" sz="3600" smtClean="0">
                <a:latin typeface="Times New Roman" pitchFamily="18" charset="0"/>
                <a:cs typeface="Times New Roman" pitchFamily="18" charset="0"/>
              </a:rPr>
              <a:t>общепрофильные;</a:t>
            </a:r>
          </a:p>
          <a:p>
            <a:pPr algn="just" eaLnBrk="1" hangingPunct="1"/>
            <a:r>
              <a:rPr lang="ru-RU" altLang="ru-RU" sz="3600" smtClean="0">
                <a:latin typeface="Times New Roman" pitchFamily="18" charset="0"/>
                <a:cs typeface="Times New Roman" pitchFamily="18" charset="0"/>
              </a:rPr>
              <a:t>специализированные. </a:t>
            </a:r>
          </a:p>
          <a:p>
            <a:pPr algn="just" eaLnBrk="1" hangingPunct="1">
              <a:buFont typeface="Arial" charset="0"/>
              <a:buNone/>
            </a:pPr>
            <a:r>
              <a:rPr lang="ru-RU" altLang="ru-RU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 algn="just" eaLnBrk="1" hangingPunct="1">
              <a:buFont typeface="Arial" charset="0"/>
              <a:buNone/>
            </a:pPr>
            <a:endParaRPr lang="ru-RU" altLang="ru-RU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152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85750"/>
            <a:ext cx="82296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000" b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Подтабличная строка 2202</a:t>
            </a:r>
            <a:endParaRPr lang="ru-RU" sz="4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5299" name="Содержимое 2"/>
          <p:cNvSpPr>
            <a:spLocks noGrp="1"/>
          </p:cNvSpPr>
          <p:nvPr>
            <p:ph idx="1"/>
          </p:nvPr>
        </p:nvSpPr>
        <p:spPr>
          <a:xfrm>
            <a:off x="500063" y="1428750"/>
            <a:ext cx="8229600" cy="4857750"/>
          </a:xfrm>
        </p:spPr>
        <p:txBody>
          <a:bodyPr/>
          <a:lstStyle/>
          <a:p>
            <a:pPr marL="0" indent="0" algn="just" eaLnBrk="1" hangingPunct="1">
              <a:buFont typeface="Arial" charset="0"/>
              <a:buNone/>
            </a:pPr>
            <a:r>
              <a:rPr lang="ru-RU" altLang="ru-RU" sz="3400" smtClean="0">
                <a:latin typeface="Times New Roman" pitchFamily="18" charset="0"/>
                <a:cs typeface="Times New Roman" pitchFamily="18" charset="0"/>
              </a:rPr>
              <a:t>показываются сведения о числе лиц, которым оказана скорая медицинская помощь в амбулаторных условиях при непосредственном их обращении на станцию (отделение) скорой медицинской помощи. Сведения заполняются на основании данных, содержащихся в Журнале регистрации амбулаторных пациентов (учетная форма № 074/у).</a:t>
            </a:r>
          </a:p>
          <a:p>
            <a:pPr marL="0" indent="0" eaLnBrk="1" hangingPunct="1">
              <a:buFont typeface="Arial" charset="0"/>
              <a:buNone/>
            </a:pPr>
            <a:endParaRPr lang="ru-RU" altLang="ru-RU" sz="4000" smtClean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5244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8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Сведения о деятельности скорой медицинской помощи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484313"/>
            <a:ext cx="8329612" cy="4945062"/>
          </a:xfrm>
        </p:spPr>
        <p:txBody>
          <a:bodyPr rtlCol="0">
            <a:noAutofit/>
          </a:bodyPr>
          <a:lstStyle/>
          <a:p>
            <a:pPr marL="268288" indent="0" algn="just"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Раздел </a:t>
            </a:r>
            <a:r>
              <a:rPr lang="en-US" sz="3000" b="1" i="1" dirty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000" b="1" i="1" dirty="0">
                <a:latin typeface="Times New Roman" pitchFamily="18" charset="0"/>
                <a:cs typeface="Times New Roman" pitchFamily="18" charset="0"/>
              </a:rPr>
              <a:t>. Деятельность медицинской организации по оказанию медицинской помощи в амбулаторных условиях</a:t>
            </a:r>
          </a:p>
          <a:p>
            <a:pPr indent="357188" algn="just" eaLnBrk="1" fontAlgn="auto" hangingPunct="1">
              <a:spcAft>
                <a:spcPts val="0"/>
              </a:spcAft>
              <a:defRPr/>
            </a:pP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таблица 2300 «Число вызовов скорой медицинской помощи по времени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доезда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до места вызова скорой медицинской помощи и времени, затраченному на выполнение одного вызова скорой медицинской помощи».</a:t>
            </a:r>
          </a:p>
        </p:txBody>
      </p:sp>
    </p:spTree>
    <p:extLst>
      <p:ext uri="{BB962C8B-B14F-4D97-AF65-F5344CB8AC3E}">
        <p14:creationId xmlns:p14="http://schemas.microsoft.com/office/powerpoint/2010/main" val="2688918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74638"/>
            <a:ext cx="8429625" cy="1143000"/>
          </a:xfrm>
        </p:spPr>
        <p:txBody>
          <a:bodyPr rtlCol="0">
            <a:normAutofit fontScale="90000"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2300 «Число вызовов скорой медицинской помощи по времени </a:t>
            </a:r>
            <a:r>
              <a:rPr lang="ru-RU" sz="3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доезда</a:t>
            </a: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 места вызова и времени, затраченному на выполнение одного вызова скорой медицинской помощи»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571500" y="1714500"/>
          <a:ext cx="8143875" cy="4789487"/>
        </p:xfrm>
        <a:graphic>
          <a:graphicData uri="http://schemas.openxmlformats.org/drawingml/2006/table">
            <a:tbl>
              <a:tblPr/>
              <a:tblGrid>
                <a:gridCol w="1762125"/>
                <a:gridCol w="757238"/>
                <a:gridCol w="1266825"/>
                <a:gridCol w="1546225"/>
                <a:gridCol w="1260375"/>
                <a:gridCol w="1551087"/>
              </a:tblGrid>
              <a:tr h="558900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вызовов скорой медицинской помощи по времени: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877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доезда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до места вызова скорой медицинской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помощои</a:t>
                      </a: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затраченному на выполнение одного вызова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1939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(гр.3):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места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транспортного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происшествия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(гр.5):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место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</a:t>
                      </a: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транспортного</a:t>
                      </a:r>
                    </a:p>
                    <a:p>
                      <a:pPr marL="0" marR="0" lvl="0" indent="9525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происшествия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856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1272">
                <a:tc>
                  <a:txBody>
                    <a:bodyPr/>
                    <a:lstStyle/>
                    <a:p>
                      <a:pPr marL="360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Время</a:t>
                      </a:r>
                    </a:p>
                    <a:p>
                      <a:pPr marL="360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до 20 минут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900">
                <a:tc>
                  <a:txBody>
                    <a:bodyPr/>
                    <a:lstStyle/>
                    <a:p>
                      <a:pPr marL="360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от 21 до 40 минут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8900">
                <a:tc>
                  <a:txBody>
                    <a:bodyPr/>
                    <a:lstStyle/>
                    <a:p>
                      <a:pPr marL="360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от 41 до 60 минут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8727">
                <a:tc>
                  <a:txBody>
                    <a:bodyPr/>
                    <a:lstStyle/>
                    <a:p>
                      <a:pPr marL="3600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 более 60 минут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88607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476250"/>
            <a:ext cx="8353425" cy="18732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и социального развития Российской Федерации от 2 декабря 2009 г. № 942 «Об утверждении статистического инструментария станции (отделения), больницы скорой медицинской помощи»</a:t>
            </a:r>
            <a:endParaRPr lang="ru-RU" sz="29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0419" name="Содержимое 2"/>
          <p:cNvSpPr>
            <a:spLocks noGrp="1"/>
          </p:cNvSpPr>
          <p:nvPr>
            <p:ph idx="1"/>
          </p:nvPr>
        </p:nvSpPr>
        <p:spPr>
          <a:xfrm>
            <a:off x="323850" y="2349500"/>
            <a:ext cx="8351838" cy="4103688"/>
          </a:xfrm>
        </p:spPr>
        <p:txBody>
          <a:bodyPr/>
          <a:lstStyle/>
          <a:p>
            <a:pPr algn="just">
              <a:buFont typeface="Arial" charset="0"/>
              <a:buNone/>
            </a:pPr>
            <a:r>
              <a:rPr lang="ru-RU" altLang="ru-RU" sz="2900" b="1" i="1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600" b="1" smtClean="0">
                <a:latin typeface="Times New Roman" pitchFamily="18" charset="0"/>
                <a:cs typeface="Times New Roman" pitchFamily="18" charset="0"/>
              </a:rPr>
              <a:t>Время доезда до места вызова </a:t>
            </a:r>
            <a:r>
              <a:rPr lang="ru-RU" altLang="ru-RU" sz="2600" smtClean="0">
                <a:latin typeface="Times New Roman" pitchFamily="18" charset="0"/>
                <a:cs typeface="Times New Roman" pitchFamily="18" charset="0"/>
              </a:rPr>
              <a:t>-  это время от момента поступления вызова на станцию (отделение) скорой медицинской помощи до момента прибытия бригады скорой медицинской помощи к месту вызова.</a:t>
            </a:r>
          </a:p>
          <a:p>
            <a:pPr algn="just">
              <a:buFont typeface="Arial" charset="0"/>
              <a:buNone/>
            </a:pPr>
            <a:r>
              <a:rPr lang="ru-RU" altLang="ru-RU" sz="260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altLang="ru-RU" sz="2600" b="1" smtClean="0">
                <a:latin typeface="Times New Roman" pitchFamily="18" charset="0"/>
                <a:cs typeface="Times New Roman" pitchFamily="18" charset="0"/>
              </a:rPr>
              <a:t>Время, затраченное на выполнение одного вызова </a:t>
            </a:r>
            <a:r>
              <a:rPr lang="ru-RU" altLang="ru-RU" sz="2600" smtClean="0">
                <a:latin typeface="Times New Roman" pitchFamily="18" charset="0"/>
                <a:cs typeface="Times New Roman" pitchFamily="18" charset="0"/>
              </a:rPr>
              <a:t>– это время от момента поступления вызова на станцию (отделение) скорой медицинской помощи до момента окончания выполнения вызова бригадой скорой медицинской помощи.</a:t>
            </a:r>
          </a:p>
        </p:txBody>
      </p:sp>
    </p:spTree>
    <p:extLst>
      <p:ext uri="{BB962C8B-B14F-4D97-AF65-F5344CB8AC3E}">
        <p14:creationId xmlns:p14="http://schemas.microsoft.com/office/powerpoint/2010/main" val="3833988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404813"/>
            <a:ext cx="8262937" cy="1143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2300 «Число вызовов скорой медицинской помощи по времени </a:t>
            </a:r>
            <a:r>
              <a:rPr lang="ru-RU" sz="25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доезда</a:t>
            </a:r>
            <a:r>
              <a:rPr lang="ru-RU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 места вызова и времени, затраченному на выполнение одного вызова скорой медицинской помощи»</a:t>
            </a:r>
          </a:p>
        </p:txBody>
      </p:sp>
      <p:sp>
        <p:nvSpPr>
          <p:cNvPr id="61443" name="Содержимое 2"/>
          <p:cNvSpPr>
            <a:spLocks noGrp="1"/>
          </p:cNvSpPr>
          <p:nvPr>
            <p:ph idx="1"/>
          </p:nvPr>
        </p:nvSpPr>
        <p:spPr>
          <a:xfrm>
            <a:off x="395288" y="1773238"/>
            <a:ext cx="8407400" cy="4968875"/>
          </a:xfrm>
        </p:spPr>
        <p:txBody>
          <a:bodyPr/>
          <a:lstStyle/>
          <a:p>
            <a:pPr marL="179388" indent="-179388" algn="just" eaLnBrk="1" hangingPunct="1">
              <a:buFont typeface="Arial" charset="0"/>
              <a:buNone/>
              <a:tabLst>
                <a:tab pos="179388" algn="l"/>
              </a:tabLst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altLang="ru-RU" sz="2300" b="1" i="1" smtClean="0">
                <a:latin typeface="Times New Roman" pitchFamily="18" charset="0"/>
                <a:cs typeface="Times New Roman" pitchFamily="18" charset="0"/>
              </a:rPr>
              <a:t>Внутриформенные контроли:</a:t>
            </a:r>
            <a:endParaRPr lang="ru-RU" altLang="ru-RU" sz="2300" smtClean="0">
              <a:latin typeface="Times New Roman" pitchFamily="18" charset="0"/>
              <a:cs typeface="Times New Roman" pitchFamily="18" charset="0"/>
            </a:endParaRPr>
          </a:p>
          <a:p>
            <a:pPr marL="179388" indent="-179388" algn="just" eaLnBrk="1" hangingPunct="1">
              <a:spcBef>
                <a:spcPct val="0"/>
              </a:spcBef>
              <a:tabLst>
                <a:tab pos="179388" algn="l"/>
              </a:tabLst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число вызовов скорой медицинской помощи по времени доезда до места вызова, всего (табл. 2300 стр.1+2+3+4 гр. 3) = число вызовов скорой медицинской помощи, затраченному на выполнение одного вызова, всего (табл. 2300 стр. 1+2+3+4 гр. 5).</a:t>
            </a:r>
          </a:p>
          <a:p>
            <a:pPr marL="179388" indent="-179388" algn="just" eaLnBrk="1" hangingPunct="1">
              <a:spcBef>
                <a:spcPct val="0"/>
              </a:spcBef>
              <a:tabLst>
                <a:tab pos="179388" algn="l"/>
              </a:tabLst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число вызовов скорой медицинской помощи по времени доезда до места вызова, всего (табл. 2300 стр. 1+2+3+4 гр. 3) = число выполненных вызовов, всего (табл.2120 стр. 1 гр. 3).</a:t>
            </a:r>
          </a:p>
          <a:p>
            <a:pPr marL="179388" indent="-179388" algn="just" eaLnBrk="1" hangingPunct="1">
              <a:spcBef>
                <a:spcPct val="0"/>
              </a:spcBef>
              <a:tabLst>
                <a:tab pos="179388" algn="l"/>
              </a:tabLst>
            </a:pPr>
            <a:r>
              <a:rPr lang="ru-RU" altLang="ru-RU" sz="2400" smtClean="0">
                <a:latin typeface="Times New Roman" pitchFamily="18" charset="0"/>
                <a:cs typeface="Times New Roman" pitchFamily="18" charset="0"/>
              </a:rPr>
              <a:t>число вызовов скорой медицинской помощи, затраченному на выполнение одного вызова, всего (табл. 2300 стр. 1+2+3+4 гр. 5) = число выполненных вызовов, всего (табл. 2120 стр. 1 гр. 3).</a:t>
            </a:r>
          </a:p>
        </p:txBody>
      </p:sp>
    </p:spTree>
    <p:extLst>
      <p:ext uri="{BB962C8B-B14F-4D97-AF65-F5344CB8AC3E}">
        <p14:creationId xmlns:p14="http://schemas.microsoft.com/office/powerpoint/2010/main" val="9977184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0825" y="404813"/>
            <a:ext cx="8407400" cy="1143000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2300 «Число вызовов скорой медицинской помощи по времени </a:t>
            </a:r>
            <a:r>
              <a:rPr lang="ru-RU" sz="23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доезда</a:t>
            </a:r>
            <a:r>
              <a:rPr lang="ru-RU" sz="23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до места вызова и времени, затраченному на выполнение одного вызова скорой медицинской помощи»</a:t>
            </a:r>
          </a:p>
        </p:txBody>
      </p:sp>
      <p:sp>
        <p:nvSpPr>
          <p:cNvPr id="62467" name="Содержимое 2"/>
          <p:cNvSpPr>
            <a:spLocks noGrp="1"/>
          </p:cNvSpPr>
          <p:nvPr>
            <p:ph idx="1"/>
          </p:nvPr>
        </p:nvSpPr>
        <p:spPr>
          <a:xfrm>
            <a:off x="250825" y="1557338"/>
            <a:ext cx="8642350" cy="5184775"/>
          </a:xfrm>
        </p:spPr>
        <p:txBody>
          <a:bodyPr>
            <a:normAutofit lnSpcReduction="10000"/>
          </a:bodyPr>
          <a:lstStyle/>
          <a:p>
            <a:pPr marL="179388" indent="-179388" algn="just" eaLnBrk="1" hangingPunct="1">
              <a:spcBef>
                <a:spcPct val="0"/>
              </a:spcBef>
              <a:buFont typeface="Arial" charset="0"/>
              <a:buNone/>
            </a:pPr>
            <a:r>
              <a:rPr lang="ru-RU" altLang="ru-RU" sz="220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altLang="ru-RU" sz="2100" b="1" i="1" smtClean="0">
                <a:latin typeface="Times New Roman" pitchFamily="18" charset="0"/>
                <a:cs typeface="Times New Roman" pitchFamily="18" charset="0"/>
              </a:rPr>
              <a:t>Внутриформенные контроли:</a:t>
            </a:r>
            <a:endParaRPr lang="ru-RU" altLang="ru-RU" sz="2100" smtClean="0">
              <a:latin typeface="Times New Roman" pitchFamily="18" charset="0"/>
              <a:cs typeface="Times New Roman" pitchFamily="18" charset="0"/>
            </a:endParaRPr>
          </a:p>
          <a:p>
            <a:pPr marL="179388" indent="-179388" algn="just" eaLnBrk="1" hangingPunct="1">
              <a:spcBef>
                <a:spcPct val="0"/>
              </a:spcBef>
            </a:pPr>
            <a:r>
              <a:rPr lang="ru-RU" altLang="ru-RU" sz="2100" smtClean="0">
                <a:latin typeface="Times New Roman" pitchFamily="18" charset="0"/>
                <a:cs typeface="Times New Roman" pitchFamily="18" charset="0"/>
              </a:rPr>
              <a:t>число вызовов скорой медицинской помощи по времени доезда до места дорожно-транспортного происшествия (табл. 2300 стр. 1+2+3+4 гр. 4) = число вызовов скорой медицинской помощи, затраченному на выполнение одного вызова на дорожно-транспортное происшествие (табл. 2300 стр. 1+2+3+4 гр. 6).</a:t>
            </a:r>
          </a:p>
          <a:p>
            <a:pPr marL="179388" indent="-179388" algn="just" eaLnBrk="1" hangingPunct="1">
              <a:spcBef>
                <a:spcPct val="0"/>
              </a:spcBef>
            </a:pPr>
            <a:r>
              <a:rPr lang="ru-RU" altLang="ru-RU" sz="2100" smtClean="0">
                <a:latin typeface="Times New Roman" pitchFamily="18" charset="0"/>
                <a:cs typeface="Times New Roman" pitchFamily="18" charset="0"/>
              </a:rPr>
              <a:t>число вызовов скорой медицинской помощи по времени доезда до места дорожно-транспортного происшествия (табл. 2300 стр. 1+2+3+4 гр. 4) = число вызовов скорой медицинской помощи к пациентам, пострадавшим при дорожно-транспортных происшествиях (табл. 2350 стр. 5 гр. 3).</a:t>
            </a:r>
          </a:p>
          <a:p>
            <a:pPr marL="179388" indent="-179388" algn="just" eaLnBrk="1" hangingPunct="1">
              <a:spcBef>
                <a:spcPct val="0"/>
              </a:spcBef>
            </a:pPr>
            <a:r>
              <a:rPr lang="ru-RU" altLang="ru-RU" sz="2100" smtClean="0">
                <a:latin typeface="Times New Roman" pitchFamily="18" charset="0"/>
                <a:cs typeface="Times New Roman" pitchFamily="18" charset="0"/>
              </a:rPr>
              <a:t>число вызовов скорой медицинской помощи, затраченному на выполнение одного вызова на место дорожно-транспортного происшествия (табл. 2300 стр. 1+2+3+4 гр. 6) = число вызовов скорой медицинской помощи к пациентам, пострадавшим при дорожно-транспортных происшествиях (табл.2350 стр. 5 гр. 3).</a:t>
            </a:r>
          </a:p>
        </p:txBody>
      </p:sp>
    </p:spTree>
    <p:extLst>
      <p:ext uri="{BB962C8B-B14F-4D97-AF65-F5344CB8AC3E}">
        <p14:creationId xmlns:p14="http://schemas.microsoft.com/office/powerpoint/2010/main" val="3141786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>
            <a:extLst>
              <a:ext uri="{FF2B5EF4-FFF2-40B4-BE49-F238E27FC236}">
                <a16:creationId xmlns:a16="http://schemas.microsoft.com/office/drawing/2014/main" xmlns="" id="{A886F372-A85B-450B-9801-C5DFC9455E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5800" y="620688"/>
            <a:ext cx="7990656" cy="598512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/>
              <a:t>В отчетной форме </a:t>
            </a:r>
            <a:r>
              <a:rPr lang="ru-RU" sz="1600" b="1" dirty="0" smtClean="0"/>
              <a:t>16-ВН </a:t>
            </a:r>
            <a:r>
              <a:rPr lang="ru-RU" sz="1600" dirty="0" smtClean="0"/>
              <a:t>вводится новая таблица </a:t>
            </a:r>
            <a:r>
              <a:rPr lang="ru-RU" sz="1600" b="1" dirty="0" smtClean="0"/>
              <a:t>1001, </a:t>
            </a:r>
            <a:r>
              <a:rPr lang="ru-RU" sz="1600" dirty="0" smtClean="0"/>
              <a:t>в которой указывается число дней и число случаев временной нетрудоспособности по заболеванию </a:t>
            </a:r>
            <a:r>
              <a:rPr lang="en-US" sz="1600" b="1" dirty="0" smtClean="0"/>
              <a:t>COVID-19</a:t>
            </a:r>
            <a:r>
              <a:rPr lang="ru-RU" sz="1600" b="1" dirty="0" smtClean="0"/>
              <a:t> </a:t>
            </a:r>
            <a:r>
              <a:rPr lang="ru-RU" sz="1600" dirty="0" smtClean="0"/>
              <a:t>и карантин  по </a:t>
            </a:r>
            <a:r>
              <a:rPr lang="en-US" sz="1600" b="1" dirty="0" smtClean="0"/>
              <a:t>COVID-19</a:t>
            </a:r>
            <a:r>
              <a:rPr lang="ru-RU" sz="1600" dirty="0" smtClean="0"/>
              <a:t>. </a:t>
            </a:r>
            <a:br>
              <a:rPr lang="ru-RU" sz="1600" dirty="0" smtClean="0"/>
            </a:br>
            <a:r>
              <a:rPr lang="ru-RU" sz="1600" dirty="0" smtClean="0"/>
              <a:t>(1001)</a:t>
            </a:r>
            <a:br>
              <a:rPr lang="ru-RU" sz="1600" dirty="0" smtClean="0"/>
            </a:br>
            <a:r>
              <a:rPr lang="ru-RU" sz="1600" dirty="0" smtClean="0"/>
              <a:t/>
            </a:r>
            <a:br>
              <a:rPr lang="ru-RU" sz="1600" dirty="0" smtClean="0"/>
            </a:b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одзаголовок 3">
            <a:extLst>
              <a:ext uri="{FF2B5EF4-FFF2-40B4-BE49-F238E27FC236}">
                <a16:creationId xmlns:a16="http://schemas.microsoft.com/office/drawing/2014/main" xmlns="" id="{BEAF96FF-26DA-4FA5-92E9-DAAD28B1059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sz="800" dirty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978081"/>
              </p:ext>
            </p:extLst>
          </p:nvPr>
        </p:nvGraphicFramePr>
        <p:xfrm>
          <a:off x="457197" y="1196753"/>
          <a:ext cx="8363274" cy="525658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79283"/>
                <a:gridCol w="594541"/>
                <a:gridCol w="295465"/>
                <a:gridCol w="587837"/>
                <a:gridCol w="657449"/>
                <a:gridCol w="657449"/>
                <a:gridCol w="438816"/>
                <a:gridCol w="438816"/>
                <a:gridCol w="438816"/>
                <a:gridCol w="438816"/>
                <a:gridCol w="438816"/>
                <a:gridCol w="438299"/>
                <a:gridCol w="440878"/>
                <a:gridCol w="440878"/>
                <a:gridCol w="438816"/>
                <a:gridCol w="438299"/>
              </a:tblGrid>
              <a:tr h="374119">
                <a:tc rowSpan="2">
                  <a:txBody>
                    <a:bodyPr/>
                    <a:lstStyle/>
                    <a:p>
                      <a:pPr marL="11176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/>
                      </a:r>
                      <a:br>
                        <a:rPr lang="ru-RU" sz="900" dirty="0">
                          <a:effectLst/>
                        </a:rPr>
                      </a:br>
                      <a:r>
                        <a:rPr lang="ru-RU" sz="900" dirty="0">
                          <a:effectLst/>
                        </a:rPr>
                        <a:t>Причина нетрудоспособности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Шифр</a:t>
                      </a: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по МКБ Х пересмотра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П</a:t>
                      </a: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о</a:t>
                      </a:r>
                    </a:p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л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№ стро</a:t>
                      </a:r>
                      <a:r>
                        <a:rPr lang="en-US" sz="900">
                          <a:effectLst/>
                        </a:rPr>
                        <a:t>-</a:t>
                      </a:r>
                      <a:r>
                        <a:rPr lang="ru-RU" sz="900">
                          <a:effectLst/>
                        </a:rPr>
                        <a:t>ки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Число дней</a:t>
                      </a:r>
                    </a:p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временной нетрудоспо-собности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Число случаев временной нетрудоспо-собности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0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</a:rPr>
                        <a:t>В том числе по возрастам (лет)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783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15-19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20-24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25-29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30-34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35-39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40-44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45-49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50-54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55-59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60 лет и старше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055">
                <a:tc>
                  <a:txBody>
                    <a:bodyPr/>
                    <a:lstStyle/>
                    <a:p>
                      <a:pPr marL="11176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2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3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6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7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8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9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10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12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13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14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15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16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119">
                <a:tc rowSpan="2">
                  <a:txBody>
                    <a:bodyPr/>
                    <a:lstStyle/>
                    <a:p>
                      <a:pPr marL="11176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Нетрудоспособность по заболеванию </a:t>
                      </a:r>
                      <a:r>
                        <a:rPr lang="en-US" sz="1100" b="1" dirty="0">
                          <a:effectLst/>
                        </a:rPr>
                        <a:t>COVID</a:t>
                      </a:r>
                      <a:r>
                        <a:rPr lang="ru-RU" sz="1100" b="1" dirty="0">
                          <a:effectLst/>
                        </a:rPr>
                        <a:t>-19</a:t>
                      </a:r>
                      <a:br>
                        <a:rPr lang="ru-RU" sz="1100" b="1" dirty="0">
                          <a:effectLst/>
                        </a:rPr>
                      </a:br>
                      <a:r>
                        <a:rPr lang="ru-RU" sz="1100" b="1" dirty="0">
                          <a:effectLst/>
                        </a:rPr>
                        <a:t>(из стр.50-51)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 dirty="0">
                          <a:effectLst/>
                        </a:rPr>
                        <a:t>U07</a:t>
                      </a:r>
                      <a:r>
                        <a:rPr lang="ru-RU" sz="900" dirty="0">
                          <a:effectLst/>
                        </a:rPr>
                        <a:t>.</a:t>
                      </a:r>
                      <a:r>
                        <a:rPr lang="en-US" sz="900" dirty="0">
                          <a:effectLst/>
                        </a:rPr>
                        <a:t>1-U07</a:t>
                      </a:r>
                      <a:r>
                        <a:rPr lang="ru-RU" sz="900" dirty="0">
                          <a:effectLst/>
                        </a:rPr>
                        <a:t>.</a:t>
                      </a:r>
                      <a:r>
                        <a:rPr lang="en-US" sz="900" dirty="0">
                          <a:effectLst/>
                        </a:rPr>
                        <a:t>2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50</a:t>
                      </a:r>
                      <a:r>
                        <a:rPr lang="ru-RU" sz="900">
                          <a:effectLst/>
                        </a:rPr>
                        <a:t>.1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223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ж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51.1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4119">
                <a:tc rowSpan="2">
                  <a:txBody>
                    <a:bodyPr/>
                    <a:lstStyle/>
                    <a:p>
                      <a:pPr marL="111760"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 dirty="0">
                          <a:effectLst/>
                        </a:rPr>
                        <a:t>освобождение от работы в связи с карантином по </a:t>
                      </a:r>
                      <a:r>
                        <a:rPr lang="en-US" sz="1100" b="1" dirty="0">
                          <a:effectLst/>
                        </a:rPr>
                        <a:t>COVID</a:t>
                      </a:r>
                      <a:r>
                        <a:rPr lang="ru-RU" sz="1100" b="1" dirty="0">
                          <a:effectLst/>
                        </a:rPr>
                        <a:t>-19 </a:t>
                      </a:r>
                      <a:br>
                        <a:rPr lang="ru-RU" sz="1100" b="1" dirty="0">
                          <a:effectLst/>
                        </a:rPr>
                      </a:br>
                      <a:r>
                        <a:rPr lang="ru-RU" sz="1100" b="1" dirty="0">
                          <a:effectLst/>
                        </a:rPr>
                        <a:t>(из стр. 57-58)</a:t>
                      </a:r>
                      <a:endParaRPr lang="ru-RU" sz="1100" b="1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Z03.8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Z20.8</a:t>
                      </a:r>
                      <a:endParaRPr lang="ru-RU" sz="900">
                        <a:effectLst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</a:rPr>
                        <a:t>Z29.0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м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57.1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964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ж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58.1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</a:rPr>
                        <a:t> </a:t>
                      </a:r>
                      <a:endParaRPr lang="ru-RU" sz="90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</a:rPr>
                        <a:t> </a:t>
                      </a:r>
                      <a:endParaRPr lang="ru-RU" sz="900" dirty="0">
                        <a:effectLst/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7921" marR="57921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957405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75" y="142875"/>
            <a:ext cx="7772400" cy="5048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2350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79388" y="649288"/>
          <a:ext cx="8643937" cy="6176960"/>
        </p:xfrm>
        <a:graphic>
          <a:graphicData uri="http://schemas.openxmlformats.org/drawingml/2006/table">
            <a:tbl>
              <a:tblPr/>
              <a:tblGrid>
                <a:gridCol w="6000750"/>
                <a:gridCol w="785812"/>
                <a:gridCol w="811431"/>
                <a:gridCol w="1045944"/>
              </a:tblGrid>
              <a:tr h="64009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сельских жителей</a:t>
                      </a: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33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601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 с острым и повторным инфарктом миокарда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(I21-I22)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чел.</a:t>
                      </a: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66819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(из стр. 1): пациентов, нуждавшихся в проведении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тромболизиса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при оказании скорой медицинской помощи вне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медицинской организации при отсутствии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медицинских противопоказаний к проведению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тромболизиса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61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из них: проведено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тромболизисов</a:t>
                      </a: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85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пациентов, у которых смерть наступила в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транспортном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средстве при выполнении медицинской эвакуации с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места вызова скорой  медицинской помощи</a:t>
                      </a: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855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                                     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пациентов,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доставленных в региональные сосудистые </a:t>
                      </a:r>
                    </a:p>
                    <a:p>
                      <a:pPr algn="just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центры и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первичные сосудистые отделения с места</a:t>
                      </a:r>
                    </a:p>
                    <a:p>
                      <a:pPr algn="just"/>
                      <a:r>
                        <a:rPr lang="ru-RU" sz="14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вызова скорой медицинской помощи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1761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 с острыми цереброваскулярными болезнями  (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I60-I66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), чел.</a:t>
                      </a: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85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(из стр. 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):  пациентов, у которых смерть наступила в транспортном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средстве при выполнении медицинской эвакуации с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места вызова скорой медицинской помощи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2.1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90"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пациентов, доставленных в региональные сосудистые </a:t>
                      </a:r>
                    </a:p>
                    <a:p>
                      <a:pPr algn="just"/>
                      <a:r>
                        <a:rPr lang="ru-RU" sz="140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центры и</a:t>
                      </a:r>
                      <a:r>
                        <a:rPr lang="ru-RU" sz="14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первичные сосудистые отделения с места </a:t>
                      </a:r>
                    </a:p>
                    <a:p>
                      <a:pPr algn="just"/>
                      <a:r>
                        <a:rPr lang="ru-RU" sz="1400" baseline="0" dirty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вызова скорой медицинской помощи</a:t>
                      </a:r>
                      <a:endParaRPr lang="ru-RU" sz="1400" dirty="0">
                        <a:solidFill>
                          <a:schemeClr val="tx1"/>
                        </a:solidFill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2.2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3927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безрезультатных вызовов скорой медицинской помощи, ед.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52855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Отказано в оказании скорой медицинской помощи по причине необоснованности в связи с отсутствием повода для вызова скорой медицинской помощи</a:t>
                      </a:r>
                    </a:p>
                  </a:txBody>
                  <a:tcPr marL="58299" marR="58299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299" marR="58299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16279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4213" y="115888"/>
            <a:ext cx="7772400" cy="504825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2350 </a:t>
            </a:r>
            <a:r>
              <a:rPr lang="ru-RU" sz="2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(продолжение)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0825" y="765175"/>
          <a:ext cx="8643938" cy="5924557"/>
        </p:xfrm>
        <a:graphic>
          <a:graphicData uri="http://schemas.openxmlformats.org/drawingml/2006/table">
            <a:tbl>
              <a:tblPr/>
              <a:tblGrid>
                <a:gridCol w="6000537"/>
                <a:gridCol w="785876"/>
                <a:gridCol w="785876"/>
                <a:gridCol w="1071649"/>
              </a:tblGrid>
              <a:tr h="873439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показателей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сельских жителей</a:t>
                      </a: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151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303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вызовов скорой медицинской помощи к пациентам, пострадавшим при дорожно-транспортных происшествиях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9960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пациентов, пострадавших при дорожно-транспортных происшествиях, чел.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/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78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 (из стр. 6):  со смертельным исходом до прибытия выездной бригады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скорой медицинской помощи на место </a:t>
                      </a:r>
                      <a:r>
                        <a:rPr kumimoji="0" lang="ru-RU" sz="1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дорожно</a:t>
                      </a: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транспортного происшествия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6.1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9926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пациентов, у которых смерть наступила в транспортном</a:t>
                      </a: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средстве при выполнении медицинской эвакуации с </a:t>
                      </a: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места дорожно-транспортного происшествия  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6.2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19">
                <a:tc>
                  <a:txBody>
                    <a:bodyPr/>
                    <a:lstStyle/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пациентов, доставленных в стационары с </a:t>
                      </a: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места дорожно-транспортного происшествия  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6.3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0078">
                <a:tc>
                  <a:txBody>
                    <a:bodyPr/>
                    <a:lstStyle/>
                    <a:p>
                      <a:pPr marL="0" marR="0" lvl="0" indent="4492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из них: пациентов, доставленных в </a:t>
                      </a:r>
                      <a:r>
                        <a:rPr kumimoji="0" 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травмоцентры</a:t>
                      </a:r>
                      <a:endParaRPr kumimoji="0" 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1-2 уровня с места дорожно-транспортного</a:t>
                      </a:r>
                    </a:p>
                    <a:p>
                      <a:pPr marL="0" marR="0" lvl="0" indent="449263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происшествия  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6.3.1</a:t>
                      </a: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2671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вызовов скорой медицинской помощи по медицинскому обеспечению спортивных и других массовых мероприятий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53438">
                <a:tc>
                  <a:txBody>
                    <a:bodyPr/>
                    <a:lstStyle/>
                    <a:p>
                      <a:pPr algn="just"/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пациентов, эвакуированных по экстренным медицинским показаниям в первые 24 часа в медицинские организации 2-го и 3-го уровней в рамках трехуровневой системы оказания медицинской помощи субъекта Российской Федерации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58304" marR="58304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8304" marR="58304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392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625" y="274638"/>
            <a:ext cx="8429625" cy="1143000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defRPr/>
            </a:pPr>
            <a:r>
              <a:rPr lang="ru-RU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5450 «Оснащение станции (отделения) скорой медицинской помощи»</a:t>
            </a: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625" y="1552575"/>
          <a:ext cx="7858124" cy="4540250"/>
        </p:xfrm>
        <a:graphic>
          <a:graphicData uri="http://schemas.openxmlformats.org/drawingml/2006/table">
            <a:tbl>
              <a:tblPr/>
              <a:tblGrid>
                <a:gridCol w="2857509"/>
                <a:gridCol w="785815"/>
                <a:gridCol w="1020958"/>
                <a:gridCol w="1065702"/>
                <a:gridCol w="1064070"/>
                <a:gridCol w="1064070"/>
              </a:tblGrid>
              <a:tr h="530449"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Показатели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со сроком эксплуатации: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435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 3 лет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 3 до 5 лет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свыше 5 лет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217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30449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автомобилей скорой медицинской помощи – всего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37972">
                <a:tc>
                  <a:txBody>
                    <a:bodyPr/>
                    <a:lstStyle/>
                    <a:p>
                      <a:pPr marL="187325" marR="0" lvl="0" indent="80962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225">
                <a:tc>
                  <a:txBody>
                    <a:bodyPr/>
                    <a:lstStyle/>
                    <a:p>
                      <a:pPr marL="0" marR="0" lvl="0" indent="2682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автомобили класса «А»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373">
                <a:tc>
                  <a:txBody>
                    <a:bodyPr/>
                    <a:lstStyle/>
                    <a:p>
                      <a:pPr marL="0" marR="0" lvl="0" indent="2682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автомобили класса «В»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5225">
                <a:tc>
                  <a:txBody>
                    <a:bodyPr/>
                    <a:lstStyle/>
                    <a:p>
                      <a:pPr marL="0" marR="0" lvl="0" indent="268288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автомобили класса «С»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5674">
                <a:tc>
                  <a:txBody>
                    <a:bodyPr/>
                    <a:lstStyle/>
                    <a:p>
                      <a:pPr marL="893763" marR="0" lvl="0" indent="-625475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для новорожденных    и детей раннего возраста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1.3.1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4353">
                <a:tc>
                  <a:txBody>
                    <a:bodyPr/>
                    <a:lstStyle/>
                    <a:p>
                      <a:pPr marL="1873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автомобили повышенной </a:t>
                      </a:r>
                    </a:p>
                    <a:p>
                      <a:pPr marL="18732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проходимости 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1.4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4419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785813"/>
            <a:ext cx="8229600" cy="5340350"/>
          </a:xfrm>
        </p:spPr>
        <p:txBody>
          <a:bodyPr>
            <a:normAutofit lnSpcReduction="10000"/>
          </a:bodyPr>
          <a:lstStyle/>
          <a:p>
            <a:pPr algn="just" eaLnBrk="1" hangingPunct="1">
              <a:lnSpc>
                <a:spcPct val="90000"/>
              </a:lnSpc>
              <a:buFontTx/>
              <a:buNone/>
              <a:defRPr/>
            </a:pPr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4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Приказ Министерства здравоохранения и социального развития Российской Федерации             от 1 декабря 2005 г. № 752    «Об оснащении санитарного автотранспорта» регламентировал разделение автомобилей скорой медицинской помощи по классам</a:t>
            </a:r>
            <a:r>
              <a:rPr lang="ru-RU" sz="3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6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3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798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55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/>
          </p:nvPr>
        </p:nvSpPr>
        <p:spPr>
          <a:xfrm>
            <a:off x="500063" y="274638"/>
            <a:ext cx="8358187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300" b="1" smtClean="0">
                <a:latin typeface="Times New Roman" pitchFamily="18" charset="0"/>
                <a:cs typeface="Times New Roman" pitchFamily="18" charset="0"/>
              </a:rPr>
              <a:t>Приказ Министерства здравоохранения и социального развития Российской Федерации от 1 декабря 2005 г. № 752 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785938"/>
            <a:ext cx="8229600" cy="4525962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 Автомобили скорой медицинской помощи класса «А»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-  автомобили скорой медицинской помощи, предназначенные для транспортировки пациентов, не являющихся экстренными пациентами, в сопровождении медицинского персонала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общепрофильной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фельдшерской выездной бригады скорой медицинской помощи.</a:t>
            </a:r>
          </a:p>
        </p:txBody>
      </p:sp>
    </p:spTree>
    <p:extLst>
      <p:ext uri="{BB962C8B-B14F-4D97-AF65-F5344CB8AC3E}">
        <p14:creationId xmlns:p14="http://schemas.microsoft.com/office/powerpoint/2010/main" val="561167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3" grpId="0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 noChangeArrowheads="1"/>
          </p:cNvSpPr>
          <p:nvPr>
            <p:ph type="title"/>
          </p:nvPr>
        </p:nvSpPr>
        <p:spPr/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Приказ Министерства здравоохранения и социального развития Российской Федерации от 1 декабря 2005 г. № 752 </a:t>
            </a:r>
            <a:endParaRPr lang="ru-RU" sz="3200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625" y="1857375"/>
            <a:ext cx="8320088" cy="4500563"/>
          </a:xfrm>
        </p:spPr>
        <p:txBody>
          <a:bodyPr rtlCol="0">
            <a:normAutofit/>
          </a:bodyPr>
          <a:lstStyle/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8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Автомобили скорой медицинской помощи класса «В»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- автомобили скорой медицинской помощи, предназначенные для проведения лечебных мероприятий скорой медицинской помощи силами врачебной (фельдшерской)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общепрофильной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выездной бригады скорой медицинской помощи, транспортировки и мониторинга состояния пациентов на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догоспитальном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этапе.</a:t>
            </a:r>
          </a:p>
        </p:txBody>
      </p:sp>
    </p:spTree>
    <p:extLst>
      <p:ext uri="{BB962C8B-B14F-4D97-AF65-F5344CB8AC3E}">
        <p14:creationId xmlns:p14="http://schemas.microsoft.com/office/powerpoint/2010/main" val="1263169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75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7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/>
      <p:bldP spid="67587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/>
          </p:cNvSpPr>
          <p:nvPr>
            <p:ph type="title"/>
          </p:nvPr>
        </p:nvSpPr>
        <p:spPr>
          <a:xfrm>
            <a:off x="611188" y="260350"/>
            <a:ext cx="8358187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altLang="ru-RU" sz="3300" b="1" smtClean="0">
                <a:latin typeface="Times New Roman" pitchFamily="18" charset="0"/>
                <a:cs typeface="Times New Roman" pitchFamily="18" charset="0"/>
              </a:rPr>
              <a:t>Приказ Министерства здравоохранения и социального развития Российской Федерации от 1 декабря 2005 г. № 752 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0063" y="1785938"/>
            <a:ext cx="8229600" cy="4525962"/>
          </a:xfrm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3000" b="1" dirty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Автомобили скорой медицинской помощи класса «С»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- автомобили скорой медицинской помощи, предназначенные для проведения лечебных мероприятий скорой медицинской помощи силами специализированной выездной бригады скорой медицинской помощи анестезиологии-реанимации, в том числе педиатрической, транспортировки и мониторинга состояния пациентов на </a:t>
            </a:r>
            <a:r>
              <a:rPr lang="ru-RU" sz="3000" dirty="0" err="1">
                <a:latin typeface="Times New Roman" pitchFamily="18" charset="0"/>
                <a:cs typeface="Times New Roman" pitchFamily="18" charset="0"/>
              </a:rPr>
              <a:t>догоспитальном</a:t>
            </a:r>
            <a:r>
              <a:rPr lang="ru-RU" sz="3000" dirty="0">
                <a:latin typeface="Times New Roman" pitchFamily="18" charset="0"/>
                <a:cs typeface="Times New Roman" pitchFamily="18" charset="0"/>
              </a:rPr>
              <a:t> этапе.</a:t>
            </a:r>
          </a:p>
        </p:txBody>
      </p:sp>
    </p:spTree>
    <p:extLst>
      <p:ext uri="{BB962C8B-B14F-4D97-AF65-F5344CB8AC3E}">
        <p14:creationId xmlns:p14="http://schemas.microsoft.com/office/powerpoint/2010/main" val="3035160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6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65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2" grpId="0"/>
      <p:bldP spid="66563" grpId="0" build="p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428625" y="571500"/>
            <a:ext cx="8229600" cy="6143625"/>
          </a:xfrm>
        </p:spPr>
        <p:txBody>
          <a:bodyPr rtlCol="0"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Таблица 5450. Оснащение станции (отделения) скорой медицинской помощи</a:t>
            </a:r>
          </a:p>
          <a:p>
            <a:pPr algn="just" fontAlgn="t">
              <a:buFont typeface="Arial" charset="0"/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Автомобили  повышенной проходимости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 (вездеходы, санитарные автомобили на базе «</a:t>
            </a:r>
            <a:r>
              <a:rPr lang="ru-RU" sz="2600" dirty="0" err="1">
                <a:latin typeface="Times New Roman" pitchFamily="18" charset="0"/>
                <a:cs typeface="Times New Roman" pitchFamily="18" charset="0"/>
              </a:rPr>
              <a:t>КАМАЗа</a:t>
            </a:r>
            <a:r>
              <a:rPr lang="ru-RU" sz="2600" dirty="0">
                <a:latin typeface="Times New Roman" pitchFamily="18" charset="0"/>
                <a:cs typeface="Times New Roman" pitchFamily="18" charset="0"/>
              </a:rPr>
              <a:t>» и другие» (из строки 1) - транспортное средство на базе дорожного автомобиля, повышение проходимости которого обеспечено: приводом  на все колеса, постановкой дополнительной раздаточной коробки, использованием шин с регулируемым давлением воздуха,  установкой блокируемых дифференциалов или дифференциалов  повышенного трения, лебедки и других приспособлений для преодоления препятствий или на базе транспортного средства специального назначения на гусеницах, шнеках, колесах низкого давления.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ctr" eaLnBrk="1" fontAlgn="auto" hangingPunct="1">
              <a:spcAft>
                <a:spcPts val="0"/>
              </a:spcAft>
              <a:buFont typeface="Arial" charset="0"/>
              <a:buNone/>
              <a:defRPr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39456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79"/>
          <p:cNvSpPr txBox="1">
            <a:spLocks noChangeArrowheads="1"/>
          </p:cNvSpPr>
          <p:nvPr/>
        </p:nvSpPr>
        <p:spPr bwMode="auto">
          <a:xfrm>
            <a:off x="153988" y="515938"/>
            <a:ext cx="865505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</a:pPr>
            <a:r>
              <a:rPr lang="ru-RU" altLang="ru-RU" sz="2800" i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Форма №</a:t>
            </a:r>
            <a:r>
              <a:rPr lang="en-US" altLang="ru-RU" sz="2800" i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r>
              <a:rPr lang="ru-RU" altLang="ru-RU" sz="2800" i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2800" i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800" i="0">
                <a:solidFill>
                  <a:srgbClr val="262626"/>
                </a:solidFill>
                <a:latin typeface="Times New Roman" pitchFamily="18" charset="0"/>
                <a:cs typeface="Times New Roman" pitchFamily="18" charset="0"/>
              </a:rPr>
              <a:t>«Сведения о медицинской организации»</a:t>
            </a:r>
          </a:p>
        </p:txBody>
      </p:sp>
      <p:sp>
        <p:nvSpPr>
          <p:cNvPr id="4100" name="Подзаголовок 2"/>
          <p:cNvSpPr>
            <a:spLocks/>
          </p:cNvSpPr>
          <p:nvPr/>
        </p:nvSpPr>
        <p:spPr bwMode="auto">
          <a:xfrm>
            <a:off x="1582738" y="1563688"/>
            <a:ext cx="6311900" cy="16684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FontTx/>
              <a:buNone/>
              <a:defRPr/>
            </a:pPr>
            <a:r>
              <a:rPr lang="ru-RU" altLang="ru-RU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</a:rPr>
              <a:t>РАЗДЕЛ II.  </a:t>
            </a:r>
          </a:p>
          <a:p>
            <a:pPr algn="ctr">
              <a:buFontTx/>
              <a:buNone/>
              <a:defRPr/>
            </a:pPr>
            <a:r>
              <a:rPr lang="ru-RU" altLang="ru-RU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</a:rPr>
              <a:t>ШТАТЫ  МЕДИЦИНСКОЙ  ОРГАНИЗАЦИИ</a:t>
            </a:r>
          </a:p>
          <a:p>
            <a:pPr algn="ctr">
              <a:buFontTx/>
              <a:buNone/>
              <a:defRPr/>
            </a:pPr>
            <a:endParaRPr lang="ru-RU" altLang="ru-RU" i="0" dirty="0">
              <a:solidFill>
                <a:schemeClr val="bg1">
                  <a:lumMod val="50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988" y="3411538"/>
            <a:ext cx="5362575" cy="298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одзаголовок 2"/>
          <p:cNvSpPr>
            <a:spLocks/>
          </p:cNvSpPr>
          <p:nvPr/>
        </p:nvSpPr>
        <p:spPr bwMode="auto">
          <a:xfrm>
            <a:off x="5516563" y="5811838"/>
            <a:ext cx="3432175" cy="766762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>
              <a:buFontTx/>
              <a:buNone/>
              <a:defRPr/>
            </a:pPr>
            <a:endParaRPr lang="ru-RU" altLang="ru-RU" sz="1600" dirty="0">
              <a:solidFill>
                <a:schemeClr val="bg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3036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39552" y="2780928"/>
            <a:ext cx="8120623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buFont typeface="Wingdings" pitchFamily="2" charset="2"/>
              <a:buNone/>
            </a:pPr>
            <a:r>
              <a:rPr lang="ru-RU" altLang="ru-RU" sz="2800" dirty="0" smtClean="0"/>
              <a:t>Прием отчета дистанционный, сверка с Парус кадры будет тоже дистанционной</a:t>
            </a:r>
            <a:endParaRPr lang="ru-RU" altLang="ru-RU" sz="2000" dirty="0"/>
          </a:p>
        </p:txBody>
      </p:sp>
    </p:spTree>
    <p:extLst>
      <p:ext uri="{BB962C8B-B14F-4D97-AF65-F5344CB8AC3E}">
        <p14:creationId xmlns:p14="http://schemas.microsoft.com/office/powerpoint/2010/main" val="6524587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2" name="Rectangle 4"/>
          <p:cNvSpPr>
            <a:spLocks noGrp="1" noChangeArrowheads="1"/>
          </p:cNvSpPr>
          <p:nvPr>
            <p:ph type="title"/>
          </p:nvPr>
        </p:nvSpPr>
        <p:spPr>
          <a:xfrm>
            <a:off x="395288" y="357188"/>
            <a:ext cx="8640762" cy="566578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9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Заполнение формы отраслевого статистического наблюдения № 14дс «Сведения о деятельности дневных стационаров медицинских организаций</a:t>
            </a:r>
            <a:r>
              <a:rPr lang="ru-RU" sz="39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»</a:t>
            </a:r>
            <a:endParaRPr lang="ru-RU" sz="39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29612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ВНИМАНИЕ!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Занятые ставки - только ставки занятые основными работниками, внутренними и внешними совместителями! </a:t>
            </a:r>
          </a:p>
          <a:p>
            <a:r>
              <a:rPr lang="ru-RU" b="1" dirty="0" smtClean="0"/>
              <a:t>В занятые ставки не включаем совмещение!</a:t>
            </a:r>
          </a:p>
          <a:p>
            <a:r>
              <a:rPr lang="ru-RU" b="1" dirty="0" smtClean="0"/>
              <a:t>Занятые должности теперь тоже сверяем с Парусом!</a:t>
            </a:r>
          </a:p>
          <a:p>
            <a:r>
              <a:rPr lang="ru-RU" dirty="0"/>
              <a:t>Должности временно отсутствующих на конец года по причине </a:t>
            </a:r>
            <a:r>
              <a:rPr lang="ru-RU" dirty="0" smtClean="0"/>
              <a:t>отпуска, командировки </a:t>
            </a:r>
            <a:r>
              <a:rPr lang="ru-RU" dirty="0"/>
              <a:t>или болезни показываются как занятые. Если эти </a:t>
            </a:r>
            <a:r>
              <a:rPr lang="ru-RU" dirty="0" smtClean="0"/>
              <a:t>должности временно </a:t>
            </a:r>
            <a:r>
              <a:rPr lang="ru-RU" dirty="0"/>
              <a:t>замещены другими лицами, они вторично, как занятые </a:t>
            </a:r>
            <a:r>
              <a:rPr lang="ru-RU" dirty="0" smtClean="0"/>
              <a:t>не показываются</a:t>
            </a:r>
            <a:r>
              <a:rPr lang="ru-RU" dirty="0"/>
              <a:t>.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03908068"/>
      </p:ext>
    </p:extLst>
  </p:cSld>
  <p:clrMapOvr>
    <a:masterClrMapping/>
  </p:clrMapOvr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3" y="404664"/>
            <a:ext cx="8368481" cy="648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62000" indent="-762000">
              <a:defRPr/>
            </a:pPr>
            <a:r>
              <a:rPr lang="ru-RU" sz="2800" b="1" dirty="0"/>
              <a:t>программа «Парус» формирует </a:t>
            </a:r>
            <a:r>
              <a:rPr lang="ru-RU" sz="2800" b="1" dirty="0" err="1"/>
              <a:t>таб</a:t>
            </a:r>
            <a:r>
              <a:rPr lang="ru-RU" sz="2800" b="1" dirty="0"/>
              <a:t> 1100   30 </a:t>
            </a:r>
            <a:r>
              <a:rPr lang="ru-RU" sz="2800" b="1" dirty="0" smtClean="0"/>
              <a:t>формы автоматически</a:t>
            </a:r>
            <a:r>
              <a:rPr lang="ru-RU" sz="2800" b="1" dirty="0"/>
              <a:t>, </a:t>
            </a:r>
            <a:r>
              <a:rPr lang="ru-RU" sz="2800" b="1" dirty="0">
                <a:solidFill>
                  <a:srgbClr val="FF0000"/>
                </a:solidFill>
              </a:rPr>
              <a:t>но вручную необходимо </a:t>
            </a:r>
            <a:r>
              <a:rPr lang="ru-RU" sz="2800" b="1" dirty="0" smtClean="0">
                <a:solidFill>
                  <a:srgbClr val="FF0000"/>
                </a:solidFill>
              </a:rPr>
              <a:t>заполнить</a:t>
            </a: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  <a:p>
            <a:pPr>
              <a:lnSpc>
                <a:spcPct val="80000"/>
              </a:lnSpc>
              <a:defRPr/>
            </a:pPr>
            <a:r>
              <a:rPr lang="ru-RU" sz="2400" b="1" dirty="0"/>
              <a:t/>
            </a:r>
            <a:br>
              <a:rPr lang="ru-RU" sz="2400" b="1" dirty="0"/>
            </a:br>
            <a:endParaRPr lang="ru-RU" sz="2400" b="1" dirty="0"/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sz="2400" b="1" dirty="0"/>
              <a:t>Строка </a:t>
            </a:r>
            <a:r>
              <a:rPr lang="ru-RU" sz="2400" b="1" dirty="0" smtClean="0">
                <a:solidFill>
                  <a:srgbClr val="FF0000"/>
                </a:solidFill>
              </a:rPr>
              <a:t>231</a:t>
            </a:r>
            <a:r>
              <a:rPr lang="ru-RU" sz="2400" b="1" dirty="0" smtClean="0"/>
              <a:t> ИТ-специалисты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ru-RU" sz="2400" b="1" dirty="0" smtClean="0"/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sz="2400" b="1" dirty="0"/>
              <a:t>Штатные должности студентов </a:t>
            </a:r>
            <a:r>
              <a:rPr lang="ru-RU" sz="2400" b="1" dirty="0" err="1"/>
              <a:t>стр</a:t>
            </a:r>
            <a:r>
              <a:rPr lang="ru-RU" sz="2400" b="1" dirty="0"/>
              <a:t> </a:t>
            </a:r>
            <a:r>
              <a:rPr lang="ru-RU" sz="2400" b="1" dirty="0" smtClean="0">
                <a:solidFill>
                  <a:srgbClr val="FF0000"/>
                </a:solidFill>
              </a:rPr>
              <a:t>243 (</a:t>
            </a:r>
            <a:r>
              <a:rPr lang="ru-RU" sz="2400" b="1" smtClean="0">
                <a:solidFill>
                  <a:srgbClr val="FF0000"/>
                </a:solidFill>
              </a:rPr>
              <a:t>занятые сформируются)</a:t>
            </a:r>
            <a:endParaRPr lang="ru-RU" sz="2400" b="1" dirty="0" smtClean="0">
              <a:solidFill>
                <a:srgbClr val="FF0000"/>
              </a:solidFill>
            </a:endParaRPr>
          </a:p>
          <a:p>
            <a:pPr>
              <a:lnSpc>
                <a:spcPct val="80000"/>
              </a:lnSpc>
              <a:defRPr/>
            </a:pPr>
            <a:endParaRPr lang="ru-RU" sz="2400" b="1" dirty="0" smtClean="0">
              <a:solidFill>
                <a:srgbClr val="FF0000"/>
              </a:solidFill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sz="2400" b="1" dirty="0" smtClean="0">
                <a:solidFill>
                  <a:srgbClr val="FF0000"/>
                </a:solidFill>
              </a:rPr>
              <a:t>Заведующие кабинетами (отделами)статистики в Парусе попадают не в строку врачи-статистики, а в строку врачи –методисты. Перенести вручную и должности, и </a:t>
            </a:r>
            <a:r>
              <a:rPr lang="ru-RU" sz="2400" b="1" dirty="0" err="1" smtClean="0">
                <a:solidFill>
                  <a:srgbClr val="FF0000"/>
                </a:solidFill>
              </a:rPr>
              <a:t>физ.лица</a:t>
            </a:r>
            <a:r>
              <a:rPr lang="ru-RU" sz="2400" b="1" dirty="0" smtClean="0">
                <a:solidFill>
                  <a:srgbClr val="FF0000"/>
                </a:solidFill>
              </a:rPr>
              <a:t>. (категорию , сертификат и т.д.)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ru-RU" sz="2400" b="1" dirty="0">
              <a:solidFill>
                <a:srgbClr val="FF0000"/>
              </a:solidFill>
            </a:endParaRP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ru-RU" sz="2400" b="1" dirty="0"/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ru-RU" sz="2400" b="1" dirty="0" smtClean="0"/>
              <a:t>Таблицу </a:t>
            </a:r>
            <a:r>
              <a:rPr lang="ru-RU" sz="2400" b="1" dirty="0" smtClean="0">
                <a:solidFill>
                  <a:srgbClr val="FF0000"/>
                </a:solidFill>
              </a:rPr>
              <a:t>11041 </a:t>
            </a:r>
            <a:r>
              <a:rPr lang="ru-RU" sz="2400" b="1" dirty="0" smtClean="0"/>
              <a:t>расшифровка прочего персонала</a:t>
            </a:r>
          </a:p>
          <a:p>
            <a:pPr marL="342900" indent="-342900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endParaRPr lang="en-US" sz="2400" b="1" dirty="0" smtClean="0"/>
          </a:p>
          <a:p>
            <a:pPr>
              <a:lnSpc>
                <a:spcPct val="80000"/>
              </a:lnSpc>
              <a:defRPr/>
            </a:pPr>
            <a:r>
              <a:rPr lang="ru-RU" sz="2400" b="1" dirty="0" smtClean="0"/>
              <a:t>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72503240"/>
      </p:ext>
    </p:extLst>
  </p:cSld>
  <p:clrMapOvr>
    <a:masterClrMapping/>
  </p:clrMapOvr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381000"/>
            <a:ext cx="9144000" cy="762000"/>
          </a:xfrm>
        </p:spPr>
        <p:txBody>
          <a:bodyPr>
            <a:normAutofit lnSpcReduction="10000"/>
          </a:bodyPr>
          <a:lstStyle/>
          <a:p>
            <a:pPr>
              <a:lnSpc>
                <a:spcPct val="80000"/>
              </a:lnSpc>
            </a:pPr>
            <a:r>
              <a:rPr lang="ru-RU" altLang="ru-RU" sz="2000" smtClean="0">
                <a:latin typeface="Times New Roman" pitchFamily="18" charset="0"/>
              </a:rPr>
              <a:t>сведения о должностях в форме могут показываться как целыми, так и дробными числами в соответствии с </a:t>
            </a:r>
            <a:r>
              <a:rPr lang="ru-RU" altLang="ru-RU" sz="2000" b="1" smtClean="0">
                <a:solidFill>
                  <a:srgbClr val="990033"/>
                </a:solidFill>
                <a:latin typeface="Times New Roman" pitchFamily="18" charset="0"/>
              </a:rPr>
              <a:t>правилами округления</a:t>
            </a:r>
            <a:r>
              <a:rPr lang="ru-RU" altLang="ru-RU" sz="2000" smtClean="0">
                <a:latin typeface="Times New Roman" pitchFamily="18" charset="0"/>
              </a:rPr>
              <a:t> - 0,75, 0,5, 0,25 должности</a:t>
            </a:r>
          </a:p>
        </p:txBody>
      </p:sp>
      <p:sp>
        <p:nvSpPr>
          <p:cNvPr id="5123" name="Rectangle 4"/>
          <p:cNvSpPr>
            <a:spLocks noChangeArrowheads="1"/>
          </p:cNvSpPr>
          <p:nvPr/>
        </p:nvSpPr>
        <p:spPr bwMode="auto">
          <a:xfrm>
            <a:off x="533400" y="1219200"/>
            <a:ext cx="86106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/>
              <a:t>Правила округления при расчете штатной численности работников </a:t>
            </a:r>
          </a:p>
        </p:txBody>
      </p:sp>
      <p:sp>
        <p:nvSpPr>
          <p:cNvPr id="5124" name="Rectangle 5"/>
          <p:cNvSpPr>
            <a:spLocks noChangeArrowheads="1"/>
          </p:cNvSpPr>
          <p:nvPr/>
        </p:nvSpPr>
        <p:spPr bwMode="auto">
          <a:xfrm>
            <a:off x="152400" y="1524000"/>
            <a:ext cx="8763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/>
              <a:t>В штатные расписания могут вводиться штатные должности: целая единица штатной должности, 0,25 единицы штатной должности, 0,5 единицы штатной должности или 0,75 единицы штатной должности </a:t>
            </a:r>
          </a:p>
        </p:txBody>
      </p:sp>
      <p:sp>
        <p:nvSpPr>
          <p:cNvPr id="5125" name="Rectangle 6"/>
          <p:cNvSpPr>
            <a:spLocks noChangeArrowheads="1"/>
          </p:cNvSpPr>
          <p:nvPr/>
        </p:nvSpPr>
        <p:spPr bwMode="auto">
          <a:xfrm>
            <a:off x="152400" y="2286000"/>
            <a:ext cx="88392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/>
              <a:t>Округление по одноименным должностям может производиться как по отдельным структурным подразделениям, так и по нескольким структурным подразделениям или на учреждение здравоохранения в целом в следующем порядке: итоговые числа менее 0,13 отбрасываются, числа 0,13-0,37 округляются до 0,25; числа 0,38-0,62 округляются до числа 0,5; числа 0,63-0,87 округляются до 0,75, а свыше 0,87 - до единицы в соответствии с таблицей </a:t>
            </a:r>
          </a:p>
        </p:txBody>
      </p:sp>
      <p:graphicFrame>
        <p:nvGraphicFramePr>
          <p:cNvPr id="229504" name="Group 128"/>
          <p:cNvGraphicFramePr>
            <a:graphicFrameLocks noGrp="1"/>
          </p:cNvGraphicFramePr>
          <p:nvPr>
            <p:ph sz="half" idx="2"/>
          </p:nvPr>
        </p:nvGraphicFramePr>
        <p:xfrm>
          <a:off x="381000" y="3810000"/>
          <a:ext cx="8382000" cy="2163996"/>
        </p:xfrm>
        <a:graphic>
          <a:graphicData uri="http://schemas.openxmlformats.org/drawingml/2006/table">
            <a:tbl>
              <a:tblPr/>
              <a:tblGrid>
                <a:gridCol w="827088"/>
                <a:gridCol w="3963987"/>
                <a:gridCol w="3590925"/>
              </a:tblGrid>
              <a:tr h="335231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 п/п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Расчетное число должностей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Правила округления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6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Менее 0,13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Отбрасываются (0)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6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0,13-0,37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Округляются до 0,25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6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0,38-0,62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Округляются до 0,5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6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0,63-0,87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Округляются до 0,75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5706"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  <a:endParaRPr kumimoji="0" lang="ru-RU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Свыше 0,87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Округляются до 1,0 </a:t>
                      </a:r>
                      <a:endParaRPr kumimoji="0" lang="ru-RU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156" name="Rectangle 125"/>
          <p:cNvSpPr>
            <a:spLocks noChangeArrowheads="1"/>
          </p:cNvSpPr>
          <p:nvPr/>
        </p:nvSpPr>
        <p:spPr bwMode="auto">
          <a:xfrm>
            <a:off x="152400" y="6019800"/>
            <a:ext cx="87630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lnSpc>
                <a:spcPct val="80000"/>
              </a:lnSpc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</a:pPr>
            <a:r>
              <a:rPr lang="ru-RU" altLang="ru-RU" sz="1800"/>
              <a:t>В таком же порядке допускается округление по категориям персонала (врачи, средний медицинский персонал, младший медицинский персонал) в целом по учреждению здравоохранения </a:t>
            </a:r>
          </a:p>
        </p:txBody>
      </p:sp>
    </p:spTree>
    <p:extLst>
      <p:ext uri="{BB962C8B-B14F-4D97-AF65-F5344CB8AC3E}">
        <p14:creationId xmlns:p14="http://schemas.microsoft.com/office/powerpoint/2010/main" val="331313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Прямоугольник 3"/>
          <p:cNvSpPr>
            <a:spLocks noChangeArrowheads="1"/>
          </p:cNvSpPr>
          <p:nvPr/>
        </p:nvSpPr>
        <p:spPr bwMode="auto">
          <a:xfrm>
            <a:off x="328613" y="501650"/>
            <a:ext cx="8342312" cy="491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 b="1" i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1" hangingPunct="1">
              <a:lnSpc>
                <a:spcPct val="80000"/>
              </a:lnSpc>
            </a:pPr>
            <a:r>
              <a:rPr lang="ru-RU" altLang="ru-RU" i="0" dirty="0"/>
              <a:t>В программе </a:t>
            </a:r>
            <a:r>
              <a:rPr lang="ru-RU" altLang="ru-RU" i="0" dirty="0" err="1"/>
              <a:t>Медстат</a:t>
            </a:r>
            <a:endParaRPr lang="ru-RU" altLang="ru-RU" i="0" dirty="0"/>
          </a:p>
          <a:p>
            <a:pPr eaLnBrk="1" hangingPunct="1">
              <a:lnSpc>
                <a:spcPct val="80000"/>
              </a:lnSpc>
            </a:pPr>
            <a:endParaRPr lang="ru-RU" altLang="ru-RU" i="0" dirty="0"/>
          </a:p>
          <a:p>
            <a:pPr eaLnBrk="1" hangingPunct="1">
              <a:lnSpc>
                <a:spcPct val="80000"/>
              </a:lnSpc>
            </a:pPr>
            <a:r>
              <a:rPr lang="ru-RU" altLang="ru-RU" i="0" dirty="0"/>
              <a:t>ЕСТЬ дополнительные графы и строки, которых нет в официальной бумажной форме :</a:t>
            </a:r>
          </a:p>
          <a:p>
            <a:pPr eaLnBrk="1" hangingPunct="1">
              <a:lnSpc>
                <a:spcPct val="80000"/>
              </a:lnSpc>
            </a:pPr>
            <a:endParaRPr lang="ru-RU" altLang="ru-RU" dirty="0"/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ru-RU" altLang="ru-RU" dirty="0"/>
              <a:t>в т. 1100 –графы – 18,19, 20, чтобы контроли внутри таблицы свести на «ноль». В добавленные графы мы расписываем штаты МО особого типа и подразделений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endParaRPr lang="ru-RU" altLang="ru-RU" dirty="0"/>
          </a:p>
          <a:p>
            <a:pPr eaLnBrk="1" hangingPunct="1">
              <a:lnSpc>
                <a:spcPct val="80000"/>
              </a:lnSpc>
              <a:buFontTx/>
              <a:buChar char="-"/>
            </a:pPr>
            <a:r>
              <a:rPr lang="ru-RU" altLang="ru-RU" dirty="0"/>
              <a:t>в конце таблицы: строка «сестры хозяйки», чтобы расписать в «ноль» строку </a:t>
            </a:r>
            <a:r>
              <a:rPr lang="ru-RU" altLang="ru-RU" dirty="0" smtClean="0"/>
              <a:t>– </a:t>
            </a:r>
            <a:r>
              <a:rPr lang="ru-RU" altLang="ru-RU" dirty="0"/>
              <a:t>«младший персонал»</a:t>
            </a:r>
          </a:p>
          <a:p>
            <a:pPr eaLnBrk="1" hangingPunct="1">
              <a:lnSpc>
                <a:spcPct val="80000"/>
              </a:lnSpc>
              <a:buFontTx/>
              <a:buChar char="-"/>
            </a:pPr>
            <a:endParaRPr lang="ru-RU" altLang="ru-RU" dirty="0"/>
          </a:p>
          <a:p>
            <a:pPr eaLnBrk="1" hangingPunct="1">
              <a:lnSpc>
                <a:spcPct val="80000"/>
              </a:lnSpc>
            </a:pPr>
            <a:r>
              <a:rPr lang="ru-RU" altLang="ru-RU" sz="2800" dirty="0" smtClean="0">
                <a:solidFill>
                  <a:srgbClr val="FF0000"/>
                </a:solidFill>
              </a:rPr>
              <a:t>расшифровка </a:t>
            </a:r>
            <a:r>
              <a:rPr lang="ru-RU" altLang="ru-RU" sz="2800" dirty="0">
                <a:solidFill>
                  <a:srgbClr val="FF0000"/>
                </a:solidFill>
              </a:rPr>
              <a:t>прочего персонала </a:t>
            </a:r>
            <a:r>
              <a:rPr lang="ru-RU" altLang="ru-RU" sz="2800" dirty="0" smtClean="0">
                <a:solidFill>
                  <a:srgbClr val="FF0000"/>
                </a:solidFill>
              </a:rPr>
              <a:t>табл. 11041 ВСЕМ </a:t>
            </a:r>
            <a:r>
              <a:rPr lang="ru-RU" altLang="ru-RU" sz="2800" dirty="0">
                <a:solidFill>
                  <a:srgbClr val="FF0000"/>
                </a:solidFill>
              </a:rPr>
              <a:t>ОБЯЗАТЕЛЬНО !!!</a:t>
            </a:r>
          </a:p>
        </p:txBody>
      </p:sp>
    </p:spTree>
    <p:extLst>
      <p:ext uri="{BB962C8B-B14F-4D97-AF65-F5344CB8AC3E}">
        <p14:creationId xmlns:p14="http://schemas.microsoft.com/office/powerpoint/2010/main" val="3762877772"/>
      </p:ext>
    </p:extLst>
  </p:cSld>
  <p:clrMapOvr>
    <a:masterClrMapping/>
  </p:clrMapOvr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Grp="1" noChangeArrowheads="1"/>
          </p:cNvSpPr>
          <p:nvPr>
            <p:ph idx="4294967295"/>
          </p:nvPr>
        </p:nvSpPr>
        <p:spPr>
          <a:xfrm>
            <a:off x="614363" y="906463"/>
            <a:ext cx="8305800" cy="5502275"/>
          </a:xfrm>
        </p:spPr>
        <p:txBody>
          <a:bodyPr lIns="0" rIns="0">
            <a:normAutofit fontScale="62500" lnSpcReduction="20000"/>
          </a:bodyPr>
          <a:lstStyle/>
          <a:p>
            <a:pPr marL="0" indent="0">
              <a:buNone/>
            </a:pPr>
            <a:r>
              <a:rPr lang="ru-RU" altLang="ru-RU" sz="3800" b="1" dirty="0" smtClean="0">
                <a:solidFill>
                  <a:schemeClr val="tx2"/>
                </a:solidFill>
                <a:latin typeface="Times New Roman" pitchFamily="18" charset="0"/>
              </a:rPr>
              <a:t>к врачам клинических специальностей относить:</a:t>
            </a:r>
          </a:p>
          <a:p>
            <a:r>
              <a:rPr lang="ru-RU" sz="2800" dirty="0" smtClean="0"/>
              <a:t>терапевтов, пульмонологов</a:t>
            </a:r>
            <a:r>
              <a:rPr lang="ru-RU" sz="2800" dirty="0"/>
              <a:t>, кардиологов, детских кардиологов, ревматологов,</a:t>
            </a:r>
          </a:p>
          <a:p>
            <a:r>
              <a:rPr lang="ru-RU" sz="2800" dirty="0"/>
              <a:t>гастроэнтерологов, нефрологов, </a:t>
            </a:r>
            <a:r>
              <a:rPr lang="ru-RU" sz="2800" dirty="0" err="1"/>
              <a:t>диабетологов</a:t>
            </a:r>
            <a:r>
              <a:rPr lang="ru-RU" sz="2800" dirty="0"/>
              <a:t>, эндокринологов, </a:t>
            </a:r>
            <a:r>
              <a:rPr lang="ru-RU" sz="2800" dirty="0" smtClean="0"/>
              <a:t>эндокринологов, детских</a:t>
            </a:r>
            <a:r>
              <a:rPr lang="ru-RU" sz="2800" dirty="0"/>
              <a:t>, аллергологов-иммунологов, гематологов, </a:t>
            </a:r>
            <a:r>
              <a:rPr lang="ru-RU" sz="2800" dirty="0" err="1"/>
              <a:t>профпатологов</a:t>
            </a:r>
            <a:r>
              <a:rPr lang="ru-RU" sz="2800" dirty="0"/>
              <a:t>, онкологов,</a:t>
            </a:r>
          </a:p>
          <a:p>
            <a:r>
              <a:rPr lang="ru-RU" sz="2800" dirty="0"/>
              <a:t>онкологов детских, онкологов-гематологов детских, хирургов, хирургов детских,</a:t>
            </a:r>
          </a:p>
          <a:p>
            <a:r>
              <a:rPr lang="ru-RU" sz="2800" dirty="0"/>
              <a:t>нейрохирургов, хирургов пластических, сердечно-сосудистых хирургов,</a:t>
            </a:r>
          </a:p>
          <a:p>
            <a:r>
              <a:rPr lang="ru-RU" sz="2800" dirty="0"/>
              <a:t>торакальных хирургов, травматологов и ортопедов, урологов, урологов-</a:t>
            </a:r>
          </a:p>
          <a:p>
            <a:r>
              <a:rPr lang="ru-RU" sz="2800" dirty="0" err="1"/>
              <a:t>андрологов</a:t>
            </a:r>
            <a:r>
              <a:rPr lang="ru-RU" sz="2800" dirty="0"/>
              <a:t> детских, </a:t>
            </a:r>
            <a:r>
              <a:rPr lang="ru-RU" sz="2800" dirty="0" err="1"/>
              <a:t>колопроктологов</a:t>
            </a:r>
            <a:r>
              <a:rPr lang="ru-RU" sz="2800" dirty="0"/>
              <a:t>, челюстно-лицевых хирургов, акушеров-</a:t>
            </a:r>
          </a:p>
          <a:p>
            <a:r>
              <a:rPr lang="ru-RU" sz="2800" dirty="0"/>
              <a:t>гинекологов, педиатров, неонатологов, офтальмологов, отоларингологов,</a:t>
            </a:r>
          </a:p>
          <a:p>
            <a:r>
              <a:rPr lang="ru-RU" sz="2800" dirty="0"/>
              <a:t>фтизиатров, неврологов, психиатров, гериатров, психиатров-наркологов,</a:t>
            </a:r>
          </a:p>
          <a:p>
            <a:r>
              <a:rPr lang="ru-RU" sz="2800" dirty="0" err="1"/>
              <a:t>дерматовенерологов</a:t>
            </a:r>
            <a:r>
              <a:rPr lang="ru-RU" sz="2800" dirty="0"/>
              <a:t>, врачей скорой медицинской помощи, инфекционистов,</a:t>
            </a:r>
          </a:p>
          <a:p>
            <a:r>
              <a:rPr lang="ru-RU" sz="2800" dirty="0"/>
              <a:t>врачей общей практики (семейных), врачей по </a:t>
            </a:r>
            <a:r>
              <a:rPr lang="ru-RU" sz="2800" dirty="0" err="1"/>
              <a:t>рентгеноваскулярной</a:t>
            </a:r>
            <a:r>
              <a:rPr lang="ru-RU" sz="2800" dirty="0"/>
              <a:t> диагностики</a:t>
            </a:r>
          </a:p>
          <a:p>
            <a:r>
              <a:rPr lang="ru-RU" sz="2800" dirty="0"/>
              <a:t>и лечению, врачей приемного покоя, врачей здравпунктов, врачей по</a:t>
            </a:r>
          </a:p>
          <a:p>
            <a:r>
              <a:rPr lang="ru-RU" sz="2800" dirty="0"/>
              <a:t>медицинской реабилитации, </a:t>
            </a:r>
            <a:r>
              <a:rPr lang="ru-RU" sz="2800" dirty="0" smtClean="0"/>
              <a:t>токсикологи</a:t>
            </a:r>
            <a:endParaRPr lang="ru-RU" altLang="ru-RU" sz="2800" b="1" dirty="0" smtClean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0288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0618458"/>
              </p:ext>
            </p:extLst>
          </p:nvPr>
        </p:nvGraphicFramePr>
        <p:xfrm>
          <a:off x="665163" y="1554163"/>
          <a:ext cx="7902575" cy="51180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050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8043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3171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92170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Должность 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(приказ Минздрава </a:t>
                      </a:r>
                      <a:r>
                        <a:rPr lang="ru-RU" sz="1400" b="0" kern="50" dirty="0">
                          <a:solidFill>
                            <a:schemeClr val="tx1"/>
                          </a:solidFill>
                          <a:effectLst/>
                        </a:rPr>
                        <a:t>России </a:t>
                      </a:r>
                      <a:r>
                        <a:rPr lang="ru-RU" sz="1400" b="1" kern="50" dirty="0">
                          <a:solidFill>
                            <a:schemeClr val="tx1"/>
                          </a:solidFill>
                          <a:effectLst/>
                        </a:rPr>
                        <a:t>от 20.12.2012 №1183н</a:t>
                      </a:r>
                      <a:r>
                        <a:rPr lang="ru-RU" sz="1400" kern="50" dirty="0">
                          <a:solidFill>
                            <a:schemeClr val="tx1"/>
                          </a:solidFill>
                          <a:effectLst/>
                        </a:rPr>
                        <a:t>)</a:t>
                      </a:r>
                      <a:endParaRPr lang="ru-RU" sz="1400" kern="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Базовая специальность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>
                          <a:effectLst/>
                        </a:rPr>
                        <a:t>Специальность, дающая право на ее занятие: сертификат/свидетельство об аккредитации</a:t>
                      </a:r>
                      <a:endParaRPr lang="ru-RU" sz="14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949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Приказы Минздрава России </a:t>
                      </a:r>
                      <a:r>
                        <a:rPr lang="ru-RU" sz="1400" b="1" kern="50" dirty="0">
                          <a:solidFill>
                            <a:schemeClr val="tx1"/>
                          </a:solidFill>
                          <a:effectLst/>
                        </a:rPr>
                        <a:t>от 08.10.2015 №707н и от 10.02.2016 № 83н</a:t>
                      </a:r>
                      <a:endParaRPr lang="ru-RU" sz="1400" b="1" kern="5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81593"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50">
                          <a:effectLst/>
                        </a:rPr>
                        <a:t>Врачи-специалисты</a:t>
                      </a:r>
                      <a:endParaRPr lang="ru-RU" sz="14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1513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>
                          <a:effectLst/>
                        </a:rPr>
                        <a:t>Акушер-гинеколог</a:t>
                      </a:r>
                      <a:endParaRPr lang="ru-RU" sz="1400" kern="5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 kern="50" dirty="0" err="1">
                          <a:effectLst/>
                        </a:rPr>
                        <a:t>Специалитет</a:t>
                      </a:r>
                      <a:r>
                        <a:rPr lang="ru-RU" sz="1400" i="1" kern="50" dirty="0">
                          <a:effectLst/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Лечебное дело, Педиатрия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 </a:t>
                      </a:r>
                      <a:r>
                        <a:rPr lang="ru-RU" sz="1400" i="1" kern="50" dirty="0">
                          <a:effectLst/>
                        </a:rPr>
                        <a:t>или интернатура/ординатура: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Общая врачебная практика (семейная медицина), Терапия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Акушерство и гинекология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2316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effectLst/>
                        </a:rPr>
                        <a:t>Аллерголог – иммунолог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 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 kern="50" dirty="0" err="1">
                          <a:effectLst/>
                        </a:rPr>
                        <a:t>Специалитет</a:t>
                      </a:r>
                      <a:r>
                        <a:rPr lang="ru-RU" sz="1400" i="1" kern="50" dirty="0">
                          <a:effectLst/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Лечебное дело, Педиатрия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 </a:t>
                      </a:r>
                      <a:r>
                        <a:rPr lang="ru-RU" sz="1400" i="1" kern="50" dirty="0">
                          <a:effectLst/>
                        </a:rPr>
                        <a:t>или интернатура/ординатура: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Общая врачебная практика (семейная медицина), Терапия, Педиатрия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effectLst/>
                        </a:rPr>
                        <a:t>Аллергология и иммунология</a:t>
                      </a:r>
                      <a:endParaRPr lang="ru-RU" sz="1400" kern="50" dirty="0">
                        <a:solidFill>
                          <a:srgbClr val="000000"/>
                        </a:solidFill>
                        <a:effectLst/>
                        <a:latin typeface="Mangal" panose="02040503050203030202" pitchFamily="18" charset="0"/>
                        <a:ea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0367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effectLst/>
                        </a:rPr>
                        <a:t>Анестезиолог-реаниматолог</a:t>
                      </a:r>
                      <a:endParaRPr lang="ru-RU" sz="1400" kern="50" dirty="0">
                        <a:solidFill>
                          <a:srgbClr val="000000"/>
                        </a:solidFill>
                        <a:effectLst/>
                        <a:latin typeface="Mangal" panose="02040503050203030202" pitchFamily="18" charset="0"/>
                        <a:ea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i="1" kern="50" dirty="0" err="1">
                          <a:effectLst/>
                        </a:rPr>
                        <a:t>Специалитет</a:t>
                      </a:r>
                      <a:r>
                        <a:rPr lang="ru-RU" sz="1400" kern="50" dirty="0">
                          <a:effectLst/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Лечебное дело, Педиатрия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 </a:t>
                      </a:r>
                      <a:r>
                        <a:rPr lang="ru-RU" sz="1400" i="1" kern="50" dirty="0">
                          <a:effectLst/>
                        </a:rPr>
                        <a:t>или интернатура/ординатура: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kern="50" dirty="0">
                          <a:effectLst/>
                        </a:rPr>
                        <a:t>Неонатология, Нефрология</a:t>
                      </a:r>
                      <a:endParaRPr lang="ru-RU" sz="1400" kern="50" dirty="0">
                        <a:effectLst/>
                        <a:latin typeface="Times New Roman" panose="02020603050405020304" pitchFamily="18" charset="0"/>
                        <a:ea typeface="SimSun" panose="02010600030101010101" pitchFamily="2" charset="-122"/>
                        <a:cs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400" kern="50" dirty="0">
                          <a:effectLst/>
                        </a:rPr>
                        <a:t>Анестезиология-реаниматология</a:t>
                      </a:r>
                      <a:endParaRPr lang="ru-RU" sz="1400" kern="50" dirty="0">
                        <a:solidFill>
                          <a:srgbClr val="000000"/>
                        </a:solidFill>
                        <a:effectLst/>
                        <a:latin typeface="Mangal" panose="02040503050203030202" pitchFamily="18" charset="0"/>
                        <a:ea typeface="Mangal" panose="02040503050203030202" pitchFamily="18" charset="0"/>
                      </a:endParaRPr>
                    </a:p>
                  </a:txBody>
                  <a:tcPr marL="34115" marR="34115" marT="34111" marB="34111"/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8222" name="Подзаголовок 2"/>
          <p:cNvSpPr>
            <a:spLocks/>
          </p:cNvSpPr>
          <p:nvPr/>
        </p:nvSpPr>
        <p:spPr bwMode="auto">
          <a:xfrm>
            <a:off x="869950" y="195263"/>
            <a:ext cx="7589838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altLang="ru-RU" sz="2800">
                <a:solidFill>
                  <a:schemeClr val="tx1"/>
                </a:solidFill>
              </a:rPr>
              <a:t>Преемственность нормативных документов по допуску к профессиональной деятельности</a:t>
            </a:r>
          </a:p>
        </p:txBody>
      </p:sp>
    </p:spTree>
    <p:extLst>
      <p:ext uri="{BB962C8B-B14F-4D97-AF65-F5344CB8AC3E}">
        <p14:creationId xmlns:p14="http://schemas.microsoft.com/office/powerpoint/2010/main" val="2387564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46113" y="1090613"/>
          <a:ext cx="8150225" cy="38941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9915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64238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51626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289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</a:t>
                      </a:r>
                      <a:endParaRPr lang="ru-RU" sz="1600" b="0" kern="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i="1" kern="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Специалитет</a:t>
                      </a:r>
                      <a:r>
                        <a:rPr lang="ru-RU" sz="1600" b="0" i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дело, Педиатрия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b="0" i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интернатура/ординатура: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врачебная практика (семейная медицина)</a:t>
                      </a:r>
                      <a:endParaRPr lang="ru-RU" sz="1600" b="0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Педиатрия/Врач-педиатр</a:t>
                      </a:r>
                      <a:endParaRPr lang="ru-RU" sz="1600" b="0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2890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 городской (районный)</a:t>
                      </a:r>
                      <a:endParaRPr lang="ru-RU" sz="1600" b="0" kern="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i="1" kern="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Специалитет</a:t>
                      </a:r>
                      <a:r>
                        <a:rPr lang="ru-RU" sz="1600" b="0" i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дело, Педиатрия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i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или интернатура/ординатура: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врачебная практика (семейная медицина)</a:t>
                      </a:r>
                      <a:endParaRPr lang="ru-RU" sz="1600" b="0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Педиатрия/Врач-педиатр</a:t>
                      </a:r>
                      <a:endParaRPr lang="ru-RU" sz="1600" b="0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160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 участковый</a:t>
                      </a:r>
                      <a:endParaRPr lang="ru-RU" sz="1600" b="0" kern="5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i="1" kern="5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Специалитет</a:t>
                      </a: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дело, Педиатрия 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lang="ru-RU" sz="1600" b="0" i="1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или интернатура/ординатура:</a:t>
                      </a: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Общая врачебная практика (семейная медицина)</a:t>
                      </a:r>
                      <a:endParaRPr lang="ru-RU" sz="1600" b="0" kern="5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914400" algn="l"/>
                          <a:tab pos="1828800" algn="l"/>
                          <a:tab pos="2743200" algn="l"/>
                          <a:tab pos="3657600" algn="l"/>
                          <a:tab pos="4572000" algn="l"/>
                          <a:tab pos="5486400" algn="l"/>
                          <a:tab pos="6400800" algn="l"/>
                          <a:tab pos="7315200" algn="l"/>
                          <a:tab pos="8229600" algn="l"/>
                          <a:tab pos="9144000" algn="l"/>
                          <a:tab pos="10058400" algn="l"/>
                        </a:tabLst>
                      </a:pPr>
                      <a:r>
                        <a:rPr lang="ru-RU" sz="1600" b="0" kern="5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Педиатрия/</a:t>
                      </a:r>
                      <a:r>
                        <a:rPr lang="ru-RU" sz="1600" b="1" kern="50" dirty="0">
                          <a:solidFill>
                            <a:schemeClr val="bg1">
                              <a:lumMod val="75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 участковый</a:t>
                      </a:r>
                      <a:endParaRPr lang="ru-RU" sz="1600" b="1" kern="50" dirty="0">
                        <a:solidFill>
                          <a:schemeClr val="bg1">
                            <a:lumMod val="75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Mangal" panose="02040503050203030202" pitchFamily="18" charset="0"/>
                        <a:cs typeface="Times New Roman" panose="02020603050405020304" pitchFamily="18" charset="0"/>
                      </a:endParaRPr>
                    </a:p>
                  </a:txBody>
                  <a:tcPr marL="34927" marR="34927" marT="34916" marB="34916"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14" name="Group 3"/>
          <p:cNvGrpSpPr>
            <a:grpSpLocks/>
          </p:cNvGrpSpPr>
          <p:nvPr/>
        </p:nvGrpSpPr>
        <p:grpSpPr bwMode="auto">
          <a:xfrm>
            <a:off x="447003" y="5265923"/>
            <a:ext cx="8348662" cy="1143755"/>
            <a:chOff x="104" y="1183"/>
            <a:chExt cx="5575" cy="907"/>
          </a:xfrm>
          <a:solidFill>
            <a:schemeClr val="bg1">
              <a:lumMod val="40000"/>
              <a:lumOff val="60000"/>
            </a:schemeClr>
          </a:solidFill>
        </p:grpSpPr>
        <p:grpSp>
          <p:nvGrpSpPr>
            <p:cNvPr id="15" name="Group 4"/>
            <p:cNvGrpSpPr>
              <a:grpSpLocks/>
            </p:cNvGrpSpPr>
            <p:nvPr/>
          </p:nvGrpSpPr>
          <p:grpSpPr bwMode="auto">
            <a:xfrm>
              <a:off x="104" y="1183"/>
              <a:ext cx="5575" cy="907"/>
              <a:chOff x="576" y="1680"/>
              <a:chExt cx="4752" cy="432"/>
            </a:xfrm>
            <a:grpFill/>
          </p:grpSpPr>
          <p:grpSp>
            <p:nvGrpSpPr>
              <p:cNvPr id="17" name="Group 5"/>
              <p:cNvGrpSpPr>
                <a:grpSpLocks/>
              </p:cNvGrpSpPr>
              <p:nvPr/>
            </p:nvGrpSpPr>
            <p:grpSpPr bwMode="auto">
              <a:xfrm>
                <a:off x="576" y="1680"/>
                <a:ext cx="4752" cy="432"/>
                <a:chOff x="576" y="1296"/>
                <a:chExt cx="4848" cy="432"/>
              </a:xfrm>
              <a:grpFill/>
            </p:grpSpPr>
            <p:sp>
              <p:nvSpPr>
                <p:cNvPr id="20" name="AutoShape 6"/>
                <p:cNvSpPr>
                  <a:spLocks noChangeArrowheads="1"/>
                </p:cNvSpPr>
                <p:nvPr/>
              </p:nvSpPr>
              <p:spPr bwMode="gray">
                <a:xfrm>
                  <a:off x="576" y="1296"/>
                  <a:ext cx="4848" cy="43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ru-RU" altLang="ru-RU" sz="24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1" name="AutoShape 7"/>
                <p:cNvSpPr>
                  <a:spLocks noChangeArrowheads="1"/>
                </p:cNvSpPr>
                <p:nvPr/>
              </p:nvSpPr>
              <p:spPr bwMode="gray">
                <a:xfrm>
                  <a:off x="703" y="1296"/>
                  <a:ext cx="4620" cy="43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ru-RU" altLang="ru-RU" sz="200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" name="AutoShape 8"/>
                <p:cNvSpPr>
                  <a:spLocks noChangeArrowheads="1"/>
                </p:cNvSpPr>
                <p:nvPr/>
              </p:nvSpPr>
              <p:spPr bwMode="gray">
                <a:xfrm>
                  <a:off x="829" y="1296"/>
                  <a:ext cx="4391" cy="432"/>
                </a:xfrm>
                <a:prstGeom prst="roundRect">
                  <a:avLst>
                    <a:gd name="adj" fmla="val 50000"/>
                  </a:avLst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spcBef>
                      <a:spcPct val="20000"/>
                    </a:spcBef>
                    <a:buChar char="•"/>
                    <a:defRPr sz="32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1pPr>
                  <a:lvl2pPr marL="742950" indent="-285750">
                    <a:spcBef>
                      <a:spcPct val="20000"/>
                    </a:spcBef>
                    <a:buChar char="–"/>
                    <a:defRPr sz="28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2pPr>
                  <a:lvl3pPr marL="1143000" indent="-228600">
                    <a:spcBef>
                      <a:spcPct val="20000"/>
                    </a:spcBef>
                    <a:buChar char="•"/>
                    <a:defRPr sz="24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3pPr>
                  <a:lvl4pPr marL="1600200" indent="-228600">
                    <a:spcBef>
                      <a:spcPct val="20000"/>
                    </a:spcBef>
                    <a:buChar char="–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4pPr>
                  <a:lvl5pPr marL="2057400" indent="-228600">
                    <a:spcBef>
                      <a:spcPct val="20000"/>
                    </a:spcBef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rgbClr val="000000"/>
                      </a:solidFill>
                      <a:latin typeface="Arial" panose="020B0604020202020204" pitchFamily="34" charset="0"/>
                    </a:defRPr>
                  </a:lvl9pPr>
                </a:lstStyle>
                <a:p>
                  <a:pPr algn="r" eaLnBrk="1" hangingPunct="1">
                    <a:spcBef>
                      <a:spcPct val="0"/>
                    </a:spcBef>
                    <a:buFontTx/>
                    <a:buNone/>
                    <a:defRPr/>
                  </a:pPr>
                  <a:endParaRPr lang="ru-RU" altLang="ru-RU" sz="240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8" name="Line 9"/>
              <p:cNvSpPr>
                <a:spLocks noChangeShapeType="1"/>
              </p:cNvSpPr>
              <p:nvPr/>
            </p:nvSpPr>
            <p:spPr bwMode="gray">
              <a:xfrm>
                <a:off x="672" y="1920"/>
                <a:ext cx="384" cy="0"/>
              </a:xfrm>
              <a:prstGeom prst="line">
                <a:avLst/>
              </a:prstGeom>
              <a:grpFill/>
              <a:ln w="2857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9" name="Line 10"/>
              <p:cNvSpPr>
                <a:spLocks noChangeShapeType="1"/>
              </p:cNvSpPr>
              <p:nvPr/>
            </p:nvSpPr>
            <p:spPr bwMode="gray">
              <a:xfrm>
                <a:off x="4896" y="1920"/>
                <a:ext cx="384" cy="0"/>
              </a:xfrm>
              <a:prstGeom prst="line">
                <a:avLst/>
              </a:prstGeom>
              <a:grpFill/>
              <a:ln w="28575" cap="rnd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6" name="Rectangle 11"/>
            <p:cNvSpPr>
              <a:spLocks noChangeArrowheads="1"/>
            </p:cNvSpPr>
            <p:nvPr/>
          </p:nvSpPr>
          <p:spPr bwMode="gray">
            <a:xfrm>
              <a:off x="500" y="1260"/>
              <a:ext cx="4944" cy="659"/>
            </a:xfrm>
            <a:prstGeom prst="rect">
              <a:avLst/>
            </a:prstGeom>
            <a:grp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>
              <a:lvl1pPr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 b="1" i="1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defRPr/>
              </a:pPr>
              <a:r>
                <a:rPr lang="ru-RU" sz="1600" dirty="0"/>
                <a:t>Специалист со свидетельством об аккредитации «Педиатр участковый» может занимать должность только педиатра участкового. Аналогично по должности терапевта участкового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9272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715963" y="2049463"/>
            <a:ext cx="7540625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i="0" dirty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ИЗМЕНЕНИЯ </a:t>
            </a:r>
            <a:r>
              <a:rPr lang="ru-RU" altLang="ru-RU" i="0" dirty="0" smtClean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2021 </a:t>
            </a:r>
            <a:r>
              <a:rPr lang="ru-RU" altLang="ru-RU" dirty="0" smtClean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года</a:t>
            </a:r>
            <a:endParaRPr lang="ru-RU" altLang="ru-RU" i="0" dirty="0">
              <a:solidFill>
                <a:schemeClr val="tx1"/>
              </a:solidFill>
              <a:latin typeface="Times New Roman" pitchFamily="18" charset="0"/>
              <a:cs typeface="Arial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i="0" dirty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И ПОЯСНЕНИЯ К </a:t>
            </a:r>
            <a:r>
              <a:rPr lang="ru-RU" altLang="ru-RU" i="0" dirty="0" smtClean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ТАБЛИЦЕ </a:t>
            </a:r>
            <a:r>
              <a:rPr lang="ru-RU" altLang="ru-RU" i="0" dirty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1100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i="0" dirty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i="0" dirty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«Должности и физические лица медицинской организации»</a:t>
            </a:r>
            <a:endParaRPr lang="ru-RU" altLang="ru-RU" b="0" i="0" dirty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3778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b="1" i="1"/>
          </a:p>
          <a:p>
            <a:pPr defTabSz="957263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328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2021</a:t>
            </a:r>
          </a:p>
        </p:txBody>
      </p:sp>
      <p:sp>
        <p:nvSpPr>
          <p:cNvPr id="353284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53289" name="Rectangle 9"/>
          <p:cNvSpPr>
            <a:spLocks noChangeArrowheads="1"/>
          </p:cNvSpPr>
          <p:nvPr/>
        </p:nvSpPr>
        <p:spPr bwMode="auto">
          <a:xfrm>
            <a:off x="251520" y="764704"/>
            <a:ext cx="8353425" cy="43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 b="1" dirty="0" smtClean="0"/>
              <a:t>Внесены изменения в таблицу  1100  </a:t>
            </a:r>
            <a:endParaRPr lang="ru-RU" sz="1600" b="1" dirty="0"/>
          </a:p>
        </p:txBody>
      </p:sp>
      <p:graphicFrame>
        <p:nvGraphicFramePr>
          <p:cNvPr id="115" name="Таблица 114"/>
          <p:cNvGraphicFramePr>
            <a:graphicFrameLocks noGrp="1"/>
          </p:cNvGraphicFramePr>
          <p:nvPr/>
        </p:nvGraphicFramePr>
        <p:xfrm>
          <a:off x="611560" y="1124744"/>
          <a:ext cx="7632848" cy="4973940"/>
        </p:xfrm>
        <a:graphic>
          <a:graphicData uri="http://schemas.openxmlformats.org/drawingml/2006/table">
            <a:tbl>
              <a:tblPr/>
              <a:tblGrid>
                <a:gridCol w="6163660"/>
                <a:gridCol w="1469188"/>
              </a:tblGrid>
              <a:tr h="2880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Наименование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 стр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4016"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863" marR="428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805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Добавлены строки: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marL="180340"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медицинские микробиологи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60216">
                <a:tc>
                  <a:txBody>
                    <a:bodyPr/>
                    <a:lstStyle/>
                    <a:p>
                      <a:pPr marL="66040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онкологи-гематологи 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детские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43840">
                <a:tc>
                  <a:txBody>
                    <a:bodyPr/>
                    <a:lstStyle/>
                    <a:p>
                      <a:pPr marL="149225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физической и реабилитационной медицины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109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32008">
                <a:tc>
                  <a:txBody>
                    <a:bodyPr/>
                    <a:lstStyle/>
                    <a:p>
                      <a:pPr marL="60579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47650" algn="l"/>
                        </a:tabLs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фельдшеры по приему вызовов 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скорой медицинской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помощи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605790">
                        <a:lnSpc>
                          <a:spcPct val="100000"/>
                        </a:lnSpc>
                        <a:spcAft>
                          <a:spcPts val="0"/>
                        </a:spcAft>
                        <a:tabLst>
                          <a:tab pos="247650" algn="l"/>
                        </a:tabLs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передаче их выездным бригадам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144145"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Изменены наименование</a:t>
                      </a:r>
                      <a:r>
                        <a:rPr lang="ru-RU" sz="1400" b="1" baseline="0" dirty="0" smtClean="0">
                          <a:latin typeface="Times New Roman"/>
                          <a:ea typeface="Times New Roman"/>
                          <a:cs typeface="Times New Roman"/>
                        </a:rPr>
                        <a:t> строк:</a:t>
                      </a:r>
                      <a:endParaRPr lang="ru-RU" sz="14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медицинские сестры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 всего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177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16573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медицинская сестра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(фельдшер)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по приему вызовов скорой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медицинской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помощи и передаче их выездным бригадам скорой медицинской помощи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Специалисты с высшим неоконченным фармацевтическим образованием или провизоры (</a:t>
                      </a:r>
                      <a:r>
                        <a:rPr lang="ru-RU" sz="1400" kern="120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 стр. 220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224</a:t>
                      </a:r>
                      <a:endParaRPr lang="ru-RU" sz="1400" b="0" dirty="0">
                        <a:solidFill>
                          <a:srgbClr val="FF000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специалисты  с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неоконченным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высшим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образованием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или врачи,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      студенты (из стр.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237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)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Итого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244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Исключены строки:</a:t>
                      </a:r>
                      <a:endParaRPr lang="ru-RU" sz="14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400" b="1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5308">
                <a:tc>
                  <a:txBody>
                    <a:bodyPr/>
                    <a:lstStyle/>
                    <a:p>
                      <a:pPr marL="180340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лаборанты</a:t>
                      </a:r>
                      <a:endParaRPr lang="ru-RU" sz="1400" strike="sngStrike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0797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no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strike="noStrik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</a:t>
                      </a:r>
                      <a:r>
                        <a:rPr lang="ru-RU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терапевты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амбулаторий</a:t>
                      </a:r>
                      <a:endParaRPr lang="ru-RU" sz="1400" strike="sngStrike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99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8032">
                <a:tc>
                  <a:txBody>
                    <a:bodyPr/>
                    <a:lstStyle/>
                    <a:p>
                      <a:pPr marL="144145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имеют два и </a:t>
                      </a:r>
                      <a:r>
                        <a:rPr lang="ru-RU" sz="1400" strike="sngStrike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более   сертификатов  </a:t>
                      </a: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специалиста</a:t>
                      </a:r>
                      <a:endParaRPr lang="ru-RU" sz="1400" strike="sngStrike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strike="sngStrike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126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293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b="1" i="1"/>
          </a:p>
          <a:p>
            <a:pPr defTabSz="957263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328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588224" y="6453336"/>
            <a:ext cx="1714500" cy="311422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2021</a:t>
            </a:r>
          </a:p>
        </p:txBody>
      </p:sp>
      <p:sp>
        <p:nvSpPr>
          <p:cNvPr id="353284" name="Прямоугольник 4"/>
          <p:cNvSpPr>
            <a:spLocks noChangeArrowheads="1"/>
          </p:cNvSpPr>
          <p:nvPr/>
        </p:nvSpPr>
        <p:spPr bwMode="auto">
          <a:xfrm>
            <a:off x="6732240" y="6309320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53287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119" name="Rectangle 9"/>
          <p:cNvSpPr>
            <a:spLocks noChangeArrowheads="1"/>
          </p:cNvSpPr>
          <p:nvPr/>
        </p:nvSpPr>
        <p:spPr bwMode="auto">
          <a:xfrm>
            <a:off x="611560" y="836713"/>
            <a:ext cx="8353425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 b="1" dirty="0" smtClean="0"/>
              <a:t>Внесены изменения в таблицу  1102</a:t>
            </a:r>
            <a:endParaRPr lang="ru-RU" sz="1600" b="1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755576" y="1124744"/>
          <a:ext cx="7632848" cy="1077456"/>
        </p:xfrm>
        <a:graphic>
          <a:graphicData uri="http://schemas.openxmlformats.org/drawingml/2006/table">
            <a:tbl>
              <a:tblPr/>
              <a:tblGrid>
                <a:gridCol w="5904656"/>
                <a:gridCol w="1728192"/>
              </a:tblGrid>
              <a:tr h="198932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Средний медицинский персонал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ФАПов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ФП (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из таблицы 1100)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№ строки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466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46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Средний медицинский персонал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  <a:cs typeface="Times New Roman"/>
                        </a:rPr>
                        <a:t>ФАПов</a:t>
                      </a: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, ФП,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0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   из них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: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  <a:cs typeface="Times New Roman"/>
                        </a:rPr>
                        <a:t>…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28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зубной врач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" name="Rectangle 9"/>
          <p:cNvSpPr>
            <a:spLocks noChangeArrowheads="1"/>
          </p:cNvSpPr>
          <p:nvPr/>
        </p:nvSpPr>
        <p:spPr bwMode="auto">
          <a:xfrm>
            <a:off x="899592" y="2204864"/>
            <a:ext cx="7597849" cy="432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r>
              <a:rPr lang="ru-RU" sz="1600" b="1" dirty="0" smtClean="0"/>
              <a:t>Введена новая таблица 1110</a:t>
            </a:r>
            <a:endParaRPr lang="ru-RU" sz="1600" b="1" dirty="0"/>
          </a:p>
        </p:txBody>
      </p:sp>
      <p:graphicFrame>
        <p:nvGraphicFramePr>
          <p:cNvPr id="18" name="Таблица 17"/>
          <p:cNvGraphicFramePr>
            <a:graphicFrameLocks noGrp="1"/>
          </p:cNvGraphicFramePr>
          <p:nvPr/>
        </p:nvGraphicFramePr>
        <p:xfrm>
          <a:off x="755576" y="2564904"/>
          <a:ext cx="7776862" cy="4053840"/>
        </p:xfrm>
        <a:graphic>
          <a:graphicData uri="http://schemas.openxmlformats.org/drawingml/2006/table">
            <a:tbl>
              <a:tblPr/>
              <a:tblGrid>
                <a:gridCol w="4392488"/>
                <a:gridCol w="648072"/>
                <a:gridCol w="864096"/>
                <a:gridCol w="751306"/>
                <a:gridCol w="1120900"/>
              </a:tblGrid>
              <a:tr h="3732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Должности и физические лица центров (отделений) медико-социальной поддержки беременных женщин, оказавшихся в трудной жизненной ситуации (из табл. 1100)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№№ строк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штатных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занятых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физических лиц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Всего, в том числе: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врачи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в том числе: акушер-гинеколог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психотерапевт 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специалисты с высшим немедицинским </a:t>
                      </a:r>
                      <a:endParaRPr lang="ru-RU" sz="1400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образованием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в том числе: медицинский психолог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средний медицинский персонал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в том числе: медицинская сестра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младший медицинский персонал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прочий персонал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в том числе: психолог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специалист по социальной работе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юрист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6.3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1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28625" y="857250"/>
            <a:ext cx="8410575" cy="4781550"/>
          </a:xfrm>
        </p:spPr>
        <p:txBody>
          <a:bodyPr rtlCol="0">
            <a:noAutofit/>
          </a:bodyPr>
          <a:lstStyle/>
          <a:p>
            <a:pPr algn="just" eaLnBrk="1" fontAlgn="auto" hangingPunct="1">
              <a:lnSpc>
                <a:spcPct val="120000"/>
              </a:lnSpc>
              <a:spcAft>
                <a:spcPts val="0"/>
              </a:spcAft>
              <a:tabLst>
                <a:tab pos="7531100" algn="l"/>
              </a:tabLst>
              <a:defRPr/>
            </a:pPr>
            <a:r>
              <a:rPr lang="ru-RU" sz="38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Приказ Министерства здравоохранения Российской Федерации от 9 декабря 1999 г. № 438  «Об организации деятельности дневных стационаров в лечебно-профилактическом учреждении»</a:t>
            </a:r>
          </a:p>
        </p:txBody>
      </p:sp>
    </p:spTree>
    <p:extLst>
      <p:ext uri="{BB962C8B-B14F-4D97-AF65-F5344CB8AC3E}">
        <p14:creationId xmlns:p14="http://schemas.microsoft.com/office/powerpoint/2010/main" val="4236616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0" y="2133600"/>
            <a:ext cx="9144000" cy="44640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ru-RU" b="1" i="1"/>
          </a:p>
          <a:p>
            <a:pPr defTabSz="957263"/>
            <a:r>
              <a:rPr lang="ru-RU" b="1"/>
              <a:t> 	   				              	</a:t>
            </a:r>
            <a:endParaRPr lang="en-US" b="1"/>
          </a:p>
        </p:txBody>
      </p:sp>
      <p:sp>
        <p:nvSpPr>
          <p:cNvPr id="35123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6643688" y="6357938"/>
            <a:ext cx="1714500" cy="428625"/>
          </a:xfrm>
        </p:spPr>
        <p:txBody>
          <a:bodyPr lIns="95782" tIns="47891" rIns="95782" bIns="47891"/>
          <a:lstStyle/>
          <a:p>
            <a:pPr marL="0" indent="0" defTabSz="957263">
              <a:lnSpc>
                <a:spcPct val="80000"/>
              </a:lnSpc>
              <a:buFontTx/>
              <a:buNone/>
            </a:pPr>
            <a:r>
              <a:rPr lang="ru-RU" sz="1700" dirty="0" smtClean="0">
                <a:solidFill>
                  <a:srgbClr val="7F7F7F"/>
                </a:solidFill>
                <a:latin typeface="Helios"/>
              </a:rPr>
              <a:t>РОССИЯ 2021</a:t>
            </a:r>
          </a:p>
        </p:txBody>
      </p:sp>
      <p:sp>
        <p:nvSpPr>
          <p:cNvPr id="351236" name="Прямоугольник 4"/>
          <p:cNvSpPr>
            <a:spLocks noChangeArrowheads="1"/>
          </p:cNvSpPr>
          <p:nvPr/>
        </p:nvSpPr>
        <p:spPr bwMode="auto">
          <a:xfrm>
            <a:off x="6715125" y="6215063"/>
            <a:ext cx="1428750" cy="142875"/>
          </a:xfrm>
          <a:prstGeom prst="rect">
            <a:avLst/>
          </a:prstGeom>
          <a:solidFill>
            <a:srgbClr val="FF0000"/>
          </a:solidFill>
          <a:ln w="25400" algn="ctr">
            <a:noFill/>
            <a:miter lim="800000"/>
            <a:headEnd/>
            <a:tailEnd/>
          </a:ln>
        </p:spPr>
        <p:txBody>
          <a:bodyPr lIns="95782" tIns="47891" rIns="95782" bIns="47891" anchor="ctr"/>
          <a:lstStyle/>
          <a:p>
            <a:pPr defTabSz="957263"/>
            <a:endParaRPr lang="en-US" sz="1900">
              <a:solidFill>
                <a:srgbClr val="FFFFFF"/>
              </a:solidFill>
              <a:latin typeface="Calibri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>
            <a:off x="-927893" y="4177506"/>
            <a:ext cx="3225800" cy="158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3"/>
          <p:cNvSpPr txBox="1">
            <a:spLocks noChangeArrowheads="1"/>
          </p:cNvSpPr>
          <p:nvPr/>
        </p:nvSpPr>
        <p:spPr bwMode="auto">
          <a:xfrm>
            <a:off x="395288" y="115888"/>
            <a:ext cx="8374062" cy="6492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ИЗМЕНЕНИЯ, ВНОСИМЫЕ В ФОРМУ ФЕДЕРАЛЬНОГО  </a:t>
            </a:r>
          </a:p>
          <a:p>
            <a:r>
              <a:rPr lang="ru-RU" sz="1600" b="1">
                <a:solidFill>
                  <a:schemeClr val="bg1"/>
                </a:solidFill>
                <a:latin typeface="Arial" pitchFamily="34" charset="0"/>
              </a:rPr>
              <a:t>СТАТИСТИЧЕСКОГО   НАБЛЮДЕНИЯ № 30</a:t>
            </a:r>
          </a:p>
        </p:txBody>
      </p:sp>
      <p:sp>
        <p:nvSpPr>
          <p:cNvPr id="351239" name="Rectangle 7"/>
          <p:cNvSpPr>
            <a:spLocks noChangeArrowheads="1"/>
          </p:cNvSpPr>
          <p:nvPr/>
        </p:nvSpPr>
        <p:spPr bwMode="auto">
          <a:xfrm>
            <a:off x="539750" y="871538"/>
            <a:ext cx="82089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/>
            <a:r>
              <a:rPr lang="ru-RU" sz="1400"/>
              <a:t>			</a:t>
            </a:r>
          </a:p>
        </p:txBody>
      </p:sp>
      <p:sp>
        <p:nvSpPr>
          <p:cNvPr id="351240" name="Rectangle 8"/>
          <p:cNvSpPr>
            <a:spLocks noChangeArrowheads="1"/>
          </p:cNvSpPr>
          <p:nvPr/>
        </p:nvSpPr>
        <p:spPr bwMode="auto">
          <a:xfrm>
            <a:off x="684213" y="3765550"/>
            <a:ext cx="7777162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indent="90488" algn="l"/>
            <a:r>
              <a:rPr lang="ru-RU" sz="1200" b="1">
                <a:solidFill>
                  <a:srgbClr val="CC0000"/>
                </a:solidFill>
              </a:rPr>
              <a:t>               </a:t>
            </a:r>
          </a:p>
        </p:txBody>
      </p:sp>
      <p:sp>
        <p:nvSpPr>
          <p:cNvPr id="351241" name="Rectangle 9"/>
          <p:cNvSpPr>
            <a:spLocks noChangeArrowheads="1"/>
          </p:cNvSpPr>
          <p:nvPr/>
        </p:nvSpPr>
        <p:spPr bwMode="auto">
          <a:xfrm>
            <a:off x="539552" y="908720"/>
            <a:ext cx="8136955" cy="288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 b="1" dirty="0"/>
          </a:p>
          <a:p>
            <a:r>
              <a:rPr lang="ru-RU" sz="1600" b="1" dirty="0" smtClean="0"/>
              <a:t>Введена новая таблица  1111</a:t>
            </a:r>
            <a:endParaRPr lang="ru-RU" sz="1600" b="1" dirty="0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/>
        </p:nvGraphicFramePr>
        <p:xfrm>
          <a:off x="899591" y="1484784"/>
          <a:ext cx="7560840" cy="4053840"/>
        </p:xfrm>
        <a:graphic>
          <a:graphicData uri="http://schemas.openxmlformats.org/drawingml/2006/table">
            <a:tbl>
              <a:tblPr/>
              <a:tblGrid>
                <a:gridCol w="4010588"/>
                <a:gridCol w="637784"/>
                <a:gridCol w="911030"/>
                <a:gridCol w="911673"/>
                <a:gridCol w="1089765"/>
              </a:tblGrid>
              <a:tr h="24881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Должности и физические лица центров (отделений) вспомогательных репродуктивных технологий (из табл. 1100)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№№ строк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штатных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занятых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физических лиц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Всего, в том числе: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врачи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из них: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акушер-гинеколог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из них: акушер-гинеколог (для </a:t>
                      </a:r>
                      <a:endParaRPr lang="ru-RU" sz="1400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проведения  программы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ЭКО)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2.1.1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анестезиолог-реаниматолог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2.2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ультразвуковой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диагностики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</a:t>
                      </a: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клинической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лабораторной </a:t>
                      </a:r>
                      <a:endParaRPr lang="ru-RU" sz="1400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диагностики 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2.4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специалисты с высшим немедицинским </a:t>
                      </a:r>
                      <a:endParaRPr lang="ru-RU" sz="1400" dirty="0" smtClean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образованием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из них: 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эмбриолог</a:t>
                      </a:r>
                      <a:endParaRPr lang="ru-RU" sz="1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3.1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средний медицинский персонал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младший медицинский персонал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4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прочий персонал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4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rgbClr val="FF000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55984" marR="559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0635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29441" name="Group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6768655"/>
              </p:ext>
            </p:extLst>
          </p:nvPr>
        </p:nvGraphicFramePr>
        <p:xfrm>
          <a:off x="251520" y="1143001"/>
          <a:ext cx="8670231" cy="5005076"/>
        </p:xfrm>
        <a:graphic>
          <a:graphicData uri="http://schemas.openxmlformats.org/drawingml/2006/table">
            <a:tbl>
              <a:tblPr/>
              <a:tblGrid>
                <a:gridCol w="181800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7659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6597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9179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4172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6123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74172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5965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1156768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1156767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</a:tblGrid>
              <a:tr h="1008750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Имеют сертификат специалиста (из гр.9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370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2419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868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04376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клинической лабораторной диагностики 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136,75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86,25 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39,00 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37 ,00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97,75 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49,25 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57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8765">
                <a:tc>
                  <a:txBody>
                    <a:bodyPr/>
                    <a:lstStyle>
                      <a:lvl1pPr marL="179388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179388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лаборанты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 gridSpan="8"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FF0000"/>
                          </a:solidFill>
                        </a:rPr>
                        <a:t>УДАЛЕНА!!!</a:t>
                      </a:r>
                      <a:endParaRPr lang="ru-RU" dirty="0">
                        <a:solidFill>
                          <a:srgbClr val="FF0000"/>
                        </a:solidFill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02742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того, число физических лиц специалистов с высшим немедицинским образованием, занимающих должности врачей, всего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233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57,75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51,25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36,50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21,25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19,25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043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них: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врачей: лаборантов                 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234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57,75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51,25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36,50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21,25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19,25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T="45713" marB="4571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19543" name="Rectangle 2"/>
          <p:cNvSpPr>
            <a:spLocks noChangeArrowheads="1"/>
          </p:cNvSpPr>
          <p:nvPr/>
        </p:nvSpPr>
        <p:spPr bwMode="auto">
          <a:xfrm>
            <a:off x="1600200" y="457200"/>
            <a:ext cx="593883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i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Таблица 1100. Должности и физические лица медицинской организации</a:t>
            </a:r>
          </a:p>
        </p:txBody>
      </p:sp>
      <p:sp>
        <p:nvSpPr>
          <p:cNvPr id="19546" name="AutoShape 47"/>
          <p:cNvSpPr>
            <a:spLocks/>
          </p:cNvSpPr>
          <p:nvPr/>
        </p:nvSpPr>
        <p:spPr bwMode="gray">
          <a:xfrm rot="2580466">
            <a:off x="5874939" y="4142873"/>
            <a:ext cx="1782762" cy="1355725"/>
          </a:xfrm>
          <a:custGeom>
            <a:avLst/>
            <a:gdLst>
              <a:gd name="T0" fmla="*/ 2147483646 w 21600"/>
              <a:gd name="T1" fmla="*/ 2147483646 h 21600"/>
              <a:gd name="T2" fmla="*/ 2147483646 w 21600"/>
              <a:gd name="T3" fmla="*/ 2147483646 h 21600"/>
              <a:gd name="T4" fmla="*/ 2147483646 w 21600"/>
              <a:gd name="T5" fmla="*/ 2147483646 h 21600"/>
              <a:gd name="T6" fmla="*/ 2147483646 w 21600"/>
              <a:gd name="T7" fmla="*/ 2147483646 h 21600"/>
              <a:gd name="T8" fmla="*/ 2147483646 w 21600"/>
              <a:gd name="T9" fmla="*/ 2147483646 h 21600"/>
              <a:gd name="T10" fmla="*/ 2147483646 w 21600"/>
              <a:gd name="T11" fmla="*/ 2147483646 h 216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3163 w 21600"/>
              <a:gd name="T19" fmla="*/ 3163 h 21600"/>
              <a:gd name="T20" fmla="*/ 18437 w 21600"/>
              <a:gd name="T21" fmla="*/ 18437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8094" y="10228"/>
                </a:moveTo>
                <a:cubicBezTo>
                  <a:pt x="17796" y="6420"/>
                  <a:pt x="14619" y="3483"/>
                  <a:pt x="10800" y="3483"/>
                </a:cubicBezTo>
                <a:cubicBezTo>
                  <a:pt x="10762" y="3482"/>
                  <a:pt x="10724" y="3483"/>
                  <a:pt x="10687" y="3483"/>
                </a:cubicBezTo>
                <a:lnTo>
                  <a:pt x="10633" y="1"/>
                </a:lnTo>
                <a:cubicBezTo>
                  <a:pt x="10689" y="0"/>
                  <a:pt x="10744" y="-1"/>
                  <a:pt x="10800" y="0"/>
                </a:cubicBezTo>
                <a:cubicBezTo>
                  <a:pt x="16437" y="0"/>
                  <a:pt x="21126" y="4335"/>
                  <a:pt x="21566" y="9955"/>
                </a:cubicBezTo>
                <a:lnTo>
                  <a:pt x="24258" y="9744"/>
                </a:lnTo>
                <a:lnTo>
                  <a:pt x="20179" y="14520"/>
                </a:lnTo>
                <a:lnTo>
                  <a:pt x="15402" y="10439"/>
                </a:lnTo>
                <a:lnTo>
                  <a:pt x="18094" y="10228"/>
                </a:lnTo>
                <a:close/>
              </a:path>
            </a:pathLst>
          </a:custGeom>
          <a:solidFill>
            <a:srgbClr val="FF6600"/>
          </a:solidFill>
          <a:ln w="9525">
            <a:round/>
            <a:headEnd/>
            <a:tailEnd/>
          </a:ln>
          <a:scene3d>
            <a:camera prst="legacyPerspectiveBottom">
              <a:rot lat="1500000" lon="20399980" rev="0"/>
            </a:camera>
            <a:lightRig rig="legacyHarsh1" dir="t"/>
          </a:scene3d>
          <a:sp3d extrusionH="227000" prstMaterial="legacyPlastic">
            <a:bevelT w="13500" h="13500" prst="angle"/>
            <a:bevelB w="13500" h="13500" prst="angle"/>
            <a:extrusionClr>
              <a:srgbClr val="FF6600"/>
            </a:extrusionClr>
          </a:sp3d>
        </p:spPr>
        <p:txBody>
          <a:bodyPr vert="eaVert" wrap="none" anchor="ctr">
            <a:flatTx/>
          </a:bodyPr>
          <a:lstStyle/>
          <a:p>
            <a:endParaRPr lang="ru-RU"/>
          </a:p>
        </p:txBody>
      </p:sp>
      <p:sp>
        <p:nvSpPr>
          <p:cNvPr id="27740" name="Скругленная прямоугольная выноска 12"/>
          <p:cNvSpPr>
            <a:spLocks noChangeArrowheads="1"/>
          </p:cNvSpPr>
          <p:nvPr/>
        </p:nvSpPr>
        <p:spPr bwMode="auto">
          <a:xfrm>
            <a:off x="1892587" y="6309320"/>
            <a:ext cx="4151312" cy="635000"/>
          </a:xfrm>
          <a:prstGeom prst="wedgeRoundRectCallout">
            <a:avLst>
              <a:gd name="adj1" fmla="val -38676"/>
              <a:gd name="adj2" fmla="val -79606"/>
              <a:gd name="adj3" fmla="val 16667"/>
            </a:avLst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200" dirty="0">
                <a:solidFill>
                  <a:schemeClr val="tx1"/>
                </a:solidFill>
              </a:rPr>
              <a:t>Увеличение штатной численности и физлиц не должно быть. Вновь принятые специалисты  принимаются на должность «Биолог»</a:t>
            </a:r>
          </a:p>
        </p:txBody>
      </p:sp>
      <p:sp>
        <p:nvSpPr>
          <p:cNvPr id="27741" name="Скругленная прямоугольная выноска 9"/>
          <p:cNvSpPr>
            <a:spLocks noChangeArrowheads="1"/>
          </p:cNvSpPr>
          <p:nvPr/>
        </p:nvSpPr>
        <p:spPr bwMode="auto">
          <a:xfrm>
            <a:off x="395536" y="2926691"/>
            <a:ext cx="1739900" cy="635000"/>
          </a:xfrm>
          <a:prstGeom prst="wedgeRoundRectCallout">
            <a:avLst>
              <a:gd name="adj1" fmla="val 36912"/>
              <a:gd name="adj2" fmla="val 95833"/>
              <a:gd name="adj3" fmla="val 16667"/>
            </a:avLst>
          </a:prstGeom>
          <a:solidFill>
            <a:schemeClr val="bg1">
              <a:lumMod val="60000"/>
              <a:lumOff val="40000"/>
            </a:schemeClr>
          </a:solidFill>
          <a:ln w="9525" algn="ctr">
            <a:solidFill>
              <a:srgbClr val="464A72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200" dirty="0">
                <a:solidFill>
                  <a:schemeClr val="tx1"/>
                </a:solidFill>
              </a:rPr>
              <a:t>Имеют высшее медицинское образование</a:t>
            </a:r>
          </a:p>
        </p:txBody>
      </p:sp>
    </p:spTree>
    <p:extLst>
      <p:ext uri="{BB962C8B-B14F-4D97-AF65-F5344CB8AC3E}">
        <p14:creationId xmlns:p14="http://schemas.microsoft.com/office/powerpoint/2010/main" val="61769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715963" y="2049463"/>
            <a:ext cx="7540625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b="0" i="0" dirty="0" smtClean="0">
                <a:solidFill>
                  <a:schemeClr val="tx1"/>
                </a:solidFill>
                <a:latin typeface="Calibri" pitchFamily="34" charset="0"/>
                <a:cs typeface="Arial" pitchFamily="34" charset="0"/>
              </a:rPr>
              <a:t>Написать объяснительную , если есть медсестра диетическая в амбулаторно-поликлинических условиях либо должность фельдшера в стационаре. В каком отделении, какие функциональные обязанности</a:t>
            </a:r>
            <a:endParaRPr lang="ru-RU" altLang="ru-RU" b="0" i="0" dirty="0">
              <a:solidFill>
                <a:schemeClr val="tx1"/>
              </a:solidFill>
              <a:latin typeface="Calibri" pitchFamily="34" charset="0"/>
              <a:cs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55776" y="1052736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Внимание! 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142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4696" name="Group 200"/>
          <p:cNvGraphicFramePr>
            <a:graphicFrameLocks noGrp="1"/>
          </p:cNvGraphicFramePr>
          <p:nvPr/>
        </p:nvGraphicFramePr>
        <p:xfrm>
          <a:off x="257175" y="454025"/>
          <a:ext cx="8734425" cy="6181724"/>
        </p:xfrm>
        <a:graphic>
          <a:graphicData uri="http://schemas.openxmlformats.org/drawingml/2006/table">
            <a:tbl>
              <a:tblPr/>
              <a:tblGrid>
                <a:gridCol w="2235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492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8577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1911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94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79450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0166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28675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903287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</a:tblGrid>
              <a:tr h="822958"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00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4714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31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67617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Специалисты с высшим немедицинским образованием </a:t>
                      </a: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–</a:t>
                      </a: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всего: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127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809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специалисты: биологи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128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7935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инструкторы-методисты по  лечебной физкультуре 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129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936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логопеды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130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809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медицинские физики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131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809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психологи медицинские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809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судебные эксперты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133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809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химики-эксперты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134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90471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зоолог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809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эксперт-физик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136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809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эмбриолог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137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  <a:tr h="28094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энтомолог</a:t>
                      </a: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138</a:t>
                      </a: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5"/>
                  </a:ext>
                </a:extLst>
              </a:tr>
            </a:tbl>
          </a:graphicData>
        </a:graphic>
      </p:graphicFrame>
      <p:sp>
        <p:nvSpPr>
          <p:cNvPr id="45248" name="Rectangle 915"/>
          <p:cNvSpPr>
            <a:spLocks noChangeArrowheads="1"/>
          </p:cNvSpPr>
          <p:nvPr/>
        </p:nvSpPr>
        <p:spPr bwMode="auto">
          <a:xfrm>
            <a:off x="3040063" y="2647950"/>
            <a:ext cx="5951537" cy="83820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В строку 127 </a:t>
            </a:r>
            <a:r>
              <a:rPr lang="ru-RU" altLang="ru-RU" sz="1600" i="0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не включаются </a:t>
            </a: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сведения о специалистах с высшим немедицинским образованием, занимающих врачебные должности</a:t>
            </a:r>
          </a:p>
        </p:txBody>
      </p:sp>
      <p:sp>
        <p:nvSpPr>
          <p:cNvPr id="45249" name="Rectangle 917"/>
          <p:cNvSpPr>
            <a:spLocks noChangeArrowheads="1"/>
          </p:cNvSpPr>
          <p:nvPr/>
        </p:nvSpPr>
        <p:spPr bwMode="auto">
          <a:xfrm>
            <a:off x="3040063" y="3586163"/>
            <a:ext cx="5951537" cy="40005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Строка 127 равна сумме строк с 128 по 138</a:t>
            </a:r>
          </a:p>
        </p:txBody>
      </p:sp>
      <p:sp>
        <p:nvSpPr>
          <p:cNvPr id="45250" name="Rectangle 915"/>
          <p:cNvSpPr>
            <a:spLocks noChangeArrowheads="1"/>
          </p:cNvSpPr>
          <p:nvPr/>
        </p:nvSpPr>
        <p:spPr bwMode="auto">
          <a:xfrm>
            <a:off x="3040063" y="4087813"/>
            <a:ext cx="5951537" cy="1535112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Обратите внимание на заполнение графы 15 «Имеют сертификат» - </a:t>
            </a:r>
            <a:r>
              <a:rPr lang="ru-RU" altLang="ru-RU" sz="1600" i="0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указывается при наличии </a:t>
            </a:r>
            <a:r>
              <a:rPr lang="ru-RU" altLang="ru-RU" sz="1600" i="0" u="sng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документа установленного образца</a:t>
            </a:r>
          </a:p>
          <a:p>
            <a:pPr eaLnBrk="1" hangingPunct="1"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и 16 «Имеют свидетельство об аккредитации» должна быть равна </a:t>
            </a:r>
            <a:r>
              <a:rPr lang="ru-RU" altLang="ru-RU" sz="1600" i="0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0.</a:t>
            </a:r>
          </a:p>
        </p:txBody>
      </p:sp>
    </p:spTree>
    <p:extLst>
      <p:ext uri="{BB962C8B-B14F-4D97-AF65-F5344CB8AC3E}">
        <p14:creationId xmlns:p14="http://schemas.microsoft.com/office/powerpoint/2010/main" val="1941304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5622" name="Group 10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153253"/>
              </p:ext>
            </p:extLst>
          </p:nvPr>
        </p:nvGraphicFramePr>
        <p:xfrm>
          <a:off x="627063" y="836613"/>
          <a:ext cx="8205788" cy="5681663"/>
        </p:xfrm>
        <a:graphic>
          <a:graphicData uri="http://schemas.openxmlformats.org/drawingml/2006/table">
            <a:tbl>
              <a:tblPr/>
              <a:tblGrid>
                <a:gridCol w="12857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1595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7152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4455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9532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6994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596914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69940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17582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19169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819169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</a:tblGrid>
              <a:tr h="1126748"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7115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31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63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2567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Провизоры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139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50317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в том числе  по специальностям: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140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40026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управление и экономика фармации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0317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фармацевтическая технология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711550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фармацевтическая химия и фармакогнозия 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0229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Фармация</a:t>
                      </a: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143</a:t>
                      </a: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95" marB="4569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695" marB="4569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91442" marR="91442" marT="45693" marB="4569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46178" name="Rectangle 713"/>
          <p:cNvSpPr>
            <a:spLocks noChangeArrowheads="1"/>
          </p:cNvSpPr>
          <p:nvPr/>
        </p:nvSpPr>
        <p:spPr bwMode="auto">
          <a:xfrm>
            <a:off x="2449513" y="3506788"/>
            <a:ext cx="6383337" cy="612775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Строка 139 должна быть равна сумме строк с 140 по 143 по графе 9, 12-17. </a:t>
            </a:r>
          </a:p>
        </p:txBody>
      </p:sp>
    </p:spTree>
    <p:extLst>
      <p:ext uri="{BB962C8B-B14F-4D97-AF65-F5344CB8AC3E}">
        <p14:creationId xmlns:p14="http://schemas.microsoft.com/office/powerpoint/2010/main" val="4128993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59"/>
          <p:cNvGraphicFramePr>
            <a:graphicFrameLocks noGrp="1"/>
          </p:cNvGraphicFramePr>
          <p:nvPr/>
        </p:nvGraphicFramePr>
        <p:xfrm>
          <a:off x="339725" y="631825"/>
          <a:ext cx="3735388" cy="6083301"/>
        </p:xfrm>
        <a:graphic>
          <a:graphicData uri="http://schemas.openxmlformats.org/drawingml/2006/table">
            <a:tbl>
              <a:tblPr/>
              <a:tblGrid>
                <a:gridCol w="3220431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1495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25261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</a:p>
                  </a:txBody>
                  <a:tcPr marL="91449" marR="91449"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</a:p>
                  </a:txBody>
                  <a:tcPr marL="91449" marR="91449"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48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49" marR="91449"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49" marR="91449"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1819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по специальности (из 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стр.144)</a:t>
                      </a:r>
                    </a:p>
                  </a:txBody>
                  <a:tcPr marL="91449" marR="91449"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9" marR="91449"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10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Акушерское дело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10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Сестринское дело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10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Сестринское дело в педиатрии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10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10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4876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 профилактическая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83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 ортопедическая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78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сестринского дела</a:t>
                      </a:r>
                    </a:p>
                  </a:txBody>
                  <a:tcPr marL="68587" marR="68587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4876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Управление сестринской деятельностью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8102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Сестринское дело (</a:t>
                      </a:r>
                      <a:r>
                        <a:rPr kumimoji="0" lang="ru-RU" altLang="ru-RU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бакалавриат</a:t>
                      </a: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7" marR="68587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</a:t>
                      </a:r>
                    </a:p>
                  </a:txBody>
                  <a:tcPr marL="68587" marR="68587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9" name="Rectangle 915"/>
          <p:cNvSpPr>
            <a:spLocks noChangeArrowheads="1"/>
          </p:cNvSpPr>
          <p:nvPr/>
        </p:nvSpPr>
        <p:spPr bwMode="auto">
          <a:xfrm>
            <a:off x="4075113" y="631825"/>
            <a:ext cx="4962525" cy="1271588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!</a:t>
            </a:r>
            <a:r>
              <a:rPr lang="ru-RU" altLang="ru-RU" sz="16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До 2020 </a:t>
            </a:r>
            <a:r>
              <a:rPr lang="ru-RU" altLang="ru-RU" sz="1600" i="0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года строки по специальностям среднего медицинского персонала указывались из общего числа медицинских сестер. </a:t>
            </a:r>
            <a:r>
              <a:rPr lang="ru-RU" altLang="ru-RU" sz="16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 2020 </a:t>
            </a:r>
            <a:r>
              <a:rPr lang="ru-RU" altLang="ru-RU" sz="1600" i="0" dirty="0">
                <a:solidFill>
                  <a:srgbClr val="FF0000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года – из общего числа среднего медицинского персонала</a:t>
            </a:r>
          </a:p>
        </p:txBody>
      </p:sp>
      <p:sp>
        <p:nvSpPr>
          <p:cNvPr id="11" name="Rectangle 880"/>
          <p:cNvSpPr>
            <a:spLocks noChangeArrowheads="1"/>
          </p:cNvSpPr>
          <p:nvPr/>
        </p:nvSpPr>
        <p:spPr bwMode="auto">
          <a:xfrm>
            <a:off x="4270375" y="5334000"/>
            <a:ext cx="4767263" cy="141287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400" i="0" dirty="0">
                <a:solidFill>
                  <a:schemeClr val="tx1"/>
                </a:solidFill>
                <a:latin typeface="Times New Roman" panose="02020603050405020304" pitchFamily="18" charset="0"/>
              </a:rPr>
              <a:t>Высшее образование - </a:t>
            </a:r>
            <a:r>
              <a:rPr lang="ru-RU" altLang="ru-RU" sz="1400" i="0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бакалавриат</a:t>
            </a:r>
            <a:r>
              <a:rPr lang="ru-RU" altLang="ru-RU" sz="14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 по направлению подготовки "Сестринское дело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400" i="0" dirty="0">
                <a:solidFill>
                  <a:schemeClr val="tx1"/>
                </a:solidFill>
                <a:latin typeface="Times New Roman" panose="02020603050405020304" pitchFamily="18" charset="0"/>
              </a:rPr>
              <a:t>Должности:</a:t>
            </a:r>
            <a:r>
              <a:rPr lang="ru-RU" altLang="ru-RU" sz="14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 «Медицинская сестра общей практики, медицинская сестра по паллиативной помощи, медицинская сестра по профилактике, медицинская сестра по реабилитации</a:t>
            </a:r>
          </a:p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endParaRPr lang="ru-RU" altLang="ru-RU" sz="1400" b="0" i="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ru-RU" altLang="ru-RU" sz="1400" i="0" dirty="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5648" name="Line 720"/>
          <p:cNvSpPr>
            <a:spLocks noChangeShapeType="1"/>
          </p:cNvSpPr>
          <p:nvPr/>
        </p:nvSpPr>
        <p:spPr bwMode="auto">
          <a:xfrm>
            <a:off x="4046538" y="6511925"/>
            <a:ext cx="425450" cy="3175"/>
          </a:xfrm>
          <a:prstGeom prst="line">
            <a:avLst/>
          </a:prstGeom>
          <a:noFill/>
          <a:ln w="730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" name="Rectangle 863"/>
          <p:cNvSpPr>
            <a:spLocks noChangeArrowheads="1"/>
          </p:cNvSpPr>
          <p:nvPr/>
        </p:nvSpPr>
        <p:spPr bwMode="auto">
          <a:xfrm>
            <a:off x="4173538" y="2085975"/>
            <a:ext cx="4864100" cy="3028950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ru-RU" altLang="ru-RU" sz="14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Высшее образование - </a:t>
            </a:r>
            <a:r>
              <a:rPr lang="ru-RU" altLang="ru-RU" sz="1400" b="0" i="0" dirty="0" err="1">
                <a:solidFill>
                  <a:schemeClr val="tx1"/>
                </a:solidFill>
                <a:latin typeface="Times New Roman" panose="02020603050405020304" pitchFamily="18" charset="0"/>
              </a:rPr>
              <a:t>специалитет</a:t>
            </a:r>
            <a:r>
              <a:rPr lang="ru-RU" altLang="ru-RU" sz="14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 по специальности "Сестринское дело« и подготовка в интернатуре </a:t>
            </a:r>
            <a:r>
              <a:rPr lang="ru-RU" altLang="ru-RU" sz="1400" i="0" dirty="0">
                <a:solidFill>
                  <a:schemeClr val="tx1"/>
                </a:solidFill>
                <a:latin typeface="Times New Roman" panose="02020603050405020304" pitchFamily="18" charset="0"/>
              </a:rPr>
              <a:t>по специальности "Управление сестринской деятельностью»</a:t>
            </a:r>
          </a:p>
          <a:p>
            <a:pPr algn="just">
              <a:spcBef>
                <a:spcPct val="0"/>
              </a:spcBef>
              <a:buFontTx/>
              <a:buNone/>
              <a:defRPr/>
            </a:pPr>
            <a:r>
              <a:rPr lang="ru-RU" altLang="ru-RU" sz="1400" i="0" dirty="0">
                <a:solidFill>
                  <a:schemeClr val="tx1"/>
                </a:solidFill>
                <a:latin typeface="Times New Roman" panose="02020603050405020304" pitchFamily="18" charset="0"/>
              </a:rPr>
              <a:t>Должности:</a:t>
            </a:r>
            <a:r>
              <a:rPr lang="ru-RU" altLang="ru-RU" sz="14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 Заместитель руководителя МО; главная медицинская сестра (главная акушерка, главный фельдшер); директор больницы (дома) сестринского ухода, хосписа; заведующий (начальник) структурного подразделения (отдела, отделения, лаборатории, кабинета, отряда и другое) медицинской организации - врач-статистик; заведующий (начальник) структурного подразделения (отдела, отделения, лаборатории, кабинета, отряда и другое) медицинской организации - врач-методист; врач-статистик</a:t>
            </a:r>
            <a:endParaRPr lang="ru-RU" altLang="ru-RU" sz="1400" i="0" dirty="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25650" name="Line 720"/>
          <p:cNvSpPr>
            <a:spLocks noChangeShapeType="1"/>
          </p:cNvSpPr>
          <p:nvPr/>
        </p:nvSpPr>
        <p:spPr bwMode="auto">
          <a:xfrm flipV="1">
            <a:off x="3944938" y="4987925"/>
            <a:ext cx="511175" cy="993775"/>
          </a:xfrm>
          <a:prstGeom prst="line">
            <a:avLst/>
          </a:prstGeom>
          <a:noFill/>
          <a:ln w="730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385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oup 59"/>
          <p:cNvGraphicFramePr>
            <a:graphicFrameLocks noGrp="1"/>
          </p:cNvGraphicFramePr>
          <p:nvPr/>
        </p:nvGraphicFramePr>
        <p:xfrm>
          <a:off x="339725" y="631825"/>
          <a:ext cx="4818063" cy="5656263"/>
        </p:xfrm>
        <a:graphic>
          <a:graphicData uri="http://schemas.openxmlformats.org/drawingml/2006/table">
            <a:tbl>
              <a:tblPr/>
              <a:tblGrid>
                <a:gridCol w="408121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3684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12525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6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68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Из них по специальности (из 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стр.144)</a:t>
                      </a: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Акушерское дело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Сестринское дело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Сестринское дело в педиатрии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Лечебное дело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151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 профилактическая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683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Стоматология ортопедическая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778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1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Организация сестринского дела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Управление сестринской деятельностью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810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Сестринское дело (</a:t>
                      </a:r>
                      <a:r>
                        <a:rPr kumimoji="0" lang="ru-RU" altLang="ru-RU" sz="16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бакалавриат</a:t>
                      </a: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80" marR="68580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26670" name="Rectangle 880"/>
          <p:cNvSpPr>
            <a:spLocks noChangeArrowheads="1"/>
          </p:cNvSpPr>
          <p:nvPr/>
        </p:nvSpPr>
        <p:spPr bwMode="auto">
          <a:xfrm>
            <a:off x="5157788" y="5649913"/>
            <a:ext cx="3986212" cy="431800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</a:pPr>
            <a:r>
              <a:rPr lang="ru-RU" altLang="ru-RU" sz="1400" i="0">
                <a:solidFill>
                  <a:srgbClr val="FFFFFF"/>
                </a:solidFill>
                <a:latin typeface="Times New Roman" pitchFamily="18" charset="0"/>
              </a:rPr>
              <a:t>С высшим медицинским образованием</a:t>
            </a:r>
            <a:endParaRPr lang="ru-RU" altLang="ru-RU" sz="1400" i="0">
              <a:solidFill>
                <a:schemeClr val="bg1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15" name="AutoShape 17"/>
          <p:cNvSpPr>
            <a:spLocks noChangeArrowheads="1"/>
          </p:cNvSpPr>
          <p:nvPr/>
        </p:nvSpPr>
        <p:spPr bwMode="auto">
          <a:xfrm>
            <a:off x="4367213" y="5553075"/>
            <a:ext cx="790575" cy="735013"/>
          </a:xfrm>
          <a:prstGeom prst="roundRect">
            <a:avLst>
              <a:gd name="adj" fmla="val 16667"/>
            </a:avLst>
          </a:prstGeom>
          <a:noFill/>
          <a:ln w="63500">
            <a:solidFill>
              <a:schemeClr val="folHlink"/>
            </a:solidFill>
            <a:round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/>
          <a:lstStyle/>
          <a:p>
            <a:pPr algn="r" eaLnBrk="1" hangingPunct="1">
              <a:defRPr/>
            </a:pPr>
            <a:endParaRPr lang="ru-RU"/>
          </a:p>
        </p:txBody>
      </p:sp>
      <p:sp>
        <p:nvSpPr>
          <p:cNvPr id="16" name="AutoShape 17"/>
          <p:cNvSpPr>
            <a:spLocks noChangeArrowheads="1"/>
          </p:cNvSpPr>
          <p:nvPr/>
        </p:nvSpPr>
        <p:spPr bwMode="auto">
          <a:xfrm>
            <a:off x="4367213" y="5073650"/>
            <a:ext cx="790575" cy="430213"/>
          </a:xfrm>
          <a:prstGeom prst="roundRect">
            <a:avLst>
              <a:gd name="adj" fmla="val 16667"/>
            </a:avLst>
          </a:prstGeom>
          <a:noFill/>
          <a:ln w="63500">
            <a:solidFill>
              <a:schemeClr val="bg1">
                <a:lumMod val="75000"/>
              </a:schemeClr>
            </a:solidFill>
            <a:round/>
            <a:headEnd/>
            <a:tailEnd/>
          </a:ln>
          <a:effectLst>
            <a:prstShdw prst="shdw17" dist="17961" dir="2700000">
              <a:schemeClr val="folHlink">
                <a:gamma/>
                <a:shade val="60000"/>
                <a:invGamma/>
                <a:alpha val="50000"/>
              </a:schemeClr>
            </a:prstShdw>
          </a:effectLst>
        </p:spPr>
        <p:txBody>
          <a:bodyPr wrap="none" anchor="ctr"/>
          <a:lstStyle/>
          <a:p>
            <a:pPr algn="r" eaLnBrk="1" hangingPunct="1">
              <a:defRPr/>
            </a:pPr>
            <a:endParaRPr lang="ru-RU"/>
          </a:p>
        </p:txBody>
      </p:sp>
      <p:sp>
        <p:nvSpPr>
          <p:cNvPr id="17" name="Rectangle 880"/>
          <p:cNvSpPr>
            <a:spLocks noChangeArrowheads="1"/>
          </p:cNvSpPr>
          <p:nvPr/>
        </p:nvSpPr>
        <p:spPr bwMode="auto">
          <a:xfrm>
            <a:off x="5157788" y="5121275"/>
            <a:ext cx="3986212" cy="4318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just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400" i="0" dirty="0">
                <a:solidFill>
                  <a:srgbClr val="FFFFFF"/>
                </a:solidFill>
                <a:latin typeface="Times New Roman" panose="02020603050405020304" pitchFamily="18" charset="0"/>
              </a:rPr>
              <a:t>Со средним медицинским образованием</a:t>
            </a:r>
            <a:endParaRPr lang="ru-RU" altLang="ru-RU" sz="1400" i="0" dirty="0">
              <a:solidFill>
                <a:schemeClr val="bg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  <p:sp>
        <p:nvSpPr>
          <p:cNvPr id="18" name="Rectangle 719"/>
          <p:cNvSpPr>
            <a:spLocks noChangeArrowheads="1"/>
          </p:cNvSpPr>
          <p:nvPr/>
        </p:nvSpPr>
        <p:spPr bwMode="auto">
          <a:xfrm>
            <a:off x="5157788" y="3125788"/>
            <a:ext cx="3986212" cy="1019175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Разница строк 144 – (148+157) указывает на прочие специальности среднего медицинского персонала</a:t>
            </a:r>
          </a:p>
        </p:txBody>
      </p:sp>
      <p:sp>
        <p:nvSpPr>
          <p:cNvPr id="19" name="Rectangle 719"/>
          <p:cNvSpPr>
            <a:spLocks noChangeArrowheads="1"/>
          </p:cNvSpPr>
          <p:nvPr/>
        </p:nvSpPr>
        <p:spPr bwMode="auto">
          <a:xfrm>
            <a:off x="5157788" y="1271588"/>
            <a:ext cx="3986212" cy="1757362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Сведения по строкам 148-157 указываются по действующему образовательному документу, являющейся основанием для занятия соответствующей должности</a:t>
            </a:r>
          </a:p>
        </p:txBody>
      </p:sp>
    </p:spTree>
    <p:extLst>
      <p:ext uri="{BB962C8B-B14F-4D97-AF65-F5344CB8AC3E}">
        <p14:creationId xmlns:p14="http://schemas.microsoft.com/office/powerpoint/2010/main" val="2081130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306" name="Group 4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8374566"/>
              </p:ext>
            </p:extLst>
          </p:nvPr>
        </p:nvGraphicFramePr>
        <p:xfrm>
          <a:off x="509588" y="925513"/>
          <a:ext cx="8229600" cy="3785660"/>
        </p:xfrm>
        <a:graphic>
          <a:graphicData uri="http://schemas.openxmlformats.org/drawingml/2006/table">
            <a:tbl>
              <a:tblPr/>
              <a:tblGrid>
                <a:gridCol w="28130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159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70058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731602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лаборанты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169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D2F1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Бактериология,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Гистология, Лабораторное дело, Лабораторная диагностика, 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D2F1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Судебно-медицинская экспертиза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FD2F19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14360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в том числе: </a:t>
                      </a:r>
                      <a:r>
                        <a:rPr kumimoji="0" lang="ru-RU" altLang="ru-RU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лабораторное дело</a:t>
                      </a:r>
                      <a:endParaRPr kumimoji="0" lang="ru-RU" altLang="ru-RU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5475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гистология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171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51821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лабораторная 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диагностика  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31602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медицинские лабораторные техники (фельдшеры-лаборанты)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D2F1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Бактериология,</a:t>
                      </a: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Гистология, Лабораторное дело, Лабораторная диагностика, </a:t>
                      </a: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D2F19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Судебно-медицинская экспертиза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rgbClr val="FD2F19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41351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в том числе: </a:t>
                      </a:r>
                      <a:r>
                        <a:rPr kumimoji="0" lang="ru-RU" altLang="ru-RU" sz="1400" b="0" i="1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лабораторное дело</a:t>
                      </a:r>
                      <a:endParaRPr kumimoji="0" lang="ru-RU" altLang="ru-RU" sz="14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174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4834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гистология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175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18218"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лабораторная 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42900" marR="0" lvl="0" indent="-34290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диагностика  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176</a:t>
                      </a:r>
                      <a:endParaRPr kumimoji="0" lang="ru-RU" altLang="ru-RU" sz="14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342900" indent="-3429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tabLst>
                          <a:tab pos="449263" algn="l"/>
                        </a:tabLs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342900" marR="0" lvl="0" indent="-34290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49263" algn="l"/>
                        </a:tabLst>
                      </a:pPr>
                      <a:endParaRPr kumimoji="0" lang="ru-RU" altLang="ru-RU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</a:txBody>
                  <a:tcPr marT="45725" marB="45725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</a:tbl>
          </a:graphicData>
        </a:graphic>
      </p:graphicFrame>
      <p:sp>
        <p:nvSpPr>
          <p:cNvPr id="50216" name="Rectangle 1538"/>
          <p:cNvSpPr>
            <a:spLocks noChangeArrowheads="1"/>
          </p:cNvSpPr>
          <p:nvPr/>
        </p:nvSpPr>
        <p:spPr bwMode="auto">
          <a:xfrm>
            <a:off x="4054475" y="1762125"/>
            <a:ext cx="4683125" cy="47625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Разница =169-170-171-172: бактериология, судебно-медицинская экспертиза </a:t>
            </a:r>
          </a:p>
        </p:txBody>
      </p:sp>
      <p:sp>
        <p:nvSpPr>
          <p:cNvPr id="50217" name="Rectangle 1538"/>
          <p:cNvSpPr>
            <a:spLocks noChangeArrowheads="1"/>
          </p:cNvSpPr>
          <p:nvPr/>
        </p:nvSpPr>
        <p:spPr bwMode="auto">
          <a:xfrm>
            <a:off x="4054475" y="3605213"/>
            <a:ext cx="4684713" cy="53340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8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Разница =173-174-175-176: бактериология, судебно-медицинская экспертиза </a:t>
            </a:r>
          </a:p>
        </p:txBody>
      </p:sp>
    </p:spTree>
    <p:extLst>
      <p:ext uri="{BB962C8B-B14F-4D97-AF65-F5344CB8AC3E}">
        <p14:creationId xmlns:p14="http://schemas.microsoft.com/office/powerpoint/2010/main" val="3896334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1801" name="Group 137"/>
          <p:cNvGraphicFramePr>
            <a:graphicFrameLocks noGrp="1"/>
          </p:cNvGraphicFramePr>
          <p:nvPr/>
        </p:nvGraphicFramePr>
        <p:xfrm>
          <a:off x="207963" y="717550"/>
          <a:ext cx="8629650" cy="5721349"/>
        </p:xfrm>
        <a:graphic>
          <a:graphicData uri="http://schemas.openxmlformats.org/drawingml/2006/table">
            <a:tbl>
              <a:tblPr/>
              <a:tblGrid>
                <a:gridCol w="164306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318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3816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334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7627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1595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6198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01663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723900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992187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1011238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</a:tblGrid>
              <a:tr h="944713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физичес-ких лиц основных работ-ников на занятых должно-стях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572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амбула-торных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стацио-нарных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8843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8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3105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медицинские сестры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177</a:t>
                      </a: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791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стр.177 </a:t>
                      </a:r>
                      <a:r>
                        <a:rPr kumimoji="0" lang="ru-RU" altLang="ru-RU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анестезисты</a:t>
                      </a:r>
                      <a:endParaRPr kumimoji="0" lang="ru-RU" altLang="ru-RU" sz="11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178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855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Врачей общей практики (семейных врачей)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179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723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главные медицинские 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 сестры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180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48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…..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853575">
                <a:tc>
                  <a:txBody>
                    <a:bodyPr/>
                    <a:lstStyle>
                      <a:lvl1pPr marL="142875"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142875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должности медицинских сестер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199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048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…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29" marB="4572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7476" name="Rectangle 885"/>
          <p:cNvSpPr>
            <a:spLocks noChangeArrowheads="1"/>
          </p:cNvSpPr>
          <p:nvPr/>
        </p:nvSpPr>
        <p:spPr bwMode="auto">
          <a:xfrm>
            <a:off x="2516188" y="3365500"/>
            <a:ext cx="6321425" cy="38100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Строка 177 </a:t>
            </a: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должна быть равна сумме строк с 178 по 199</a:t>
            </a:r>
          </a:p>
        </p:txBody>
      </p:sp>
    </p:spTree>
    <p:extLst>
      <p:ext uri="{BB962C8B-B14F-4D97-AF65-F5344CB8AC3E}">
        <p14:creationId xmlns:p14="http://schemas.microsoft.com/office/powerpoint/2010/main" val="164041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2803" name="Group 115"/>
          <p:cNvGraphicFramePr>
            <a:graphicFrameLocks noGrp="1"/>
          </p:cNvGraphicFramePr>
          <p:nvPr/>
        </p:nvGraphicFramePr>
        <p:xfrm>
          <a:off x="219075" y="217488"/>
          <a:ext cx="8691563" cy="6267449"/>
        </p:xfrm>
        <a:graphic>
          <a:graphicData uri="http://schemas.openxmlformats.org/drawingml/2006/table">
            <a:tbl>
              <a:tblPr/>
              <a:tblGrid>
                <a:gridCol w="17986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238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9848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746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9848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76275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600075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898525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822325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900113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</a:tblGrid>
              <a:tr h="1158876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физических лиц основных работников на занятых должностях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400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5080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480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Фармацевты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219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00647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них: работают на основной работе в организациях подчинения: федерального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220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333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субъектов РФ</a:t>
                      </a:r>
                      <a:endParaRPr kumimoji="0" lang="ru-RU" altLang="ru-RU" sz="12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51752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аптечных организациях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49352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Специалисты с высшим неоконченным фармацевтическим образованием или провизоры (из стр.219)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ts val="11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223</a:t>
                      </a: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>
                        <a:alpha val="50195"/>
                      </a:srgbClr>
                    </a:soli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8" marB="45718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58476" name="Rectangle 1245"/>
          <p:cNvSpPr>
            <a:spLocks noChangeArrowheads="1"/>
          </p:cNvSpPr>
          <p:nvPr/>
        </p:nvSpPr>
        <p:spPr bwMode="auto">
          <a:xfrm>
            <a:off x="2614613" y="2833688"/>
            <a:ext cx="6296025" cy="457200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Строка 219 </a:t>
            </a:r>
            <a:r>
              <a:rPr lang="ru-RU" altLang="ru-RU" sz="18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должна быть равна сумме строк 220 и 221</a:t>
            </a:r>
          </a:p>
        </p:txBody>
      </p:sp>
      <p:sp>
        <p:nvSpPr>
          <p:cNvPr id="5" name="Rectangle 1249"/>
          <p:cNvSpPr>
            <a:spLocks noChangeArrowheads="1"/>
          </p:cNvSpPr>
          <p:nvPr/>
        </p:nvSpPr>
        <p:spPr bwMode="auto">
          <a:xfrm>
            <a:off x="2614613" y="5084763"/>
            <a:ext cx="6337300" cy="1203325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8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По </a:t>
            </a:r>
            <a:r>
              <a:rPr lang="ru-RU" altLang="ru-RU" sz="18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строке 223 </a:t>
            </a:r>
            <a:r>
              <a:rPr lang="ru-RU" altLang="ru-RU" sz="18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указываются сведения о лицах с высшим неоконченным образованием, занимающих должность фармацевта</a:t>
            </a:r>
            <a:endParaRPr lang="ru-RU" altLang="ru-RU" sz="1800" i="0" dirty="0">
              <a:solidFill>
                <a:srgbClr val="FF0000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758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38237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Дневные стационары</a:t>
            </a:r>
          </a:p>
        </p:txBody>
      </p:sp>
      <p:sp>
        <p:nvSpPr>
          <p:cNvPr id="4099" name="Rectangle 3"/>
          <p:cNvSpPr>
            <a:spLocks noGrp="1"/>
          </p:cNvSpPr>
          <p:nvPr>
            <p:ph idx="1"/>
          </p:nvPr>
        </p:nvSpPr>
        <p:spPr>
          <a:xfrm>
            <a:off x="323850" y="1500188"/>
            <a:ext cx="8320088" cy="4632325"/>
          </a:xfrm>
        </p:spPr>
        <p:txBody>
          <a:bodyPr>
            <a:normAutofit lnSpcReduction="10000"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ru-RU" altLang="ru-RU" smtClean="0"/>
              <a:t>   </a:t>
            </a:r>
            <a:r>
              <a:rPr lang="ru-RU" altLang="ru-RU" sz="3800" smtClean="0"/>
              <a:t>структурные подразделения лечебно-профилактических учреждений, в том числе амбулаторно-поликлинических, больничных учреждений, клиник медицинских научно-исследовательских институтов и образовательных учреждений. </a:t>
            </a:r>
          </a:p>
        </p:txBody>
      </p:sp>
    </p:spTree>
    <p:extLst>
      <p:ext uri="{BB962C8B-B14F-4D97-AF65-F5344CB8AC3E}">
        <p14:creationId xmlns:p14="http://schemas.microsoft.com/office/powerpoint/2010/main" val="335450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7266" name="Group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0723223"/>
              </p:ext>
            </p:extLst>
          </p:nvPr>
        </p:nvGraphicFramePr>
        <p:xfrm>
          <a:off x="230188" y="173038"/>
          <a:ext cx="8697912" cy="6570664"/>
        </p:xfrm>
        <a:graphic>
          <a:graphicData uri="http://schemas.openxmlformats.org/drawingml/2006/table">
            <a:tbl>
              <a:tblPr/>
              <a:tblGrid>
                <a:gridCol w="1803400">
                  <a:extLst>
                    <a:ext uri="{9D8B030D-6E8A-4147-A177-3AD203B41FA5}">
                      <a16:colId xmlns="" xmlns:a16="http://schemas.microsoft.com/office/drawing/2014/main" val="20000"/>
                    </a:ext>
                  </a:extLst>
                </a:gridCol>
                <a:gridCol w="469900">
                  <a:extLst>
                    <a:ext uri="{9D8B030D-6E8A-4147-A177-3AD203B41FA5}">
                      <a16:colId xmlns="" xmlns:a16="http://schemas.microsoft.com/office/drawing/2014/main" val="20001"/>
                    </a:ext>
                  </a:extLst>
                </a:gridCol>
                <a:gridCol w="463550">
                  <a:extLst>
                    <a:ext uri="{9D8B030D-6E8A-4147-A177-3AD203B41FA5}">
                      <a16:colId xmlns="" xmlns:a16="http://schemas.microsoft.com/office/drawing/2014/main" val="20002"/>
                    </a:ext>
                  </a:extLst>
                </a:gridCol>
                <a:gridCol w="635000">
                  <a:extLst>
                    <a:ext uri="{9D8B030D-6E8A-4147-A177-3AD203B41FA5}">
                      <a16:colId xmlns="" xmlns:a16="http://schemas.microsoft.com/office/drawing/2014/main" val="20003"/>
                    </a:ext>
                  </a:extLst>
                </a:gridCol>
                <a:gridCol w="682625">
                  <a:extLst>
                    <a:ext uri="{9D8B030D-6E8A-4147-A177-3AD203B41FA5}">
                      <a16:colId xmlns="" xmlns:a16="http://schemas.microsoft.com/office/drawing/2014/main" val="20004"/>
                    </a:ext>
                  </a:extLst>
                </a:gridCol>
                <a:gridCol w="620712">
                  <a:extLst>
                    <a:ext uri="{9D8B030D-6E8A-4147-A177-3AD203B41FA5}">
                      <a16:colId xmlns="" xmlns:a16="http://schemas.microsoft.com/office/drawing/2014/main" val="20005"/>
                    </a:ext>
                  </a:extLst>
                </a:gridCol>
                <a:gridCol w="668338">
                  <a:extLst>
                    <a:ext uri="{9D8B030D-6E8A-4147-A177-3AD203B41FA5}">
                      <a16:colId xmlns="" xmlns:a16="http://schemas.microsoft.com/office/drawing/2014/main" val="20006"/>
                    </a:ext>
                  </a:extLst>
                </a:gridCol>
                <a:gridCol w="603250">
                  <a:extLst>
                    <a:ext uri="{9D8B030D-6E8A-4147-A177-3AD203B41FA5}">
                      <a16:colId xmlns="" xmlns:a16="http://schemas.microsoft.com/office/drawing/2014/main" val="20007"/>
                    </a:ext>
                  </a:extLst>
                </a:gridCol>
                <a:gridCol w="731837">
                  <a:extLst>
                    <a:ext uri="{9D8B030D-6E8A-4147-A177-3AD203B41FA5}">
                      <a16:colId xmlns="" xmlns:a16="http://schemas.microsoft.com/office/drawing/2014/main" val="20008"/>
                    </a:ext>
                  </a:extLst>
                </a:gridCol>
                <a:gridCol w="1000125">
                  <a:extLst>
                    <a:ext uri="{9D8B030D-6E8A-4147-A177-3AD203B41FA5}">
                      <a16:colId xmlns="" xmlns:a16="http://schemas.microsoft.com/office/drawing/2014/main" val="20009"/>
                    </a:ext>
                  </a:extLst>
                </a:gridCol>
                <a:gridCol w="1019175">
                  <a:extLst>
                    <a:ext uri="{9D8B030D-6E8A-4147-A177-3AD203B41FA5}">
                      <a16:colId xmlns="" xmlns:a16="http://schemas.microsoft.com/office/drawing/2014/main" val="20010"/>
                    </a:ext>
                  </a:extLst>
                </a:gridCol>
              </a:tblGrid>
              <a:tr h="944498"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должности (специальности)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стр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должностей в целом по организации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физичес-ких лиц основных работ-ников на занятых должно-стях 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в подразделениях, оказывающих медицинскую помощь: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0"/>
                  </a:ext>
                </a:extLst>
              </a:tr>
              <a:tr h="45719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стационарных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амбула-торных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 стацио-нарных условиях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1"/>
                  </a:ext>
                </a:extLst>
              </a:tr>
              <a:tr h="8843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0002"/>
                  </a:ext>
                </a:extLst>
              </a:tr>
              <a:tr h="2743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3"/>
                  </a:ext>
                </a:extLst>
              </a:tr>
              <a:tr h="12603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</a:t>
                      </a: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лиц </a:t>
                      </a:r>
                      <a:r>
                        <a:rPr kumimoji="0" lang="ru-RU" altLang="ru-RU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без медицинского образования занимающих должности среднего персонала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237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4"/>
                  </a:ext>
                </a:extLst>
              </a:tr>
              <a:tr h="4571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из них: медицинских регистраторов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238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5"/>
                  </a:ext>
                </a:extLst>
              </a:tr>
              <a:tr h="4571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just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медицинских дезинфекторов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239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6"/>
                  </a:ext>
                </a:extLst>
              </a:tr>
              <a:tr h="45719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инструкторов по лечебной физкультуре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240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Times New Roman" panose="02020603050405020304" pitchFamily="18" charset="0"/>
                        </a:rPr>
                        <a:t> </a:t>
                      </a: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7"/>
                  </a:ext>
                </a:extLst>
              </a:tr>
              <a:tr h="40478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инструкторы по трудовой терапии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241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8"/>
                  </a:ext>
                </a:extLst>
              </a:tr>
              <a:tr h="27431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242</a:t>
                      </a:r>
                      <a:endParaRPr lang="ru-RU" sz="18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09"/>
                  </a:ext>
                </a:extLst>
              </a:tr>
              <a:tr h="69926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ts val="105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Специалисты в </a:t>
                      </a: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неокон</a:t>
                      </a: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              </a:t>
                      </a: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ченным</a:t>
                      </a: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высшим образованием или врачи. Из стр. 236 -  студенты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5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Times New Roman"/>
                        </a:rPr>
                        <a:t>243</a:t>
                      </a:r>
                      <a:endParaRPr lang="ru-RU" sz="18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T="45719" marB="45719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=""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2" name="Скругленный прямоугольник 1"/>
          <p:cNvSpPr/>
          <p:nvPr/>
        </p:nvSpPr>
        <p:spPr>
          <a:xfrm>
            <a:off x="3523752" y="2276872"/>
            <a:ext cx="3240360" cy="230425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Кресты с должностей убраны! Должности заполняем !!! Выносим их из среднего </a:t>
            </a:r>
            <a:r>
              <a:rPr lang="ru-RU" dirty="0" err="1" smtClean="0">
                <a:solidFill>
                  <a:srgbClr val="FF0000"/>
                </a:solidFill>
              </a:rPr>
              <a:t>мед.персонала</a:t>
            </a:r>
            <a:r>
              <a:rPr lang="ru-RU" dirty="0" smtClean="0">
                <a:solidFill>
                  <a:srgbClr val="FF0000"/>
                </a:solidFill>
              </a:rPr>
              <a:t>!!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Парус автоматически разнесет, кроме штатных должностей студентов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59832" y="5013176"/>
            <a:ext cx="44644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Если принимали студентов – проверить какое выставили им образование! Если «неполное среднее» попадают в </a:t>
            </a:r>
            <a:r>
              <a:rPr lang="ru-RU" b="1" dirty="0" err="1" smtClean="0">
                <a:solidFill>
                  <a:srgbClr val="FF0000"/>
                </a:solidFill>
              </a:rPr>
              <a:t>мед.сестер</a:t>
            </a:r>
            <a:r>
              <a:rPr lang="ru-RU" b="1" dirty="0" smtClean="0">
                <a:solidFill>
                  <a:srgbClr val="FF0000"/>
                </a:solidFill>
              </a:rPr>
              <a:t> Красного Креста. Надо неоконченное высшее(среднее)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169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779463" y="565150"/>
            <a:ext cx="7908925" cy="590550"/>
          </a:xfrm>
        </p:spPr>
        <p:txBody>
          <a:bodyPr/>
          <a:lstStyle/>
          <a:p>
            <a:pPr algn="ctr">
              <a:defRPr/>
            </a:pPr>
            <a:r>
              <a:rPr lang="ru-RU" altLang="ru-RU" sz="3200" dirty="0">
                <a:solidFill>
                  <a:schemeClr val="bg1">
                    <a:lumMod val="50000"/>
                  </a:schemeClr>
                </a:solidFill>
              </a:rPr>
              <a:t>Трудоустройство студентов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03338"/>
            <a:ext cx="8229600" cy="5321300"/>
          </a:xfrm>
        </p:spPr>
        <p:txBody>
          <a:bodyPr/>
          <a:lstStyle/>
          <a:p>
            <a:pPr algn="just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>
                <a:latin typeface="Times New Roman" panose="02020603050405020304" pitchFamily="18" charset="0"/>
              </a:rPr>
              <a:t>Приказом Минздрава РФ от 27.06.2016 N 419н утвержден </a:t>
            </a:r>
            <a:r>
              <a:rPr lang="ru-RU" altLang="ru-RU" sz="1800" dirty="0">
                <a:latin typeface="Times New Roman" panose="02020603050405020304" pitchFamily="18" charset="0"/>
                <a:hlinkClick r:id="rId2"/>
              </a:rPr>
              <a:t>Порядок</a:t>
            </a:r>
            <a:r>
              <a:rPr lang="ru-RU" altLang="ru-RU" sz="1800" dirty="0">
                <a:latin typeface="Times New Roman" panose="02020603050405020304" pitchFamily="18" charset="0"/>
              </a:rPr>
              <a:t> допуска лиц к осуществлению медицинской (фармацевтической) деятельности на должностях среднего медицинского (фармацевтического) персонала, в соответствии с которым лица, </a:t>
            </a:r>
            <a:r>
              <a:rPr lang="ru-RU" altLang="ru-RU" sz="1800" b="1" dirty="0">
                <a:latin typeface="Times New Roman" panose="02020603050405020304" pitchFamily="18" charset="0"/>
              </a:rPr>
              <a:t>не завершившие освоение образовательных программ высшего медицинского (фармацевтического) образования, могут быть приняты на работу на указанные должности при наличии:</a:t>
            </a:r>
          </a:p>
          <a:p>
            <a:pPr algn="just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>
                <a:latin typeface="Times New Roman" panose="02020603050405020304" pitchFamily="18" charset="0"/>
              </a:rPr>
              <a:t>- справки об обучении или о периоде обучения, подтверждающей освоение образовательной программы в необходимом объеме и по специальности;</a:t>
            </a:r>
          </a:p>
          <a:p>
            <a:pPr algn="just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>
                <a:latin typeface="Times New Roman" panose="02020603050405020304" pitchFamily="18" charset="0"/>
              </a:rPr>
              <a:t>- положительного результата сдачи экзамена по допуску к осуществлению медицинской (фармацевтической) деятельности (проводится в образовательном учреждении).</a:t>
            </a:r>
          </a:p>
          <a:p>
            <a:pPr algn="just">
              <a:lnSpc>
                <a:spcPct val="80000"/>
              </a:lnSpc>
              <a:buFontTx/>
              <a:buNone/>
              <a:defRPr/>
            </a:pPr>
            <a:r>
              <a:rPr lang="ru-RU" altLang="ru-RU" sz="1800" dirty="0">
                <a:latin typeface="Times New Roman" panose="02020603050405020304" pitchFamily="18" charset="0"/>
              </a:rPr>
              <a:t>Например, лица с незаконченным высшим образованием, освоившие образовательную программу высшего медицинского образования по специальностям "Лечебное дело", "Педиатрия", "Медико-профилактическое дело", "Стоматология" </a:t>
            </a:r>
            <a:r>
              <a:rPr lang="ru-RU" altLang="ru-RU" sz="1800" u="sng" dirty="0">
                <a:latin typeface="Times New Roman" panose="02020603050405020304" pitchFamily="18" charset="0"/>
              </a:rPr>
              <a:t>в объеме трех курсов </a:t>
            </a:r>
            <a:r>
              <a:rPr lang="ru-RU" altLang="ru-RU" sz="1800" dirty="0">
                <a:latin typeface="Times New Roman" panose="02020603050405020304" pitchFamily="18" charset="0"/>
              </a:rPr>
              <a:t>и более или по направлению подготовки "Сестринское дело" </a:t>
            </a:r>
            <a:r>
              <a:rPr lang="ru-RU" altLang="ru-RU" sz="1800" u="sng" dirty="0">
                <a:latin typeface="Times New Roman" panose="02020603050405020304" pitchFamily="18" charset="0"/>
              </a:rPr>
              <a:t>в объеме двух курсов </a:t>
            </a:r>
            <a:r>
              <a:rPr lang="ru-RU" altLang="ru-RU" sz="1800" dirty="0">
                <a:latin typeface="Times New Roman" panose="02020603050405020304" pitchFamily="18" charset="0"/>
              </a:rPr>
              <a:t>и более либо имеющие диплом специалиста (диплом бакалавра) по специальности "Лечебное дело", "Педиатрия", "Медико-профилактическое дело", "Сестринское дело" или "Стоматология", </a:t>
            </a:r>
            <a:r>
              <a:rPr lang="ru-RU" altLang="ru-RU" sz="1800" b="1" dirty="0">
                <a:latin typeface="Times New Roman" panose="02020603050405020304" pitchFamily="18" charset="0"/>
              </a:rPr>
              <a:t>могут быть приняты на работу в качестве </a:t>
            </a:r>
            <a:r>
              <a:rPr lang="ru-RU" altLang="ru-RU" sz="1800" b="1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</a:rPr>
              <a:t>медицинской сестры (медбрата), в том числе палатной, перевязочной, процедурной, по приему вызовов скорой медицинской помощи, приемного отделения, участковой, медицинского регистратора, помощник врача, фармацевт и гигиенист стоматологический.</a:t>
            </a:r>
          </a:p>
          <a:p>
            <a:pPr>
              <a:lnSpc>
                <a:spcPct val="80000"/>
              </a:lnSpc>
              <a:buFontTx/>
              <a:buNone/>
              <a:defRPr/>
            </a:pPr>
            <a:endParaRPr lang="ru-RU" altLang="ru-RU" sz="18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1939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1331640" y="339459"/>
            <a:ext cx="62865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i="0" dirty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Таблица </a:t>
            </a:r>
            <a:r>
              <a:rPr lang="ru-RU" altLang="ru-RU" sz="2000" i="0" dirty="0" smtClean="0">
                <a:solidFill>
                  <a:schemeClr val="tx1"/>
                </a:solidFill>
                <a:latin typeface="Times New Roman" pitchFamily="18" charset="0"/>
                <a:cs typeface="Arial" pitchFamily="34" charset="0"/>
              </a:rPr>
              <a:t>1104</a:t>
            </a:r>
            <a:endParaRPr lang="ru-RU" altLang="ru-RU" sz="2000" b="0" i="0" dirty="0">
              <a:solidFill>
                <a:schemeClr val="tx1"/>
              </a:solidFill>
              <a:latin typeface="Times New Roman" pitchFamily="18" charset="0"/>
              <a:cs typeface="Arial" pitchFamily="34" charset="0"/>
            </a:endParaRPr>
          </a:p>
        </p:txBody>
      </p:sp>
      <p:graphicFrame>
        <p:nvGraphicFramePr>
          <p:cNvPr id="269368" name="Group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1605547"/>
              </p:ext>
            </p:extLst>
          </p:nvPr>
        </p:nvGraphicFramePr>
        <p:xfrm>
          <a:off x="273050" y="989283"/>
          <a:ext cx="8403407" cy="5244833"/>
        </p:xfrm>
        <a:graphic>
          <a:graphicData uri="http://schemas.openxmlformats.org/drawingml/2006/table">
            <a:tbl>
              <a:tblPr/>
              <a:tblGrid>
                <a:gridCol w="469317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1632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31179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3879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4331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8118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bg1">
                              <a:lumMod val="50000"/>
                            </a:schemeClr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Должности и физические лица амбулаторий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Должностей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Физи-ческих</a:t>
                      </a:r>
                    </a:p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лиц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375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</a:t>
                      </a: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штатных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2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занятых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205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217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Всего, в том числе: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7368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врачи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08361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специалисты с высшим немедицинским образованием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205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провизоры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205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средний медицинский персонал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205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фармацевты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205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младший медицинский персонал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2052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прочий персонал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74210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Кроме того, число физических лиц специалистов с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высшим немедицинским образованием, занимающих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должности врачей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612539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Кроме того, число физических лиц без 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медицинского образования, занимающих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должности среднего медицинского персонала</a:t>
                      </a:r>
                    </a:p>
                  </a:txBody>
                  <a:tcPr marL="68585" marR="68585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1447" marR="91447"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</a:tbl>
          </a:graphicData>
        </a:graphic>
      </p:graphicFrame>
      <p:sp>
        <p:nvSpPr>
          <p:cNvPr id="6" name="Rectangle 1108"/>
          <p:cNvSpPr>
            <a:spLocks noChangeArrowheads="1"/>
          </p:cNvSpPr>
          <p:nvPr/>
        </p:nvSpPr>
        <p:spPr bwMode="auto">
          <a:xfrm>
            <a:off x="5781675" y="2357438"/>
            <a:ext cx="2492375" cy="2555875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Указываются штатные должности входящих в состав и самостоятельных ВА.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endParaRPr lang="ru-RU" altLang="ru-RU" sz="1600" i="0" dirty="0">
              <a:solidFill>
                <a:schemeClr val="tx1"/>
              </a:solidFill>
              <a:latin typeface="Times New Roman" panose="02020603050405020304" pitchFamily="18" charset="0"/>
              <a:cs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Проводить контроль с их наличием: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Форма 30, таблица 1001;</a:t>
            </a:r>
          </a:p>
          <a:p>
            <a:pPr algn="ctr"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Форма 47, таблица 600 </a:t>
            </a:r>
          </a:p>
        </p:txBody>
      </p:sp>
    </p:spTree>
    <p:extLst>
      <p:ext uri="{BB962C8B-B14F-4D97-AF65-F5344CB8AC3E}">
        <p14:creationId xmlns:p14="http://schemas.microsoft.com/office/powerpoint/2010/main" val="2125756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58800" y="1435100"/>
          <a:ext cx="8255000" cy="4656140"/>
        </p:xfrm>
        <a:graphic>
          <a:graphicData uri="http://schemas.openxmlformats.org/drawingml/2006/table">
            <a:tbl>
              <a:tblPr/>
              <a:tblGrid>
                <a:gridCol w="40791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6748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3026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835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83371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60824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98090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Должности и физические лица отделений организации медицинской помощи несовершеннолетним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образовательных организациях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r>
                        <a:rPr kumimoji="0" lang="ru-RU" altLang="ru-RU" sz="16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Штат-</a:t>
                      </a:r>
                      <a:r>
                        <a:rPr kumimoji="0" lang="ru-RU" alt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ных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Заня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тых</a:t>
                      </a:r>
                      <a:endParaRPr kumimoji="0" lang="ru-RU" altLang="ru-RU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Физиче-ских</a:t>
                      </a:r>
                      <a:r>
                        <a:rPr kumimoji="0" lang="ru-RU" altLang="ru-RU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лиц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60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753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отделений организации медицинской помощи несовершеннолетним в образовательных организациях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60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Врачи </a:t>
                      </a:r>
                      <a:r>
                        <a:rPr kumimoji="0" lang="ru-RU" alt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табл. 1100, стр. 1)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90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них: в сельской местности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табл. 1100, стр. 3)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490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по гигиене детей и подростков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табл. 1100, стр. 50)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490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Средний медицинский персонал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табл. 1100, стр. 144)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4904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них: в сельской местности 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1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(из табл. 1100, стр. 145)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602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6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defRPr sz="24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defRPr sz="2000"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rgbClr val="000000"/>
                          </a:solidFill>
                          <a:latin typeface="Arial" panose="020B0604020202020204" pitchFamily="34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</a:tbl>
          </a:graphicData>
        </a:graphic>
      </p:graphicFrame>
      <p:sp>
        <p:nvSpPr>
          <p:cNvPr id="38986" name="Text Box 2"/>
          <p:cNvSpPr txBox="1">
            <a:spLocks noChangeArrowheads="1"/>
          </p:cNvSpPr>
          <p:nvPr/>
        </p:nvSpPr>
        <p:spPr bwMode="auto">
          <a:xfrm>
            <a:off x="1428750" y="766763"/>
            <a:ext cx="62865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i="0" dirty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Таблица </a:t>
            </a:r>
            <a:r>
              <a:rPr lang="ru-RU" altLang="ru-RU" sz="2000" i="0" dirty="0" smtClean="0">
                <a:solidFill>
                  <a:srgbClr val="FF0000"/>
                </a:solidFill>
                <a:latin typeface="Times New Roman" pitchFamily="18" charset="0"/>
                <a:cs typeface="Arial" pitchFamily="34" charset="0"/>
              </a:rPr>
              <a:t>1106</a:t>
            </a:r>
            <a:endParaRPr lang="ru-RU" altLang="ru-RU" sz="2000" b="0" i="0" dirty="0">
              <a:solidFill>
                <a:srgbClr val="FF0000"/>
              </a:solidFill>
              <a:latin typeface="Times New Roman" pitchFamily="18" charset="0"/>
              <a:cs typeface="Arial" pitchFamily="34" charset="0"/>
            </a:endParaRPr>
          </a:p>
        </p:txBody>
      </p:sp>
      <p:sp>
        <p:nvSpPr>
          <p:cNvPr id="4" name="Rectangle 1108"/>
          <p:cNvSpPr>
            <a:spLocks noChangeArrowheads="1"/>
          </p:cNvSpPr>
          <p:nvPr/>
        </p:nvSpPr>
        <p:spPr bwMode="auto">
          <a:xfrm>
            <a:off x="5297488" y="4379913"/>
            <a:ext cx="2973387" cy="1693862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В стр.7 </a:t>
            </a: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включаются: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 Провизоры,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 фармацевты, </a:t>
            </a: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       младший медицинский и прочий немедицинский персонал</a:t>
            </a:r>
          </a:p>
        </p:txBody>
      </p:sp>
      <p:sp>
        <p:nvSpPr>
          <p:cNvPr id="5" name="Rectangle 1108"/>
          <p:cNvSpPr>
            <a:spLocks noChangeArrowheads="1"/>
          </p:cNvSpPr>
          <p:nvPr/>
        </p:nvSpPr>
        <p:spPr bwMode="auto">
          <a:xfrm>
            <a:off x="5297488" y="2703513"/>
            <a:ext cx="2973387" cy="1187450"/>
          </a:xfrm>
          <a:prstGeom prst="rect">
            <a:avLst/>
          </a:prstGeom>
          <a:solidFill>
            <a:schemeClr val="bg1">
              <a:lumMod val="40000"/>
              <a:lumOff val="60000"/>
            </a:schemeClr>
          </a:solidFill>
          <a:ln>
            <a:noFill/>
          </a:ln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ru-RU" altLang="ru-RU" sz="16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стр. </a:t>
            </a:r>
            <a:r>
              <a:rPr lang="ru-RU" altLang="ru-RU" sz="1600" i="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2 </a:t>
            </a:r>
            <a:r>
              <a:rPr lang="ru-RU" altLang="ru-RU" sz="1600" i="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+ </a:t>
            </a:r>
            <a:r>
              <a:rPr lang="ru-RU" altLang="ru-RU" sz="1600" i="0" dirty="0" smtClean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5 +7 </a:t>
            </a:r>
            <a:r>
              <a:rPr lang="ru-RU" altLang="ru-RU" sz="1600" i="0" dirty="0"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rPr>
              <a:t>= всего должностей и физических лиц во врачебных амбулаториях</a:t>
            </a:r>
          </a:p>
        </p:txBody>
      </p:sp>
    </p:spTree>
    <p:extLst>
      <p:ext uri="{BB962C8B-B14F-4D97-AF65-F5344CB8AC3E}">
        <p14:creationId xmlns:p14="http://schemas.microsoft.com/office/powerpoint/2010/main" val="224166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Заголовок 1"/>
          <p:cNvSpPr>
            <a:spLocks noGrp="1" noChangeArrowheads="1"/>
          </p:cNvSpPr>
          <p:nvPr>
            <p:ph type="title"/>
          </p:nvPr>
        </p:nvSpPr>
        <p:spPr>
          <a:xfrm>
            <a:off x="715963" y="268288"/>
            <a:ext cx="7908925" cy="1641475"/>
          </a:xfrm>
        </p:spPr>
        <p:txBody>
          <a:bodyPr>
            <a:normAutofit fontScale="90000"/>
          </a:bodyPr>
          <a:lstStyle/>
          <a:p>
            <a:pPr algn="ctr"/>
            <a:r>
              <a:rPr lang="ru-RU" alt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Особенности формирования т.1100 по медицинским организациям, оказывающих медицинскую помощь, связанной со случаями </a:t>
            </a:r>
            <a:r>
              <a:rPr lang="en-US" altLang="ru-RU" sz="280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COVID-19</a:t>
            </a:r>
            <a:endParaRPr lang="ru-RU" altLang="ru-RU" sz="280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бъект 2"/>
          <p:cNvSpPr txBox="1">
            <a:spLocks noChangeArrowheads="1"/>
          </p:cNvSpPr>
          <p:nvPr/>
        </p:nvSpPr>
        <p:spPr bwMode="auto">
          <a:xfrm>
            <a:off x="268288" y="1909763"/>
            <a:ext cx="8229600" cy="4679950"/>
          </a:xfrm>
          <a:prstGeom prst="rect">
            <a:avLst/>
          </a:prstGeom>
          <a:noFill/>
          <a:ln>
            <a:noFill/>
          </a:ln>
        </p:spPr>
        <p:txBody>
          <a:bodyPr/>
          <a:lstStyle>
            <a:lvl1pPr indent="-342900">
              <a:spcBef>
                <a:spcPct val="20000"/>
              </a:spcBef>
              <a:buChar char="•"/>
              <a:defRPr sz="3200">
                <a:solidFill>
                  <a:srgbClr val="000000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rgbClr val="000000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rgbClr val="000000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rgbClr val="000000"/>
                </a:solidFill>
                <a:latin typeface="Arial" panose="020B0604020202020204" pitchFamily="34" charset="0"/>
              </a:defRPr>
            </a:lvl9pPr>
          </a:lstStyle>
          <a:p>
            <a:pPr algn="just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r>
              <a:rPr lang="ru-RU" altLang="ru-RU" sz="18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Формируется на </a:t>
            </a:r>
            <a:r>
              <a:rPr lang="ru-RU" altLang="ru-RU" sz="1800" b="0" i="0" dirty="0" smtClean="0">
                <a:solidFill>
                  <a:schemeClr val="tx1"/>
                </a:solidFill>
                <a:latin typeface="Times New Roman" panose="02020603050405020304" pitchFamily="18" charset="0"/>
              </a:rPr>
              <a:t>31.12.2021 </a:t>
            </a:r>
            <a:r>
              <a:rPr lang="ru-RU" altLang="ru-RU" sz="18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с учетом временного штатного расписания, которое утверждается в соответствии с установленными требованиями</a:t>
            </a: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r>
              <a:rPr lang="ru-RU" altLang="ru-RU" sz="18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Учитывается установленный порядок указания лиц при переводе сотрудника (внутри медицинской организации, между медицинскими организациями, трудоустройства на период отпуска…)</a:t>
            </a: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r>
              <a:rPr lang="ru-RU" altLang="ru-RU" sz="1800" b="0" i="0" dirty="0">
                <a:solidFill>
                  <a:schemeClr val="tx1"/>
                </a:solidFill>
                <a:latin typeface="Times New Roman" panose="02020603050405020304" pitchFamily="18" charset="0"/>
              </a:rPr>
              <a:t>Учитываются установленные требования при занятии определенной должности (</a:t>
            </a:r>
            <a:r>
              <a:rPr lang="ru-RU" sz="18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квалификационные </a:t>
            </a:r>
            <a:r>
              <a:rPr lang="ru-RU" sz="1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требованиям к медицинским и фармацевтическим работникам с высшим образованием или среднее профессиональное образование, соответствующее квалификационным </a:t>
            </a:r>
            <a:r>
              <a:rPr lang="ru-RU" sz="1800" dirty="0">
                <a:solidFill>
                  <a:schemeClr val="bg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требованиям к медицинским и фармацевтическим работникам со средним медицинским и фармацевтическим образованием, допущенные к осуществлению медицинской деятельности в порядке, установленном законодательством Российской Федерации).</a:t>
            </a:r>
          </a:p>
          <a:p>
            <a:pPr indent="0" algn="just">
              <a:spcBef>
                <a:spcPct val="0"/>
              </a:spcBef>
              <a:buFontTx/>
              <a:buNone/>
              <a:defRPr/>
            </a:pPr>
            <a:endParaRPr lang="ru-RU" sz="1800" b="0" dirty="0">
              <a:solidFill>
                <a:srgbClr val="5F9E12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3"/>
            </a:endParaRPr>
          </a:p>
          <a:p>
            <a:pPr indent="0" algn="ctr">
              <a:spcBef>
                <a:spcPct val="0"/>
              </a:spcBef>
              <a:buFontTx/>
              <a:buNone/>
              <a:defRPr/>
            </a:pPr>
            <a:r>
              <a:rPr lang="ru-RU" sz="1200" dirty="0">
                <a:solidFill>
                  <a:srgbClr val="663300"/>
                </a:solidFill>
                <a:latin typeface=""/>
              </a:rPr>
              <a:t>ПРИКАЗ МИНИСТЕРСТВА ЗДРАВООХРАНЕНИЯ РОССИЙСКОЙ ФЕДЕРАЦИИ от 19 марта 2020 г. N 198н О ВРЕМЕННОМ ПОРЯДКЕ ОРГАНИЗАЦИИ РАБОТЫ МЕДИЦИНСКИХ ОРГАНИЗАЦИЙ В ЦЕЛЯХ РЕАЛИЗАЦИИ МЕР ПО ПРОФИЛАКТИКЕ И СНИЖЕНИЮ РИСКОВ РАСПРОСТРАНЕНИЯ НОВОЙ КОРОНАВИРУСНОЙ ИНФЕКЦИИ COVID-19 </a:t>
            </a:r>
            <a:endParaRPr lang="ru-RU" sz="1200" dirty="0">
              <a:solidFill>
                <a:srgbClr val="663300"/>
              </a:solidFill>
              <a:latin typeface="Times New Roman" panose="02020603050405020304" pitchFamily="18" charset="0"/>
              <a:cs typeface="Times New Roman" panose="02020603050405020304" pitchFamily="18" charset="0"/>
              <a:hlinkClick r:id="rId3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b="0" i="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b="0" i="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b="0" i="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b="0" i="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b="0" i="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q"/>
              <a:defRPr/>
            </a:pPr>
            <a:endParaRPr lang="ru-RU" altLang="ru-RU" sz="1800" b="0" i="0" dirty="0">
              <a:solidFill>
                <a:schemeClr val="tx1"/>
              </a:solidFill>
              <a:latin typeface="Times New Roman" panose="02020603050405020304" pitchFamily="18" charset="0"/>
            </a:endParaRPr>
          </a:p>
          <a:p>
            <a:pPr algn="just">
              <a:spcBef>
                <a:spcPct val="0"/>
              </a:spcBef>
              <a:defRPr/>
            </a:pPr>
            <a:endParaRPr lang="ru-RU" altLang="ru-RU" b="0" i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1700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-381000" y="228600"/>
            <a:ext cx="9906000" cy="1219200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/>
              <a:t>Илларионов Артем Александрович</a:t>
            </a:r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43000"/>
            <a:ext cx="8820150" cy="49530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600" b="1" dirty="0" smtClean="0"/>
              <a:t>г.Кемерово; ул.Волгоградская 43; каб.407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3600" b="1" dirty="0" smtClean="0"/>
              <a:t>КОМИАЦ, отдел статистики и анализа.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en-US" sz="3600" b="1" dirty="0" smtClean="0"/>
              <a:t>E-mail</a:t>
            </a:r>
            <a:r>
              <a:rPr lang="ru-RU" sz="3600" b="1" dirty="0" smtClean="0"/>
              <a:t>:</a:t>
            </a:r>
            <a:r>
              <a:rPr lang="en-US" sz="2800" dirty="0" smtClean="0"/>
              <a:t> </a:t>
            </a:r>
            <a:r>
              <a:rPr lang="en-US" sz="6000" b="1" dirty="0" smtClean="0">
                <a:hlinkClick r:id="rId2"/>
              </a:rPr>
              <a:t>zlm@kuzdrav.ru</a:t>
            </a:r>
            <a:endParaRPr lang="ru-RU" sz="6000" b="1" dirty="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b="1" dirty="0" smtClean="0"/>
              <a:t>Телефон</a:t>
            </a:r>
            <a:r>
              <a:rPr lang="ru-RU" sz="4800" b="1" dirty="0" smtClean="0"/>
              <a:t> </a:t>
            </a:r>
            <a:r>
              <a:rPr lang="ru-RU" sz="6000" b="1" dirty="0" smtClean="0"/>
              <a:t>680502 </a:t>
            </a:r>
            <a:r>
              <a:rPr lang="ru-RU" sz="4000" b="1" dirty="0" smtClean="0"/>
              <a:t>ДОБ</a:t>
            </a:r>
            <a:r>
              <a:rPr lang="ru-RU" sz="6000" b="1" dirty="0" smtClean="0"/>
              <a:t>. 4071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4800" b="1" dirty="0" smtClean="0"/>
          </a:p>
        </p:txBody>
      </p:sp>
    </p:spTree>
    <p:extLst>
      <p:ext uri="{BB962C8B-B14F-4D97-AF65-F5344CB8AC3E}">
        <p14:creationId xmlns:p14="http://schemas.microsoft.com/office/powerpoint/2010/main" val="3731706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/>
          </p:cNvSpPr>
          <p:nvPr>
            <p:ph type="body" idx="1"/>
          </p:nvPr>
        </p:nvSpPr>
        <p:spPr>
          <a:xfrm>
            <a:off x="684213" y="620713"/>
            <a:ext cx="7602537" cy="5511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altLang="ru-RU" b="1" smtClean="0"/>
              <a:t>   </a:t>
            </a:r>
          </a:p>
          <a:p>
            <a:pPr algn="just" eaLnBrk="1" hangingPunct="1">
              <a:lnSpc>
                <a:spcPct val="120000"/>
              </a:lnSpc>
              <a:buFont typeface="Wingdings" pitchFamily="2" charset="2"/>
              <a:buNone/>
            </a:pPr>
            <a:r>
              <a:rPr lang="ru-RU" altLang="ru-RU" b="1" smtClean="0">
                <a:solidFill>
                  <a:schemeClr val="tx2"/>
                </a:solidFill>
              </a:rPr>
              <a:t>   </a:t>
            </a:r>
            <a:r>
              <a:rPr lang="ru-RU" altLang="ru-RU" sz="3600" b="1" smtClean="0"/>
              <a:t>Приказ Министерства здравоохранения  Российской Федерации от 30 декабря 2002 г. № 413 «Об утверждении учетной и отчетной медицинской документации».</a:t>
            </a:r>
          </a:p>
        </p:txBody>
      </p:sp>
    </p:spTree>
    <p:extLst>
      <p:ext uri="{BB962C8B-B14F-4D97-AF65-F5344CB8AC3E}">
        <p14:creationId xmlns:p14="http://schemas.microsoft.com/office/powerpoint/2010/main" val="11711184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4335</TotalTime>
  <Words>6870</Words>
  <Application>Microsoft Office PowerPoint</Application>
  <PresentationFormat>Экран (4:3)</PresentationFormat>
  <Paragraphs>1630</Paragraphs>
  <Slides>85</Slides>
  <Notes>20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85</vt:i4>
      </vt:variant>
    </vt:vector>
  </HeadingPairs>
  <TitlesOfParts>
    <vt:vector size="86" baseType="lpstr">
      <vt:lpstr>Тема Office</vt:lpstr>
      <vt:lpstr>Годовой отчет за 2021 год Формы: 16 ВН; 14 ДС;  30 (скорая  и штаты)</vt:lpstr>
      <vt:lpstr>Таблица 2513 </vt:lpstr>
      <vt:lpstr>Презентация PowerPoint</vt:lpstr>
      <vt:lpstr>Презентация PowerPoint</vt:lpstr>
      <vt:lpstr> В отчетной форме 16-ВН вводится новая таблица 1001, в которой указывается число дней и число случаев временной нетрудоспособности по заболеванию COVID-19 и карантин  по COVID-19.  (1001)   </vt:lpstr>
      <vt:lpstr>Заполнение формы отраслевого статистического наблюдения № 14дс «Сведения о деятельности дневных стационаров медицинских организаций»</vt:lpstr>
      <vt:lpstr>Приказ Министерства здравоохранения Российской Федерации от 9 декабря 1999 г. № 438  «Об организации деятельности дневных стационаров в лечебно-профилактическом учреждении»</vt:lpstr>
      <vt:lpstr>Дневные стационары</vt:lpstr>
      <vt:lpstr>Презентация PowerPoint</vt:lpstr>
      <vt:lpstr>Приказ Министерства здравоохранения Российской Федерации от 30 декабря 2002 г. № 413 </vt:lpstr>
      <vt:lpstr>Приказ Министерства здравоохранения Российской Федерации от 30 декабря 2002 г. № 413 </vt:lpstr>
      <vt:lpstr>Презентация PowerPoint</vt:lpstr>
      <vt:lpstr>Таблица 2000 «Использование коек дневного стационара медицинской организации по профилям»</vt:lpstr>
      <vt:lpstr>Таблица 2000 «Использование коек дневного стационара медицинской организации по профилям»</vt:lpstr>
      <vt:lpstr>Форма 14 ДС</vt:lpstr>
      <vt:lpstr>Таблица 2000 «Использование коек дневного стационара медицинской организации по профилям»</vt:lpstr>
      <vt:lpstr>Приказ Минэкономразвития России, Федеральный службы государственной статистики от 17 июля 2019 г. № 409 «Об утверждении методики определения возрастных групп населения»  </vt:lpstr>
      <vt:lpstr>Таблица 3000</vt:lpstr>
      <vt:lpstr>Таблица 3500</vt:lpstr>
      <vt:lpstr>Презентация PowerPoint</vt:lpstr>
      <vt:lpstr> Заполнение данных о работе скорой медицинской помощи в форме федерального статистического наблюдения № 30 «Сведения о медицинской организации»  </vt:lpstr>
      <vt:lpstr>Презентация PowerPoint</vt:lpstr>
      <vt:lpstr>Скорая, в том числе скорая специализированная, медицинская помощь</vt:lpstr>
      <vt:lpstr>Сведения о деятельности скорой медицинской помощи в форме федерального статистического наблюдения № 30</vt:lpstr>
      <vt:lpstr>Презентация PowerPoint</vt:lpstr>
      <vt:lpstr>Сведения о деятельности скорой медицинской помощи</vt:lpstr>
      <vt:lpstr>Таблица 1105 «Должности и физические лица станции (отделения) скорой медицинской помощи»</vt:lpstr>
      <vt:lpstr>Таблица 1105 «Должности и физические лица станции (отделения) скорой медицинской помощи»</vt:lpstr>
      <vt:lpstr>Таблица 1105 «Должности и физические лица станции (отделения) скорой медицинской помощи»</vt:lpstr>
      <vt:lpstr>Таблица 1105 «Должности и физические лица станции (отделения) скорой медицинской помощи»</vt:lpstr>
      <vt:lpstr>Таблица 1105 «Должности и физические лица станции (отделения) скорой медицинской помощи»</vt:lpstr>
      <vt:lpstr>Таблица 1105 «Должности и физические лица станции (отделения) скорой медицинской помощи»</vt:lpstr>
      <vt:lpstr>Сведения о деятельности скорой медицинской помощи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Приказ  Министерства здравоохранения Российской Федерации от 20 июня 2013 г. № 388н  (приложение 1)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Таблица 2120 «Медицинская помощь, оказанная выездными бригадами скорой медицинской помощи при выполнении вызовов скорой медицинской помощи»</vt:lpstr>
      <vt:lpstr>Сведения о деятельности скорой медицинской помощи</vt:lpstr>
      <vt:lpstr>Приказ Минэкономразвития России, Федеральный службы государственной статистики от 17 июля 2019 г. № 409 «Об утверждении методики определения возрастных групп населения»  </vt:lpstr>
      <vt:lpstr>Таблица 2200 «Сведения о деятельности выездных бригад скорой медицинской помощи»</vt:lpstr>
      <vt:lpstr>Приказ Министерства здравоохранения и социального развития Российской Федерации от 2 декабря 2009 г. № 942 «Об утверждении статистического инструментария станции (отделения), больницы скорой медицинской помощи» </vt:lpstr>
      <vt:lpstr>Таблица 2200 «Сведения о деятельности выездных бригад скорой медицинской помощи»</vt:lpstr>
      <vt:lpstr>Приказ Министерства здравоохранения Российской Федерации от 20 июня 2013 г. № 388н </vt:lpstr>
      <vt:lpstr>Подтабличная строка 2202</vt:lpstr>
      <vt:lpstr>Сведения о деятельности скорой медицинской помощи</vt:lpstr>
      <vt:lpstr>Таблица 2300 «Число вызовов скорой медицинской помощи по времени доезда до места вызова и времени, затраченному на выполнение одного вызова скорой медицинской помощи»</vt:lpstr>
      <vt:lpstr>Приказ Министерства здравоохранения и социального развития Российской Федерации от 2 декабря 2009 г. № 942 «Об утверждении статистического инструментария станции (отделения), больницы скорой медицинской помощи»</vt:lpstr>
      <vt:lpstr>Таблица 2300 «Число вызовов скорой медицинской помощи по времени доезда до места вызова и времени, затраченному на выполнение одного вызова скорой медицинской помощи»</vt:lpstr>
      <vt:lpstr>Таблица 2300 «Число вызовов скорой медицинской помощи по времени доезда до места вызова и времени, затраченному на выполнение одного вызова скорой медицинской помощи»</vt:lpstr>
      <vt:lpstr>Таблица 2350</vt:lpstr>
      <vt:lpstr>Таблица 2350 (продолжение)</vt:lpstr>
      <vt:lpstr>Таблица 5450 «Оснащение станции (отделения) скорой медицинской помощи»</vt:lpstr>
      <vt:lpstr>Презентация PowerPoint</vt:lpstr>
      <vt:lpstr>Приказ Министерства здравоохранения и социального развития Российской Федерации от 1 декабря 2005 г. № 752 </vt:lpstr>
      <vt:lpstr>Приказ Министерства здравоохранения и социального развития Российской Федерации от 1 декабря 2005 г. № 752 </vt:lpstr>
      <vt:lpstr>Приказ Министерства здравоохранения и социального развития Российской Федерации от 1 декабря 2005 г. № 752 </vt:lpstr>
      <vt:lpstr>Презентация PowerPoint</vt:lpstr>
      <vt:lpstr>Презентация PowerPoint</vt:lpstr>
      <vt:lpstr>Презентация PowerPoint</vt:lpstr>
      <vt:lpstr>ВНИМАНИЕ!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Трудоустройство студентов</vt:lpstr>
      <vt:lpstr>Презентация PowerPoint</vt:lpstr>
      <vt:lpstr>Презентация PowerPoint</vt:lpstr>
      <vt:lpstr>Особенности формирования т.1100 по медицинским организациям, оказывающих медицинскую помощь, связанной со случаями COVID-19</vt:lpstr>
      <vt:lpstr>Илларионов Артем Александрович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Годовой отчет за 2020 год Формы: 16 ВН; 14 ДС;  30 (скорая  и штаты)</dc:title>
  <dc:creator>Илларионов Артем Александрович</dc:creator>
  <cp:lastModifiedBy>Илларионов Артем Александрович</cp:lastModifiedBy>
  <cp:revision>36</cp:revision>
  <dcterms:created xsi:type="dcterms:W3CDTF">2020-12-09T10:10:15Z</dcterms:created>
  <dcterms:modified xsi:type="dcterms:W3CDTF">2021-12-14T02:53:48Z</dcterms:modified>
</cp:coreProperties>
</file>