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4">
  <p:sldMasterIdLst>
    <p:sldMasterId id="2147483708" r:id="rId1"/>
  </p:sldMasterIdLst>
  <p:notesMasterIdLst>
    <p:notesMasterId r:id="rId70"/>
  </p:notesMasterIdLst>
  <p:sldIdLst>
    <p:sldId id="697" r:id="rId2"/>
    <p:sldId id="699" r:id="rId3"/>
    <p:sldId id="636" r:id="rId4"/>
    <p:sldId id="637" r:id="rId5"/>
    <p:sldId id="638" r:id="rId6"/>
    <p:sldId id="639" r:id="rId7"/>
    <p:sldId id="640" r:id="rId8"/>
    <p:sldId id="641" r:id="rId9"/>
    <p:sldId id="642" r:id="rId10"/>
    <p:sldId id="643" r:id="rId11"/>
    <p:sldId id="645" r:id="rId12"/>
    <p:sldId id="710" r:id="rId13"/>
    <p:sldId id="727" r:id="rId14"/>
    <p:sldId id="728" r:id="rId15"/>
    <p:sldId id="729" r:id="rId16"/>
    <p:sldId id="730" r:id="rId17"/>
    <p:sldId id="646" r:id="rId18"/>
    <p:sldId id="648" r:id="rId19"/>
    <p:sldId id="734" r:id="rId20"/>
    <p:sldId id="736" r:id="rId21"/>
    <p:sldId id="663" r:id="rId22"/>
    <p:sldId id="664" r:id="rId23"/>
    <p:sldId id="665" r:id="rId24"/>
    <p:sldId id="666" r:id="rId25"/>
    <p:sldId id="667" r:id="rId26"/>
    <p:sldId id="668" r:id="rId27"/>
    <p:sldId id="669" r:id="rId28"/>
    <p:sldId id="670" r:id="rId29"/>
    <p:sldId id="671" r:id="rId30"/>
    <p:sldId id="672" r:id="rId31"/>
    <p:sldId id="673" r:id="rId32"/>
    <p:sldId id="674" r:id="rId33"/>
    <p:sldId id="737" r:id="rId34"/>
    <p:sldId id="741" r:id="rId35"/>
    <p:sldId id="650" r:id="rId36"/>
    <p:sldId id="740" r:id="rId37"/>
    <p:sldId id="708" r:id="rId38"/>
    <p:sldId id="709" r:id="rId39"/>
    <p:sldId id="742" r:id="rId40"/>
    <p:sldId id="746" r:id="rId41"/>
    <p:sldId id="747" r:id="rId42"/>
    <p:sldId id="748" r:id="rId43"/>
    <p:sldId id="749" r:id="rId44"/>
    <p:sldId id="750" r:id="rId45"/>
    <p:sldId id="743" r:id="rId46"/>
    <p:sldId id="679" r:id="rId47"/>
    <p:sldId id="687" r:id="rId48"/>
    <p:sldId id="680" r:id="rId49"/>
    <p:sldId id="652" r:id="rId50"/>
    <p:sldId id="681" r:id="rId51"/>
    <p:sldId id="653" r:id="rId52"/>
    <p:sldId id="654" r:id="rId53"/>
    <p:sldId id="682" r:id="rId54"/>
    <p:sldId id="683" r:id="rId55"/>
    <p:sldId id="684" r:id="rId56"/>
    <p:sldId id="689" r:id="rId57"/>
    <p:sldId id="753" r:id="rId58"/>
    <p:sldId id="655" r:id="rId59"/>
    <p:sldId id="656" r:id="rId60"/>
    <p:sldId id="657" r:id="rId61"/>
    <p:sldId id="690" r:id="rId62"/>
    <p:sldId id="744" r:id="rId63"/>
    <p:sldId id="692" r:id="rId64"/>
    <p:sldId id="694" r:id="rId65"/>
    <p:sldId id="695" r:id="rId66"/>
    <p:sldId id="751" r:id="rId67"/>
    <p:sldId id="752" r:id="rId68"/>
    <p:sldId id="696" r:id="rId69"/>
  </p:sldIdLst>
  <p:sldSz cx="9144000" cy="6858000" type="screen4x3"/>
  <p:notesSz cx="6797675" cy="9872663"/>
  <p:defaultTextStyle>
    <a:defPPr>
      <a:defRPr lang="ru-RU"/>
    </a:defPPr>
    <a:lvl1pPr algn="ctr" rtl="0" fontAlgn="base">
      <a:spcBef>
        <a:spcPct val="0"/>
      </a:spcBef>
      <a:spcAft>
        <a:spcPct val="0"/>
      </a:spcAft>
      <a:defRPr kern="1200">
        <a:solidFill>
          <a:schemeClr val="tx1"/>
        </a:solidFill>
        <a:latin typeface="Arial" pitchFamily="34" charset="0"/>
        <a:ea typeface="+mn-ea"/>
        <a:cs typeface="+mn-cs"/>
      </a:defRPr>
    </a:lvl1pPr>
    <a:lvl2pPr marL="457200" algn="ctr" rtl="0" fontAlgn="base">
      <a:spcBef>
        <a:spcPct val="0"/>
      </a:spcBef>
      <a:spcAft>
        <a:spcPct val="0"/>
      </a:spcAft>
      <a:defRPr kern="1200">
        <a:solidFill>
          <a:schemeClr val="tx1"/>
        </a:solidFill>
        <a:latin typeface="Arial" pitchFamily="34" charset="0"/>
        <a:ea typeface="+mn-ea"/>
        <a:cs typeface="+mn-cs"/>
      </a:defRPr>
    </a:lvl2pPr>
    <a:lvl3pPr marL="914400" algn="ctr" rtl="0" fontAlgn="base">
      <a:spcBef>
        <a:spcPct val="0"/>
      </a:spcBef>
      <a:spcAft>
        <a:spcPct val="0"/>
      </a:spcAft>
      <a:defRPr kern="1200">
        <a:solidFill>
          <a:schemeClr val="tx1"/>
        </a:solidFill>
        <a:latin typeface="Arial" pitchFamily="34" charset="0"/>
        <a:ea typeface="+mn-ea"/>
        <a:cs typeface="+mn-cs"/>
      </a:defRPr>
    </a:lvl3pPr>
    <a:lvl4pPr marL="1371600" algn="ctr" rtl="0" fontAlgn="base">
      <a:spcBef>
        <a:spcPct val="0"/>
      </a:spcBef>
      <a:spcAft>
        <a:spcPct val="0"/>
      </a:spcAft>
      <a:defRPr kern="1200">
        <a:solidFill>
          <a:schemeClr val="tx1"/>
        </a:solidFill>
        <a:latin typeface="Arial" pitchFamily="34" charset="0"/>
        <a:ea typeface="+mn-ea"/>
        <a:cs typeface="+mn-cs"/>
      </a:defRPr>
    </a:lvl4pPr>
    <a:lvl5pPr marL="1828800" algn="ctr"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5C5C5"/>
    <a:srgbClr val="0066FF"/>
    <a:srgbClr val="FFFFFF"/>
    <a:srgbClr val="008000"/>
    <a:srgbClr val="87893B"/>
    <a:srgbClr val="006600"/>
    <a:srgbClr val="CC0000"/>
    <a:srgbClr val="0066CC"/>
    <a:srgbClr val="6699FF"/>
    <a:srgbClr val="3399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Средний стиль 2 - акцент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1E171933-4619-4E11-9A3F-F7608DF75F80}" styleName="Средний стиль 1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C4B1156A-380E-4F78-BDF5-A606A8083BF9}" styleName="Средний стиль 4 - акцент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1E4AEA4-8DFA-4A89-87EB-49C32662AFE0}" styleName="Средний стиль 2 - акцент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Средний стиль 1 - акцент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8A107856-5554-42FB-B03E-39F5DBC370BA}" styleName="Средний стиль 4 - акцент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69CF1AB2-1976-4502-BF36-3FF5EA218861}" styleName="Средний стиль 4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8603FDC-E32A-4AB5-989C-0864C3EAD2B8}" styleName="Стиль из темы 2 - акцент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FABFCF23-3B69-468F-B69F-88F6DE6A72F2}" styleName="Средний стиль 1 - акцент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10A1B5D5-9B99-4C35-A422-299274C87663}" styleName="Средний стиль 1 - акцент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BDBED569-4797-4DF1-A0F4-6AAB3CD982D8}" styleName="Светлый стиль 3 - акцент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60" autoAdjust="0"/>
    <p:restoredTop sz="88257" autoAdjust="0"/>
  </p:normalViewPr>
  <p:slideViewPr>
    <p:cSldViewPr>
      <p:cViewPr varScale="1">
        <p:scale>
          <a:sx n="103" d="100"/>
          <a:sy n="103" d="100"/>
        </p:scale>
        <p:origin x="-2040"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46135" cy="493555"/>
          </a:xfrm>
          <a:prstGeom prst="rect">
            <a:avLst/>
          </a:prstGeom>
        </p:spPr>
        <p:txBody>
          <a:bodyPr vert="horz" lIns="91029" tIns="45514" rIns="91029" bIns="45514" rtlCol="0"/>
          <a:lstStyle>
            <a:lvl1pPr algn="l" fontAlgn="auto">
              <a:spcBef>
                <a:spcPts val="0"/>
              </a:spcBef>
              <a:spcAft>
                <a:spcPts val="0"/>
              </a:spcAft>
              <a:defRPr sz="1200">
                <a:latin typeface="+mn-lt"/>
              </a:defRPr>
            </a:lvl1pPr>
          </a:lstStyle>
          <a:p>
            <a:pPr>
              <a:defRPr/>
            </a:pPr>
            <a:endParaRPr lang="ru-RU"/>
          </a:p>
        </p:txBody>
      </p:sp>
      <p:sp>
        <p:nvSpPr>
          <p:cNvPr id="3" name="Дата 2"/>
          <p:cNvSpPr>
            <a:spLocks noGrp="1"/>
          </p:cNvSpPr>
          <p:nvPr>
            <p:ph type="dt" idx="1"/>
          </p:nvPr>
        </p:nvSpPr>
        <p:spPr>
          <a:xfrm>
            <a:off x="3849955" y="0"/>
            <a:ext cx="2946135" cy="493555"/>
          </a:xfrm>
          <a:prstGeom prst="rect">
            <a:avLst/>
          </a:prstGeom>
        </p:spPr>
        <p:txBody>
          <a:bodyPr vert="horz" lIns="91029" tIns="45514" rIns="91029" bIns="45514" rtlCol="0"/>
          <a:lstStyle>
            <a:lvl1pPr algn="r" fontAlgn="auto">
              <a:spcBef>
                <a:spcPts val="0"/>
              </a:spcBef>
              <a:spcAft>
                <a:spcPts val="0"/>
              </a:spcAft>
              <a:defRPr sz="1200" smtClean="0">
                <a:latin typeface="+mn-lt"/>
              </a:defRPr>
            </a:lvl1pPr>
          </a:lstStyle>
          <a:p>
            <a:pPr>
              <a:defRPr/>
            </a:pPr>
            <a:fld id="{8C7B923E-1ECE-4B45-8F20-A1F3DD232AFE}" type="datetimeFigureOut">
              <a:rPr lang="ru-RU"/>
              <a:pPr>
                <a:defRPr/>
              </a:pPr>
              <a:t>13.01.2022</a:t>
            </a:fld>
            <a:endParaRPr lang="ru-RU"/>
          </a:p>
        </p:txBody>
      </p:sp>
      <p:sp>
        <p:nvSpPr>
          <p:cNvPr id="4" name="Образ слайда 3"/>
          <p:cNvSpPr>
            <a:spLocks noGrp="1" noRot="1" noChangeAspect="1"/>
          </p:cNvSpPr>
          <p:nvPr>
            <p:ph type="sldImg" idx="2"/>
          </p:nvPr>
        </p:nvSpPr>
        <p:spPr>
          <a:xfrm>
            <a:off x="931863" y="741363"/>
            <a:ext cx="4935537" cy="3700462"/>
          </a:xfrm>
          <a:prstGeom prst="rect">
            <a:avLst/>
          </a:prstGeom>
          <a:noFill/>
          <a:ln w="12700">
            <a:solidFill>
              <a:prstClr val="black"/>
            </a:solidFill>
          </a:ln>
        </p:spPr>
        <p:txBody>
          <a:bodyPr vert="horz" lIns="91029" tIns="45514" rIns="91029" bIns="45514" rtlCol="0" anchor="ctr"/>
          <a:lstStyle/>
          <a:p>
            <a:pPr lvl="0"/>
            <a:endParaRPr lang="ru-RU" noProof="0"/>
          </a:p>
        </p:txBody>
      </p:sp>
      <p:sp>
        <p:nvSpPr>
          <p:cNvPr id="5" name="Заметки 4"/>
          <p:cNvSpPr>
            <a:spLocks noGrp="1"/>
          </p:cNvSpPr>
          <p:nvPr>
            <p:ph type="body" sz="quarter" idx="3"/>
          </p:nvPr>
        </p:nvSpPr>
        <p:spPr>
          <a:xfrm>
            <a:off x="680244" y="4689554"/>
            <a:ext cx="5437188" cy="4441989"/>
          </a:xfrm>
          <a:prstGeom prst="rect">
            <a:avLst/>
          </a:prstGeom>
        </p:spPr>
        <p:txBody>
          <a:bodyPr vert="horz" lIns="91029" tIns="45514" rIns="91029" bIns="45514"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9377532"/>
            <a:ext cx="2946135" cy="493554"/>
          </a:xfrm>
          <a:prstGeom prst="rect">
            <a:avLst/>
          </a:prstGeom>
        </p:spPr>
        <p:txBody>
          <a:bodyPr vert="horz" lIns="91029" tIns="45514" rIns="91029" bIns="45514" rtlCol="0" anchor="b"/>
          <a:lstStyle>
            <a:lvl1pPr algn="l" fontAlgn="auto">
              <a:spcBef>
                <a:spcPts val="0"/>
              </a:spcBef>
              <a:spcAft>
                <a:spcPts val="0"/>
              </a:spcAft>
              <a:defRPr sz="1200">
                <a:latin typeface="+mn-lt"/>
              </a:defRPr>
            </a:lvl1pPr>
          </a:lstStyle>
          <a:p>
            <a:pPr>
              <a:defRPr/>
            </a:pPr>
            <a:endParaRPr lang="ru-RU"/>
          </a:p>
        </p:txBody>
      </p:sp>
      <p:sp>
        <p:nvSpPr>
          <p:cNvPr id="7" name="Номер слайда 6"/>
          <p:cNvSpPr>
            <a:spLocks noGrp="1"/>
          </p:cNvSpPr>
          <p:nvPr>
            <p:ph type="sldNum" sz="quarter" idx="5"/>
          </p:nvPr>
        </p:nvSpPr>
        <p:spPr>
          <a:xfrm>
            <a:off x="3849955" y="9377532"/>
            <a:ext cx="2946135" cy="493554"/>
          </a:xfrm>
          <a:prstGeom prst="rect">
            <a:avLst/>
          </a:prstGeom>
        </p:spPr>
        <p:txBody>
          <a:bodyPr vert="horz" lIns="91029" tIns="45514" rIns="91029" bIns="45514" rtlCol="0" anchor="b"/>
          <a:lstStyle>
            <a:lvl1pPr algn="r" fontAlgn="auto">
              <a:spcBef>
                <a:spcPts val="0"/>
              </a:spcBef>
              <a:spcAft>
                <a:spcPts val="0"/>
              </a:spcAft>
              <a:defRPr sz="1200" smtClean="0">
                <a:latin typeface="+mn-lt"/>
              </a:defRPr>
            </a:lvl1pPr>
          </a:lstStyle>
          <a:p>
            <a:pPr>
              <a:defRPr/>
            </a:pPr>
            <a:fld id="{07B7AAE2-DA4D-4466-8803-B93ABD149CC0}" type="slidenum">
              <a:rPr lang="ru-RU"/>
              <a:pPr>
                <a:defRPr/>
              </a:pPr>
              <a:t>‹#›</a:t>
            </a:fld>
            <a:endParaRPr lang="ru-RU"/>
          </a:p>
        </p:txBody>
      </p:sp>
    </p:spTree>
    <p:extLst>
      <p:ext uri="{BB962C8B-B14F-4D97-AF65-F5344CB8AC3E}">
        <p14:creationId xmlns:p14="http://schemas.microsoft.com/office/powerpoint/2010/main" val="1580648168"/>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b="1" dirty="0"/>
              <a:t>Таблица 1000.</a:t>
            </a:r>
            <a:r>
              <a:rPr lang="ru-RU" dirty="0"/>
              <a:t> В таблице указывается вид подчиненности медицинской организации (юридическое лицо), на конец отчетного года. </a:t>
            </a:r>
          </a:p>
          <a:p>
            <a:r>
              <a:rPr lang="ru-RU" b="1" dirty="0"/>
              <a:t>Сумма строк 1, 2, 3  ровна Всего медицинских организаций в субъекте</a:t>
            </a:r>
          </a:p>
          <a:p>
            <a:r>
              <a:rPr lang="ru-RU" dirty="0"/>
              <a:t>В 4 строку включаются сведения о числе медицинских организаций, расположенных в сельских поселениях сельских муниципальных образований, </a:t>
            </a:r>
            <a:endParaRPr lang="ru-RU" b="1" dirty="0"/>
          </a:p>
          <a:p>
            <a:r>
              <a:rPr lang="ru-RU" dirty="0"/>
              <a:t>а также в сельских населенных пунктах, входящих в состав городских поселений или городских округов</a:t>
            </a:r>
            <a:endParaRPr lang="ru-RU" b="1" dirty="0"/>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18</a:t>
            </a:fld>
            <a:endParaRPr lang="ru-RU" altLang="ru-RU"/>
          </a:p>
        </p:txBody>
      </p:sp>
    </p:spTree>
    <p:extLst>
      <p:ext uri="{BB962C8B-B14F-4D97-AF65-F5344CB8AC3E}">
        <p14:creationId xmlns:p14="http://schemas.microsoft.com/office/powerpoint/2010/main" val="29299018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29</a:t>
            </a:fld>
            <a:endParaRPr lang="ru-RU" altLang="ru-RU" smtClean="0">
              <a:latin typeface="Calibri" pitchFamily="34" charset="0"/>
            </a:endParaRPr>
          </a:p>
        </p:txBody>
      </p:sp>
    </p:spTree>
    <p:extLst>
      <p:ext uri="{BB962C8B-B14F-4D97-AF65-F5344CB8AC3E}">
        <p14:creationId xmlns:p14="http://schemas.microsoft.com/office/powerpoint/2010/main" val="37442384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30</a:t>
            </a:fld>
            <a:endParaRPr lang="ru-RU" altLang="ru-RU" smtClean="0">
              <a:latin typeface="Calibri" pitchFamily="34" charset="0"/>
            </a:endParaRPr>
          </a:p>
        </p:txBody>
      </p:sp>
    </p:spTree>
    <p:extLst>
      <p:ext uri="{BB962C8B-B14F-4D97-AF65-F5344CB8AC3E}">
        <p14:creationId xmlns:p14="http://schemas.microsoft.com/office/powerpoint/2010/main" val="46356071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pPr defTabSz="910285" eaLnBrk="0" hangingPunct="0">
              <a:defRPr/>
            </a:pPr>
            <a:r>
              <a:rPr lang="ru-RU" b="1" dirty="0">
                <a:cs typeface="Arial" charset="0"/>
              </a:rPr>
              <a:t>Строка 1 равна  сумме строк со 2 по 8</a:t>
            </a:r>
          </a:p>
          <a:p>
            <a:pPr defTabSz="910285" eaLnBrk="0" hangingPunct="0">
              <a:defRPr/>
            </a:pPr>
            <a:r>
              <a:rPr lang="ru-RU" b="1" dirty="0">
                <a:cs typeface="Arial" charset="0"/>
              </a:rPr>
              <a:t>Строка 8 указывается как для центров здоровья – юридических лиц, так и для центров здоровья, являющихся структурными подразделениями других медицинских организаций</a:t>
            </a:r>
          </a:p>
          <a:p>
            <a:pPr>
              <a:buClr>
                <a:schemeClr val="bg2"/>
              </a:buClr>
              <a:buSzPct val="75000"/>
              <a:buFont typeface="Wingdings" panose="05000000000000000000" pitchFamily="2" charset="2"/>
              <a:buNone/>
            </a:pPr>
            <a:r>
              <a:rPr lang="ru-RU" altLang="ru-RU" b="1" dirty="0">
                <a:latin typeface="Times New Roman" panose="02020603050405020304" pitchFamily="18" charset="0"/>
              </a:rPr>
              <a:t>Плановая мощность </a:t>
            </a:r>
            <a:r>
              <a:rPr lang="ru-RU" altLang="ru-RU" b="1" dirty="0">
                <a:solidFill>
                  <a:srgbClr val="FF0000"/>
                </a:solidFill>
                <a:latin typeface="Times New Roman" panose="02020603050405020304" pitchFamily="18" charset="0"/>
              </a:rPr>
              <a:t>не указывается </a:t>
            </a:r>
            <a:r>
              <a:rPr lang="ru-RU" altLang="ru-RU" b="1" dirty="0">
                <a:latin typeface="Times New Roman" panose="02020603050405020304" pitchFamily="18" charset="0"/>
              </a:rPr>
              <a:t>для:</a:t>
            </a:r>
          </a:p>
          <a:p>
            <a:pPr>
              <a:buClr>
                <a:schemeClr val="bg2"/>
              </a:buClr>
              <a:buSzPct val="75000"/>
              <a:buFontTx/>
              <a:buNone/>
            </a:pPr>
            <a:r>
              <a:rPr lang="ru-RU" altLang="ru-RU" dirty="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dirty="0">
                <a:latin typeface="Times New Roman" panose="02020603050405020304" pitchFamily="18" charset="0"/>
              </a:rPr>
              <a:t>- травмпунктов, если они организованы в приемном покое </a:t>
            </a:r>
          </a:p>
          <a:p>
            <a:pPr>
              <a:buClr>
                <a:schemeClr val="bg2"/>
              </a:buClr>
              <a:buSzPct val="75000"/>
              <a:buFontTx/>
              <a:buNone/>
            </a:pPr>
            <a:r>
              <a:rPr lang="ru-RU" altLang="ru-RU" dirty="0">
                <a:latin typeface="Times New Roman" panose="02020603050405020304" pitchFamily="18" charset="0"/>
              </a:rPr>
              <a:t>- санаторно-курортных организаций (для нужд отдыхающих)</a:t>
            </a:r>
          </a:p>
          <a:p>
            <a:endParaRPr lang="ru-RU" dirty="0"/>
          </a:p>
        </p:txBody>
      </p:sp>
      <p:sp>
        <p:nvSpPr>
          <p:cNvPr id="4" name="Номер слайда 3"/>
          <p:cNvSpPr>
            <a:spLocks noGrp="1"/>
          </p:cNvSpPr>
          <p:nvPr>
            <p:ph type="sldNum" sz="quarter" idx="10"/>
          </p:nvPr>
        </p:nvSpPr>
        <p:spPr/>
        <p:txBody>
          <a:bodyPr/>
          <a:lstStyle/>
          <a:p>
            <a:pPr>
              <a:defRPr/>
            </a:pPr>
            <a:fld id="{BA5C2445-E14B-4FEE-BF6A-E5BAD03746DF}" type="slidenum">
              <a:rPr lang="ru-RU" altLang="ru-RU" smtClean="0"/>
              <a:pPr>
                <a:defRPr/>
              </a:pPr>
              <a:t>35</a:t>
            </a:fld>
            <a:endParaRPr lang="ru-RU" altLang="ru-RU"/>
          </a:p>
        </p:txBody>
      </p:sp>
    </p:spTree>
    <p:extLst>
      <p:ext uri="{BB962C8B-B14F-4D97-AF65-F5344CB8AC3E}">
        <p14:creationId xmlns:p14="http://schemas.microsoft.com/office/powerpoint/2010/main" val="49595743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r>
              <a:rPr lang="ru-RU" dirty="0" smtClean="0"/>
              <a:t>Исключили 4 графу</a:t>
            </a:r>
            <a:endParaRPr lang="ru-RU" dirty="0"/>
          </a:p>
        </p:txBody>
      </p:sp>
      <p:sp>
        <p:nvSpPr>
          <p:cNvPr id="4" name="Номер слайда 3"/>
          <p:cNvSpPr>
            <a:spLocks noGrp="1"/>
          </p:cNvSpPr>
          <p:nvPr>
            <p:ph type="sldNum" sz="quarter" idx="10"/>
          </p:nvPr>
        </p:nvSpPr>
        <p:spPr/>
        <p:txBody>
          <a:bodyPr/>
          <a:lstStyle/>
          <a:p>
            <a:pPr>
              <a:defRPr/>
            </a:pPr>
            <a:fld id="{07B7AAE2-DA4D-4466-8803-B93ABD149CC0}" type="slidenum">
              <a:rPr lang="ru-RU" smtClean="0"/>
              <a:pPr>
                <a:defRPr/>
              </a:pPr>
              <a:t>58</a:t>
            </a:fld>
            <a:endParaRPr lang="ru-RU"/>
          </a:p>
        </p:txBody>
      </p:sp>
    </p:spTree>
    <p:extLst>
      <p:ext uri="{BB962C8B-B14F-4D97-AF65-F5344CB8AC3E}">
        <p14:creationId xmlns:p14="http://schemas.microsoft.com/office/powerpoint/2010/main" val="30221815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21</a:t>
            </a:fld>
            <a:endParaRPr lang="ru-RU" altLang="ru-RU" smtClean="0">
              <a:latin typeface="Calibri" pitchFamily="34" charset="0"/>
            </a:endParaRPr>
          </a:p>
        </p:txBody>
      </p:sp>
    </p:spTree>
    <p:extLst>
      <p:ext uri="{BB962C8B-B14F-4D97-AF65-F5344CB8AC3E}">
        <p14:creationId xmlns:p14="http://schemas.microsoft.com/office/powerpoint/2010/main" val="41208537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22</a:t>
            </a:fld>
            <a:endParaRPr lang="ru-RU" altLang="ru-RU" smtClean="0">
              <a:latin typeface="Calibri" pitchFamily="34" charset="0"/>
            </a:endParaRPr>
          </a:p>
        </p:txBody>
      </p:sp>
    </p:spTree>
    <p:extLst>
      <p:ext uri="{BB962C8B-B14F-4D97-AF65-F5344CB8AC3E}">
        <p14:creationId xmlns:p14="http://schemas.microsoft.com/office/powerpoint/2010/main" val="37708756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23</a:t>
            </a:fld>
            <a:endParaRPr lang="ru-RU" altLang="ru-RU" smtClean="0">
              <a:latin typeface="Calibri" pitchFamily="34" charset="0"/>
            </a:endParaRPr>
          </a:p>
        </p:txBody>
      </p:sp>
    </p:spTree>
    <p:extLst>
      <p:ext uri="{BB962C8B-B14F-4D97-AF65-F5344CB8AC3E}">
        <p14:creationId xmlns:p14="http://schemas.microsoft.com/office/powerpoint/2010/main" val="42070841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24</a:t>
            </a:fld>
            <a:endParaRPr lang="ru-RU" altLang="ru-RU" smtClean="0">
              <a:latin typeface="Calibri" pitchFamily="34" charset="0"/>
            </a:endParaRPr>
          </a:p>
        </p:txBody>
      </p:sp>
    </p:spTree>
    <p:extLst>
      <p:ext uri="{BB962C8B-B14F-4D97-AF65-F5344CB8AC3E}">
        <p14:creationId xmlns:p14="http://schemas.microsoft.com/office/powerpoint/2010/main" val="19462807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25</a:t>
            </a:fld>
            <a:endParaRPr lang="ru-RU" altLang="ru-RU" smtClean="0">
              <a:latin typeface="Calibri" pitchFamily="34" charset="0"/>
            </a:endParaRPr>
          </a:p>
        </p:txBody>
      </p:sp>
    </p:spTree>
    <p:extLst>
      <p:ext uri="{BB962C8B-B14F-4D97-AF65-F5344CB8AC3E}">
        <p14:creationId xmlns:p14="http://schemas.microsoft.com/office/powerpoint/2010/main" val="1247628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26</a:t>
            </a:fld>
            <a:endParaRPr lang="ru-RU" altLang="ru-RU" smtClean="0">
              <a:latin typeface="Calibri" pitchFamily="34" charset="0"/>
            </a:endParaRPr>
          </a:p>
        </p:txBody>
      </p:sp>
    </p:spTree>
    <p:extLst>
      <p:ext uri="{BB962C8B-B14F-4D97-AF65-F5344CB8AC3E}">
        <p14:creationId xmlns:p14="http://schemas.microsoft.com/office/powerpoint/2010/main" val="314550613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27</a:t>
            </a:fld>
            <a:endParaRPr lang="ru-RU" altLang="ru-RU" smtClean="0">
              <a:latin typeface="Calibri" pitchFamily="34" charset="0"/>
            </a:endParaRPr>
          </a:p>
        </p:txBody>
      </p:sp>
    </p:spTree>
    <p:extLst>
      <p:ext uri="{BB962C8B-B14F-4D97-AF65-F5344CB8AC3E}">
        <p14:creationId xmlns:p14="http://schemas.microsoft.com/office/powerpoint/2010/main" val="37795433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Образ слайда 1"/>
          <p:cNvSpPr>
            <a:spLocks noGrp="1" noRot="1" noChangeAspect="1" noTextEdit="1"/>
          </p:cNvSpPr>
          <p:nvPr>
            <p:ph type="sldImg"/>
          </p:nvPr>
        </p:nvSpPr>
        <p:spPr bwMode="auto">
          <a:xfrm>
            <a:off x="942975" y="735013"/>
            <a:ext cx="4903788" cy="3678237"/>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5539" name="Заметки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defTabSz="914288">
              <a:spcBef>
                <a:spcPts val="0"/>
              </a:spcBef>
              <a:tabLst>
                <a:tab pos="266668" algn="l"/>
              </a:tabLst>
              <a:defRPr/>
            </a:pPr>
            <a:endParaRPr lang="ru-RU" altLang="ru-RU" dirty="0" smtClean="0">
              <a:solidFill>
                <a:srgbClr val="FF0000"/>
              </a:solidFill>
            </a:endParaRPr>
          </a:p>
        </p:txBody>
      </p:sp>
      <p:sp>
        <p:nvSpPr>
          <p:cNvPr id="65540" name="Номер слайда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859" indent="-285714">
              <a:defRPr>
                <a:solidFill>
                  <a:schemeClr val="tx1"/>
                </a:solidFill>
                <a:latin typeface="Arial" charset="0"/>
                <a:cs typeface="Arial" charset="0"/>
              </a:defRPr>
            </a:lvl2pPr>
            <a:lvl3pPr marL="1142861" indent="-228572">
              <a:defRPr>
                <a:solidFill>
                  <a:schemeClr val="tx1"/>
                </a:solidFill>
                <a:latin typeface="Arial" charset="0"/>
                <a:cs typeface="Arial" charset="0"/>
              </a:defRPr>
            </a:lvl3pPr>
            <a:lvl4pPr marL="1600005" indent="-228572">
              <a:defRPr>
                <a:solidFill>
                  <a:schemeClr val="tx1"/>
                </a:solidFill>
                <a:latin typeface="Arial" charset="0"/>
                <a:cs typeface="Arial" charset="0"/>
              </a:defRPr>
            </a:lvl4pPr>
            <a:lvl5pPr marL="2057149" indent="-228572">
              <a:defRPr>
                <a:solidFill>
                  <a:schemeClr val="tx1"/>
                </a:solidFill>
                <a:latin typeface="Arial" charset="0"/>
                <a:cs typeface="Arial" charset="0"/>
              </a:defRPr>
            </a:lvl5pPr>
            <a:lvl6pPr marL="2514294" indent="-228572" eaLnBrk="0" fontAlgn="base" hangingPunct="0">
              <a:spcBef>
                <a:spcPct val="0"/>
              </a:spcBef>
              <a:spcAft>
                <a:spcPct val="0"/>
              </a:spcAft>
              <a:defRPr>
                <a:solidFill>
                  <a:schemeClr val="tx1"/>
                </a:solidFill>
                <a:latin typeface="Arial" charset="0"/>
                <a:cs typeface="Arial" charset="0"/>
              </a:defRPr>
            </a:lvl6pPr>
            <a:lvl7pPr marL="2971438" indent="-228572" eaLnBrk="0" fontAlgn="base" hangingPunct="0">
              <a:spcBef>
                <a:spcPct val="0"/>
              </a:spcBef>
              <a:spcAft>
                <a:spcPct val="0"/>
              </a:spcAft>
              <a:defRPr>
                <a:solidFill>
                  <a:schemeClr val="tx1"/>
                </a:solidFill>
                <a:latin typeface="Arial" charset="0"/>
                <a:cs typeface="Arial" charset="0"/>
              </a:defRPr>
            </a:lvl7pPr>
            <a:lvl8pPr marL="3428582" indent="-228572" eaLnBrk="0" fontAlgn="base" hangingPunct="0">
              <a:spcBef>
                <a:spcPct val="0"/>
              </a:spcBef>
              <a:spcAft>
                <a:spcPct val="0"/>
              </a:spcAft>
              <a:defRPr>
                <a:solidFill>
                  <a:schemeClr val="tx1"/>
                </a:solidFill>
                <a:latin typeface="Arial" charset="0"/>
                <a:cs typeface="Arial" charset="0"/>
              </a:defRPr>
            </a:lvl8pPr>
            <a:lvl9pPr marL="3885726" indent="-228572" eaLnBrk="0" fontAlgn="base" hangingPunct="0">
              <a:spcBef>
                <a:spcPct val="0"/>
              </a:spcBef>
              <a:spcAft>
                <a:spcPct val="0"/>
              </a:spcAft>
              <a:defRPr>
                <a:solidFill>
                  <a:schemeClr val="tx1"/>
                </a:solidFill>
                <a:latin typeface="Arial" charset="0"/>
                <a:cs typeface="Arial" charset="0"/>
              </a:defRPr>
            </a:lvl9pPr>
          </a:lstStyle>
          <a:p>
            <a:fld id="{E67D3BBA-C77E-460A-88D6-EE4F4047ACAC}" type="slidenum">
              <a:rPr lang="ru-RU" altLang="ru-RU" smtClean="0">
                <a:latin typeface="Calibri" pitchFamily="34" charset="0"/>
              </a:rPr>
              <a:pPr/>
              <a:t>28</a:t>
            </a:fld>
            <a:endParaRPr lang="ru-RU" altLang="ru-RU" smtClean="0">
              <a:latin typeface="Calibri" pitchFamily="34" charset="0"/>
            </a:endParaRPr>
          </a:p>
        </p:txBody>
      </p:sp>
    </p:spTree>
    <p:extLst>
      <p:ext uri="{BB962C8B-B14F-4D97-AF65-F5344CB8AC3E}">
        <p14:creationId xmlns:p14="http://schemas.microsoft.com/office/powerpoint/2010/main" val="19102307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lvl1pPr>
              <a:defRPr/>
            </a:lvl1pPr>
          </a:lstStyle>
          <a:p>
            <a:pPr>
              <a:defRPr/>
            </a:pPr>
            <a:fld id="{F921EB39-7FFD-4F2F-82E2-75654EF4B179}" type="datetimeFigureOut">
              <a:rPr lang="ru-RU"/>
              <a:pPr>
                <a:defRPr/>
              </a:pPr>
              <a:t>13.01.2022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286F6AC-DC0B-48CF-90BA-35F14087B7AB}"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29B1F4F-3469-4E1F-AF0B-2221F98BB0CC}" type="datetimeFigureOut">
              <a:rPr lang="ru-RU"/>
              <a:pPr>
                <a:defRPr/>
              </a:pPr>
              <a:t>13.01.2022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08568535-E6A8-4E75-BF11-0C67F354C117}"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D619BFD7-2F54-4BD4-951E-6D6BE604255B}" type="datetimeFigureOut">
              <a:rPr lang="ru-RU"/>
              <a:pPr>
                <a:defRPr/>
              </a:pPr>
              <a:t>13.01.2022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FC94E81B-D667-4708-98E0-3256EFE0B576}" type="slidenum">
              <a:rPr lang="ru-RU"/>
              <a:pPr>
                <a:defRPr/>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Заголовок и таблиц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аблица 2"/>
          <p:cNvSpPr>
            <a:spLocks noGrp="1"/>
          </p:cNvSpPr>
          <p:nvPr>
            <p:ph type="tbl" idx="1"/>
          </p:nvPr>
        </p:nvSpPr>
        <p:spPr>
          <a:xfrm>
            <a:off x="457200" y="1600200"/>
            <a:ext cx="8229600" cy="4525963"/>
          </a:xfrm>
        </p:spPr>
        <p:txBody>
          <a:bodyPr/>
          <a:lstStyle/>
          <a:p>
            <a:pPr lvl="0"/>
            <a:endParaRPr lang="ru-RU" noProof="0"/>
          </a:p>
        </p:txBody>
      </p:sp>
      <p:sp>
        <p:nvSpPr>
          <p:cNvPr id="4" name="Дата 3"/>
          <p:cNvSpPr>
            <a:spLocks noGrp="1"/>
          </p:cNvSpPr>
          <p:nvPr>
            <p:ph type="dt" sz="half" idx="10"/>
          </p:nvPr>
        </p:nvSpPr>
        <p:spPr/>
        <p:txBody>
          <a:bodyPr/>
          <a:lstStyle>
            <a:lvl1pPr eaLnBrk="0" hangingPunct="0">
              <a:defRPr/>
            </a:lvl1pPr>
          </a:lstStyle>
          <a:p>
            <a:pPr>
              <a:defRPr/>
            </a:pPr>
            <a:fld id="{F9C042D4-8C3B-407B-8FCB-718821AF03DD}" type="datetime1">
              <a:rPr lang="ru-RU"/>
              <a:pPr>
                <a:defRPr/>
              </a:pPr>
              <a:t>13.01.2022</a:t>
            </a:fld>
            <a:endParaRPr lang="ru-RU"/>
          </a:p>
        </p:txBody>
      </p:sp>
      <p:sp>
        <p:nvSpPr>
          <p:cNvPr id="5" name="Нижний колонтитул 4"/>
          <p:cNvSpPr>
            <a:spLocks noGrp="1"/>
          </p:cNvSpPr>
          <p:nvPr>
            <p:ph type="ftr" sz="quarter" idx="11"/>
          </p:nvPr>
        </p:nvSpPr>
        <p:spPr/>
        <p:txBody>
          <a:bodyPr/>
          <a:lstStyle>
            <a:lvl1pPr eaLnBrk="0" hangingPunct="0">
              <a:defRPr/>
            </a:lvl1pPr>
          </a:lstStyle>
          <a:p>
            <a:pPr>
              <a:defRPr/>
            </a:pPr>
            <a:endParaRPr lang="ru-RU" altLang="ru-RU"/>
          </a:p>
        </p:txBody>
      </p:sp>
      <p:sp>
        <p:nvSpPr>
          <p:cNvPr id="6" name="Номер слайда 5"/>
          <p:cNvSpPr>
            <a:spLocks noGrp="1"/>
          </p:cNvSpPr>
          <p:nvPr>
            <p:ph type="sldNum" sz="quarter" idx="12"/>
          </p:nvPr>
        </p:nvSpPr>
        <p:spPr/>
        <p:txBody>
          <a:bodyPr/>
          <a:lstStyle>
            <a:lvl1pPr eaLnBrk="0" hangingPunct="0">
              <a:defRPr/>
            </a:lvl1pPr>
          </a:lstStyle>
          <a:p>
            <a:pPr>
              <a:defRPr/>
            </a:pPr>
            <a:fld id="{2FC7FFE8-1FC9-4CBB-B873-D4AE23C07CE3}" type="slidenum">
              <a:rPr lang="ru-RU" altLang="ru-RU"/>
              <a:pPr>
                <a:defRPr/>
              </a:pPr>
              <a:t>‹#›</a:t>
            </a:fld>
            <a:endParaRPr lang="ru-RU" altLang="ru-RU"/>
          </a:p>
        </p:txBody>
      </p:sp>
    </p:spTree>
    <p:extLst>
      <p:ext uri="{BB962C8B-B14F-4D97-AF65-F5344CB8AC3E}">
        <p14:creationId xmlns:p14="http://schemas.microsoft.com/office/powerpoint/2010/main" val="81861069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pPr/>
              <a:t>1/13/2022</a:t>
            </a:fld>
            <a:endParaRPr lang="en-US"/>
          </a:p>
        </p:txBody>
      </p:sp>
      <p:sp>
        <p:nvSpPr>
          <p:cNvPr id="4" name="Holder 4"/>
          <p:cNvSpPr>
            <a:spLocks noGrp="1"/>
          </p:cNvSpPr>
          <p:nvPr>
            <p:ph type="sldNum" sz="quarter" idx="7"/>
          </p:nvPr>
        </p:nvSpPr>
        <p:spPr/>
        <p:txBody>
          <a:bodyPr lIns="0" tIns="0" rIns="0" bIns="0"/>
          <a:lstStyle>
            <a:lvl1pPr>
              <a:defRPr sz="1200" b="0" i="0">
                <a:solidFill>
                  <a:srgbClr val="888888"/>
                </a:solidFill>
                <a:latin typeface="Trebuchet MS"/>
                <a:cs typeface="Trebuchet MS"/>
              </a:defRPr>
            </a:lvl1pPr>
          </a:lstStyle>
          <a:p>
            <a:pPr marL="25400">
              <a:lnSpc>
                <a:spcPts val="1240"/>
              </a:lnSpc>
            </a:pPr>
            <a:fld id="{81D60167-4931-47E6-BA6A-407CBD079E47}" type="slidenum">
              <a:rPr spc="-25" dirty="0"/>
              <a:pPr marL="25400">
                <a:lnSpc>
                  <a:spcPts val="1240"/>
                </a:lnSpc>
              </a:pPr>
              <a:t>‹#›</a:t>
            </a:fld>
            <a:endParaRPr spc="-25" dirty="0"/>
          </a:p>
        </p:txBody>
      </p:sp>
    </p:spTree>
    <p:extLst>
      <p:ext uri="{BB962C8B-B14F-4D97-AF65-F5344CB8AC3E}">
        <p14:creationId xmlns:p14="http://schemas.microsoft.com/office/powerpoint/2010/main" val="33547063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lvl1pPr>
              <a:defRPr/>
            </a:lvl1pPr>
          </a:lstStyle>
          <a:p>
            <a:pPr>
              <a:defRPr/>
            </a:pPr>
            <a:fld id="{65A4B170-AB42-43A2-8474-5C1D161E4BB3}" type="datetimeFigureOut">
              <a:rPr lang="ru-RU"/>
              <a:pPr>
                <a:defRPr/>
              </a:pPr>
              <a:t>13.01.2022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5B47AFD8-FD70-4650-9F03-3DFE362F19B7}"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lvl1pPr>
              <a:defRPr/>
            </a:lvl1pPr>
          </a:lstStyle>
          <a:p>
            <a:pPr>
              <a:defRPr/>
            </a:pPr>
            <a:fld id="{DA4FD9B7-5B59-4A7A-8E0B-D4353BCF77CC}" type="datetimeFigureOut">
              <a:rPr lang="ru-RU"/>
              <a:pPr>
                <a:defRPr/>
              </a:pPr>
              <a:t>13.01.2022</a:t>
            </a:fld>
            <a:endParaRPr lang="ru-RU"/>
          </a:p>
        </p:txBody>
      </p:sp>
      <p:sp>
        <p:nvSpPr>
          <p:cNvPr id="5" name="Нижний колонтитул 4"/>
          <p:cNvSpPr>
            <a:spLocks noGrp="1"/>
          </p:cNvSpPr>
          <p:nvPr>
            <p:ph type="ftr" sz="quarter" idx="11"/>
          </p:nvPr>
        </p:nvSpPr>
        <p:spPr/>
        <p:txBody>
          <a:bodyPr/>
          <a:lstStyle>
            <a:lvl1pPr>
              <a:defRPr/>
            </a:lvl1pPr>
          </a:lstStyle>
          <a:p>
            <a:pPr>
              <a:defRPr/>
            </a:pPr>
            <a:endParaRPr lang="ru-RU"/>
          </a:p>
        </p:txBody>
      </p:sp>
      <p:sp>
        <p:nvSpPr>
          <p:cNvPr id="6" name="Номер слайда 5"/>
          <p:cNvSpPr>
            <a:spLocks noGrp="1"/>
          </p:cNvSpPr>
          <p:nvPr>
            <p:ph type="sldNum" sz="quarter" idx="12"/>
          </p:nvPr>
        </p:nvSpPr>
        <p:spPr/>
        <p:txBody>
          <a:bodyPr/>
          <a:lstStyle>
            <a:lvl1pPr>
              <a:defRPr/>
            </a:lvl1pPr>
          </a:lstStyle>
          <a:p>
            <a:pPr>
              <a:defRPr/>
            </a:pPr>
            <a:fld id="{3C22C0AA-9FD0-44F2-A261-45052046AD72}"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3"/>
          <p:cNvSpPr>
            <a:spLocks noGrp="1"/>
          </p:cNvSpPr>
          <p:nvPr>
            <p:ph type="dt" sz="half" idx="10"/>
          </p:nvPr>
        </p:nvSpPr>
        <p:spPr/>
        <p:txBody>
          <a:bodyPr/>
          <a:lstStyle>
            <a:lvl1pPr>
              <a:defRPr/>
            </a:lvl1pPr>
          </a:lstStyle>
          <a:p>
            <a:pPr>
              <a:defRPr/>
            </a:pPr>
            <a:fld id="{568B159F-8511-43CA-9A05-D5D71B6DEB29}" type="datetimeFigureOut">
              <a:rPr lang="ru-RU"/>
              <a:pPr>
                <a:defRPr/>
              </a:pPr>
              <a:t>13.01.2022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4CFCE99A-E8BD-4CA6-AB52-0F433C6A7609}"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3"/>
          <p:cNvSpPr>
            <a:spLocks noGrp="1"/>
          </p:cNvSpPr>
          <p:nvPr>
            <p:ph type="dt" sz="half" idx="10"/>
          </p:nvPr>
        </p:nvSpPr>
        <p:spPr/>
        <p:txBody>
          <a:bodyPr/>
          <a:lstStyle>
            <a:lvl1pPr>
              <a:defRPr/>
            </a:lvl1pPr>
          </a:lstStyle>
          <a:p>
            <a:pPr>
              <a:defRPr/>
            </a:pPr>
            <a:fld id="{3E82509C-4723-4085-BFBE-C81F8F04DBE3}" type="datetimeFigureOut">
              <a:rPr lang="ru-RU"/>
              <a:pPr>
                <a:defRPr/>
              </a:pPr>
              <a:t>13.01.2022</a:t>
            </a:fld>
            <a:endParaRPr lang="ru-RU"/>
          </a:p>
        </p:txBody>
      </p:sp>
      <p:sp>
        <p:nvSpPr>
          <p:cNvPr id="8" name="Нижний колонтитул 4"/>
          <p:cNvSpPr>
            <a:spLocks noGrp="1"/>
          </p:cNvSpPr>
          <p:nvPr>
            <p:ph type="ftr" sz="quarter" idx="11"/>
          </p:nvPr>
        </p:nvSpPr>
        <p:spPr/>
        <p:txBody>
          <a:bodyPr/>
          <a:lstStyle>
            <a:lvl1pPr>
              <a:defRPr/>
            </a:lvl1pPr>
          </a:lstStyle>
          <a:p>
            <a:pPr>
              <a:defRPr/>
            </a:pPr>
            <a:endParaRPr lang="ru-RU"/>
          </a:p>
        </p:txBody>
      </p:sp>
      <p:sp>
        <p:nvSpPr>
          <p:cNvPr id="9" name="Номер слайда 5"/>
          <p:cNvSpPr>
            <a:spLocks noGrp="1"/>
          </p:cNvSpPr>
          <p:nvPr>
            <p:ph type="sldNum" sz="quarter" idx="12"/>
          </p:nvPr>
        </p:nvSpPr>
        <p:spPr/>
        <p:txBody>
          <a:bodyPr/>
          <a:lstStyle>
            <a:lvl1pPr>
              <a:defRPr/>
            </a:lvl1pPr>
          </a:lstStyle>
          <a:p>
            <a:pPr>
              <a:defRPr/>
            </a:pPr>
            <a:fld id="{798BA65C-8C7B-456B-8581-D8F2E8046CBE}"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3"/>
          <p:cNvSpPr>
            <a:spLocks noGrp="1"/>
          </p:cNvSpPr>
          <p:nvPr>
            <p:ph type="dt" sz="half" idx="10"/>
          </p:nvPr>
        </p:nvSpPr>
        <p:spPr/>
        <p:txBody>
          <a:bodyPr/>
          <a:lstStyle>
            <a:lvl1pPr>
              <a:defRPr/>
            </a:lvl1pPr>
          </a:lstStyle>
          <a:p>
            <a:pPr>
              <a:defRPr/>
            </a:pPr>
            <a:fld id="{59CA4F76-CCB3-49EB-B395-6FA7B6AE3EB0}" type="datetimeFigureOut">
              <a:rPr lang="ru-RU"/>
              <a:pPr>
                <a:defRPr/>
              </a:pPr>
              <a:t>13.01.2022</a:t>
            </a:fld>
            <a:endParaRPr lang="ru-RU"/>
          </a:p>
        </p:txBody>
      </p:sp>
      <p:sp>
        <p:nvSpPr>
          <p:cNvPr id="4" name="Нижний колонтитул 4"/>
          <p:cNvSpPr>
            <a:spLocks noGrp="1"/>
          </p:cNvSpPr>
          <p:nvPr>
            <p:ph type="ftr" sz="quarter" idx="11"/>
          </p:nvPr>
        </p:nvSpPr>
        <p:spPr/>
        <p:txBody>
          <a:bodyPr/>
          <a:lstStyle>
            <a:lvl1pPr>
              <a:defRPr/>
            </a:lvl1pPr>
          </a:lstStyle>
          <a:p>
            <a:pPr>
              <a:defRPr/>
            </a:pPr>
            <a:endParaRPr lang="ru-RU"/>
          </a:p>
        </p:txBody>
      </p:sp>
      <p:sp>
        <p:nvSpPr>
          <p:cNvPr id="5" name="Номер слайда 5"/>
          <p:cNvSpPr>
            <a:spLocks noGrp="1"/>
          </p:cNvSpPr>
          <p:nvPr>
            <p:ph type="sldNum" sz="quarter" idx="12"/>
          </p:nvPr>
        </p:nvSpPr>
        <p:spPr/>
        <p:txBody>
          <a:bodyPr/>
          <a:lstStyle>
            <a:lvl1pPr>
              <a:defRPr/>
            </a:lvl1pPr>
          </a:lstStyle>
          <a:p>
            <a:pPr>
              <a:defRPr/>
            </a:pPr>
            <a:fld id="{4F6903BC-78C4-4E9A-B3DA-2499CE8FA5BE}"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3"/>
          <p:cNvSpPr>
            <a:spLocks noGrp="1"/>
          </p:cNvSpPr>
          <p:nvPr>
            <p:ph type="dt" sz="half" idx="10"/>
          </p:nvPr>
        </p:nvSpPr>
        <p:spPr/>
        <p:txBody>
          <a:bodyPr/>
          <a:lstStyle>
            <a:lvl1pPr>
              <a:defRPr/>
            </a:lvl1pPr>
          </a:lstStyle>
          <a:p>
            <a:pPr>
              <a:defRPr/>
            </a:pPr>
            <a:fld id="{82EE1ACC-49C6-440D-9D82-C86B5BB99750}" type="datetimeFigureOut">
              <a:rPr lang="ru-RU"/>
              <a:pPr>
                <a:defRPr/>
              </a:pPr>
              <a:t>13.01.2022</a:t>
            </a:fld>
            <a:endParaRPr lang="ru-RU"/>
          </a:p>
        </p:txBody>
      </p:sp>
      <p:sp>
        <p:nvSpPr>
          <p:cNvPr id="3" name="Нижний колонтитул 4"/>
          <p:cNvSpPr>
            <a:spLocks noGrp="1"/>
          </p:cNvSpPr>
          <p:nvPr>
            <p:ph type="ftr" sz="quarter" idx="11"/>
          </p:nvPr>
        </p:nvSpPr>
        <p:spPr/>
        <p:txBody>
          <a:bodyPr/>
          <a:lstStyle>
            <a:lvl1pPr>
              <a:defRPr/>
            </a:lvl1pPr>
          </a:lstStyle>
          <a:p>
            <a:pPr>
              <a:defRPr/>
            </a:pPr>
            <a:endParaRPr lang="ru-RU"/>
          </a:p>
        </p:txBody>
      </p:sp>
      <p:sp>
        <p:nvSpPr>
          <p:cNvPr id="4" name="Номер слайда 5"/>
          <p:cNvSpPr>
            <a:spLocks noGrp="1"/>
          </p:cNvSpPr>
          <p:nvPr>
            <p:ph type="sldNum" sz="quarter" idx="12"/>
          </p:nvPr>
        </p:nvSpPr>
        <p:spPr/>
        <p:txBody>
          <a:bodyPr/>
          <a:lstStyle>
            <a:lvl1pPr>
              <a:defRPr/>
            </a:lvl1pPr>
          </a:lstStyle>
          <a:p>
            <a:pPr>
              <a:defRPr/>
            </a:pPr>
            <a:fld id="{7CE52A94-7AAF-4030-BE8E-204AD512FF62}"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33030F7C-408F-48EF-988D-5302AB96EF96}" type="datetimeFigureOut">
              <a:rPr lang="ru-RU"/>
              <a:pPr>
                <a:defRPr/>
              </a:pPr>
              <a:t>13.01.2022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8BC67FE7-E152-4075-91D4-C3BA0A7B63E4}"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3"/>
          <p:cNvSpPr>
            <a:spLocks noGrp="1"/>
          </p:cNvSpPr>
          <p:nvPr>
            <p:ph type="dt" sz="half" idx="10"/>
          </p:nvPr>
        </p:nvSpPr>
        <p:spPr/>
        <p:txBody>
          <a:bodyPr/>
          <a:lstStyle>
            <a:lvl1pPr>
              <a:defRPr/>
            </a:lvl1pPr>
          </a:lstStyle>
          <a:p>
            <a:pPr>
              <a:defRPr/>
            </a:pPr>
            <a:fld id="{AFBEE6F6-B1B0-4599-B194-BEC193B8D082}" type="datetimeFigureOut">
              <a:rPr lang="ru-RU"/>
              <a:pPr>
                <a:defRPr/>
              </a:pPr>
              <a:t>13.01.2022</a:t>
            </a:fld>
            <a:endParaRPr lang="ru-RU"/>
          </a:p>
        </p:txBody>
      </p:sp>
      <p:sp>
        <p:nvSpPr>
          <p:cNvPr id="6" name="Нижний колонтитул 4"/>
          <p:cNvSpPr>
            <a:spLocks noGrp="1"/>
          </p:cNvSpPr>
          <p:nvPr>
            <p:ph type="ftr" sz="quarter" idx="11"/>
          </p:nvPr>
        </p:nvSpPr>
        <p:spPr/>
        <p:txBody>
          <a:bodyPr/>
          <a:lstStyle>
            <a:lvl1pPr>
              <a:defRPr/>
            </a:lvl1pPr>
          </a:lstStyle>
          <a:p>
            <a:pPr>
              <a:defRPr/>
            </a:pPr>
            <a:endParaRPr lang="ru-RU"/>
          </a:p>
        </p:txBody>
      </p:sp>
      <p:sp>
        <p:nvSpPr>
          <p:cNvPr id="7" name="Номер слайда 5"/>
          <p:cNvSpPr>
            <a:spLocks noGrp="1"/>
          </p:cNvSpPr>
          <p:nvPr>
            <p:ph type="sldNum" sz="quarter" idx="12"/>
          </p:nvPr>
        </p:nvSpPr>
        <p:spPr/>
        <p:txBody>
          <a:bodyPr/>
          <a:lstStyle>
            <a:lvl1pPr>
              <a:defRPr/>
            </a:lvl1pPr>
          </a:lstStyle>
          <a:p>
            <a:pPr>
              <a:defRPr/>
            </a:pPr>
            <a:fld id="{A70E42B0-EB04-4ADA-9C64-120D6685A780}"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Заголовок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Текст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pPr>
              <a:defRPr/>
            </a:pPr>
            <a:fld id="{A0084304-703E-4BDC-9061-D3A74DA93508}" type="datetimeFigureOut">
              <a:rPr lang="ru-RU"/>
              <a:pPr>
                <a:defRPr/>
              </a:pPr>
              <a:t>13.01.2022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chemeClr val="tx1">
                    <a:tint val="75000"/>
                  </a:schemeClr>
                </a:solidFill>
                <a:latin typeface="+mn-lt"/>
              </a:defRPr>
            </a:lvl1pPr>
          </a:lstStyle>
          <a:p>
            <a:pPr>
              <a:defRPr/>
            </a:pPr>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pPr>
              <a:defRPr/>
            </a:pPr>
            <a:fld id="{0D07E25D-23CF-4D59-8DF5-8536C839B953}"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719" r:id="rId1"/>
    <p:sldLayoutId id="2147483718" r:id="rId2"/>
    <p:sldLayoutId id="2147483717" r:id="rId3"/>
    <p:sldLayoutId id="2147483716" r:id="rId4"/>
    <p:sldLayoutId id="2147483715" r:id="rId5"/>
    <p:sldLayoutId id="2147483714" r:id="rId6"/>
    <p:sldLayoutId id="2147483713" r:id="rId7"/>
    <p:sldLayoutId id="2147483712" r:id="rId8"/>
    <p:sldLayoutId id="2147483711" r:id="rId9"/>
    <p:sldLayoutId id="2147483710" r:id="rId10"/>
    <p:sldLayoutId id="2147483709" r:id="rId11"/>
    <p:sldLayoutId id="2147483720" r:id="rId12"/>
    <p:sldLayoutId id="2147483722" r:id="rId13"/>
  </p:sldLayoutIdLst>
  <p:txStyles>
    <p:titleStyle>
      <a:lvl1pPr algn="ctr" rtl="0" fontAlgn="base">
        <a:spcBef>
          <a:spcPct val="0"/>
        </a:spcBef>
        <a:spcAft>
          <a:spcPct val="0"/>
        </a:spcAft>
        <a:defRPr sz="4400" kern="1200">
          <a:solidFill>
            <a:schemeClr val="tx1"/>
          </a:solidFill>
          <a:latin typeface="+mj-lt"/>
          <a:ea typeface="+mj-ea"/>
          <a:cs typeface="+mj-cs"/>
        </a:defRPr>
      </a:lvl1pPr>
      <a:lvl2pPr algn="ctr" rtl="0" fontAlgn="base">
        <a:spcBef>
          <a:spcPct val="0"/>
        </a:spcBef>
        <a:spcAft>
          <a:spcPct val="0"/>
        </a:spcAft>
        <a:defRPr sz="4400">
          <a:solidFill>
            <a:schemeClr val="tx1"/>
          </a:solidFill>
          <a:latin typeface="Calibri" pitchFamily="34" charset="0"/>
        </a:defRPr>
      </a:lvl2pPr>
      <a:lvl3pPr algn="ctr" rtl="0" fontAlgn="base">
        <a:spcBef>
          <a:spcPct val="0"/>
        </a:spcBef>
        <a:spcAft>
          <a:spcPct val="0"/>
        </a:spcAft>
        <a:defRPr sz="4400">
          <a:solidFill>
            <a:schemeClr val="tx1"/>
          </a:solidFill>
          <a:latin typeface="Calibri" pitchFamily="34" charset="0"/>
        </a:defRPr>
      </a:lvl3pPr>
      <a:lvl4pPr algn="ctr" rtl="0" fontAlgn="base">
        <a:spcBef>
          <a:spcPct val="0"/>
        </a:spcBef>
        <a:spcAft>
          <a:spcPct val="0"/>
        </a:spcAft>
        <a:defRPr sz="4400">
          <a:solidFill>
            <a:schemeClr val="tx1"/>
          </a:solidFill>
          <a:latin typeface="Calibri" pitchFamily="34" charset="0"/>
        </a:defRPr>
      </a:lvl4pPr>
      <a:lvl5pPr algn="ctr" rtl="0" fontAlgn="base">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fontAlgn="base">
        <a:spcBef>
          <a:spcPct val="20000"/>
        </a:spcBef>
        <a:spcAft>
          <a:spcPct val="0"/>
        </a:spcAft>
        <a:buFont typeface="Arial" pitchFamily="34" charset="0"/>
        <a:buChar char="•"/>
        <a:defRPr sz="3200" kern="1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kern="1200">
          <a:solidFill>
            <a:schemeClr val="tx1"/>
          </a:solidFill>
          <a:latin typeface="+mn-lt"/>
          <a:ea typeface="+mn-ea"/>
          <a:cs typeface="+mn-cs"/>
        </a:defRPr>
      </a:lvl2pPr>
      <a:lvl3pPr marL="1143000" indent="-228600" algn="l" rtl="0" fontAlgn="base">
        <a:spcBef>
          <a:spcPct val="20000"/>
        </a:spcBef>
        <a:spcAft>
          <a:spcPct val="0"/>
        </a:spcAft>
        <a:buFont typeface="Arial" pitchFamily="34" charset="0"/>
        <a:buChar char="•"/>
        <a:defRPr sz="2400" kern="1200">
          <a:solidFill>
            <a:schemeClr val="tx1"/>
          </a:solidFill>
          <a:latin typeface="+mn-lt"/>
          <a:ea typeface="+mn-ea"/>
          <a:cs typeface="+mn-cs"/>
        </a:defRPr>
      </a:lvl3pPr>
      <a:lvl4pPr marL="16002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4pPr>
      <a:lvl5pPr marL="2057400" indent="-228600" algn="l" rtl="0" fontAlgn="base">
        <a:spcBef>
          <a:spcPct val="20000"/>
        </a:spcBef>
        <a:spcAft>
          <a:spcPct val="0"/>
        </a:spcAft>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hyperlink" Target="mailto:mkg@kuzdrav.ru" TargetMode="External"/><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hyperlink" Target="mailto:medstat@kuzdrav.ru"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hyperlink" Target="mailto:lan@kuzdrav.ru" TargetMode="External"/><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748464" cy="3370386"/>
          </a:xfrm>
        </p:spPr>
        <p:txBody>
          <a:bodyPr/>
          <a:lstStyle/>
          <a:p>
            <a:r>
              <a:rPr lang="ru-RU" b="1" u="sng" dirty="0" smtClean="0"/>
              <a:t>ГОДОВОЙ ОТЧЕТ за 2021 год </a:t>
            </a:r>
            <a:endParaRPr lang="ru-RU" dirty="0"/>
          </a:p>
        </p:txBody>
      </p:sp>
    </p:spTree>
    <p:extLst>
      <p:ext uri="{BB962C8B-B14F-4D97-AF65-F5344CB8AC3E}">
        <p14:creationId xmlns:p14="http://schemas.microsoft.com/office/powerpoint/2010/main" val="31635202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602634"/>
          </a:xfrm>
        </p:spPr>
        <p:txBody>
          <a:bodyPr/>
          <a:lstStyle/>
          <a:p>
            <a:r>
              <a:rPr lang="ru-RU" dirty="0" smtClean="0"/>
              <a:t>Список наших сотрудников , принимающих отчетные формы  выставлен на сайте ГАУЗ КМИАЦ в разделе «Годовой отчет 2021» (ФИО, должность, телефон, </a:t>
            </a:r>
            <a:r>
              <a:rPr lang="ru-RU" dirty="0" err="1" smtClean="0"/>
              <a:t>эл.почта</a:t>
            </a:r>
            <a:r>
              <a:rPr lang="ru-RU" dirty="0" smtClean="0"/>
              <a:t>)</a:t>
            </a:r>
            <a:endParaRPr lang="ru-RU" dirty="0"/>
          </a:p>
        </p:txBody>
      </p:sp>
    </p:spTree>
    <p:extLst>
      <p:ext uri="{BB962C8B-B14F-4D97-AF65-F5344CB8AC3E}">
        <p14:creationId xmlns:p14="http://schemas.microsoft.com/office/powerpoint/2010/main" val="305892803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02634"/>
          </a:xfrm>
        </p:spPr>
        <p:txBody>
          <a:bodyPr/>
          <a:lstStyle/>
          <a:p>
            <a:r>
              <a:rPr lang="ru-RU" dirty="0" smtClean="0"/>
              <a:t>Изменения по формам в отчетных формах за 2021 год</a:t>
            </a:r>
            <a:endParaRPr lang="ru-RU" dirty="0"/>
          </a:p>
        </p:txBody>
      </p:sp>
    </p:spTree>
    <p:extLst>
      <p:ext uri="{BB962C8B-B14F-4D97-AF65-F5344CB8AC3E}">
        <p14:creationId xmlns:p14="http://schemas.microsoft.com/office/powerpoint/2010/main" val="182506428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l"/>
            <a:r>
              <a:rPr lang="ru-RU" b="1" dirty="0" smtClean="0">
                <a:solidFill>
                  <a:srgbClr val="FFFFFF"/>
                </a:solidFill>
              </a:rPr>
              <a:t>№ 12 «Сведения </a:t>
            </a:r>
            <a:r>
              <a:rPr lang="ru-RU" b="1" dirty="0" smtClean="0">
                <a:solidFill>
                  <a:schemeClr val="bg1"/>
                </a:solidFill>
              </a:rPr>
              <a:t>о числе заболеваний, зарегистрированных у пациентов, проживающих в районе обслуживания медицинской организации»</a:t>
            </a:r>
            <a:br>
              <a:rPr lang="ru-RU" b="1" dirty="0" smtClean="0">
                <a:solidFill>
                  <a:schemeClr val="bg1"/>
                </a:solidFill>
              </a:rPr>
            </a:br>
            <a:r>
              <a:rPr lang="ru-RU" b="1" dirty="0" smtClean="0">
                <a:solidFill>
                  <a:schemeClr val="bg1"/>
                </a:solidFill>
              </a:rPr>
              <a:t/>
            </a:r>
            <a:br>
              <a:rPr lang="ru-RU" b="1" dirty="0" smtClean="0">
                <a:solidFill>
                  <a:schemeClr val="bg1"/>
                </a:solidFill>
              </a:rPr>
            </a:br>
            <a:r>
              <a:rPr lang="ru-RU" sz="2700" b="1" dirty="0">
                <a:solidFill>
                  <a:srgbClr val="FF0000"/>
                </a:solidFill>
                <a:latin typeface="Arial" panose="020B0604020202020204" pitchFamily="34" charset="0"/>
                <a:cs typeface="Arial" panose="020B0604020202020204" pitchFamily="34" charset="0"/>
              </a:rPr>
              <a:t>№ 12 </a:t>
            </a:r>
            <a:r>
              <a:rPr lang="ru-RU" sz="2700" b="1" dirty="0">
                <a:latin typeface="Arial" panose="020B0604020202020204" pitchFamily="34" charset="0"/>
                <a:cs typeface="Arial" panose="020B0604020202020204" pitchFamily="34" charset="0"/>
              </a:rPr>
              <a:t>«Сведения о числе заболеваний, зарегистрированных у пациентов, проживающих в районе обслуживания медицинской организации</a:t>
            </a:r>
            <a:r>
              <a:rPr lang="ru-RU" sz="2700" b="1" dirty="0" smtClean="0">
                <a:latin typeface="Arial" panose="020B0604020202020204" pitchFamily="34" charset="0"/>
                <a:cs typeface="Arial" panose="020B0604020202020204" pitchFamily="34" charset="0"/>
              </a:rPr>
              <a:t>»</a:t>
            </a:r>
            <a:br>
              <a:rPr lang="ru-RU" sz="2700" b="1" dirty="0" smtClean="0">
                <a:latin typeface="Arial" panose="020B0604020202020204" pitchFamily="34" charset="0"/>
                <a:cs typeface="Arial" panose="020B0604020202020204" pitchFamily="34" charset="0"/>
              </a:rPr>
            </a:br>
            <a:r>
              <a:rPr lang="ru-RU" sz="2700" b="1" dirty="0" smtClean="0">
                <a:latin typeface="Arial" panose="020B0604020202020204" pitchFamily="34" charset="0"/>
                <a:cs typeface="Arial" panose="020B0604020202020204" pitchFamily="34" charset="0"/>
              </a:rPr>
              <a:t/>
            </a:r>
            <a:br>
              <a:rPr lang="ru-RU" sz="2700" b="1" dirty="0" smtClean="0">
                <a:latin typeface="Arial" panose="020B0604020202020204" pitchFamily="34" charset="0"/>
                <a:cs typeface="Arial" panose="020B0604020202020204" pitchFamily="34" charset="0"/>
              </a:rPr>
            </a:br>
            <a:r>
              <a:rPr lang="ru-RU" sz="2700" b="1" dirty="0" smtClean="0">
                <a:solidFill>
                  <a:srgbClr val="FF0000"/>
                </a:solidFill>
                <a:latin typeface="Arial" panose="020B0604020202020204" pitchFamily="34" charset="0"/>
                <a:cs typeface="Arial" panose="020B0604020202020204" pitchFamily="34" charset="0"/>
              </a:rPr>
              <a:t>№ 14 </a:t>
            </a:r>
            <a:r>
              <a:rPr lang="ru-RU" sz="2700" b="1" dirty="0" smtClean="0">
                <a:latin typeface="Arial" panose="020B0604020202020204" pitchFamily="34" charset="0"/>
                <a:cs typeface="Arial" panose="020B0604020202020204" pitchFamily="34" charset="0"/>
              </a:rPr>
              <a:t>«Сведения о </a:t>
            </a:r>
            <a:r>
              <a:rPr lang="ru-RU" sz="2700" b="1" dirty="0" err="1" smtClean="0">
                <a:latin typeface="Arial" panose="020B0604020202020204" pitchFamily="34" charset="0"/>
                <a:cs typeface="Arial" panose="020B0604020202020204" pitchFamily="34" charset="0"/>
              </a:rPr>
              <a:t>мо</a:t>
            </a:r>
            <a:r>
              <a:rPr lang="ru-RU" sz="2700" b="1" dirty="0" smtClean="0">
                <a:latin typeface="Arial" panose="020B0604020202020204" pitchFamily="34" charset="0"/>
                <a:cs typeface="Arial" panose="020B0604020202020204" pitchFamily="34" charset="0"/>
              </a:rPr>
              <a:t> и подразделениях, оказывающих помощь в стационарных условиях</a:t>
            </a:r>
            <a:r>
              <a:rPr lang="ru-RU" sz="2700" b="1" dirty="0">
                <a:latin typeface="Arial" panose="020B0604020202020204" pitchFamily="34" charset="0"/>
                <a:cs typeface="Arial" panose="020B0604020202020204" pitchFamily="34" charset="0"/>
              </a:rPr>
              <a:t/>
            </a:r>
            <a:br>
              <a:rPr lang="ru-RU" sz="2700" b="1" dirty="0">
                <a:latin typeface="Arial" panose="020B0604020202020204" pitchFamily="34" charset="0"/>
                <a:cs typeface="Arial" panose="020B0604020202020204" pitchFamily="34" charset="0"/>
              </a:rPr>
            </a:br>
            <a:r>
              <a:rPr lang="ru-RU" sz="2700" b="1" dirty="0">
                <a:latin typeface="Arial" panose="020B0604020202020204" pitchFamily="34" charset="0"/>
                <a:cs typeface="Arial" panose="020B0604020202020204" pitchFamily="34" charset="0"/>
              </a:rPr>
              <a:t/>
            </a:r>
            <a:br>
              <a:rPr lang="ru-RU" sz="2700" b="1" dirty="0">
                <a:latin typeface="Arial" panose="020B0604020202020204" pitchFamily="34" charset="0"/>
                <a:cs typeface="Arial" panose="020B0604020202020204" pitchFamily="34" charset="0"/>
              </a:rPr>
            </a:br>
            <a:r>
              <a:rPr lang="ru-RU" sz="2700" b="1" dirty="0">
                <a:solidFill>
                  <a:srgbClr val="FF0000"/>
                </a:solidFill>
                <a:latin typeface="Arial" panose="020B0604020202020204" pitchFamily="34" charset="0"/>
                <a:cs typeface="Arial" panose="020B0604020202020204" pitchFamily="34" charset="0"/>
              </a:rPr>
              <a:t>№ 30 </a:t>
            </a:r>
            <a:r>
              <a:rPr lang="ru-RU" sz="2700" b="1" dirty="0">
                <a:latin typeface="Arial" panose="020B0604020202020204" pitchFamily="34" charset="0"/>
                <a:cs typeface="Arial" panose="020B0604020202020204" pitchFamily="34" charset="0"/>
              </a:rPr>
              <a:t>«Сведения о медицинской организации»; </a:t>
            </a:r>
            <a:r>
              <a:rPr lang="ru-RU" sz="2700" b="1" dirty="0" smtClean="0">
                <a:latin typeface="Arial" panose="020B0604020202020204" pitchFamily="34" charset="0"/>
                <a:cs typeface="Arial" panose="020B0604020202020204" pitchFamily="34" charset="0"/>
              </a:rPr>
              <a:t/>
            </a:r>
            <a:br>
              <a:rPr lang="ru-RU" sz="2700" b="1" dirty="0" smtClean="0">
                <a:latin typeface="Arial" panose="020B0604020202020204" pitchFamily="34" charset="0"/>
                <a:cs typeface="Arial" panose="020B0604020202020204" pitchFamily="34" charset="0"/>
              </a:rPr>
            </a:br>
            <a:r>
              <a:rPr lang="ru-RU" sz="2700" b="1" dirty="0">
                <a:latin typeface="Arial" panose="020B0604020202020204" pitchFamily="34" charset="0"/>
                <a:cs typeface="Arial" panose="020B0604020202020204" pitchFamily="34" charset="0"/>
              </a:rPr>
              <a:t/>
            </a:r>
            <a:br>
              <a:rPr lang="ru-RU" sz="2700" b="1" dirty="0">
                <a:latin typeface="Arial" panose="020B0604020202020204" pitchFamily="34" charset="0"/>
                <a:cs typeface="Arial" panose="020B0604020202020204" pitchFamily="34" charset="0"/>
              </a:rPr>
            </a:br>
            <a:r>
              <a:rPr lang="ru-RU" sz="2700" b="1" dirty="0" smtClean="0">
                <a:latin typeface="Arial" panose="020B0604020202020204" pitchFamily="34" charset="0"/>
                <a:cs typeface="Arial" panose="020B0604020202020204" pitchFamily="34" charset="0"/>
              </a:rPr>
              <a:t>! </a:t>
            </a:r>
            <a:r>
              <a:rPr lang="ru-RU" sz="2700" b="1" dirty="0" smtClean="0">
                <a:solidFill>
                  <a:srgbClr val="FF0000"/>
                </a:solidFill>
                <a:latin typeface="Arial" panose="020B0604020202020204" pitchFamily="34" charset="0"/>
                <a:cs typeface="Arial" panose="020B0604020202020204" pitchFamily="34" charset="0"/>
              </a:rPr>
              <a:t>Введена новая форма </a:t>
            </a:r>
            <a:r>
              <a:rPr lang="ru-RU" sz="2700" b="1" dirty="0">
                <a:solidFill>
                  <a:srgbClr val="FF0000"/>
                </a:solidFill>
                <a:latin typeface="Arial" panose="020B0604020202020204" pitchFamily="34" charset="0"/>
                <a:cs typeface="Arial" panose="020B0604020202020204" pitchFamily="34" charset="0"/>
              </a:rPr>
              <a:t>№ 64 </a:t>
            </a:r>
            <a:r>
              <a:rPr lang="ru-RU" sz="2700" b="1" dirty="0">
                <a:latin typeface="Arial" panose="020B0604020202020204" pitchFamily="34" charset="0"/>
                <a:cs typeface="Arial" panose="020B0604020202020204" pitchFamily="34" charset="0"/>
              </a:rPr>
              <a:t>- приказом Минздрава России   от    22.10.2020 г. № </a:t>
            </a:r>
            <a:r>
              <a:rPr lang="ru-RU" sz="2700" b="1" dirty="0" smtClean="0">
                <a:latin typeface="Arial" panose="020B0604020202020204" pitchFamily="34" charset="0"/>
                <a:cs typeface="Arial" panose="020B0604020202020204" pitchFamily="34" charset="0"/>
              </a:rPr>
              <a:t>1138н.</a:t>
            </a:r>
            <a:r>
              <a:rPr lang="ru-RU" sz="2700" b="1" dirty="0">
                <a:latin typeface="Arial" panose="020B0604020202020204" pitchFamily="34" charset="0"/>
                <a:cs typeface="Arial" panose="020B0604020202020204" pitchFamily="34" charset="0"/>
              </a:rPr>
              <a:t/>
            </a:r>
            <a:br>
              <a:rPr lang="ru-RU" sz="2700" b="1" dirty="0">
                <a:latin typeface="Arial" panose="020B0604020202020204" pitchFamily="34" charset="0"/>
                <a:cs typeface="Arial" panose="020B0604020202020204" pitchFamily="34" charset="0"/>
              </a:rPr>
            </a:br>
            <a:endParaRPr lang="ru-RU" sz="2700" dirty="0"/>
          </a:p>
        </p:txBody>
      </p:sp>
    </p:spTree>
    <p:extLst>
      <p:ext uri="{BB962C8B-B14F-4D97-AF65-F5344CB8AC3E}">
        <p14:creationId xmlns:p14="http://schemas.microsoft.com/office/powerpoint/2010/main" val="14645597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z="2800" b="1" dirty="0">
                <a:solidFill>
                  <a:srgbClr val="FF0000"/>
                </a:solidFill>
                <a:latin typeface="Arial" panose="020B0604020202020204" pitchFamily="34" charset="0"/>
                <a:cs typeface="Arial" panose="020B0604020202020204" pitchFamily="34" charset="0"/>
              </a:rPr>
              <a:t>форма № 64 </a:t>
            </a:r>
            <a:r>
              <a:rPr lang="ru-RU" sz="2800" b="1" dirty="0">
                <a:latin typeface="Arial" panose="020B0604020202020204" pitchFamily="34" charset="0"/>
                <a:cs typeface="Arial" panose="020B0604020202020204" pitchFamily="34" charset="0"/>
              </a:rPr>
              <a:t>- приказом Минздрава России   от    22.10.2020 г. № 1138н.</a:t>
            </a:r>
            <a:br>
              <a:rPr lang="ru-RU" sz="2800" b="1" dirty="0">
                <a:latin typeface="Arial" panose="020B0604020202020204" pitchFamily="34" charset="0"/>
                <a:cs typeface="Arial" panose="020B0604020202020204" pitchFamily="34" charset="0"/>
              </a:rPr>
            </a:br>
            <a:endParaRPr lang="ru-RU" sz="2800" dirty="0"/>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48383" y="0"/>
            <a:ext cx="7647234" cy="6858000"/>
          </a:xfrm>
          <a:prstGeom prst="rect">
            <a:avLst/>
          </a:prstGeom>
        </p:spPr>
      </p:pic>
    </p:spTree>
    <p:extLst>
      <p:ext uri="{BB962C8B-B14F-4D97-AF65-F5344CB8AC3E}">
        <p14:creationId xmlns:p14="http://schemas.microsoft.com/office/powerpoint/2010/main" val="252610900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31440"/>
            <a:ext cx="8229600" cy="8424936"/>
          </a:xfrm>
        </p:spPr>
        <p:txBody>
          <a:bodyPr/>
          <a:lstStyle/>
          <a:p>
            <a:r>
              <a:rPr lang="ru-RU" sz="4000" dirty="0" smtClean="0"/>
              <a:t/>
            </a:r>
            <a:br>
              <a:rPr lang="ru-RU" sz="4000" dirty="0" smtClean="0"/>
            </a:br>
            <a:r>
              <a:rPr lang="ru-RU" sz="4000" u="sng" dirty="0" smtClean="0"/>
              <a:t>Форма 64, раздел 6, т. </a:t>
            </a:r>
            <a:r>
              <a:rPr lang="ru-RU" sz="4000" u="sng" smtClean="0"/>
              <a:t>6000, 6100 </a:t>
            </a:r>
            <a:r>
              <a:rPr lang="ru-RU" sz="4000" dirty="0" smtClean="0"/>
              <a:t>заполняется всеми медицинскими организациями, которые занимаются заготовкой, хранением</a:t>
            </a:r>
            <a:r>
              <a:rPr lang="en-US" sz="4000" dirty="0" smtClean="0"/>
              <a:t> </a:t>
            </a:r>
            <a:r>
              <a:rPr lang="ru-RU" sz="4000" dirty="0" smtClean="0"/>
              <a:t>и использованием донорской крови и ее компонентами</a:t>
            </a:r>
            <a:r>
              <a:rPr lang="ru-RU" sz="4000" dirty="0"/>
              <a:t>.</a:t>
            </a:r>
            <a:r>
              <a:rPr lang="ru-RU" sz="4000" dirty="0" smtClean="0"/>
              <a:t> </a:t>
            </a:r>
            <a:br>
              <a:rPr lang="ru-RU" sz="4000" dirty="0" smtClean="0"/>
            </a:br>
            <a:r>
              <a:rPr lang="ru-RU" sz="4000" dirty="0" smtClean="0"/>
              <a:t>Данные по т. 6000 формы 64 должны быть равны данным по т.</a:t>
            </a:r>
            <a:br>
              <a:rPr lang="ru-RU" sz="4000" dirty="0" smtClean="0"/>
            </a:br>
            <a:r>
              <a:rPr lang="ru-RU" sz="4000" dirty="0" smtClean="0"/>
              <a:t> 3200 формы 30 в следующих строках и графах:</a:t>
            </a:r>
            <a:r>
              <a:rPr lang="ru-RU" dirty="0"/>
              <a:t/>
            </a:r>
            <a:br>
              <a:rPr lang="ru-RU" dirty="0"/>
            </a:br>
            <a:r>
              <a:rPr lang="ru-RU" dirty="0" smtClean="0"/>
              <a:t/>
            </a:r>
            <a:br>
              <a:rPr lang="ru-RU" dirty="0" smtClean="0"/>
            </a:br>
            <a:r>
              <a:rPr lang="ru-RU" dirty="0"/>
              <a:t/>
            </a:r>
            <a:br>
              <a:rPr lang="ru-RU" dirty="0"/>
            </a:br>
            <a:endParaRPr lang="ru-RU" dirty="0"/>
          </a:p>
        </p:txBody>
      </p:sp>
    </p:spTree>
    <p:extLst>
      <p:ext uri="{BB962C8B-B14F-4D97-AF65-F5344CB8AC3E}">
        <p14:creationId xmlns:p14="http://schemas.microsoft.com/office/powerpoint/2010/main" val="337396579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lstStyle/>
          <a:p>
            <a:r>
              <a:rPr lang="ru-RU" sz="3600" b="1" u="sng" dirty="0" err="1" smtClean="0"/>
              <a:t>Эритроцитосодержащие</a:t>
            </a:r>
            <a:r>
              <a:rPr lang="ru-RU" sz="3600" b="1" u="sng" dirty="0" smtClean="0"/>
              <a:t> среды:</a:t>
            </a:r>
            <a:br>
              <a:rPr lang="ru-RU" sz="3600" b="1" u="sng" dirty="0" smtClean="0"/>
            </a:br>
            <a:r>
              <a:rPr lang="ru-RU" sz="3600" dirty="0" smtClean="0"/>
              <a:t>Форма 64, т. 6000, гр.6 сумма строк 3-9, 24-24 =ф. 30,т. 3200 гр. 4, стр.2</a:t>
            </a:r>
            <a:br>
              <a:rPr lang="ru-RU" sz="3600" dirty="0" smtClean="0"/>
            </a:br>
            <a:r>
              <a:rPr lang="ru-RU" sz="3600" dirty="0"/>
              <a:t>Форма 64, т. 6000, </a:t>
            </a:r>
            <a:r>
              <a:rPr lang="ru-RU" sz="3600" dirty="0" smtClean="0"/>
              <a:t>гр.8 </a:t>
            </a:r>
            <a:r>
              <a:rPr lang="ru-RU" sz="3600" dirty="0"/>
              <a:t>сумма строк </a:t>
            </a:r>
            <a:r>
              <a:rPr lang="ru-RU" sz="3600" dirty="0" smtClean="0"/>
              <a:t>3-9</a:t>
            </a:r>
            <a:r>
              <a:rPr lang="ru-RU" sz="3600" dirty="0"/>
              <a:t>, 24-24 =ф. 30,т. 3200 гр</a:t>
            </a:r>
            <a:r>
              <a:rPr lang="ru-RU" sz="3600" dirty="0" smtClean="0"/>
              <a:t>. 5, стр.2</a:t>
            </a:r>
            <a:br>
              <a:rPr lang="ru-RU" sz="3600" dirty="0" smtClean="0"/>
            </a:br>
            <a:r>
              <a:rPr lang="ru-RU" sz="3600" b="1" u="sng" dirty="0" smtClean="0"/>
              <a:t>Концентрат тромбоцитов</a:t>
            </a:r>
            <a:br>
              <a:rPr lang="ru-RU" sz="3600" b="1" u="sng" dirty="0" smtClean="0"/>
            </a:br>
            <a:r>
              <a:rPr lang="ru-RU" sz="3600" dirty="0"/>
              <a:t>Форма 64, т. 6000, гр.6 сумма строк </a:t>
            </a:r>
            <a:r>
              <a:rPr lang="ru-RU" sz="3600" dirty="0" smtClean="0"/>
              <a:t>10-19</a:t>
            </a:r>
            <a:r>
              <a:rPr lang="ru-RU" sz="3600" dirty="0"/>
              <a:t>, </a:t>
            </a:r>
            <a:r>
              <a:rPr lang="ru-RU" sz="3600" dirty="0" smtClean="0"/>
              <a:t>26 </a:t>
            </a:r>
            <a:r>
              <a:rPr lang="ru-RU" sz="3600" dirty="0"/>
              <a:t>=ф. 30,т. 3200 гр. 4, </a:t>
            </a:r>
            <a:r>
              <a:rPr lang="ru-RU" sz="3600" dirty="0" smtClean="0"/>
              <a:t>стр.4</a:t>
            </a:r>
            <a:br>
              <a:rPr lang="ru-RU" sz="3600" dirty="0" smtClean="0"/>
            </a:br>
            <a:r>
              <a:rPr lang="ru-RU" sz="3600" dirty="0"/>
              <a:t>Форма 64, т. 6000, </a:t>
            </a:r>
            <a:r>
              <a:rPr lang="ru-RU" sz="3600" dirty="0" smtClean="0"/>
              <a:t>гр.8 </a:t>
            </a:r>
            <a:r>
              <a:rPr lang="ru-RU" sz="3600" dirty="0"/>
              <a:t>сумма строк </a:t>
            </a:r>
            <a:r>
              <a:rPr lang="ru-RU" sz="3600" dirty="0" smtClean="0"/>
              <a:t>10-19</a:t>
            </a:r>
            <a:r>
              <a:rPr lang="ru-RU" sz="3600" dirty="0"/>
              <a:t>, </a:t>
            </a:r>
            <a:r>
              <a:rPr lang="ru-RU" sz="3600" dirty="0" smtClean="0"/>
              <a:t>26 </a:t>
            </a:r>
            <a:r>
              <a:rPr lang="ru-RU" sz="3600" dirty="0"/>
              <a:t>=ф. 30,т. 3200 гр. </a:t>
            </a:r>
            <a:r>
              <a:rPr lang="ru-RU" sz="3600" dirty="0" smtClean="0"/>
              <a:t>5, стр.4</a:t>
            </a:r>
            <a:br>
              <a:rPr lang="ru-RU" sz="3600" dirty="0" smtClean="0"/>
            </a:br>
            <a:endParaRPr lang="ru-RU" sz="3600" b="1" u="sng" dirty="0"/>
          </a:p>
        </p:txBody>
      </p:sp>
      <p:sp>
        <p:nvSpPr>
          <p:cNvPr id="5" name="Равнобедренный треугольник 4"/>
          <p:cNvSpPr/>
          <p:nvPr/>
        </p:nvSpPr>
        <p:spPr>
          <a:xfrm rot="5400000" flipH="1">
            <a:off x="176162" y="926364"/>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Равнобедренный треугольник 6"/>
          <p:cNvSpPr/>
          <p:nvPr/>
        </p:nvSpPr>
        <p:spPr>
          <a:xfrm rot="5400000" flipH="1">
            <a:off x="176162" y="2068147"/>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8" name="Равнобедренный треугольник 7"/>
          <p:cNvSpPr/>
          <p:nvPr/>
        </p:nvSpPr>
        <p:spPr>
          <a:xfrm rot="5400000" flipH="1">
            <a:off x="175755" y="3799689"/>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Равнобедренный треугольник 8"/>
          <p:cNvSpPr/>
          <p:nvPr/>
        </p:nvSpPr>
        <p:spPr>
          <a:xfrm rot="5400000" flipH="1">
            <a:off x="195628" y="4771797"/>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253450399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lstStyle/>
          <a:p>
            <a:r>
              <a:rPr lang="ru-RU" sz="3600" b="1" u="sng" dirty="0"/>
              <a:t>Плазма всех видов</a:t>
            </a:r>
            <a:r>
              <a:rPr lang="ru-RU" sz="3600" dirty="0"/>
              <a:t/>
            </a:r>
            <a:br>
              <a:rPr lang="ru-RU" sz="3600" dirty="0"/>
            </a:br>
            <a:r>
              <a:rPr lang="ru-RU" sz="3600" dirty="0"/>
              <a:t>Форма 64, т. 6000, гр.6 сумма строк </a:t>
            </a:r>
            <a:r>
              <a:rPr lang="ru-RU" sz="3600" dirty="0" smtClean="0"/>
              <a:t>20-23,27-30 </a:t>
            </a:r>
            <a:r>
              <a:rPr lang="ru-RU" sz="3600" dirty="0"/>
              <a:t>=ф. 30,т. 3200 гр. 4, </a:t>
            </a:r>
            <a:r>
              <a:rPr lang="ru-RU" sz="3600" dirty="0" smtClean="0"/>
              <a:t>стр.3</a:t>
            </a:r>
            <a:r>
              <a:rPr lang="ru-RU" sz="3600" dirty="0"/>
              <a:t/>
            </a:r>
            <a:br>
              <a:rPr lang="ru-RU" sz="3600" dirty="0"/>
            </a:br>
            <a:r>
              <a:rPr lang="ru-RU" sz="3600" dirty="0"/>
              <a:t>Форма 64, т. 6000, </a:t>
            </a:r>
            <a:r>
              <a:rPr lang="ru-RU" sz="3600" dirty="0" smtClean="0"/>
              <a:t>гр.8 </a:t>
            </a:r>
            <a:r>
              <a:rPr lang="ru-RU" sz="3600" dirty="0"/>
              <a:t>сумма строк </a:t>
            </a:r>
            <a:r>
              <a:rPr lang="ru-RU" sz="3600" dirty="0" smtClean="0"/>
              <a:t>20-23,27-30 </a:t>
            </a:r>
            <a:r>
              <a:rPr lang="ru-RU" sz="3600" dirty="0"/>
              <a:t>=ф. 30,т. 3200 гр. </a:t>
            </a:r>
            <a:r>
              <a:rPr lang="ru-RU" sz="3600" dirty="0" smtClean="0"/>
              <a:t>5, стр.3</a:t>
            </a:r>
            <a:br>
              <a:rPr lang="ru-RU" sz="3600" dirty="0" smtClean="0"/>
            </a:br>
            <a:r>
              <a:rPr lang="ru-RU" sz="3600" dirty="0" smtClean="0"/>
              <a:t/>
            </a:r>
            <a:br>
              <a:rPr lang="ru-RU" sz="3600" dirty="0" smtClean="0"/>
            </a:br>
            <a:r>
              <a:rPr lang="ru-RU" sz="3600" dirty="0" smtClean="0"/>
              <a:t>!!! </a:t>
            </a:r>
            <a:r>
              <a:rPr lang="ru-RU" sz="3600" u="sng" dirty="0" smtClean="0">
                <a:solidFill>
                  <a:srgbClr val="FF0000"/>
                </a:solidFill>
              </a:rPr>
              <a:t>По гр. 9 т. 5000, 6000 предоставить пояснительную записку с указанием причины утилизации</a:t>
            </a:r>
            <a:endParaRPr lang="ru-RU" sz="3600" u="sng" dirty="0">
              <a:solidFill>
                <a:srgbClr val="FF0000"/>
              </a:solidFill>
            </a:endParaRPr>
          </a:p>
        </p:txBody>
      </p:sp>
      <p:sp>
        <p:nvSpPr>
          <p:cNvPr id="3" name="Равнобедренный треугольник 2"/>
          <p:cNvSpPr/>
          <p:nvPr/>
        </p:nvSpPr>
        <p:spPr>
          <a:xfrm rot="5400000" flipH="1">
            <a:off x="274137" y="1567441"/>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4" name="Равнобедренный треугольник 3"/>
          <p:cNvSpPr/>
          <p:nvPr/>
        </p:nvSpPr>
        <p:spPr>
          <a:xfrm rot="5400000" flipH="1">
            <a:off x="274137" y="2647561"/>
            <a:ext cx="360040" cy="482758"/>
          </a:xfrm>
          <a:prstGeom prs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101963493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683568" y="404663"/>
            <a:ext cx="7848872" cy="5232202"/>
          </a:xfrm>
          <a:prstGeom prst="rect">
            <a:avLst/>
          </a:prstGeom>
        </p:spPr>
        <p:txBody>
          <a:bodyPr wrap="square">
            <a:spAutoFit/>
          </a:bodyPr>
          <a:lstStyle/>
          <a:p>
            <a:endParaRPr lang="ru-RU" dirty="0"/>
          </a:p>
          <a:p>
            <a:endParaRPr lang="ru-RU" dirty="0"/>
          </a:p>
          <a:p>
            <a:r>
              <a:rPr lang="ru-RU" sz="2800" dirty="0"/>
              <a:t>Ф</a:t>
            </a:r>
            <a:r>
              <a:rPr lang="ru-RU" sz="2800" dirty="0" smtClean="0"/>
              <a:t>орма </a:t>
            </a:r>
            <a:r>
              <a:rPr lang="ru-RU" sz="2800" dirty="0"/>
              <a:t>федерального статистического наблюдения № 30 составляется всеми медицинскими организациями, входящими в </a:t>
            </a:r>
            <a:r>
              <a:rPr lang="ru-RU" sz="2800" b="1" dirty="0"/>
              <a:t>номенклатуру медицинских организаций </a:t>
            </a:r>
            <a:r>
              <a:rPr lang="ru-RU" sz="2800" dirty="0"/>
              <a:t>(приказ Минздрава России от 06.08.2013 № 529н, зарегистрирован в Министерстве юстиции Российской Федерации 13.09.2013 № 29950) </a:t>
            </a:r>
          </a:p>
          <a:p>
            <a:r>
              <a:rPr lang="ru-RU" sz="2800" dirty="0" smtClean="0">
                <a:solidFill>
                  <a:srgbClr val="FF0000"/>
                </a:solidFill>
              </a:rPr>
              <a:t>!</a:t>
            </a:r>
            <a:r>
              <a:rPr lang="ru-RU" sz="2800" dirty="0" smtClean="0"/>
              <a:t> Клиники </a:t>
            </a:r>
            <a:r>
              <a:rPr lang="ru-RU" sz="2800" dirty="0"/>
              <a:t>ВУЗов и НИИ </a:t>
            </a:r>
            <a:r>
              <a:rPr lang="ru-RU" sz="2800" dirty="0" smtClean="0"/>
              <a:t>(подчинения МЗРФ и академии наук) также заполняют  форму  </a:t>
            </a:r>
            <a:endParaRPr lang="ru-RU" sz="2800" dirty="0"/>
          </a:p>
          <a:p>
            <a:endParaRPr lang="ru-RU" dirty="0"/>
          </a:p>
        </p:txBody>
      </p:sp>
    </p:spTree>
    <p:extLst>
      <p:ext uri="{BB962C8B-B14F-4D97-AF65-F5344CB8AC3E}">
        <p14:creationId xmlns:p14="http://schemas.microsoft.com/office/powerpoint/2010/main" val="32119150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7" name="Таблица 6"/>
          <p:cNvGraphicFramePr>
            <a:graphicFrameLocks noGrp="1"/>
          </p:cNvGraphicFramePr>
          <p:nvPr>
            <p:ph type="tbl" idx="1"/>
            <p:extLst/>
          </p:nvPr>
        </p:nvGraphicFramePr>
        <p:xfrm>
          <a:off x="632777" y="1295401"/>
          <a:ext cx="8096315" cy="2349622"/>
        </p:xfrm>
        <a:graphic>
          <a:graphicData uri="http://schemas.openxmlformats.org/drawingml/2006/table">
            <a:tbl>
              <a:tblPr firstRow="1" firstCol="1" bandRow="1">
                <a:tableStyleId>{5C22544A-7EE6-4342-B048-85BDC9FD1C3A}</a:tableStyleId>
              </a:tblPr>
              <a:tblGrid>
                <a:gridCol w="4320601">
                  <a:extLst>
                    <a:ext uri="{9D8B030D-6E8A-4147-A177-3AD203B41FA5}">
                      <a16:colId xmlns="" xmlns:a16="http://schemas.microsoft.com/office/drawing/2014/main" val="1085761373"/>
                    </a:ext>
                  </a:extLst>
                </a:gridCol>
                <a:gridCol w="704765">
                  <a:extLst>
                    <a:ext uri="{9D8B030D-6E8A-4147-A177-3AD203B41FA5}">
                      <a16:colId xmlns="" xmlns:a16="http://schemas.microsoft.com/office/drawing/2014/main" val="2962686166"/>
                    </a:ext>
                  </a:extLst>
                </a:gridCol>
                <a:gridCol w="1128277">
                  <a:extLst>
                    <a:ext uri="{9D8B030D-6E8A-4147-A177-3AD203B41FA5}">
                      <a16:colId xmlns="" xmlns:a16="http://schemas.microsoft.com/office/drawing/2014/main" val="655358359"/>
                    </a:ext>
                  </a:extLst>
                </a:gridCol>
                <a:gridCol w="1942672">
                  <a:extLst>
                    <a:ext uri="{9D8B030D-6E8A-4147-A177-3AD203B41FA5}">
                      <a16:colId xmlns="" xmlns:a16="http://schemas.microsoft.com/office/drawing/2014/main" val="1255260262"/>
                    </a:ext>
                  </a:extLst>
                </a:gridCol>
              </a:tblGrid>
              <a:tr h="1174812">
                <a:tc>
                  <a:txBody>
                    <a:bodyPr/>
                    <a:lstStyle/>
                    <a:p>
                      <a:pPr algn="ctr">
                        <a:spcAft>
                          <a:spcPts val="0"/>
                        </a:spcAft>
                      </a:pPr>
                      <a:r>
                        <a:rPr lang="ru-RU" sz="1000" dirty="0">
                          <a:solidFill>
                            <a:schemeClr val="tx1"/>
                          </a:solidFill>
                          <a:effectLst/>
                        </a:rPr>
                        <a:t>Наименование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br>
                        <a:rPr lang="ru-RU" sz="1000" dirty="0">
                          <a:solidFill>
                            <a:schemeClr val="tx1"/>
                          </a:solidFill>
                          <a:effectLst/>
                        </a:rPr>
                      </a:br>
                      <a:r>
                        <a:rPr lang="ru-RU" sz="1000" dirty="0">
                          <a:solidFill>
                            <a:schemeClr val="tx1"/>
                          </a:solidFill>
                          <a:effectLst/>
                        </a:rPr>
                        <a:t>строки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Отметка </a:t>
                      </a:r>
                      <a:br>
                        <a:rPr lang="ru-RU" sz="1000" dirty="0">
                          <a:solidFill>
                            <a:schemeClr val="tx1"/>
                          </a:solidFill>
                          <a:effectLst/>
                        </a:rPr>
                      </a:br>
                      <a:r>
                        <a:rPr lang="ru-RU" sz="1000" dirty="0">
                          <a:solidFill>
                            <a:schemeClr val="tx1"/>
                          </a:solidFill>
                          <a:effectLst/>
                        </a:rPr>
                        <a:t>(нет – 0,</a:t>
                      </a:r>
                      <a:br>
                        <a:rPr lang="ru-RU" sz="1000" dirty="0">
                          <a:solidFill>
                            <a:schemeClr val="tx1"/>
                          </a:solidFill>
                          <a:effectLst/>
                        </a:rPr>
                      </a:br>
                      <a:r>
                        <a:rPr lang="ru-RU" sz="1000" dirty="0">
                          <a:solidFill>
                            <a:schemeClr val="tx1"/>
                          </a:solidFill>
                          <a:effectLst/>
                        </a:rPr>
                        <a:t>да –1)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highlight>
                            <a:srgbClr val="FFFF00"/>
                          </a:highlight>
                        </a:rPr>
                        <a:t>Участвующая в создании и тиражировании «Новой модели медицинской организации»</a:t>
                      </a:r>
                      <a:endParaRPr lang="ru-RU" sz="1200" dirty="0">
                        <a:solidFill>
                          <a:schemeClr val="tx1"/>
                        </a:solidFill>
                        <a:effectLst/>
                      </a:endParaRPr>
                    </a:p>
                    <a:p>
                      <a:pPr>
                        <a:spcAft>
                          <a:spcPts val="0"/>
                        </a:spcAft>
                      </a:pPr>
                      <a:r>
                        <a:rPr lang="ru-RU" sz="1000" dirty="0">
                          <a:solidFill>
                            <a:schemeClr val="tx1"/>
                          </a:solidFill>
                          <a:effectLst/>
                          <a:highlight>
                            <a:srgbClr val="FFFF00"/>
                          </a:highlight>
                        </a:rPr>
                        <a:t>            (нет – 0, да –1)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530554839"/>
                  </a:ext>
                </a:extLst>
              </a:tr>
              <a:tr h="234962">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highlight>
                            <a:srgbClr val="FFFF00"/>
                          </a:highlight>
                        </a:rPr>
                        <a:t>4</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842172712"/>
                  </a:ext>
                </a:extLst>
              </a:tr>
              <a:tr h="234962">
                <a:tc>
                  <a:txBody>
                    <a:bodyPr/>
                    <a:lstStyle/>
                    <a:p>
                      <a:pPr>
                        <a:spcAft>
                          <a:spcPts val="0"/>
                        </a:spcAft>
                      </a:pPr>
                      <a:r>
                        <a:rPr lang="ru-RU" sz="1000" dirty="0">
                          <a:solidFill>
                            <a:schemeClr val="tx1"/>
                          </a:solidFill>
                          <a:effectLst/>
                        </a:rPr>
                        <a:t>Подчиненность:  муниципальная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2298951183"/>
                  </a:ext>
                </a:extLst>
              </a:tr>
              <a:tr h="234962">
                <a:tc>
                  <a:txBody>
                    <a:bodyPr/>
                    <a:lstStyle/>
                    <a:p>
                      <a:pPr>
                        <a:spcAft>
                          <a:spcPts val="0"/>
                        </a:spcAft>
                      </a:pPr>
                      <a:r>
                        <a:rPr lang="ru-RU" sz="1000" dirty="0">
                          <a:solidFill>
                            <a:schemeClr val="tx1"/>
                          </a:solidFill>
                          <a:effectLst/>
                        </a:rPr>
                        <a:t>                             субъекту Российской Федерации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2</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772706964"/>
                  </a:ext>
                </a:extLst>
              </a:tr>
              <a:tr h="234962">
                <a:tc>
                  <a:txBody>
                    <a:bodyPr/>
                    <a:lstStyle/>
                    <a:p>
                      <a:pPr>
                        <a:spcAft>
                          <a:spcPts val="0"/>
                        </a:spcAft>
                      </a:pPr>
                      <a:r>
                        <a:rPr lang="ru-RU" sz="1000" dirty="0">
                          <a:solidFill>
                            <a:schemeClr val="tx1"/>
                          </a:solidFill>
                          <a:effectLst/>
                        </a:rPr>
                        <a:t>                             федеральная</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3</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204328682"/>
                  </a:ext>
                </a:extLst>
              </a:tr>
              <a:tr h="234962">
                <a:tc>
                  <a:txBody>
                    <a:bodyPr/>
                    <a:lstStyle/>
                    <a:p>
                      <a:pPr>
                        <a:spcAft>
                          <a:spcPts val="0"/>
                        </a:spcAft>
                      </a:pPr>
                      <a:r>
                        <a:rPr lang="ru-RU" sz="1000">
                          <a:solidFill>
                            <a:schemeClr val="tx1"/>
                          </a:solidFill>
                          <a:effectLst/>
                        </a:rPr>
                        <a:t>Медицинская организация расположена в сельской местности</a:t>
                      </a:r>
                      <a:endParaRPr lang="ru-RU" sz="120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4</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0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3159369402"/>
                  </a:ext>
                </a:extLst>
              </a:tr>
            </a:tbl>
          </a:graphicData>
        </a:graphic>
      </p:graphicFrame>
      <p:sp>
        <p:nvSpPr>
          <p:cNvPr id="15362" name="Rectangle 2"/>
          <p:cNvSpPr>
            <a:spLocks noGrp="1" noChangeArrowheads="1"/>
          </p:cNvSpPr>
          <p:nvPr>
            <p:ph type="title"/>
          </p:nvPr>
        </p:nvSpPr>
        <p:spPr>
          <a:xfrm>
            <a:off x="2590800" y="457200"/>
            <a:ext cx="3810000" cy="381000"/>
          </a:xfrm>
        </p:spPr>
        <p:txBody>
          <a:bodyPr rtlCol="0">
            <a:normAutofit fontScale="90000"/>
          </a:bodyPr>
          <a:lstStyle/>
          <a:p>
            <a:pPr eaLnBrk="1" fontAlgn="auto" hangingPunct="1">
              <a:spcAft>
                <a:spcPts val="0"/>
              </a:spcAft>
              <a:defRPr/>
            </a:pPr>
            <a:r>
              <a:rPr lang="ru-RU" sz="2000" b="1" dirty="0" smtClean="0">
                <a:latin typeface="Times New Roman" pitchFamily="18" charset="0"/>
              </a:rPr>
              <a:t>1. Общие сведения</a:t>
            </a:r>
          </a:p>
        </p:txBody>
      </p:sp>
      <p:sp>
        <p:nvSpPr>
          <p:cNvPr id="7201" name="Rectangle 3"/>
          <p:cNvSpPr>
            <a:spLocks noChangeArrowheads="1"/>
          </p:cNvSpPr>
          <p:nvPr/>
        </p:nvSpPr>
        <p:spPr bwMode="auto">
          <a:xfrm>
            <a:off x="2027238" y="2192338"/>
            <a:ext cx="3403600" cy="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endParaRPr lang="ru-RU" altLang="ru-RU" sz="2000">
              <a:latin typeface="Times New Roman" panose="02020603050405020304" pitchFamily="18" charset="0"/>
            </a:endParaRPr>
          </a:p>
        </p:txBody>
      </p:sp>
      <p:sp>
        <p:nvSpPr>
          <p:cNvPr id="7202" name="Rectangle 4"/>
          <p:cNvSpPr>
            <a:spLocks noChangeArrowheads="1"/>
          </p:cNvSpPr>
          <p:nvPr/>
        </p:nvSpPr>
        <p:spPr bwMode="auto">
          <a:xfrm>
            <a:off x="457200" y="914400"/>
            <a:ext cx="2057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2000" b="1">
                <a:latin typeface="Times New Roman" panose="02020603050405020304" pitchFamily="18" charset="0"/>
              </a:rPr>
              <a:t>Таблица 1000</a:t>
            </a:r>
          </a:p>
        </p:txBody>
      </p:sp>
      <p:sp>
        <p:nvSpPr>
          <p:cNvPr id="7206" name="Rectangle 214"/>
          <p:cNvSpPr>
            <a:spLocks noChangeArrowheads="1"/>
          </p:cNvSpPr>
          <p:nvPr/>
        </p:nvSpPr>
        <p:spPr bwMode="auto">
          <a:xfrm>
            <a:off x="899592" y="4149080"/>
            <a:ext cx="7416824" cy="1440159"/>
          </a:xfrm>
          <a:prstGeom prst="rect">
            <a:avLst/>
          </a:prstGeom>
          <a:ln/>
          <a:extLst/>
        </p:spPr>
        <p:style>
          <a:lnRef idx="2">
            <a:schemeClr val="dk1"/>
          </a:lnRef>
          <a:fillRef idx="1">
            <a:schemeClr val="lt1"/>
          </a:fillRef>
          <a:effectRef idx="0">
            <a:schemeClr val="dk1"/>
          </a:effectRef>
          <a:fontRef idx="minor">
            <a:schemeClr val="dk1"/>
          </a:fontRef>
        </p:style>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ru-RU" altLang="ru-RU" sz="1600" b="1" dirty="0" smtClean="0">
                <a:latin typeface="Times New Roman" panose="02020603050405020304" pitchFamily="18" charset="0"/>
              </a:rPr>
              <a:t>Таблица заполняется только юридическим лицом (головное учреждение), структурные подразделения, находящиеся на разных территориях, таблицу </a:t>
            </a:r>
            <a:r>
              <a:rPr lang="ru-RU" altLang="ru-RU" sz="1600" b="1" dirty="0" smtClean="0">
                <a:solidFill>
                  <a:srgbClr val="FF0000"/>
                </a:solidFill>
                <a:latin typeface="Times New Roman" panose="02020603050405020304" pitchFamily="18" charset="0"/>
              </a:rPr>
              <a:t>НЕ </a:t>
            </a:r>
            <a:r>
              <a:rPr lang="ru-RU" altLang="ru-RU" sz="1600" b="1" dirty="0" smtClean="0">
                <a:latin typeface="Times New Roman" panose="02020603050405020304" pitchFamily="18" charset="0"/>
              </a:rPr>
              <a:t>заполняют</a:t>
            </a:r>
            <a:endParaRPr lang="ru-RU" altLang="ru-RU" sz="1600" b="1" dirty="0">
              <a:latin typeface="Times New Roman" panose="02020603050405020304" pitchFamily="18" charset="0"/>
            </a:endParaRPr>
          </a:p>
        </p:txBody>
      </p:sp>
      <p:sp>
        <p:nvSpPr>
          <p:cNvPr id="3" name="AutoShape 2" descr="blob:https://web.whatsapp.com/de9c4734-9510-4421-9157-6441d1f6300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blob:https://web.whatsapp.com/de9c4734-9510-4421-9157-6441d1f6300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blob:https://web.whatsapp.com/de9c4734-9510-4421-9157-6441d1f63002"/>
          <p:cNvSpPr>
            <a:spLocks noChangeAspect="1" noChangeArrowheads="1"/>
          </p:cNvSpPr>
          <p:nvPr/>
        </p:nvSpPr>
        <p:spPr bwMode="auto">
          <a:xfrm>
            <a:off x="-1260648" y="160337"/>
            <a:ext cx="2025823"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88630342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rot="10956698" flipV="1">
            <a:off x="7452320" y="6381328"/>
            <a:ext cx="905868" cy="476672"/>
          </a:xfrm>
        </p:spPr>
        <p:txBody>
          <a:bodyPr lIns="95782" tIns="47891" rIns="95782" bIns="47891"/>
          <a:lstStyle/>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dirty="0">
                <a:solidFill>
                  <a:schemeClr val="tx1"/>
                </a:solidFill>
                <a:latin typeface="Arial" pitchFamily="34" charset="0"/>
              </a:rPr>
              <a:t>ИЗМЕНЕНИЯ, ВНОСИМЫЕ В ФОРМУ ФЕДЕРАЛЬНОГО  </a:t>
            </a:r>
          </a:p>
          <a:p>
            <a:r>
              <a:rPr lang="ru-RU" sz="1600" b="1" dirty="0">
                <a:solidFill>
                  <a:schemeClr val="tx1"/>
                </a:solidFill>
                <a:latin typeface="Arial" pitchFamily="34" charset="0"/>
              </a:rPr>
              <a:t>СТАТИСТИЧЕСКОГО   НАБЛЮДЕНИЯ № 30</a:t>
            </a:r>
          </a:p>
        </p:txBody>
      </p:sp>
      <p:sp>
        <p:nvSpPr>
          <p:cNvPr id="349191" name="Rectangle 7"/>
          <p:cNvSpPr>
            <a:spLocks noChangeArrowheads="1"/>
          </p:cNvSpPr>
          <p:nvPr/>
        </p:nvSpPr>
        <p:spPr bwMode="auto">
          <a:xfrm>
            <a:off x="539552" y="764704"/>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899592" y="692696"/>
            <a:ext cx="6984776"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В </a:t>
            </a:r>
            <a:r>
              <a:rPr lang="ru-RU" sz="1600" b="1" dirty="0">
                <a:latin typeface="Times New Roman" pitchFamily="18" charset="0"/>
                <a:cs typeface="Times New Roman" pitchFamily="18" charset="0"/>
              </a:rPr>
              <a:t>таблицу 1001  добавлены строки:</a:t>
            </a:r>
          </a:p>
          <a:p>
            <a:endParaRPr lang="ru-RU" sz="1600" b="1" dirty="0"/>
          </a:p>
        </p:txBody>
      </p:sp>
      <p:graphicFrame>
        <p:nvGraphicFramePr>
          <p:cNvPr id="12" name="Таблица 11"/>
          <p:cNvGraphicFramePr>
            <a:graphicFrameLocks noGrp="1"/>
          </p:cNvGraphicFramePr>
          <p:nvPr/>
        </p:nvGraphicFramePr>
        <p:xfrm>
          <a:off x="684213" y="1196751"/>
          <a:ext cx="7848227" cy="2467995"/>
        </p:xfrm>
        <a:graphic>
          <a:graphicData uri="http://schemas.openxmlformats.org/drawingml/2006/table">
            <a:tbl>
              <a:tblPr/>
              <a:tblGrid>
                <a:gridCol w="6685527"/>
                <a:gridCol w="1162700"/>
              </a:tblGrid>
              <a:tr h="289292">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679">
                <a:tc>
                  <a:txBody>
                    <a:bodyPr/>
                    <a:lstStyle/>
                    <a:p>
                      <a:pPr>
                        <a:spcAft>
                          <a:spcPts val="0"/>
                        </a:spcAft>
                      </a:pPr>
                      <a:r>
                        <a:rPr lang="ru-RU" sz="1400" dirty="0">
                          <a:latin typeface="Times New Roman"/>
                          <a:ea typeface="Times New Roman"/>
                          <a:cs typeface="Times New Roman"/>
                        </a:rPr>
                        <a:t>Детские поликлиники (отделения, кабинеты)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13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654">
                <a:tc>
                  <a:txBody>
                    <a:bodyPr/>
                    <a:lstStyle/>
                    <a:p>
                      <a:pPr>
                        <a:spcAft>
                          <a:spcPts val="0"/>
                        </a:spcAft>
                      </a:pPr>
                      <a:r>
                        <a:rPr lang="ru-RU" sz="1400" dirty="0">
                          <a:latin typeface="Times New Roman"/>
                          <a:ea typeface="Times New Roman"/>
                          <a:cs typeface="Times New Roman"/>
                        </a:rPr>
                        <a:t>   из них участвующие в создании и тиражировании «Новой модели медицинской</a:t>
                      </a:r>
                    </a:p>
                    <a:p>
                      <a:pPr>
                        <a:spcAft>
                          <a:spcPts val="0"/>
                        </a:spcAft>
                      </a:pPr>
                      <a:r>
                        <a:rPr lang="ru-RU" sz="1400" dirty="0">
                          <a:latin typeface="Times New Roman"/>
                          <a:ea typeface="Times New Roman"/>
                          <a:cs typeface="Times New Roman"/>
                        </a:rPr>
                        <a:t>               организации»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13.1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679">
                <a:tc>
                  <a:txBody>
                    <a:bodyPr/>
                    <a:lstStyle/>
                    <a:p>
                      <a:pPr>
                        <a:spcAft>
                          <a:spcPts val="0"/>
                        </a:spcAft>
                      </a:pPr>
                      <a:r>
                        <a:rPr lang="ru-RU" sz="1400" dirty="0">
                          <a:solidFill>
                            <a:srgbClr val="FF0000"/>
                          </a:solidFill>
                          <a:latin typeface="Times New Roman"/>
                          <a:ea typeface="Times New Roman"/>
                          <a:cs typeface="Times New Roman"/>
                        </a:rPr>
                        <a:t>              с современной инфраструктурой оказания медицинской помощи детям</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13.2</a:t>
                      </a:r>
                      <a:endParaRPr lang="ru-RU"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679">
                <a:tc>
                  <a:txBody>
                    <a:bodyPr/>
                    <a:lstStyle/>
                    <a:p>
                      <a:pPr>
                        <a:spcAft>
                          <a:spcPts val="0"/>
                        </a:spcAft>
                      </a:pPr>
                      <a:r>
                        <a:rPr lang="ru-RU" sz="1400" dirty="0">
                          <a:latin typeface="Times New Roman"/>
                          <a:ea typeface="Times New Roman"/>
                          <a:cs typeface="Times New Roman"/>
                        </a:rPr>
                        <a:t>Консультативно-диагностические центры для детей</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31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67654">
                <a:tc>
                  <a:txBody>
                    <a:bodyPr/>
                    <a:lstStyle/>
                    <a:p>
                      <a:pPr>
                        <a:spcAft>
                          <a:spcPts val="0"/>
                        </a:spcAft>
                      </a:pPr>
                      <a:r>
                        <a:rPr lang="ru-RU" sz="1400" dirty="0">
                          <a:latin typeface="Times New Roman"/>
                          <a:ea typeface="Times New Roman"/>
                          <a:cs typeface="Times New Roman"/>
                        </a:rPr>
                        <a:t>   из них участвующие в создании и тиражировании «Новой модели медицинской</a:t>
                      </a:r>
                    </a:p>
                    <a:p>
                      <a:pPr>
                        <a:spcAft>
                          <a:spcPts val="0"/>
                        </a:spcAft>
                      </a:pPr>
                      <a:r>
                        <a:rPr lang="ru-RU" sz="1400" dirty="0">
                          <a:latin typeface="Times New Roman"/>
                          <a:ea typeface="Times New Roman"/>
                          <a:cs typeface="Times New Roman"/>
                        </a:rPr>
                        <a:t>               организации»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31.1</a:t>
                      </a:r>
                      <a:endParaRPr lang="ru-RU" sz="14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679">
                <a:tc>
                  <a:txBody>
                    <a:bodyPr/>
                    <a:lstStyle/>
                    <a:p>
                      <a:pPr>
                        <a:spcAft>
                          <a:spcPts val="0"/>
                        </a:spcAft>
                      </a:pPr>
                      <a:r>
                        <a:rPr lang="ru-RU" sz="1400" dirty="0">
                          <a:solidFill>
                            <a:srgbClr val="FF0000"/>
                          </a:solidFill>
                          <a:latin typeface="Times New Roman"/>
                          <a:ea typeface="Times New Roman"/>
                          <a:cs typeface="Times New Roman"/>
                        </a:rPr>
                        <a:t>              с современной инфраструктурой оказания медицинской помощи детям</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31.2</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8679">
                <a:tc>
                  <a:txBody>
                    <a:bodyPr/>
                    <a:lstStyle/>
                    <a:p>
                      <a:pPr>
                        <a:spcAft>
                          <a:spcPts val="0"/>
                        </a:spcAft>
                      </a:pPr>
                      <a:r>
                        <a:rPr lang="ru-RU" sz="1400" dirty="0">
                          <a:solidFill>
                            <a:srgbClr val="FF0000"/>
                          </a:solidFill>
                          <a:latin typeface="Times New Roman"/>
                          <a:ea typeface="Times New Roman"/>
                          <a:cs typeface="Times New Roman"/>
                        </a:rPr>
                        <a:t>Центры (отделения)  вспомогательных репродуктивных технологий</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126</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Rectangle 9"/>
          <p:cNvSpPr>
            <a:spLocks noChangeArrowheads="1"/>
          </p:cNvSpPr>
          <p:nvPr/>
        </p:nvSpPr>
        <p:spPr bwMode="auto">
          <a:xfrm>
            <a:off x="755576" y="3933056"/>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14" name="Прямоугольник 13"/>
          <p:cNvSpPr/>
          <p:nvPr/>
        </p:nvSpPr>
        <p:spPr>
          <a:xfrm>
            <a:off x="1835696" y="3717032"/>
            <a:ext cx="5205720" cy="369332"/>
          </a:xfrm>
          <a:prstGeom prst="rect">
            <a:avLst/>
          </a:prstGeom>
        </p:spPr>
        <p:txBody>
          <a:bodyPr wrap="none">
            <a:spAutoFit/>
          </a:bodyPr>
          <a:lstStyle/>
          <a:p>
            <a:r>
              <a:rPr lang="ru-RU" b="1" dirty="0" smtClean="0">
                <a:latin typeface="Times New Roman" pitchFamily="18" charset="0"/>
                <a:cs typeface="Times New Roman" pitchFamily="18" charset="0"/>
              </a:rPr>
              <a:t>В таблице 1001  изменены наименования строк:</a:t>
            </a:r>
            <a:endParaRPr lang="ru-RU" dirty="0"/>
          </a:p>
        </p:txBody>
      </p:sp>
      <p:graphicFrame>
        <p:nvGraphicFramePr>
          <p:cNvPr id="15" name="Таблица 14"/>
          <p:cNvGraphicFramePr>
            <a:graphicFrameLocks noGrp="1"/>
          </p:cNvGraphicFramePr>
          <p:nvPr/>
        </p:nvGraphicFramePr>
        <p:xfrm>
          <a:off x="899592" y="4077072"/>
          <a:ext cx="7776864" cy="1921320"/>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lnSpc>
                          <a:spcPts val="1000"/>
                        </a:lnSpc>
                        <a:spcAft>
                          <a:spcPts val="0"/>
                        </a:spcAft>
                      </a:pPr>
                      <a:r>
                        <a:rPr lang="ru-RU" sz="1400" dirty="0">
                          <a:latin typeface="Times New Roman" pitchFamily="18" charset="0"/>
                          <a:ea typeface="Times New Roman"/>
                          <a:cs typeface="Times New Roman" pitchFamily="18" charset="0"/>
                        </a:rPr>
                        <a:t>Амбулатории </a:t>
                      </a:r>
                      <a:r>
                        <a:rPr lang="ru-RU" sz="1400" dirty="0">
                          <a:solidFill>
                            <a:srgbClr val="FF0000"/>
                          </a:solidFill>
                          <a:latin typeface="Times New Roman" pitchFamily="18" charset="0"/>
                          <a:ea typeface="Times New Roman"/>
                          <a:cs typeface="Times New Roman" pitchFamily="18" charset="0"/>
                        </a:rPr>
                        <a:t>(включая передвижные)</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a:latin typeface="Times New Roman" pitchFamily="18" charset="0"/>
                          <a:ea typeface="Times New Roman"/>
                          <a:cs typeface="Times New Roman" pitchFamily="18" charset="0"/>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lnSpc>
                          <a:spcPts val="1000"/>
                        </a:lnSpc>
                        <a:spcAft>
                          <a:spcPts val="0"/>
                        </a:spcAft>
                      </a:pPr>
                      <a:r>
                        <a:rPr lang="ru-RU" sz="1400" strike="sngStrike" dirty="0">
                          <a:solidFill>
                            <a:srgbClr val="FF0000"/>
                          </a:solidFill>
                          <a:latin typeface="Times New Roman" pitchFamily="18" charset="0"/>
                          <a:ea typeface="Times New Roman"/>
                          <a:cs typeface="Times New Roman" pitchFamily="18" charset="0"/>
                        </a:rPr>
                        <a:t>Геронтологические </a:t>
                      </a:r>
                      <a:r>
                        <a:rPr lang="ru-RU" sz="1400" strike="sngStrike" dirty="0" smtClean="0">
                          <a:solidFill>
                            <a:srgbClr val="FF0000"/>
                          </a:solidFill>
                          <a:latin typeface="Times New Roman" pitchFamily="18" charset="0"/>
                          <a:ea typeface="Times New Roman"/>
                          <a:cs typeface="Times New Roman" pitchFamily="18" charset="0"/>
                        </a:rPr>
                        <a:t>  </a:t>
                      </a:r>
                      <a:r>
                        <a:rPr lang="ru-RU" sz="1400" dirty="0" err="1" smtClean="0">
                          <a:solidFill>
                            <a:srgbClr val="FF0000"/>
                          </a:solidFill>
                          <a:latin typeface="Times New Roman" pitchFamily="18" charset="0"/>
                          <a:ea typeface="Times New Roman"/>
                          <a:cs typeface="Times New Roman" pitchFamily="18" charset="0"/>
                        </a:rPr>
                        <a:t>Гериатрические</a:t>
                      </a:r>
                      <a:r>
                        <a:rPr lang="ru-RU" sz="1400" dirty="0" smtClean="0">
                          <a:solidFill>
                            <a:srgbClr val="FF0000"/>
                          </a:solidFill>
                          <a:latin typeface="Times New Roman" pitchFamily="18" charset="0"/>
                          <a:ea typeface="Times New Roman"/>
                          <a:cs typeface="Times New Roman" pitchFamily="18" charset="0"/>
                        </a:rPr>
                        <a:t> </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pitchFamily="18" charset="0"/>
                          <a:ea typeface="Times New Roman"/>
                          <a:cs typeface="Times New Roman"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pitchFamily="18" charset="0"/>
                          <a:ea typeface="Times New Roman"/>
                          <a:cs typeface="Times New Roman" pitchFamily="18" charset="0"/>
                        </a:rPr>
                        <a:t>Паллиативной медицинской помощи </a:t>
                      </a:r>
                      <a:r>
                        <a:rPr lang="ru-RU" sz="1400" dirty="0">
                          <a:solidFill>
                            <a:srgbClr val="FF0000"/>
                          </a:solidFill>
                          <a:latin typeface="Times New Roman" pitchFamily="18" charset="0"/>
                          <a:ea typeface="Times New Roman"/>
                          <a:cs typeface="Times New Roman" pitchFamily="18" charset="0"/>
                        </a:rPr>
                        <a:t>(включая </a:t>
                      </a:r>
                      <a:r>
                        <a:rPr lang="ru-RU" sz="1400" dirty="0" smtClean="0">
                          <a:solidFill>
                            <a:srgbClr val="FF0000"/>
                          </a:solidFill>
                          <a:latin typeface="Times New Roman" pitchFamily="18" charset="0"/>
                          <a:ea typeface="Times New Roman"/>
                          <a:cs typeface="Times New Roman" pitchFamily="18" charset="0"/>
                        </a:rPr>
                        <a:t>передвижные</a:t>
                      </a:r>
                      <a:r>
                        <a:rPr lang="ru-RU" sz="1400" dirty="0">
                          <a:solidFill>
                            <a:srgbClr val="FF0000"/>
                          </a:solidFill>
                          <a:latin typeface="Times New Roman" pitchFamily="18" charset="0"/>
                          <a:ea typeface="Times New Roman"/>
                          <a:cs typeface="Times New Roman" pitchFamily="18" charset="0"/>
                        </a:rPr>
                        <a:t>)</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pitchFamily="18" charset="0"/>
                          <a:ea typeface="Times New Roman"/>
                          <a:cs typeface="Times New Roman" pitchFamily="18" charset="0"/>
                        </a:rPr>
                        <a:t>81</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dirty="0">
                          <a:latin typeface="Times New Roman"/>
                          <a:ea typeface="Times New Roman"/>
                          <a:cs typeface="Times New Roman"/>
                        </a:rPr>
                        <a:t>Стоматологические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109</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marL="180340">
                        <a:spcAft>
                          <a:spcPts val="0"/>
                        </a:spcAft>
                      </a:pPr>
                      <a:r>
                        <a:rPr lang="ru-RU" sz="1400" dirty="0">
                          <a:latin typeface="Times New Roman" pitchFamily="18" charset="0"/>
                          <a:ea typeface="Times New Roman"/>
                          <a:cs typeface="Times New Roman" pitchFamily="18" charset="0"/>
                        </a:rPr>
                        <a:t>       на промышленных предприятиях, </a:t>
                      </a:r>
                      <a:r>
                        <a:rPr lang="ru-RU" sz="1400" dirty="0">
                          <a:solidFill>
                            <a:srgbClr val="FF0000"/>
                          </a:solidFill>
                          <a:latin typeface="Times New Roman" pitchFamily="18" charset="0"/>
                          <a:ea typeface="Times New Roman"/>
                          <a:cs typeface="Times New Roman" pitchFamily="18" charset="0"/>
                        </a:rPr>
                        <a:t>в призывных пунктах</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pitchFamily="18" charset="0"/>
                          <a:ea typeface="Times New Roman"/>
                          <a:cs typeface="Times New Roman" pitchFamily="18" charset="0"/>
                        </a:rPr>
                        <a:t>109.3</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marL="0">
                        <a:spcAft>
                          <a:spcPts val="0"/>
                        </a:spcAft>
                      </a:pPr>
                      <a:r>
                        <a:rPr lang="ru-RU" sz="1400" kern="1200" dirty="0" smtClean="0">
                          <a:solidFill>
                            <a:schemeClr val="tx1"/>
                          </a:solidFill>
                          <a:latin typeface="Times New Roman" pitchFamily="18" charset="0"/>
                          <a:ea typeface="+mn-ea"/>
                          <a:cs typeface="Times New Roman" pitchFamily="18" charset="0"/>
                        </a:rPr>
                        <a:t>Центры </a:t>
                      </a:r>
                      <a:r>
                        <a:rPr lang="ru-RU" sz="1400" kern="1200" dirty="0" smtClean="0">
                          <a:solidFill>
                            <a:srgbClr val="FF0000"/>
                          </a:solidFill>
                          <a:latin typeface="Times New Roman" pitchFamily="18" charset="0"/>
                          <a:ea typeface="+mn-ea"/>
                          <a:cs typeface="Times New Roman" pitchFamily="18" charset="0"/>
                        </a:rPr>
                        <a:t>(отделения) </a:t>
                      </a:r>
                      <a:r>
                        <a:rPr lang="ru-RU" sz="1400" kern="1200" dirty="0" smtClean="0">
                          <a:solidFill>
                            <a:schemeClr val="tx1"/>
                          </a:solidFill>
                          <a:latin typeface="Times New Roman" pitchFamily="18" charset="0"/>
                          <a:ea typeface="+mn-ea"/>
                          <a:cs typeface="Times New Roman" pitchFamily="18" charset="0"/>
                        </a:rPr>
                        <a:t>медико-социальной поддержки беременных женщин, оказавшихся в трудной жизненной ситуации</a:t>
                      </a:r>
                      <a:endParaRPr lang="ru-RU" sz="1400" dirty="0">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kern="1200" dirty="0" smtClean="0">
                          <a:solidFill>
                            <a:srgbClr val="FF0000"/>
                          </a:solidFill>
                          <a:latin typeface="Times New Roman" pitchFamily="18" charset="0"/>
                          <a:ea typeface="+mn-ea"/>
                          <a:cs typeface="Times New Roman" pitchFamily="18" charset="0"/>
                        </a:rPr>
                        <a:t>135</a:t>
                      </a:r>
                      <a:endParaRPr lang="ru-RU" sz="1400" dirty="0">
                        <a:solidFill>
                          <a:srgbClr val="FF0000"/>
                        </a:solidFill>
                        <a:latin typeface="Times New Roman" pitchFamily="18" charset="0"/>
                        <a:ea typeface="Times New Roman"/>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531123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476672"/>
            <a:ext cx="8229600" cy="5649491"/>
          </a:xfrm>
          <a:solidFill>
            <a:schemeClr val="bg1"/>
          </a:solidFill>
        </p:spPr>
        <p:txBody>
          <a:bodyPr/>
          <a:lstStyle/>
          <a:p>
            <a:r>
              <a:rPr lang="ru-RU" dirty="0" smtClean="0"/>
              <a:t>Отчет за 2021 год  приниматься будет дистанционно, по графику в соответствии с Приказом Минздрава Кузбасса</a:t>
            </a:r>
          </a:p>
          <a:p>
            <a:r>
              <a:rPr lang="ru-RU" dirty="0" smtClean="0"/>
              <a:t> Программа «</a:t>
            </a:r>
            <a:r>
              <a:rPr lang="ru-RU" dirty="0" err="1" smtClean="0"/>
              <a:t>Медстат</a:t>
            </a:r>
            <a:r>
              <a:rPr lang="ru-RU" dirty="0" smtClean="0"/>
              <a:t>» (По всем вопросам  программы «</a:t>
            </a:r>
            <a:r>
              <a:rPr lang="ru-RU" dirty="0" err="1" smtClean="0"/>
              <a:t>Медстат</a:t>
            </a:r>
            <a:r>
              <a:rPr lang="ru-RU" dirty="0" smtClean="0"/>
              <a:t>» обращаться к </a:t>
            </a:r>
            <a:r>
              <a:rPr lang="ru-RU" dirty="0"/>
              <a:t>г</a:t>
            </a:r>
            <a:r>
              <a:rPr lang="ru-RU" dirty="0" smtClean="0"/>
              <a:t>л. </a:t>
            </a:r>
            <a:r>
              <a:rPr lang="ru-RU" dirty="0" err="1" smtClean="0"/>
              <a:t>специлисту</a:t>
            </a:r>
            <a:r>
              <a:rPr lang="ru-RU" dirty="0" smtClean="0"/>
              <a:t> </a:t>
            </a:r>
            <a:r>
              <a:rPr lang="ru-RU" dirty="0" err="1" smtClean="0"/>
              <a:t>ОСиА</a:t>
            </a:r>
            <a:r>
              <a:rPr lang="ru-RU" dirty="0" smtClean="0"/>
              <a:t> </a:t>
            </a:r>
            <a:r>
              <a:rPr lang="ru-RU" dirty="0" smtClean="0">
                <a:solidFill>
                  <a:srgbClr val="0070C0"/>
                </a:solidFill>
              </a:rPr>
              <a:t>(Каменская Елена Сергеевна, т.8 (3842)68-05-02. д.4051)) </a:t>
            </a:r>
          </a:p>
          <a:p>
            <a:r>
              <a:rPr lang="ru-RU" dirty="0" smtClean="0"/>
              <a:t>В проекте Приказа  прописан график  предоставления отчета и согласования отчета</a:t>
            </a:r>
          </a:p>
          <a:p>
            <a:endParaRPr lang="ru-RU" sz="2800" dirty="0"/>
          </a:p>
        </p:txBody>
      </p:sp>
    </p:spTree>
    <p:extLst>
      <p:ext uri="{BB962C8B-B14F-4D97-AF65-F5344CB8AC3E}">
        <p14:creationId xmlns:p14="http://schemas.microsoft.com/office/powerpoint/2010/main" val="257476028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07976" y="1349152"/>
          <a:ext cx="7776864" cy="4444456"/>
        </p:xfrm>
        <a:graphic>
          <a:graphicData uri="http://schemas.openxmlformats.org/drawingml/2006/table">
            <a:tbl>
              <a:tblPr/>
              <a:tblGrid>
                <a:gridCol w="6624736"/>
                <a:gridCol w="1152128"/>
              </a:tblGrid>
              <a:tr h="360040">
                <a:tc>
                  <a:txBody>
                    <a:bodyPr/>
                    <a:lstStyle/>
                    <a:p>
                      <a:pPr algn="ctr">
                        <a:lnSpc>
                          <a:spcPts val="1000"/>
                        </a:lnSpc>
                        <a:spcAft>
                          <a:spcPts val="0"/>
                        </a:spcAft>
                      </a:pPr>
                      <a:r>
                        <a:rPr lang="ru-RU" sz="1400" dirty="0">
                          <a:latin typeface="Times New Roman"/>
                          <a:ea typeface="Times New Roman"/>
                          <a:cs typeface="Times New Roman"/>
                        </a:rPr>
                        <a:t>Наименование </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1400" dirty="0">
                          <a:latin typeface="Times New Roman"/>
                          <a:ea typeface="Times New Roman"/>
                          <a:cs typeface="Times New Roman"/>
                        </a:rPr>
                        <a:t>№ </a:t>
                      </a:r>
                      <a:br>
                        <a:rPr lang="ru-RU" sz="1400" dirty="0">
                          <a:latin typeface="Times New Roman"/>
                          <a:ea typeface="Times New Roman"/>
                          <a:cs typeface="Times New Roman"/>
                        </a:rPr>
                      </a:br>
                      <a:r>
                        <a:rPr lang="ru-RU" sz="1400" dirty="0">
                          <a:latin typeface="Times New Roman"/>
                          <a:ea typeface="Times New Roman"/>
                          <a:cs typeface="Times New Roman"/>
                        </a:rPr>
                        <a:t>строки</a:t>
                      </a:r>
                    </a:p>
                  </a:txBody>
                  <a:tcPr marL="57592" marR="5759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Искусственной </a:t>
                      </a:r>
                      <a:r>
                        <a:rPr lang="ru-RU" sz="1400" u="sng" strike="noStrike" baseline="0" dirty="0" err="1">
                          <a:solidFill>
                            <a:srgbClr val="FF0000"/>
                          </a:solidFill>
                          <a:latin typeface="Times New Roman"/>
                          <a:ea typeface="Times New Roman"/>
                          <a:cs typeface="Times New Roman"/>
                        </a:rPr>
                        <a:t>инсеминации</a:t>
                      </a:r>
                      <a:r>
                        <a:rPr lang="ru-RU" sz="1400" u="sng" strike="noStrike" baseline="0" dirty="0">
                          <a:solidFill>
                            <a:srgbClr val="FF0000"/>
                          </a:solidFill>
                          <a:latin typeface="Times New Roman"/>
                          <a:ea typeface="Times New Roman"/>
                          <a:cs typeface="Times New Roman"/>
                        </a:rPr>
                        <a:t> женщин</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26</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Отделы издательской и полиграфической деятельности </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58</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Отделы </a:t>
                      </a:r>
                      <a:r>
                        <a:rPr lang="ru-RU" sz="1400" u="sng" strike="noStrike" baseline="0" dirty="0" err="1">
                          <a:solidFill>
                            <a:srgbClr val="FF0000"/>
                          </a:solidFill>
                          <a:latin typeface="Times New Roman"/>
                          <a:ea typeface="Times New Roman"/>
                          <a:cs typeface="Times New Roman"/>
                        </a:rPr>
                        <a:t>межсекторальных</a:t>
                      </a:r>
                      <a:r>
                        <a:rPr lang="ru-RU" sz="1400" u="sng" strike="noStrike" baseline="0" dirty="0">
                          <a:solidFill>
                            <a:srgbClr val="FF0000"/>
                          </a:solidFill>
                          <a:latin typeface="Times New Roman"/>
                          <a:ea typeface="Times New Roman"/>
                          <a:cs typeface="Times New Roman"/>
                        </a:rPr>
                        <a:t> и внешних связей</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59</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Отделы сбора баз данных</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63</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     из стр. 70: на </a:t>
                      </a:r>
                      <a:r>
                        <a:rPr lang="en-US" sz="1400" u="sng" strike="noStrike" baseline="0" dirty="0">
                          <a:solidFill>
                            <a:srgbClr val="FF0000"/>
                          </a:solidFill>
                          <a:latin typeface="Times New Roman"/>
                          <a:ea typeface="Times New Roman"/>
                          <a:cs typeface="Times New Roman"/>
                        </a:rPr>
                        <a:t>I</a:t>
                      </a:r>
                      <a:r>
                        <a:rPr lang="ru-RU" sz="1400" u="sng" strike="noStrike" baseline="0" dirty="0">
                          <a:solidFill>
                            <a:srgbClr val="FF0000"/>
                          </a:solidFill>
                          <a:latin typeface="Times New Roman"/>
                          <a:ea typeface="Times New Roman"/>
                          <a:cs typeface="Times New Roman"/>
                        </a:rPr>
                        <a:t> этапе </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70.2</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                       на </a:t>
                      </a:r>
                      <a:r>
                        <a:rPr lang="en-US" sz="1400" u="sng" strike="noStrike" baseline="0" dirty="0">
                          <a:solidFill>
                            <a:srgbClr val="FF0000"/>
                          </a:solidFill>
                          <a:latin typeface="Times New Roman"/>
                          <a:ea typeface="Times New Roman"/>
                          <a:cs typeface="Times New Roman"/>
                        </a:rPr>
                        <a:t>II</a:t>
                      </a:r>
                      <a:r>
                        <a:rPr lang="ru-RU" sz="1400" u="sng" strike="noStrike" baseline="0" dirty="0">
                          <a:solidFill>
                            <a:srgbClr val="FF0000"/>
                          </a:solidFill>
                          <a:latin typeface="Times New Roman"/>
                          <a:ea typeface="Times New Roman"/>
                          <a:cs typeface="Times New Roman"/>
                        </a:rPr>
                        <a:t> этапе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70.3</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                       на </a:t>
                      </a:r>
                      <a:r>
                        <a:rPr lang="en-US" sz="1400" u="sng" strike="noStrike" baseline="0" dirty="0">
                          <a:solidFill>
                            <a:srgbClr val="FF0000"/>
                          </a:solidFill>
                          <a:latin typeface="Times New Roman"/>
                          <a:ea typeface="Times New Roman"/>
                          <a:cs typeface="Times New Roman"/>
                        </a:rPr>
                        <a:t>III</a:t>
                      </a:r>
                      <a:r>
                        <a:rPr lang="ru-RU" sz="1400" u="sng" strike="noStrike" baseline="0" dirty="0">
                          <a:solidFill>
                            <a:srgbClr val="FF0000"/>
                          </a:solidFill>
                          <a:latin typeface="Times New Roman"/>
                          <a:ea typeface="Times New Roman"/>
                          <a:cs typeface="Times New Roman"/>
                        </a:rPr>
                        <a:t> этапе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70.4</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статистики в составе </a:t>
                      </a:r>
                      <a:r>
                        <a:rPr lang="ru-RU" sz="1400" u="sng" strike="noStrike" baseline="0" dirty="0" err="1">
                          <a:solidFill>
                            <a:srgbClr val="FF0000"/>
                          </a:solidFill>
                          <a:latin typeface="Times New Roman"/>
                          <a:ea typeface="Times New Roman"/>
                          <a:cs typeface="Times New Roman"/>
                        </a:rPr>
                        <a:t>оргметодотдела</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79</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сложных судебно-медицинских экспертиз</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80</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судебно-биохимические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81</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судебно-гистологические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82</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судебно-медицинской экспертизы вещественных доказательств  </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83</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судебно-медицинской экспертизы трупов</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84</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судебно-химические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a:solidFill>
                            <a:srgbClr val="FF0000"/>
                          </a:solidFill>
                          <a:latin typeface="Times New Roman"/>
                          <a:ea typeface="Times New Roman"/>
                          <a:cs typeface="Times New Roman"/>
                        </a:rPr>
                        <a:t>85</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Отделения судебно-цитологические</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86</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Редакционно-издательские отделы </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112</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dirty="0">
                          <a:solidFill>
                            <a:srgbClr val="FF0000"/>
                          </a:solidFill>
                          <a:latin typeface="Times New Roman"/>
                          <a:ea typeface="Times New Roman"/>
                          <a:cs typeface="Times New Roman"/>
                        </a:rPr>
                        <a:t>Телефон доверия</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123</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6912">
                <a:tc>
                  <a:txBody>
                    <a:bodyPr/>
                    <a:lstStyle/>
                    <a:p>
                      <a:pPr>
                        <a:spcAft>
                          <a:spcPts val="0"/>
                        </a:spcAft>
                      </a:pPr>
                      <a:r>
                        <a:rPr lang="ru-RU" sz="1400" u="sng" strike="noStrike" baseline="0">
                          <a:solidFill>
                            <a:srgbClr val="FF0000"/>
                          </a:solidFill>
                          <a:latin typeface="Times New Roman"/>
                          <a:ea typeface="Times New Roman"/>
                          <a:cs typeface="Times New Roman"/>
                        </a:rPr>
                        <a:t>    из них для детей</a:t>
                      </a:r>
                      <a:endParaRPr lang="ru-RU" sz="1400" u="sng" strike="noStrike" baseline="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u="sng" strike="noStrike" baseline="0" dirty="0">
                          <a:solidFill>
                            <a:srgbClr val="FF0000"/>
                          </a:solidFill>
                          <a:latin typeface="Times New Roman"/>
                          <a:ea typeface="Times New Roman"/>
                          <a:cs typeface="Times New Roman"/>
                        </a:rPr>
                        <a:t>123.1</a:t>
                      </a:r>
                      <a:endParaRPr lang="ru-RU" sz="1400" u="sng" strike="noStrike" baseline="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4" name="Rectangle 355"/>
          <p:cNvSpPr>
            <a:spLocks noChangeArrowheads="1"/>
          </p:cNvSpPr>
          <p:nvPr/>
        </p:nvSpPr>
        <p:spPr bwMode="auto">
          <a:xfrm>
            <a:off x="899592" y="692696"/>
            <a:ext cx="8244408" cy="504056"/>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Из таблицы </a:t>
            </a:r>
            <a:r>
              <a:rPr lang="ru-RU" sz="1600" b="1" dirty="0">
                <a:latin typeface="Times New Roman" pitchFamily="18" charset="0"/>
                <a:cs typeface="Times New Roman" pitchFamily="18" charset="0"/>
              </a:rPr>
              <a:t>1001  </a:t>
            </a:r>
            <a:r>
              <a:rPr lang="ru-RU" sz="1600" b="1" dirty="0" smtClean="0">
                <a:latin typeface="Times New Roman" pitchFamily="18" charset="0"/>
                <a:cs typeface="Times New Roman" pitchFamily="18" charset="0"/>
              </a:rPr>
              <a:t>исключены строки</a:t>
            </a:r>
            <a:r>
              <a:rPr lang="ru-RU" sz="1600" b="1" dirty="0">
                <a:latin typeface="Times New Roman" pitchFamily="18" charset="0"/>
                <a:cs typeface="Times New Roman" pitchFamily="18" charset="0"/>
              </a:rPr>
              <a:t>:</a:t>
            </a:r>
          </a:p>
          <a:p>
            <a:endParaRPr lang="ru-RU" sz="1600" b="1" dirty="0"/>
          </a:p>
        </p:txBody>
      </p:sp>
      <p:sp>
        <p:nvSpPr>
          <p:cNvPr id="6" name="Подзаголовок 2"/>
          <p:cNvSpPr txBox="1">
            <a:spLocks/>
          </p:cNvSpPr>
          <p:nvPr/>
        </p:nvSpPr>
        <p:spPr bwMode="auto">
          <a:xfrm>
            <a:off x="6660232" y="6165304"/>
            <a:ext cx="1714500" cy="428625"/>
          </a:xfrm>
          <a:prstGeom prst="rect">
            <a:avLst/>
          </a:prstGeom>
          <a:noFill/>
          <a:ln w="9525">
            <a:noFill/>
            <a:miter lim="800000"/>
            <a:headEnd/>
            <a:tailEnd/>
          </a:ln>
        </p:spPr>
        <p:txBody>
          <a:bodyPr vert="horz" wrap="square" lIns="95782" tIns="47891" rIns="95782" bIns="47891" numCol="1" anchor="t" anchorCtr="0" compatLnSpc="1">
            <a:prstTxWarp prst="textNoShape">
              <a:avLst/>
            </a:prstTxWarp>
          </a:bodyPr>
          <a:lstStyle/>
          <a:p>
            <a:pPr marL="0" marR="0" lvl="0" indent="0" algn="l" defTabSz="957263" rtl="0" eaLnBrk="1" fontAlgn="base" latinLnBrk="0" hangingPunct="1">
              <a:lnSpc>
                <a:spcPct val="80000"/>
              </a:lnSpc>
              <a:spcBef>
                <a:spcPct val="20000"/>
              </a:spcBef>
              <a:spcAft>
                <a:spcPct val="0"/>
              </a:spcAft>
              <a:buClrTx/>
              <a:buSzTx/>
              <a:buFontTx/>
              <a:buNone/>
              <a:tabLst/>
              <a:defRPr/>
            </a:pPr>
            <a:endParaRPr kumimoji="0" lang="ru-RU" sz="1700" b="0" i="0" u="none" strike="noStrike" kern="1200" cap="none" spc="0" normalizeH="0" baseline="0" noProof="0" dirty="0" smtClean="0">
              <a:ln>
                <a:noFill/>
              </a:ln>
              <a:solidFill>
                <a:srgbClr val="7F7F7F"/>
              </a:solidFill>
              <a:effectLst/>
              <a:uLnTx/>
              <a:uFillTx/>
              <a:latin typeface="Helios"/>
              <a:ea typeface="+mn-ea"/>
              <a:cs typeface="+mn-cs"/>
            </a:endParaRPr>
          </a:p>
        </p:txBody>
      </p:sp>
    </p:spTree>
    <p:extLst>
      <p:ext uri="{BB962C8B-B14F-4D97-AF65-F5344CB8AC3E}">
        <p14:creationId xmlns:p14="http://schemas.microsoft.com/office/powerpoint/2010/main" val="5816030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21</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11" name="Rectangle 167"/>
          <p:cNvSpPr>
            <a:spLocks noGrp="1" noChangeArrowheads="1"/>
          </p:cNvSpPr>
          <p:nvPr>
            <p:ph type="title"/>
          </p:nvPr>
        </p:nvSpPr>
        <p:spPr>
          <a:xfrm>
            <a:off x="263813" y="35356"/>
            <a:ext cx="4953000" cy="457200"/>
          </a:xfrm>
        </p:spPr>
        <p:txBody>
          <a:bodyPr/>
          <a:lstStyle/>
          <a:p>
            <a:pPr eaLnBrk="1" hangingPunct="1"/>
            <a:r>
              <a:rPr lang="en-US" altLang="ru-RU" sz="2000" b="1" dirty="0" smtClean="0">
                <a:solidFill>
                  <a:schemeClr val="bg1"/>
                </a:solidFill>
                <a:latin typeface="Times New Roman" pitchFamily="18" charset="0"/>
              </a:rPr>
              <a:t>2</a:t>
            </a:r>
            <a:r>
              <a:rPr lang="ru-RU" altLang="ru-RU" sz="2000" b="1" dirty="0" smtClean="0">
                <a:solidFill>
                  <a:schemeClr val="bg1"/>
                </a:solidFill>
                <a:latin typeface="Times New Roman" pitchFamily="18" charset="0"/>
              </a:rPr>
              <a:t>. Кабинеты, отделения, подразделения</a:t>
            </a:r>
          </a:p>
        </p:txBody>
      </p:sp>
      <p:sp>
        <p:nvSpPr>
          <p:cNvPr id="12" name="Rectangle 171"/>
          <p:cNvSpPr>
            <a:spLocks noChangeArrowheads="1"/>
          </p:cNvSpPr>
          <p:nvPr/>
        </p:nvSpPr>
        <p:spPr bwMode="auto">
          <a:xfrm>
            <a:off x="242890" y="459401"/>
            <a:ext cx="1828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1001</a:t>
            </a:r>
          </a:p>
        </p:txBody>
      </p:sp>
      <p:graphicFrame>
        <p:nvGraphicFramePr>
          <p:cNvPr id="13" name="Group 193"/>
          <p:cNvGraphicFramePr>
            <a:graphicFrameLocks/>
          </p:cNvGraphicFramePr>
          <p:nvPr>
            <p:extLst/>
          </p:nvPr>
        </p:nvGraphicFramePr>
        <p:xfrm>
          <a:off x="325895" y="893765"/>
          <a:ext cx="8382000" cy="1255628"/>
        </p:xfrm>
        <a:graphic>
          <a:graphicData uri="http://schemas.openxmlformats.org/drawingml/2006/table">
            <a:tbl>
              <a:tblPr/>
              <a:tblGrid>
                <a:gridCol w="2301889"/>
                <a:gridCol w="792088"/>
                <a:gridCol w="2232248"/>
                <a:gridCol w="1974688"/>
                <a:gridCol w="1081087"/>
              </a:tblGrid>
              <a:tr h="749734">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a:t>
                      </a:r>
                      <a:br>
                        <a:rPr kumimoji="0" lang="ru-RU" sz="1400" b="0" i="0" u="none" strike="noStrike" cap="none" normalizeH="0" baseline="0" smtClean="0">
                          <a:ln>
                            <a:noFill/>
                          </a:ln>
                          <a:solidFill>
                            <a:schemeClr val="tx1"/>
                          </a:solidFill>
                          <a:effectLst/>
                          <a:latin typeface="Times New Roman" pitchFamily="18" charset="0"/>
                          <a:cs typeface="Times New Roman" pitchFamily="18" charset="0"/>
                        </a:rPr>
                      </a:b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Наличие 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 кабинетов </a:t>
                      </a:r>
                      <a:b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b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(нет </a:t>
                      </a:r>
                      <a:r>
                        <a:rPr kumimoji="0" lang="ru-RU" sz="1400" b="1" i="0" u="none" strike="noStrike" cap="none" normalizeH="0" baseline="0" dirty="0" smtClean="0">
                          <a:ln>
                            <a:noFill/>
                          </a:ln>
                          <a:solidFill>
                            <a:srgbClr val="FF0000"/>
                          </a:solidFill>
                          <a:effectLst/>
                          <a:latin typeface="Arial"/>
                          <a:cs typeface="Times New Roman" pitchFamily="18" charset="0"/>
                        </a:rPr>
                        <a:t>–</a:t>
                      </a: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 0, есть - 1)</a:t>
                      </a:r>
                      <a:endParaRPr kumimoji="0" lang="ru-RU" sz="1400" b="1" i="0" u="none" strike="noStrike" cap="none" normalizeH="0" baseline="0" dirty="0" smtClean="0">
                        <a:ln>
                          <a:noFill/>
                        </a:ln>
                        <a:solidFill>
                          <a:srgbClr val="FF0000"/>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подразделений,</a:t>
                      </a:r>
                    </a:p>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a:t>
                      </a: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22">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400" b="0" i="0" u="none" strike="noStrike" cap="none" normalizeH="0" baseline="0" smtClean="0">
                        <a:ln>
                          <a:noFill/>
                        </a:ln>
                        <a:solidFill>
                          <a:schemeClr val="tx1"/>
                        </a:solidFill>
                        <a:effectLst/>
                        <a:latin typeface="Arial" charset="0"/>
                        <a:cs typeface="Arial" charset="0"/>
                      </a:endParaRPr>
                    </a:p>
                  </a:txBody>
                  <a:tcPr marT="45683" marB="45683"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0" fontAlgn="base" latinLnBrk="0" hangingPunct="0">
                        <a:lnSpc>
                          <a:spcPct val="100000"/>
                        </a:lnSpc>
                        <a:spcBef>
                          <a:spcPct val="0"/>
                        </a:spcBef>
                        <a:spcAft>
                          <a:spcPct val="0"/>
                        </a:spcAft>
                        <a:buClrTx/>
                        <a:buSzTx/>
                        <a:buFontTx/>
                        <a:buNone/>
                        <a:tabLst>
                          <a:tab pos="2636838" algn="ctr"/>
                          <a:tab pos="5273675" algn="r"/>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1400" b="0" i="0" u="none" strike="noStrike" cap="none" normalizeH="0" baseline="0" dirty="0" smtClean="0">
                        <a:ln>
                          <a:noFill/>
                        </a:ln>
                        <a:solidFill>
                          <a:schemeClr val="tx1"/>
                        </a:solidFill>
                        <a:effectLst/>
                        <a:latin typeface="Arial" charset="0"/>
                        <a:cs typeface="Arial" charset="0"/>
                      </a:endParaRPr>
                    </a:p>
                  </a:txBody>
                  <a:tcPr marT="45683" marB="45683"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4" name="AutoShape 182"/>
          <p:cNvSpPr>
            <a:spLocks noChangeArrowheads="1"/>
          </p:cNvSpPr>
          <p:nvPr/>
        </p:nvSpPr>
        <p:spPr bwMode="auto">
          <a:xfrm>
            <a:off x="66429" y="2046447"/>
            <a:ext cx="2979440" cy="3110744"/>
          </a:xfrm>
          <a:prstGeom prst="wedgeRoundRectCallout">
            <a:avLst>
              <a:gd name="adj1" fmla="val 97039"/>
              <a:gd name="adj2" fmla="val -69483"/>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Медицинская организация, являющаяся юридическим лицом, </a:t>
            </a:r>
            <a:r>
              <a:rPr lang="ru-RU" sz="1400" b="1" dirty="0" smtClean="0"/>
              <a:t> </a:t>
            </a:r>
            <a:r>
              <a:rPr lang="ru-RU" sz="1400" b="1" dirty="0"/>
              <a:t>проставляет в соответствующей ему </a:t>
            </a:r>
            <a:r>
              <a:rPr lang="ru-RU" sz="1400" b="1" dirty="0">
                <a:solidFill>
                  <a:srgbClr val="FF0000"/>
                </a:solidFill>
              </a:rPr>
              <a:t>строке цифру 1.</a:t>
            </a:r>
            <a:r>
              <a:rPr lang="ru-RU" sz="1400" b="1" dirty="0"/>
              <a:t> </a:t>
            </a:r>
          </a:p>
          <a:p>
            <a:pPr algn="ctr">
              <a:defRPr/>
            </a:pPr>
            <a:endParaRPr lang="ru-RU" sz="400" b="1" dirty="0"/>
          </a:p>
          <a:p>
            <a:pPr algn="ctr">
              <a:defRPr/>
            </a:pPr>
            <a:r>
              <a:rPr lang="ru-RU" sz="1400" b="1" dirty="0"/>
              <a:t>Структурные подразделения (филиалы) данную графу </a:t>
            </a:r>
            <a:r>
              <a:rPr lang="ru-RU" sz="1400" b="1" dirty="0">
                <a:solidFill>
                  <a:srgbClr val="FF0000"/>
                </a:solidFill>
              </a:rPr>
              <a:t>не заполняют</a:t>
            </a:r>
          </a:p>
        </p:txBody>
      </p:sp>
      <p:sp>
        <p:nvSpPr>
          <p:cNvPr id="17" name="AutoShape 190"/>
          <p:cNvSpPr>
            <a:spLocks noChangeArrowheads="1"/>
          </p:cNvSpPr>
          <p:nvPr/>
        </p:nvSpPr>
        <p:spPr bwMode="auto">
          <a:xfrm>
            <a:off x="3602990" y="2046448"/>
            <a:ext cx="3489289" cy="3110744"/>
          </a:xfrm>
          <a:prstGeom prst="wedgeRoundRectCallout">
            <a:avLst>
              <a:gd name="adj1" fmla="val 33559"/>
              <a:gd name="adj2" fmla="val -62324"/>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количество подразделений (</a:t>
            </a:r>
            <a:r>
              <a:rPr lang="ru-RU" sz="1400" b="1" dirty="0" smtClean="0"/>
              <a:t>отделов, отделений)</a:t>
            </a:r>
          </a:p>
          <a:p>
            <a:pPr algn="ctr">
              <a:defRPr/>
            </a:pPr>
            <a:r>
              <a:rPr lang="ru-RU" sz="1400" b="1" dirty="0" smtClean="0"/>
              <a:t>в </a:t>
            </a:r>
            <a:r>
              <a:rPr lang="ru-RU" sz="1400" b="1" dirty="0"/>
              <a:t>случае, когда имеется:</a:t>
            </a:r>
          </a:p>
          <a:p>
            <a:pPr algn="ctr">
              <a:defRPr/>
            </a:pPr>
            <a:endParaRPr lang="ru-RU" sz="700" b="1" dirty="0"/>
          </a:p>
          <a:p>
            <a:pPr algn="ctr">
              <a:buFontTx/>
              <a:buChar char="-"/>
              <a:defRPr/>
            </a:pPr>
            <a:r>
              <a:rPr lang="ru-RU" sz="1400" b="1" dirty="0"/>
              <a:t>выделенное для них помещение, </a:t>
            </a:r>
          </a:p>
          <a:p>
            <a:pPr algn="ctr">
              <a:defRPr/>
            </a:pPr>
            <a:r>
              <a:rPr lang="ru-RU" sz="1400" b="1" dirty="0"/>
              <a:t>-аппаратура и оборудование, </a:t>
            </a:r>
          </a:p>
          <a:p>
            <a:pPr algn="ctr">
              <a:defRPr/>
            </a:pPr>
            <a:r>
              <a:rPr lang="ru-RU" sz="1400" b="1" dirty="0"/>
              <a:t>-должности, соответствующих</a:t>
            </a:r>
          </a:p>
          <a:p>
            <a:pPr algn="ctr">
              <a:defRPr/>
            </a:pPr>
            <a:r>
              <a:rPr lang="ru-RU" sz="1400" b="1" dirty="0"/>
              <a:t>  медицинских работников</a:t>
            </a:r>
          </a:p>
          <a:p>
            <a:pPr algn="ctr">
              <a:defRPr/>
            </a:pPr>
            <a:endParaRPr lang="ru-RU" sz="600" b="1" dirty="0"/>
          </a:p>
          <a:p>
            <a:pPr algn="ctr">
              <a:defRPr/>
            </a:pPr>
            <a:r>
              <a:rPr lang="ru-RU" sz="1400" b="1" dirty="0"/>
              <a:t>в соответствии с положением и приказами об организации     </a:t>
            </a:r>
          </a:p>
        </p:txBody>
      </p:sp>
      <p:sp>
        <p:nvSpPr>
          <p:cNvPr id="18" name="AutoShape 191"/>
          <p:cNvSpPr>
            <a:spLocks noChangeArrowheads="1"/>
          </p:cNvSpPr>
          <p:nvPr/>
        </p:nvSpPr>
        <p:spPr bwMode="auto">
          <a:xfrm>
            <a:off x="7245982" y="2176060"/>
            <a:ext cx="1898019" cy="2981130"/>
          </a:xfrm>
          <a:prstGeom prst="wedgeRoundRectCallout">
            <a:avLst>
              <a:gd name="adj1" fmla="val 4100"/>
              <a:gd name="adj2" fmla="val -68356"/>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Указывается число структурных единиц –</a:t>
            </a:r>
          </a:p>
          <a:p>
            <a:pPr algn="ctr">
              <a:defRPr/>
            </a:pPr>
            <a:r>
              <a:rPr lang="ru-RU" sz="1400" b="1" dirty="0"/>
              <a:t>кабинетов, </a:t>
            </a:r>
          </a:p>
          <a:p>
            <a:pPr algn="ctr">
              <a:defRPr/>
            </a:pPr>
            <a:r>
              <a:rPr lang="ru-RU" sz="1400" b="1" dirty="0">
                <a:solidFill>
                  <a:srgbClr val="FF0000"/>
                </a:solidFill>
              </a:rPr>
              <a:t>НЕ</a:t>
            </a:r>
            <a:r>
              <a:rPr lang="ru-RU" sz="1400" b="1" dirty="0"/>
              <a:t> объединенных в подразделения, отделы или отделения</a:t>
            </a:r>
          </a:p>
        </p:txBody>
      </p:sp>
      <p:sp>
        <p:nvSpPr>
          <p:cNvPr id="20" name="Rectangle 192"/>
          <p:cNvSpPr>
            <a:spLocks noChangeArrowheads="1"/>
          </p:cNvSpPr>
          <p:nvPr/>
        </p:nvSpPr>
        <p:spPr bwMode="auto">
          <a:xfrm>
            <a:off x="152400" y="5486400"/>
            <a:ext cx="883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r" eaLnBrk="1" hangingPunct="1">
              <a:spcBef>
                <a:spcPct val="0"/>
              </a:spcBef>
              <a:buFontTx/>
              <a:buNone/>
            </a:pPr>
            <a:r>
              <a:rPr lang="ru-RU" altLang="ru-RU" sz="1800" b="1" dirty="0">
                <a:solidFill>
                  <a:srgbClr val="FF0000"/>
                </a:solidFill>
                <a:latin typeface="Times New Roman" pitchFamily="18" charset="0"/>
              </a:rPr>
              <a:t>Если имеются подразделения, отделы или отделения, то сведения о них показываются в графе 4, при этом графа 5 не заполняется </a:t>
            </a:r>
          </a:p>
          <a:p>
            <a:pPr algn="r" eaLnBrk="1" hangingPunct="1">
              <a:spcBef>
                <a:spcPct val="0"/>
              </a:spcBef>
              <a:buFontTx/>
              <a:buNone/>
            </a:pPr>
            <a:r>
              <a:rPr lang="ru-RU" altLang="ru-RU" sz="1800" b="1" dirty="0">
                <a:solidFill>
                  <a:srgbClr val="0070C0"/>
                </a:solidFill>
                <a:latin typeface="Times New Roman" pitchFamily="18" charset="0"/>
              </a:rPr>
              <a:t>Если имеются только кабинеты, </a:t>
            </a:r>
            <a:endParaRPr lang="en-US" altLang="ru-RU" sz="1800" b="1" dirty="0" smtClean="0">
              <a:solidFill>
                <a:srgbClr val="0070C0"/>
              </a:solidFill>
              <a:latin typeface="Times New Roman" pitchFamily="18" charset="0"/>
            </a:endParaRPr>
          </a:p>
          <a:p>
            <a:pPr algn="r" eaLnBrk="1" hangingPunct="1">
              <a:spcBef>
                <a:spcPct val="0"/>
              </a:spcBef>
              <a:buFontTx/>
              <a:buNone/>
            </a:pPr>
            <a:r>
              <a:rPr lang="ru-RU" altLang="ru-RU" sz="1800" b="1" dirty="0" smtClean="0">
                <a:solidFill>
                  <a:srgbClr val="0070C0"/>
                </a:solidFill>
                <a:latin typeface="Times New Roman" pitchFamily="18" charset="0"/>
              </a:rPr>
              <a:t>то </a:t>
            </a:r>
            <a:r>
              <a:rPr lang="ru-RU" altLang="ru-RU" sz="1800" b="1" dirty="0">
                <a:solidFill>
                  <a:srgbClr val="0070C0"/>
                </a:solidFill>
                <a:latin typeface="Times New Roman" pitchFamily="18" charset="0"/>
              </a:rPr>
              <a:t>сведения о них показывают в графе 5 (графа 4 не заполняется)</a:t>
            </a:r>
          </a:p>
        </p:txBody>
      </p:sp>
      <p:sp>
        <p:nvSpPr>
          <p:cNvPr id="21" name="Text Box 5"/>
          <p:cNvSpPr txBox="1">
            <a:spLocks noChangeArrowheads="1"/>
          </p:cNvSpPr>
          <p:nvPr/>
        </p:nvSpPr>
        <p:spPr bwMode="auto">
          <a:xfrm>
            <a:off x="5004048" y="143989"/>
            <a:ext cx="4061899" cy="1123712"/>
          </a:xfrm>
          <a:prstGeom prst="wedgeRoundRectCallout">
            <a:avLst/>
          </a:prstGeom>
          <a:solidFill>
            <a:srgbClr val="5BFF21"/>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000" b="1" dirty="0" smtClean="0">
                <a:solidFill>
                  <a:srgbClr val="FF0000"/>
                </a:solidFill>
                <a:latin typeface="Times New Roman" pitchFamily="18" charset="0"/>
              </a:rPr>
              <a:t>В форме  графа 3 может быть равна 0 при наличии значений в графах 4 и 5</a:t>
            </a:r>
            <a:endParaRPr lang="ru-RU" altLang="ru-RU" sz="2000" b="1" dirty="0">
              <a:solidFill>
                <a:srgbClr val="FF0000"/>
              </a:solidFill>
              <a:latin typeface="Times New Roman" pitchFamily="18" charset="0"/>
            </a:endParaRPr>
          </a:p>
        </p:txBody>
      </p:sp>
    </p:spTree>
    <p:extLst>
      <p:ext uri="{BB962C8B-B14F-4D97-AF65-F5344CB8AC3E}">
        <p14:creationId xmlns:p14="http://schemas.microsoft.com/office/powerpoint/2010/main" val="1199263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ppt_x"/>
                                          </p:val>
                                        </p:tav>
                                        <p:tav tm="100000">
                                          <p:val>
                                            <p:strVal val="#ppt_x"/>
                                          </p:val>
                                        </p:tav>
                                      </p:tavLst>
                                    </p:anim>
                                    <p:anim calcmode="lin" valueType="num">
                                      <p:cBhvr additive="base">
                                        <p:cTn id="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9" name="Rectangle 2"/>
          <p:cNvSpPr>
            <a:spLocks noChangeArrowheads="1"/>
          </p:cNvSpPr>
          <p:nvPr/>
        </p:nvSpPr>
        <p:spPr bwMode="auto">
          <a:xfrm>
            <a:off x="3059832" y="4379506"/>
            <a:ext cx="6112718" cy="2478494"/>
          </a:xfrm>
          <a:prstGeom prst="rect">
            <a:avLst/>
          </a:prstGeom>
          <a:solidFill>
            <a:srgbClr val="FFFF00">
              <a:alpha val="51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r">
              <a:lnSpc>
                <a:spcPct val="90000"/>
              </a:lnSpc>
              <a:buClr>
                <a:schemeClr val="bg2"/>
              </a:buClr>
              <a:buSzPct val="75000"/>
              <a:buFont typeface="Wingdings" pitchFamily="2" charset="2"/>
              <a:buNone/>
            </a:pPr>
            <a:r>
              <a:rPr lang="ru-RU" altLang="ru-RU" sz="1400" dirty="0">
                <a:latin typeface="Times New Roman" pitchFamily="18" charset="0"/>
              </a:rPr>
              <a:t>Если в организации на конец отчетного года в кабинете</a:t>
            </a:r>
          </a:p>
          <a:p>
            <a:pPr algn="r">
              <a:lnSpc>
                <a:spcPct val="90000"/>
              </a:lnSpc>
              <a:buClr>
                <a:schemeClr val="bg2"/>
              </a:buClr>
              <a:buSzPct val="75000"/>
              <a:buFont typeface="Wingdings" pitchFamily="2" charset="2"/>
              <a:buNone/>
            </a:pPr>
            <a:r>
              <a:rPr lang="ru-RU" altLang="ru-RU" sz="1400" b="1" dirty="0">
                <a:solidFill>
                  <a:srgbClr val="FF0000"/>
                </a:solidFill>
                <a:latin typeface="Times New Roman" pitchFamily="18" charset="0"/>
              </a:rPr>
              <a:t>нет</a:t>
            </a:r>
            <a:r>
              <a:rPr lang="ru-RU" altLang="ru-RU" sz="1400" dirty="0">
                <a:solidFill>
                  <a:srgbClr val="FF0000"/>
                </a:solidFill>
                <a:latin typeface="Times New Roman" pitchFamily="18" charset="0"/>
              </a:rPr>
              <a:t> </a:t>
            </a:r>
            <a:r>
              <a:rPr lang="ru-RU" altLang="ru-RU" sz="1400" b="1" dirty="0">
                <a:solidFill>
                  <a:srgbClr val="FF0000"/>
                </a:solidFill>
                <a:latin typeface="Times New Roman" pitchFamily="18" charset="0"/>
              </a:rPr>
              <a:t>занятых врачебных должностей (врач уволен</a:t>
            </a:r>
            <a:r>
              <a:rPr lang="ru-RU" altLang="ru-RU" sz="1400" b="1" dirty="0" smtClean="0">
                <a:solidFill>
                  <a:srgbClr val="FF0000"/>
                </a:solidFill>
                <a:latin typeface="Times New Roman" pitchFamily="18" charset="0"/>
              </a:rPr>
              <a:t>), средний </a:t>
            </a:r>
            <a:r>
              <a:rPr lang="ru-RU" altLang="ru-RU" sz="1400" b="1" dirty="0">
                <a:solidFill>
                  <a:srgbClr val="FF0000"/>
                </a:solidFill>
                <a:latin typeface="Times New Roman" pitchFamily="18" charset="0"/>
              </a:rPr>
              <a:t>медперсонал есть, оборудование есть, </a:t>
            </a:r>
            <a:r>
              <a:rPr lang="ru-RU" altLang="ru-RU" sz="1400" b="1" dirty="0">
                <a:latin typeface="Times New Roman" pitchFamily="18" charset="0"/>
              </a:rPr>
              <a:t>то:</a:t>
            </a:r>
          </a:p>
          <a:p>
            <a:pPr algn="r">
              <a:lnSpc>
                <a:spcPct val="90000"/>
              </a:lnSpc>
              <a:buClr>
                <a:schemeClr val="bg2"/>
              </a:buClr>
              <a:buSzPct val="75000"/>
              <a:buFont typeface="Wingdings" pitchFamily="2" charset="2"/>
              <a:buNone/>
            </a:pPr>
            <a:r>
              <a:rPr lang="ru-RU" altLang="ru-RU" sz="1400" b="1" dirty="0">
                <a:latin typeface="Times New Roman" pitchFamily="18" charset="0"/>
              </a:rPr>
              <a:t>в таблице 1001 в  </a:t>
            </a:r>
            <a:r>
              <a:rPr lang="ru-RU" altLang="ru-RU" sz="1400" b="1" dirty="0" smtClean="0">
                <a:latin typeface="Times New Roman" pitchFamily="18" charset="0"/>
              </a:rPr>
              <a:t>строке ставим </a:t>
            </a:r>
            <a:r>
              <a:rPr lang="ru-RU" altLang="ru-RU" sz="1400" b="1" dirty="0">
                <a:solidFill>
                  <a:srgbClr val="FF0000"/>
                </a:solidFill>
                <a:latin typeface="Times New Roman" pitchFamily="18" charset="0"/>
              </a:rPr>
              <a:t>1</a:t>
            </a:r>
            <a:r>
              <a:rPr lang="ru-RU" altLang="ru-RU" sz="1400" b="1" dirty="0">
                <a:latin typeface="Times New Roman" pitchFamily="18" charset="0"/>
              </a:rPr>
              <a:t>.</a:t>
            </a:r>
          </a:p>
          <a:p>
            <a:pPr algn="r">
              <a:lnSpc>
                <a:spcPct val="90000"/>
              </a:lnSpc>
              <a:buClr>
                <a:schemeClr val="bg2"/>
              </a:buClr>
              <a:buSzPct val="75000"/>
              <a:buFont typeface="Wingdings" pitchFamily="2" charset="2"/>
              <a:buNone/>
            </a:pPr>
            <a:r>
              <a:rPr lang="ru-RU" altLang="ru-RU" sz="1400" b="1" dirty="0">
                <a:latin typeface="Times New Roman" pitchFamily="18" charset="0"/>
              </a:rPr>
              <a:t>При этом сведения в таблице 1100 будут </a:t>
            </a:r>
            <a:r>
              <a:rPr lang="ru-RU" altLang="ru-RU" sz="1400" b="1" dirty="0" smtClean="0">
                <a:latin typeface="Times New Roman" pitchFamily="18" charset="0"/>
              </a:rPr>
              <a:t>заполнены  только</a:t>
            </a:r>
            <a:endParaRPr lang="ru-RU" altLang="ru-RU" sz="1400" b="1" dirty="0">
              <a:latin typeface="Times New Roman" pitchFamily="18" charset="0"/>
            </a:endParaRPr>
          </a:p>
          <a:p>
            <a:pPr algn="r">
              <a:lnSpc>
                <a:spcPct val="90000"/>
              </a:lnSpc>
              <a:buClr>
                <a:schemeClr val="bg2"/>
              </a:buClr>
              <a:buSzPct val="75000"/>
              <a:buFont typeface="Wingdings" pitchFamily="2" charset="2"/>
              <a:buNone/>
            </a:pPr>
            <a:r>
              <a:rPr lang="ru-RU" altLang="ru-RU" sz="1400" b="1" dirty="0">
                <a:latin typeface="Times New Roman" pitchFamily="18" charset="0"/>
              </a:rPr>
              <a:t>в графах 3 и 5 (штатные </a:t>
            </a:r>
            <a:r>
              <a:rPr lang="ru-RU" altLang="ru-RU" sz="1400" b="1" dirty="0" smtClean="0">
                <a:latin typeface="Times New Roman" pitchFamily="18" charset="0"/>
              </a:rPr>
              <a:t>должности- врачи), </a:t>
            </a:r>
          </a:p>
          <a:p>
            <a:pPr algn="r">
              <a:lnSpc>
                <a:spcPct val="90000"/>
              </a:lnSpc>
              <a:buClr>
                <a:schemeClr val="bg2"/>
              </a:buClr>
              <a:buSzPct val="75000"/>
              <a:buFont typeface="Wingdings" pitchFamily="2" charset="2"/>
              <a:buNone/>
            </a:pPr>
            <a:r>
              <a:rPr lang="ru-RU" altLang="ru-RU" sz="1400" b="1" dirty="0" smtClean="0">
                <a:latin typeface="Times New Roman" pitchFamily="18" charset="0"/>
              </a:rPr>
              <a:t>по </a:t>
            </a:r>
            <a:r>
              <a:rPr lang="ru-RU" altLang="ru-RU" sz="1400" b="1" dirty="0">
                <a:latin typeface="Times New Roman" pitchFamily="18" charset="0"/>
              </a:rPr>
              <a:t>стр. </a:t>
            </a:r>
            <a:r>
              <a:rPr lang="ru-RU" altLang="ru-RU" sz="1400" b="1" dirty="0" err="1" smtClean="0">
                <a:latin typeface="Times New Roman" pitchFamily="18" charset="0"/>
              </a:rPr>
              <a:t>средн.медперсонала</a:t>
            </a:r>
            <a:r>
              <a:rPr lang="ru-RU" altLang="ru-RU" sz="1400" b="1" dirty="0" smtClean="0">
                <a:latin typeface="Times New Roman" pitchFamily="18" charset="0"/>
              </a:rPr>
              <a:t> </a:t>
            </a:r>
            <a:r>
              <a:rPr lang="ru-RU" altLang="ru-RU" sz="1400" b="1" dirty="0">
                <a:latin typeface="Times New Roman" pitchFamily="18" charset="0"/>
              </a:rPr>
              <a:t>по гр. 3, 4, 5, 6, 9 и 10; </a:t>
            </a:r>
          </a:p>
          <a:p>
            <a:pPr algn="r">
              <a:lnSpc>
                <a:spcPct val="90000"/>
              </a:lnSpc>
              <a:buClr>
                <a:schemeClr val="bg2"/>
              </a:buClr>
              <a:buSzPct val="75000"/>
              <a:buFont typeface="Wingdings" pitchFamily="2" charset="2"/>
              <a:buNone/>
            </a:pPr>
            <a:r>
              <a:rPr lang="ru-RU" altLang="ru-RU" sz="1400" b="1" dirty="0">
                <a:latin typeface="Times New Roman" pitchFamily="18" charset="0"/>
              </a:rPr>
              <a:t>а в таблице 4601 будут указаны сведения о числе лиц и</a:t>
            </a:r>
          </a:p>
          <a:p>
            <a:pPr algn="r">
              <a:lnSpc>
                <a:spcPct val="90000"/>
              </a:lnSpc>
              <a:buClr>
                <a:schemeClr val="bg2"/>
              </a:buClr>
              <a:buSzPct val="75000"/>
              <a:buFont typeface="Wingdings" pitchFamily="2" charset="2"/>
              <a:buNone/>
            </a:pPr>
            <a:r>
              <a:rPr lang="ru-RU" altLang="ru-RU" sz="1400" b="1" dirty="0">
                <a:latin typeface="Times New Roman" pitchFamily="18" charset="0"/>
              </a:rPr>
              <a:t> выполненных им процедурах с начала года</a:t>
            </a:r>
          </a:p>
        </p:txBody>
      </p:sp>
      <p:sp>
        <p:nvSpPr>
          <p:cNvPr id="12" name="AutoShape 182"/>
          <p:cNvSpPr>
            <a:spLocks noChangeArrowheads="1"/>
          </p:cNvSpPr>
          <p:nvPr/>
        </p:nvSpPr>
        <p:spPr bwMode="auto">
          <a:xfrm>
            <a:off x="25400" y="4465915"/>
            <a:ext cx="2387600" cy="2307948"/>
          </a:xfrm>
          <a:prstGeom prst="wedgeRoundRectCallout">
            <a:avLst>
              <a:gd name="adj1" fmla="val 80180"/>
              <a:gd name="adj2" fmla="val -24205"/>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endParaRPr lang="ru-RU" sz="1400" b="1" dirty="0">
              <a:solidFill>
                <a:srgbClr val="FF0000"/>
              </a:solidFill>
            </a:endParaRPr>
          </a:p>
        </p:txBody>
      </p:sp>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22</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3"/>
          <p:cNvSpPr>
            <a:spLocks noChangeArrowheads="1"/>
          </p:cNvSpPr>
          <p:nvPr/>
        </p:nvSpPr>
        <p:spPr bwMode="auto">
          <a:xfrm>
            <a:off x="381000" y="0"/>
            <a:ext cx="8153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При заполнении таблицы 1001 следует иметь в виду:</a:t>
            </a:r>
          </a:p>
        </p:txBody>
      </p:sp>
      <p:sp>
        <p:nvSpPr>
          <p:cNvPr id="6" name="Rectangle 2"/>
          <p:cNvSpPr txBox="1">
            <a:spLocks noChangeArrowheads="1"/>
          </p:cNvSpPr>
          <p:nvPr/>
        </p:nvSpPr>
        <p:spPr bwMode="auto">
          <a:xfrm>
            <a:off x="76200" y="325483"/>
            <a:ext cx="8991600" cy="137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lnSpc>
                <a:spcPct val="90000"/>
              </a:lnSpc>
              <a:tabLst>
                <a:tab pos="266700" algn="l"/>
              </a:tabLst>
            </a:pPr>
            <a:r>
              <a:rPr lang="ru-RU" altLang="ru-RU" sz="1800" dirty="0" smtClean="0">
                <a:latin typeface="Times New Roman" pitchFamily="18" charset="0"/>
              </a:rPr>
              <a:t>  </a:t>
            </a:r>
            <a:r>
              <a:rPr lang="ru-RU" altLang="ru-RU" sz="1600" dirty="0" smtClean="0">
                <a:solidFill>
                  <a:schemeClr val="bg1"/>
                </a:solidFill>
                <a:latin typeface="Times New Roman" pitchFamily="18" charset="0"/>
              </a:rPr>
              <a:t>наличие подразделения, отдела, отделения, кабинета следует показывать только  тогда, когда </a:t>
            </a:r>
            <a:r>
              <a:rPr lang="ru-RU" altLang="ru-RU" sz="1600" b="1" dirty="0" smtClean="0">
                <a:solidFill>
                  <a:schemeClr val="bg1"/>
                </a:solidFill>
                <a:latin typeface="Times New Roman" pitchFamily="18" charset="0"/>
              </a:rPr>
              <a:t>штатным расписанием</a:t>
            </a:r>
            <a:r>
              <a:rPr lang="ru-RU" altLang="ru-RU" sz="1600" dirty="0" smtClean="0">
                <a:solidFill>
                  <a:schemeClr val="bg1"/>
                </a:solidFill>
                <a:latin typeface="Times New Roman" pitchFamily="18" charset="0"/>
              </a:rPr>
              <a:t> предусмотрены соответствующие</a:t>
            </a:r>
            <a:r>
              <a:rPr lang="ru-RU" altLang="ru-RU" sz="1600" b="1" dirty="0" smtClean="0">
                <a:solidFill>
                  <a:schemeClr val="bg1"/>
                </a:solidFill>
                <a:latin typeface="Times New Roman" pitchFamily="18" charset="0"/>
              </a:rPr>
              <a:t> </a:t>
            </a:r>
            <a:r>
              <a:rPr lang="ru-RU" altLang="ru-RU" sz="1600" dirty="0" smtClean="0">
                <a:solidFill>
                  <a:schemeClr val="bg1"/>
                </a:solidFill>
                <a:latin typeface="Times New Roman" pitchFamily="18" charset="0"/>
              </a:rPr>
              <a:t>должности врачей и (или) среднего </a:t>
            </a:r>
            <a:r>
              <a:rPr lang="ru-RU" altLang="ru-RU" sz="1600" dirty="0" smtClean="0">
                <a:latin typeface="Times New Roman" pitchFamily="18" charset="0"/>
              </a:rPr>
              <a:t>медицинского персонала, соответствующее оборудование, аппаратура, ведется установленный учет, отчетность и показана работа данного подразделения, отдела, отделения, кабинета в соответствующих таблицах формы</a:t>
            </a:r>
          </a:p>
          <a:p>
            <a:pPr marL="0" indent="0" eaLnBrk="1" hangingPunct="1">
              <a:lnSpc>
                <a:spcPct val="90000"/>
              </a:lnSpc>
              <a:buFont typeface="Wingdings" pitchFamily="2" charset="2"/>
              <a:buNone/>
              <a:tabLst>
                <a:tab pos="266700" algn="l"/>
              </a:tabLst>
            </a:pPr>
            <a:r>
              <a:rPr lang="ru-RU" altLang="ru-RU" sz="1800" b="1" dirty="0" smtClean="0">
                <a:latin typeface="Times New Roman" pitchFamily="18" charset="0"/>
              </a:rPr>
              <a:t>Например, </a:t>
            </a:r>
            <a:r>
              <a:rPr lang="ru-RU" altLang="ru-RU" sz="1800" dirty="0" smtClean="0">
                <a:latin typeface="Times New Roman" pitchFamily="18" charset="0"/>
              </a:rPr>
              <a:t>организация, оказывающая медицинскую помощь в </a:t>
            </a:r>
            <a:r>
              <a:rPr lang="ru-RU" altLang="ru-RU" sz="1800" b="1" i="1" dirty="0" smtClean="0">
                <a:latin typeface="Times New Roman" pitchFamily="18" charset="0"/>
              </a:rPr>
              <a:t>амбулаторных</a:t>
            </a:r>
            <a:r>
              <a:rPr lang="ru-RU" altLang="ru-RU" sz="1800" dirty="0" smtClean="0">
                <a:latin typeface="Times New Roman" pitchFamily="18" charset="0"/>
              </a:rPr>
              <a:t> условиях, </a:t>
            </a:r>
            <a:r>
              <a:rPr lang="ru-RU" altLang="ru-RU" sz="1800" b="1" dirty="0" smtClean="0">
                <a:latin typeface="Times New Roman" pitchFamily="18" charset="0"/>
              </a:rPr>
              <a:t>физиотерапевтический кабинет:</a:t>
            </a:r>
          </a:p>
        </p:txBody>
      </p:sp>
      <p:sp>
        <p:nvSpPr>
          <p:cNvPr id="8" name="Rectangle 2"/>
          <p:cNvSpPr>
            <a:spLocks noChangeArrowheads="1"/>
          </p:cNvSpPr>
          <p:nvPr/>
        </p:nvSpPr>
        <p:spPr bwMode="auto">
          <a:xfrm>
            <a:off x="242891" y="2071812"/>
            <a:ext cx="8929659" cy="1861244"/>
          </a:xfrm>
          <a:prstGeom prst="rect">
            <a:avLst/>
          </a:prstGeom>
          <a:solidFill>
            <a:srgbClr val="FF0000">
              <a:alpha val="49000"/>
            </a:srgbClr>
          </a:solidFill>
          <a:ln>
            <a:noFill/>
          </a:ln>
        </p:spPr>
        <p:txBody>
          <a:bodyPr/>
          <a:lstStyle>
            <a:lvl1pPr marL="609600" indent="-609600"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gn="l">
              <a:lnSpc>
                <a:spcPct val="90000"/>
              </a:lnSpc>
              <a:buClr>
                <a:schemeClr val="bg2"/>
              </a:buClr>
              <a:buSzPct val="75000"/>
              <a:buFont typeface="Wingdings" pitchFamily="2" charset="2"/>
              <a:buNone/>
            </a:pPr>
            <a:r>
              <a:rPr lang="ru-RU" altLang="ru-RU" sz="1600" dirty="0">
                <a:latin typeface="Times New Roman" pitchFamily="18" charset="0"/>
              </a:rPr>
              <a:t>Если в организации на конец отчетного </a:t>
            </a:r>
            <a:r>
              <a:rPr lang="ru-RU" altLang="ru-RU" sz="1600" dirty="0" smtClean="0">
                <a:latin typeface="Times New Roman" pitchFamily="18" charset="0"/>
              </a:rPr>
              <a:t>года</a:t>
            </a:r>
          </a:p>
          <a:p>
            <a:pPr algn="l">
              <a:lnSpc>
                <a:spcPct val="90000"/>
              </a:lnSpc>
              <a:buClr>
                <a:schemeClr val="bg2"/>
              </a:buClr>
              <a:buSzPct val="75000"/>
              <a:buFont typeface="Wingdings" pitchFamily="2" charset="2"/>
              <a:buNone/>
            </a:pPr>
            <a:r>
              <a:rPr lang="ru-RU" altLang="ru-RU" sz="1600" dirty="0" smtClean="0">
                <a:latin typeface="Times New Roman" pitchFamily="18" charset="0"/>
              </a:rPr>
              <a:t> </a:t>
            </a:r>
            <a:r>
              <a:rPr lang="ru-RU" altLang="ru-RU" sz="1600" dirty="0">
                <a:latin typeface="Times New Roman" pitchFamily="18" charset="0"/>
              </a:rPr>
              <a:t>кабинет </a:t>
            </a:r>
            <a:r>
              <a:rPr lang="ru-RU" altLang="ru-RU" sz="1600" b="1" dirty="0">
                <a:solidFill>
                  <a:schemeClr val="bg1"/>
                </a:solidFill>
                <a:latin typeface="Times New Roman" pitchFamily="18" charset="0"/>
              </a:rPr>
              <a:t>закрыт</a:t>
            </a:r>
            <a:r>
              <a:rPr lang="ru-RU" altLang="ru-RU" sz="1600" b="1" dirty="0">
                <a:latin typeface="Times New Roman" pitchFamily="18" charset="0"/>
              </a:rPr>
              <a:t>, то: </a:t>
            </a:r>
            <a:r>
              <a:rPr lang="ru-RU" altLang="ru-RU" sz="1600" b="1" dirty="0" smtClean="0">
                <a:latin typeface="Times New Roman" pitchFamily="18" charset="0"/>
              </a:rPr>
              <a:t>в строка </a:t>
            </a:r>
            <a:r>
              <a:rPr lang="ru-RU" altLang="ru-RU" sz="1600" b="1" dirty="0">
                <a:solidFill>
                  <a:schemeClr val="bg1"/>
                </a:solidFill>
                <a:latin typeface="Times New Roman" pitchFamily="18" charset="0"/>
              </a:rPr>
              <a:t>РАВНА </a:t>
            </a:r>
            <a:r>
              <a:rPr lang="ru-RU" altLang="ru-RU" sz="1600" b="1" dirty="0" smtClean="0">
                <a:solidFill>
                  <a:schemeClr val="bg1"/>
                </a:solidFill>
                <a:latin typeface="Times New Roman" pitchFamily="18" charset="0"/>
              </a:rPr>
              <a:t>0</a:t>
            </a:r>
            <a:endParaRPr lang="ru-RU" altLang="ru-RU" sz="1600" b="1" dirty="0">
              <a:solidFill>
                <a:srgbClr val="FF0000"/>
              </a:solidFill>
              <a:latin typeface="Times New Roman" pitchFamily="18" charset="0"/>
            </a:endParaRPr>
          </a:p>
          <a:p>
            <a:pPr algn="l">
              <a:lnSpc>
                <a:spcPct val="90000"/>
              </a:lnSpc>
              <a:buClr>
                <a:schemeClr val="bg2"/>
              </a:buClr>
              <a:buSzPct val="75000"/>
              <a:buFont typeface="Wingdings" pitchFamily="2" charset="2"/>
              <a:buNone/>
            </a:pPr>
            <a:r>
              <a:rPr lang="ru-RU" altLang="ru-RU" sz="1600" b="1" dirty="0">
                <a:latin typeface="Times New Roman" pitchFamily="18" charset="0"/>
              </a:rPr>
              <a:t>При </a:t>
            </a:r>
            <a:r>
              <a:rPr lang="ru-RU" altLang="ru-RU" sz="1600" b="1" dirty="0" smtClean="0">
                <a:latin typeface="Times New Roman" pitchFamily="18" charset="0"/>
              </a:rPr>
              <a:t>этом</a:t>
            </a:r>
            <a:r>
              <a:rPr lang="ru-RU" altLang="ru-RU" sz="1600" b="1" dirty="0" smtClean="0">
                <a:solidFill>
                  <a:schemeClr val="bg1"/>
                </a:solidFill>
                <a:latin typeface="Times New Roman" pitchFamily="18" charset="0"/>
              </a:rPr>
              <a:t> </a:t>
            </a:r>
            <a:r>
              <a:rPr lang="ru-RU" altLang="ru-RU" sz="1600" b="1" dirty="0" smtClean="0">
                <a:latin typeface="Times New Roman" pitchFamily="18" charset="0"/>
              </a:rPr>
              <a:t>в </a:t>
            </a:r>
            <a:r>
              <a:rPr lang="ru-RU" altLang="ru-RU" sz="1600" b="1" dirty="0">
                <a:latin typeface="Times New Roman" pitchFamily="18" charset="0"/>
              </a:rPr>
              <a:t>таблице 4601 могут быть указаны сведения о числе лиц и</a:t>
            </a:r>
          </a:p>
          <a:p>
            <a:pPr algn="l">
              <a:lnSpc>
                <a:spcPct val="90000"/>
              </a:lnSpc>
              <a:buClr>
                <a:schemeClr val="bg2"/>
              </a:buClr>
              <a:buSzPct val="75000"/>
              <a:buFont typeface="Wingdings" pitchFamily="2" charset="2"/>
              <a:buNone/>
            </a:pPr>
            <a:r>
              <a:rPr lang="ru-RU" altLang="ru-RU" sz="1600" b="1" dirty="0">
                <a:latin typeface="Times New Roman" pitchFamily="18" charset="0"/>
              </a:rPr>
              <a:t>выполненных им </a:t>
            </a:r>
            <a:r>
              <a:rPr lang="ru-RU" altLang="ru-RU" sz="1600" b="1" dirty="0" smtClean="0">
                <a:latin typeface="Times New Roman" pitchFamily="18" charset="0"/>
              </a:rPr>
              <a:t>процедурах</a:t>
            </a:r>
          </a:p>
          <a:p>
            <a:pPr algn="l">
              <a:lnSpc>
                <a:spcPct val="90000"/>
              </a:lnSpc>
              <a:buClr>
                <a:schemeClr val="bg2"/>
              </a:buClr>
              <a:buSzPct val="75000"/>
              <a:buFont typeface="Wingdings" pitchFamily="2" charset="2"/>
              <a:buNone/>
            </a:pPr>
            <a:r>
              <a:rPr lang="ru-RU" altLang="ru-RU" sz="1600" b="1" dirty="0" smtClean="0">
                <a:latin typeface="Times New Roman" pitchFamily="18" charset="0"/>
              </a:rPr>
              <a:t>с </a:t>
            </a:r>
            <a:r>
              <a:rPr lang="ru-RU" altLang="ru-RU" sz="1600" b="1" dirty="0">
                <a:latin typeface="Times New Roman" pitchFamily="18" charset="0"/>
              </a:rPr>
              <a:t>начала года до даты закрытия</a:t>
            </a:r>
          </a:p>
        </p:txBody>
      </p:sp>
      <p:sp>
        <p:nvSpPr>
          <p:cNvPr id="11" name="AutoShape 182"/>
          <p:cNvSpPr>
            <a:spLocks noChangeArrowheads="1"/>
          </p:cNvSpPr>
          <p:nvPr/>
        </p:nvSpPr>
        <p:spPr bwMode="auto">
          <a:xfrm>
            <a:off x="20640" y="4465915"/>
            <a:ext cx="2387600" cy="2307948"/>
          </a:xfrm>
          <a:prstGeom prst="wedgeRoundRectCallout">
            <a:avLst>
              <a:gd name="adj1" fmla="val 19232"/>
              <a:gd name="adj2" fmla="val -71607"/>
              <a:gd name="adj3" fmla="val 16667"/>
            </a:avLst>
          </a:prstGeom>
          <a:solidFill>
            <a:schemeClr val="bg2">
              <a:lumMod val="75000"/>
              <a:alpha val="50980"/>
            </a:schemeClr>
          </a:solidFill>
          <a:ln w="9525">
            <a:solidFill>
              <a:schemeClr val="tx1"/>
            </a:solidFill>
            <a:miter lim="800000"/>
            <a:headEnd/>
            <a:tailEnd/>
          </a:ln>
        </p:spPr>
        <p:txBody>
          <a:bodyPr/>
          <a:lstStyle/>
          <a:p>
            <a:pPr algn="ctr">
              <a:defRPr/>
            </a:pPr>
            <a:r>
              <a:rPr lang="ru-RU" sz="1400" b="1" dirty="0"/>
              <a:t>В графе 3 медицинская организация, являющаяся юридическим лицом проставляет в соответствующей</a:t>
            </a:r>
          </a:p>
          <a:p>
            <a:pPr algn="ctr">
              <a:defRPr/>
            </a:pPr>
            <a:r>
              <a:rPr lang="ru-RU" sz="1400" b="1" dirty="0"/>
              <a:t> </a:t>
            </a:r>
            <a:r>
              <a:rPr lang="ru-RU" sz="1400" b="1" dirty="0">
                <a:solidFill>
                  <a:srgbClr val="FF0000"/>
                </a:solidFill>
              </a:rPr>
              <a:t>строке цифру 1.</a:t>
            </a:r>
            <a:r>
              <a:rPr lang="ru-RU" sz="1400" b="1" dirty="0"/>
              <a:t> </a:t>
            </a:r>
          </a:p>
        </p:txBody>
      </p:sp>
    </p:spTree>
    <p:extLst>
      <p:ext uri="{BB962C8B-B14F-4D97-AF65-F5344CB8AC3E}">
        <p14:creationId xmlns:p14="http://schemas.microsoft.com/office/powerpoint/2010/main" val="802085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5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6">
                                            <p:txEl>
                                              <p:pRg st="1" end="1"/>
                                            </p:txEl>
                                          </p:spTgt>
                                        </p:tgtEl>
                                        <p:attrNameLst>
                                          <p:attrName>style.visibility</p:attrName>
                                        </p:attrNameLst>
                                      </p:cBhvr>
                                      <p:to>
                                        <p:strVal val="visible"/>
                                      </p:to>
                                    </p:set>
                                    <p:anim calcmode="lin" valueType="num">
                                      <p:cBhvr additive="base">
                                        <p:cTn id="13"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1000" fill="hold"/>
                                        <p:tgtEl>
                                          <p:spTgt spid="8"/>
                                        </p:tgtEl>
                                        <p:attrNameLst>
                                          <p:attrName>ppt_x</p:attrName>
                                        </p:attrNameLst>
                                      </p:cBhvr>
                                      <p:tavLst>
                                        <p:tav tm="0">
                                          <p:val>
                                            <p:strVal val="#ppt_x"/>
                                          </p:val>
                                        </p:tav>
                                        <p:tav tm="100000">
                                          <p:val>
                                            <p:strVal val="#ppt_x"/>
                                          </p:val>
                                        </p:tav>
                                      </p:tavLst>
                                    </p:anim>
                                    <p:anim calcmode="lin" valueType="num">
                                      <p:cBhvr additive="base">
                                        <p:cTn id="20"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 calcmode="lin" valueType="num">
                                      <p:cBhvr additive="base">
                                        <p:cTn id="25" dur="1000" fill="hold"/>
                                        <p:tgtEl>
                                          <p:spTgt spid="9"/>
                                        </p:tgtEl>
                                        <p:attrNameLst>
                                          <p:attrName>ppt_x</p:attrName>
                                        </p:attrNameLst>
                                      </p:cBhvr>
                                      <p:tavLst>
                                        <p:tav tm="0">
                                          <p:val>
                                            <p:strVal val="#ppt_x"/>
                                          </p:val>
                                        </p:tav>
                                        <p:tav tm="100000">
                                          <p:val>
                                            <p:strVal val="#ppt_x"/>
                                          </p:val>
                                        </p:tav>
                                      </p:tavLst>
                                    </p:anim>
                                    <p:anim calcmode="lin" valueType="num">
                                      <p:cBhvr additive="base">
                                        <p:cTn id="26"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fade">
                                      <p:cBhvr>
                                        <p:cTn id="3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animBg="1"/>
      <p:bldP spid="6" grpId="0" build="p"/>
      <p:bldP spid="8" grpId="0" animBg="1"/>
      <p:bldP spid="1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23</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txBox="1">
            <a:spLocks noChangeArrowheads="1"/>
          </p:cNvSpPr>
          <p:nvPr/>
        </p:nvSpPr>
        <p:spPr bwMode="auto">
          <a:xfrm>
            <a:off x="315888" y="117475"/>
            <a:ext cx="861060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eaLnBrk="1" hangingPunct="1">
              <a:buFont typeface="Wingdings 2" pitchFamily="18" charset="2"/>
              <a:buChar char=""/>
              <a:tabLst>
                <a:tab pos="266700" algn="l"/>
              </a:tabLst>
            </a:pPr>
            <a:r>
              <a:rPr lang="ru-RU" altLang="ru-RU" sz="1800" dirty="0" smtClean="0">
                <a:latin typeface="Times New Roman" pitchFamily="18" charset="0"/>
              </a:rPr>
              <a:t> </a:t>
            </a:r>
            <a:r>
              <a:rPr lang="ru-RU" altLang="ru-RU" sz="1800" dirty="0" smtClean="0">
                <a:solidFill>
                  <a:schemeClr val="bg1"/>
                </a:solidFill>
                <a:latin typeface="Times New Roman" pitchFamily="18" charset="0"/>
              </a:rPr>
              <a:t>при заполнении таблицы необходимо учесть, </a:t>
            </a:r>
            <a:r>
              <a:rPr lang="ru-RU" altLang="ru-RU" sz="1800" b="1" dirty="0" smtClean="0">
                <a:solidFill>
                  <a:schemeClr val="bg1"/>
                </a:solidFill>
                <a:latin typeface="Times New Roman" pitchFamily="18" charset="0"/>
              </a:rPr>
              <a:t>что отделения, которые оказывают медицинскую помощь в стационарных условиях, в таблицу </a:t>
            </a:r>
            <a:r>
              <a:rPr lang="ru-RU" altLang="ru-RU" sz="1800" b="1" dirty="0" smtClean="0">
                <a:solidFill>
                  <a:srgbClr val="FF0000"/>
                </a:solidFill>
                <a:latin typeface="Times New Roman" pitchFamily="18" charset="0"/>
              </a:rPr>
              <a:t>не включают</a:t>
            </a:r>
            <a:r>
              <a:rPr lang="ru-RU" altLang="ru-RU" sz="1800" b="1" dirty="0" smtClean="0">
                <a:latin typeface="Times New Roman" pitchFamily="18" charset="0"/>
              </a:rPr>
              <a:t>.</a:t>
            </a:r>
          </a:p>
        </p:txBody>
      </p:sp>
      <p:sp>
        <p:nvSpPr>
          <p:cNvPr id="6" name="Rectangle 2"/>
          <p:cNvSpPr>
            <a:spLocks noChangeArrowheads="1"/>
          </p:cNvSpPr>
          <p:nvPr/>
        </p:nvSpPr>
        <p:spPr bwMode="auto">
          <a:xfrm>
            <a:off x="228600" y="1700808"/>
            <a:ext cx="8763000" cy="4014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не отмечают профильные кабинеты специализированные медицинской</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организации (кожно-венерологические диспансеры –дерматовенерологические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кабинеты, наркологические диспансеры – наркологические кабинеты, детские</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поликлиники – детские отделения и кабинеты и т.д.)</a:t>
            </a:r>
          </a:p>
          <a:p>
            <a:pPr>
              <a:lnSpc>
                <a:spcPct val="80000"/>
              </a:lnSpc>
              <a:buClr>
                <a:schemeClr val="bg2"/>
              </a:buClr>
              <a:buSzPct val="75000"/>
              <a:buFont typeface="Wingdings" pitchFamily="2" charset="2"/>
              <a:buNone/>
            </a:pPr>
            <a:endParaRPr lang="ru-RU" altLang="ru-RU" sz="1800" b="1" dirty="0">
              <a:solidFill>
                <a:srgbClr val="990033"/>
              </a:solidFill>
              <a:latin typeface="Times New Roman" pitchFamily="18" charset="0"/>
            </a:endParaRPr>
          </a:p>
          <a:p>
            <a:pPr>
              <a:lnSpc>
                <a:spcPct val="80000"/>
              </a:lnSpc>
              <a:buClr>
                <a:schemeClr val="bg2"/>
              </a:buClr>
              <a:buSzPct val="75000"/>
              <a:buFont typeface="Wingdings" pitchFamily="2" charset="2"/>
              <a:buNone/>
            </a:pPr>
            <a:r>
              <a:rPr lang="ru-RU" altLang="ru-RU" sz="1800" b="1" dirty="0">
                <a:latin typeface="Times New Roman" pitchFamily="18" charset="0"/>
              </a:rPr>
              <a:t>медицинские организации, оказывающие медицинскую помощь только в амбулаторных условиях, и </a:t>
            </a:r>
            <a:r>
              <a:rPr lang="ru-RU" altLang="ru-RU" sz="1800" b="1" u="sng" dirty="0">
                <a:latin typeface="Times New Roman" pitchFamily="18" charset="0"/>
              </a:rPr>
              <a:t>не имеющие обособленных структурных подразделений</a:t>
            </a:r>
            <a:r>
              <a:rPr lang="ru-RU" altLang="ru-RU" sz="1800" b="1" dirty="0">
                <a:latin typeface="Times New Roman" pitchFamily="18" charset="0"/>
              </a:rPr>
              <a:t>, </a:t>
            </a:r>
            <a:r>
              <a:rPr lang="ru-RU" altLang="ru-RU" sz="2400" b="1" dirty="0">
                <a:solidFill>
                  <a:srgbClr val="FF0000"/>
                </a:solidFill>
                <a:latin typeface="Times New Roman" pitchFamily="18" charset="0"/>
              </a:rPr>
              <a:t>не отмечают соответствующие подразделения (поликлиника - поликлиники, амбулатория – амбулатории и т.д.) </a:t>
            </a:r>
          </a:p>
          <a:p>
            <a:pPr>
              <a:lnSpc>
                <a:spcPct val="80000"/>
              </a:lnSpc>
              <a:buClr>
                <a:schemeClr val="bg2"/>
              </a:buClr>
              <a:buSzPct val="75000"/>
              <a:buFont typeface="Wingdings" pitchFamily="2" charset="2"/>
              <a:buChar char="n"/>
            </a:pPr>
            <a:r>
              <a:rPr lang="ru-RU" altLang="ru-RU" sz="1800" dirty="0">
                <a:latin typeface="Times New Roman" pitchFamily="18" charset="0"/>
              </a:rPr>
              <a:t>  </a:t>
            </a:r>
          </a:p>
          <a:p>
            <a:pPr>
              <a:lnSpc>
                <a:spcPct val="80000"/>
              </a:lnSpc>
              <a:buClr>
                <a:schemeClr val="bg2"/>
              </a:buClr>
              <a:buSzPct val="75000"/>
              <a:buFont typeface="Wingdings" pitchFamily="2" charset="2"/>
              <a:buChar char="n"/>
            </a:pPr>
            <a:r>
              <a:rPr lang="ru-RU" altLang="ru-RU" sz="1800" dirty="0">
                <a:latin typeface="Times New Roman" pitchFamily="18" charset="0"/>
              </a:rPr>
              <a:t>  </a:t>
            </a:r>
            <a:r>
              <a:rPr lang="ru-RU" altLang="ru-RU" sz="1800" b="1" dirty="0">
                <a:solidFill>
                  <a:srgbClr val="990033"/>
                </a:solidFill>
                <a:latin typeface="Times New Roman" pitchFamily="18" charset="0"/>
              </a:rPr>
              <a:t>в обособленных структурных подразделениях наличие кабинета, отделения,</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отдела указывается в соответствии со штатным расписанием (положении о</a:t>
            </a:r>
          </a:p>
          <a:p>
            <a:pPr>
              <a:lnSpc>
                <a:spcPct val="80000"/>
              </a:lnSpc>
              <a:buClr>
                <a:schemeClr val="bg2"/>
              </a:buClr>
              <a:buSzPct val="75000"/>
              <a:buFont typeface="Wingdings" pitchFamily="2" charset="2"/>
              <a:buNone/>
            </a:pPr>
            <a:r>
              <a:rPr lang="ru-RU" altLang="ru-RU" sz="1800" b="1" dirty="0">
                <a:solidFill>
                  <a:srgbClr val="990033"/>
                </a:solidFill>
                <a:latin typeface="Times New Roman" pitchFamily="18" charset="0"/>
              </a:rPr>
              <a:t>    работе)</a:t>
            </a:r>
          </a:p>
        </p:txBody>
      </p:sp>
      <p:sp>
        <p:nvSpPr>
          <p:cNvPr id="7" name="Rectangle 2"/>
          <p:cNvSpPr>
            <a:spLocks noChangeArrowheads="1"/>
          </p:cNvSpPr>
          <p:nvPr/>
        </p:nvSpPr>
        <p:spPr bwMode="auto">
          <a:xfrm>
            <a:off x="214315" y="955675"/>
            <a:ext cx="8534149" cy="641350"/>
          </a:xfrm>
          <a:prstGeom prst="rect">
            <a:avLst/>
          </a:prstGeom>
          <a:solidFill>
            <a:srgbClr val="5BFF21">
              <a:alpha val="49000"/>
            </a:srgbClr>
          </a:solidFill>
          <a:ln>
            <a:noFill/>
          </a:ln>
        </p:spPr>
        <p:txBody>
          <a:bodyPr/>
          <a:lstStyle>
            <a:lvl1pPr eaLnBrk="0" hangingPunct="0">
              <a:spcBef>
                <a:spcPct val="20000"/>
              </a:spcBef>
              <a:buFont typeface="Arial" charset="0"/>
              <a:buChar char="•"/>
              <a:tabLst>
                <a:tab pos="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0" algn="l"/>
              </a:tabLst>
              <a:defRPr sz="2000">
                <a:solidFill>
                  <a:schemeClr val="tx1"/>
                </a:solidFill>
                <a:latin typeface="Calibri" pitchFamily="34" charset="0"/>
              </a:defRPr>
            </a:lvl9pPr>
          </a:lstStyle>
          <a:p>
            <a:pPr algn="ctr">
              <a:lnSpc>
                <a:spcPct val="90000"/>
              </a:lnSpc>
              <a:buClr>
                <a:schemeClr val="bg2"/>
              </a:buClr>
              <a:buSzPct val="75000"/>
              <a:buFontTx/>
              <a:buNone/>
            </a:pPr>
            <a:r>
              <a:rPr lang="ru-RU" altLang="ru-RU" sz="2000" b="1" dirty="0" smtClean="0">
                <a:latin typeface="Times New Roman" pitchFamily="18" charset="0"/>
              </a:rPr>
              <a:t>Исключение: в строке Отделение скорой медицинской помощи(стационарные)</a:t>
            </a:r>
            <a:endParaRPr lang="ru-RU" altLang="ru-RU" sz="2000" b="1" dirty="0">
              <a:latin typeface="Times New Roman" pitchFamily="18" charset="0"/>
            </a:endParaRPr>
          </a:p>
        </p:txBody>
      </p:sp>
    </p:spTree>
    <p:extLst>
      <p:ext uri="{BB962C8B-B14F-4D97-AF65-F5344CB8AC3E}">
        <p14:creationId xmlns:p14="http://schemas.microsoft.com/office/powerpoint/2010/main" val="7865042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1000" fill="hold"/>
                                        <p:tgtEl>
                                          <p:spTgt spid="7"/>
                                        </p:tgtEl>
                                        <p:attrNameLst>
                                          <p:attrName>ppt_x</p:attrName>
                                        </p:attrNameLst>
                                      </p:cBhvr>
                                      <p:tavLst>
                                        <p:tav tm="0">
                                          <p:val>
                                            <p:strVal val="#ppt_x"/>
                                          </p:val>
                                        </p:tav>
                                        <p:tav tm="100000">
                                          <p:val>
                                            <p:strVal val="#ppt_x"/>
                                          </p:val>
                                        </p:tav>
                                      </p:tavLst>
                                    </p:anim>
                                    <p:anim calcmode="lin" valueType="num">
                                      <p:cBhvr additive="base">
                                        <p:cTn id="8" dur="10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24</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7" name="Group 154"/>
          <p:cNvGraphicFramePr>
            <a:graphicFrameLocks/>
          </p:cNvGraphicFramePr>
          <p:nvPr>
            <p:extLst>
              <p:ext uri="{D42A27DB-BD31-4B8C-83A1-F6EECF244321}">
                <p14:modId xmlns:p14="http://schemas.microsoft.com/office/powerpoint/2010/main" val="2799199759"/>
              </p:ext>
            </p:extLst>
          </p:nvPr>
        </p:nvGraphicFramePr>
        <p:xfrm>
          <a:off x="242891" y="71531"/>
          <a:ext cx="8610601" cy="6849875"/>
        </p:xfrm>
        <a:graphic>
          <a:graphicData uri="http://schemas.openxmlformats.org/drawingml/2006/table">
            <a:tbl>
              <a:tblPr/>
              <a:tblGrid>
                <a:gridCol w="2820712">
                  <a:extLst>
                    <a:ext uri="{9D8B030D-6E8A-4147-A177-3AD203B41FA5}"/>
                  </a:extLst>
                </a:gridCol>
                <a:gridCol w="890752">
                  <a:extLst>
                    <a:ext uri="{9D8B030D-6E8A-4147-A177-3AD203B41FA5}"/>
                  </a:extLst>
                </a:gridCol>
                <a:gridCol w="2004193">
                  <a:extLst>
                    <a:ext uri="{9D8B030D-6E8A-4147-A177-3AD203B41FA5}"/>
                  </a:extLst>
                </a:gridCol>
                <a:gridCol w="1336127">
                  <a:extLst>
                    <a:ext uri="{9D8B030D-6E8A-4147-A177-3AD203B41FA5}"/>
                  </a:extLst>
                </a:gridCol>
                <a:gridCol w="1558817">
                  <a:extLst>
                    <a:ext uri="{9D8B030D-6E8A-4147-A177-3AD203B41FA5}"/>
                  </a:extLst>
                </a:gridCol>
              </a:tblGrid>
              <a:tr h="887346">
                <a:tc>
                  <a:txBody>
                    <a:bodyPr/>
                    <a:lstStyle/>
                    <a:p>
                      <a:pPr algn="ctr" rtl="0" fontAlgn="ctr"/>
                      <a:r>
                        <a:rPr lang="ru-RU" sz="1400" b="0" i="0" u="none" strike="noStrike" dirty="0">
                          <a:solidFill>
                            <a:srgbClr val="000000"/>
                          </a:solidFill>
                          <a:effectLst/>
                          <a:latin typeface="Times New Roman" panose="02020603050405020304" pitchFamily="18" charset="0"/>
                        </a:rPr>
                        <a:t>Наименование </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 строки</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Наличие подразделений, отделов,  отделений, кабинетов                                                               (нет – 0, есть - 1)</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ctr"/>
                      <a:r>
                        <a:rPr lang="ru-RU" sz="1400" b="0" i="0" u="none" strike="noStrike" dirty="0">
                          <a:solidFill>
                            <a:srgbClr val="000000"/>
                          </a:solidFill>
                          <a:effectLst/>
                          <a:latin typeface="Times New Roman" panose="02020603050405020304" pitchFamily="18" charset="0"/>
                        </a:rPr>
                        <a:t>Число подразделений, отделов, отделений</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ru-RU" sz="1400" b="0" i="0" u="none" strike="noStrike" dirty="0" err="1" smtClean="0">
                          <a:solidFill>
                            <a:srgbClr val="000000"/>
                          </a:solidFill>
                          <a:effectLst/>
                          <a:latin typeface="Times New Roman" panose="02020603050405020304" pitchFamily="18" charset="0"/>
                        </a:rPr>
                        <a:t>Число</a:t>
                      </a:r>
                      <a:r>
                        <a:rPr kumimoji="0" lang="ru-RU" sz="1400" b="0" i="0" u="none" strike="noStrike" cap="none" normalizeH="0" baseline="0" dirty="0" err="1" smtClean="0">
                          <a:ln>
                            <a:noFill/>
                          </a:ln>
                          <a:solidFill>
                            <a:schemeClr val="tx1"/>
                          </a:solidFill>
                          <a:effectLst/>
                          <a:latin typeface="Times New Roman" pitchFamily="18" charset="0"/>
                          <a:cs typeface="Times New Roman" pitchFamily="18" charset="0"/>
                        </a:rPr>
                        <a:t>Число</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кабинетов</a:t>
                      </a:r>
                      <a:endParaRPr kumimoji="0" lang="ru-RU" sz="2400" b="0" i="0" u="none" strike="noStrike" cap="none" normalizeH="0" baseline="0" dirty="0" smtClean="0">
                        <a:ln>
                          <a:noFill/>
                        </a:ln>
                        <a:solidFill>
                          <a:schemeClr val="tx1"/>
                        </a:solidFill>
                        <a:effectLst/>
                        <a:latin typeface="Arial" charset="0"/>
                        <a:cs typeface="Arial" charset="0"/>
                      </a:endParaRPr>
                    </a:p>
                    <a:p>
                      <a:pPr algn="ctr" rtl="0" fontAlgn="ctr"/>
                      <a:r>
                        <a:rPr lang="ru-RU" sz="1400" b="0" i="0" u="none" strike="noStrike" dirty="0" smtClean="0">
                          <a:solidFill>
                            <a:srgbClr val="000000"/>
                          </a:solidFill>
                          <a:effectLst/>
                          <a:latin typeface="Times New Roman" panose="02020603050405020304" pitchFamily="18" charset="0"/>
                        </a:rPr>
                        <a:t> </a:t>
                      </a:r>
                      <a:r>
                        <a:rPr lang="ru-RU" sz="1400" b="0" i="0" u="none" strike="noStrike" dirty="0">
                          <a:solidFill>
                            <a:srgbClr val="000000"/>
                          </a:solidFill>
                          <a:effectLst/>
                          <a:latin typeface="Times New Roman" panose="02020603050405020304" pitchFamily="18" charset="0"/>
                        </a:rPr>
                        <a:t>кабинетов</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extLst>
                  <a:ext uri="{0D108BD9-81ED-4DB2-BD59-A6C34878D82A}"/>
                </a:extLst>
              </a:tr>
              <a:tr h="310855">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charset="0"/>
                        <a:cs typeface="Arial" charset="0"/>
                      </a:endParaRPr>
                    </a:p>
                  </a:txBody>
                  <a:tcPr marT="45700" marB="4570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Лаборатории, всего – из них:</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l" rtl="0" fontAlgn="b"/>
                      <a:r>
                        <a:rPr lang="ru-RU" sz="1800" b="1" i="0" u="none" strike="noStrike" dirty="0" smtClean="0">
                          <a:solidFill>
                            <a:srgbClr val="FF0000"/>
                          </a:solidFill>
                          <a:effectLst/>
                          <a:latin typeface="Times New Roman" panose="02020603050405020304" pitchFamily="18" charset="0"/>
                        </a:rPr>
                        <a:t>всегда 1 </a:t>
                      </a:r>
                      <a:endParaRPr lang="ru-RU" sz="1800" b="1" i="0" u="none" strike="noStrike" dirty="0">
                        <a:solidFill>
                          <a:srgbClr val="FF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зуботехнические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клинико-диагностические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из них централизованные</a:t>
                      </a:r>
                    </a:p>
                  </a:txBody>
                  <a:tcPr marL="25717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521586">
                <a:tc>
                  <a:txBody>
                    <a:bodyPr/>
                    <a:lstStyle/>
                    <a:p>
                      <a:pPr algn="l" fontAlgn="ctr"/>
                      <a:r>
                        <a:rPr lang="ru-RU" sz="1700" b="0" i="0" u="none" strike="noStrike" dirty="0">
                          <a:solidFill>
                            <a:srgbClr val="000000"/>
                          </a:solidFill>
                          <a:effectLst/>
                          <a:latin typeface="Times New Roman" panose="02020603050405020304" pitchFamily="18" charset="0"/>
                        </a:rPr>
                        <a:t>  микробиологические (бактериологические)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171450"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патолого-анатомические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радиоизотопной диагностики </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спектральные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573192">
                <a:tc>
                  <a:txBody>
                    <a:bodyPr/>
                    <a:lstStyle/>
                    <a:p>
                      <a:pPr algn="l" fontAlgn="ctr"/>
                      <a:r>
                        <a:rPr lang="ru-RU" sz="1700" b="0" i="0" u="none" strike="noStrike" dirty="0">
                          <a:solidFill>
                            <a:srgbClr val="000000"/>
                          </a:solidFill>
                          <a:effectLst/>
                          <a:latin typeface="Times New Roman" panose="02020603050405020304" pitchFamily="18" charset="0"/>
                        </a:rPr>
                        <a:t>  судебно-медицинские молекулярно-генетические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химико-токсикологические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цитологические</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r h="365738">
                <a:tc>
                  <a:txBody>
                    <a:bodyPr/>
                    <a:lstStyle/>
                    <a:p>
                      <a:pPr algn="l" fontAlgn="ctr"/>
                      <a:r>
                        <a:rPr lang="ru-RU" sz="1700" b="0" i="0" u="none" strike="noStrike" dirty="0">
                          <a:solidFill>
                            <a:srgbClr val="000000"/>
                          </a:solidFill>
                          <a:effectLst/>
                          <a:latin typeface="Times New Roman" panose="02020603050405020304" pitchFamily="18" charset="0"/>
                        </a:rPr>
                        <a:t> из них централизованные</a:t>
                      </a:r>
                    </a:p>
                  </a:txBody>
                  <a:tcPr marL="171450"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fontAlgn="ctr"/>
                      <a:endParaRPr lang="ru-RU" sz="1400" b="0" i="0" u="none" strike="noStrike" dirty="0">
                        <a:solidFill>
                          <a:srgbClr val="000000"/>
                        </a:solidFill>
                        <a:effectLst/>
                        <a:latin typeface="Times New Roman" panose="02020603050405020304" pitchFamily="18" charset="0"/>
                      </a:endParaRP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endParaRPr lang="ru-RU" sz="1800" dirty="0"/>
                    </a:p>
                  </a:txBody>
                  <a:tcPr marT="45709" marB="45709"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algn="ctr" rtl="0" fontAlgn="t"/>
                      <a:r>
                        <a:rPr lang="ru-RU" sz="1700" b="0" i="0" u="none" strike="noStrike" dirty="0">
                          <a:solidFill>
                            <a:srgbClr val="000000"/>
                          </a:solidFill>
                          <a:effectLst/>
                          <a:latin typeface="Times New Roman" panose="02020603050405020304" pitchFamily="18" charset="0"/>
                        </a:rPr>
                        <a:t>не заполнять</a:t>
                      </a:r>
                    </a:p>
                  </a:txBody>
                  <a:tcPr marL="9525" marR="9525" marT="9522"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extLst>
                  <a:ext uri="{0D108BD9-81ED-4DB2-BD59-A6C34878D82A}"/>
                </a:extLst>
              </a:tr>
            </a:tbl>
          </a:graphicData>
        </a:graphic>
      </p:graphicFrame>
      <p:sp>
        <p:nvSpPr>
          <p:cNvPr id="6" name="Rectangle 214"/>
          <p:cNvSpPr>
            <a:spLocks noChangeArrowheads="1"/>
          </p:cNvSpPr>
          <p:nvPr/>
        </p:nvSpPr>
        <p:spPr bwMode="auto">
          <a:xfrm>
            <a:off x="5102153" y="71531"/>
            <a:ext cx="3779912" cy="1894046"/>
          </a:xfrm>
          <a:prstGeom prst="rect">
            <a:avLst/>
          </a:prstGeom>
          <a:solidFill>
            <a:schemeClr val="bg2">
              <a:lumMod val="75000"/>
            </a:schemeClr>
          </a:solidFill>
          <a:ln w="9525">
            <a:noFill/>
            <a:miter lim="800000"/>
            <a:headEnd/>
            <a:tailEnd/>
          </a:ln>
        </p:spPr>
        <p:txBody>
          <a:bodyPr/>
          <a:lstStyle/>
          <a:p>
            <a:pPr marL="342900" indent="-342900" algn="ctr">
              <a:defRPr/>
            </a:pPr>
            <a:r>
              <a:rPr lang="ru-RU" sz="1400" b="1" dirty="0"/>
              <a:t>В строках с 34 по </a:t>
            </a:r>
            <a:r>
              <a:rPr lang="ru-RU" sz="1400" b="1" dirty="0" smtClean="0"/>
              <a:t>34.9.1 </a:t>
            </a:r>
            <a:r>
              <a:rPr lang="ru-RU" sz="1400" b="1" dirty="0" smtClean="0">
                <a:solidFill>
                  <a:srgbClr val="FF0000"/>
                </a:solidFill>
              </a:rPr>
              <a:t>(графа 3)</a:t>
            </a:r>
            <a:endParaRPr lang="ru-RU" sz="1400" b="1" dirty="0">
              <a:solidFill>
                <a:srgbClr val="FF0000"/>
              </a:solidFill>
            </a:endParaRPr>
          </a:p>
          <a:p>
            <a:pPr marL="342900" indent="-342900" algn="ctr">
              <a:defRPr/>
            </a:pPr>
            <a:r>
              <a:rPr lang="ru-RU" sz="1400" b="1" dirty="0"/>
              <a:t>указывается число медицинских</a:t>
            </a:r>
          </a:p>
          <a:p>
            <a:pPr marL="342900" indent="-342900" algn="ctr">
              <a:defRPr/>
            </a:pPr>
            <a:r>
              <a:rPr lang="ru-RU" sz="1400" b="1" dirty="0"/>
              <a:t>организаций, имеющих</a:t>
            </a:r>
          </a:p>
          <a:p>
            <a:pPr marL="342900" indent="-342900" algn="ctr">
              <a:defRPr/>
            </a:pPr>
            <a:r>
              <a:rPr lang="ru-RU" sz="1400" b="1" dirty="0"/>
              <a:t>соответствующие лаборатории,</a:t>
            </a:r>
          </a:p>
          <a:p>
            <a:pPr marL="342900" indent="-342900" algn="ctr">
              <a:defRPr/>
            </a:pPr>
            <a:r>
              <a:rPr lang="ru-RU" sz="1400" b="1" dirty="0"/>
              <a:t>поэтому строка 34 </a:t>
            </a:r>
            <a:r>
              <a:rPr lang="ru-RU" sz="1400" b="1" dirty="0" smtClean="0">
                <a:solidFill>
                  <a:srgbClr val="FF0000"/>
                </a:solidFill>
              </a:rPr>
              <a:t>по графе 3</a:t>
            </a:r>
          </a:p>
          <a:p>
            <a:pPr marL="342900" indent="-342900" algn="ctr">
              <a:defRPr/>
            </a:pPr>
            <a:r>
              <a:rPr lang="ru-RU" sz="1400" b="1" dirty="0" smtClean="0"/>
              <a:t>не </a:t>
            </a:r>
            <a:r>
              <a:rPr lang="ru-RU" sz="1400" b="1" dirty="0"/>
              <a:t>равна сумме</a:t>
            </a:r>
          </a:p>
          <a:p>
            <a:pPr marL="342900" indent="-342900" algn="ctr">
              <a:defRPr/>
            </a:pPr>
            <a:r>
              <a:rPr lang="ru-RU" sz="1400" b="1" dirty="0"/>
              <a:t>строк с 34.1, 34.2, 34.3, 34.4 по </a:t>
            </a:r>
            <a:r>
              <a:rPr lang="ru-RU" sz="1400" b="1" dirty="0" smtClean="0"/>
              <a:t>34.9</a:t>
            </a:r>
            <a:endParaRPr lang="ru-RU" sz="1400" b="1" dirty="0"/>
          </a:p>
        </p:txBody>
      </p:sp>
    </p:spTree>
    <p:extLst>
      <p:ext uri="{BB962C8B-B14F-4D97-AF65-F5344CB8AC3E}">
        <p14:creationId xmlns:p14="http://schemas.microsoft.com/office/powerpoint/2010/main" val="381208577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25</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5" name="Rectangle 2"/>
          <p:cNvSpPr>
            <a:spLocks noChangeArrowheads="1"/>
          </p:cNvSpPr>
          <p:nvPr/>
        </p:nvSpPr>
        <p:spPr bwMode="auto">
          <a:xfrm>
            <a:off x="168796" y="1447800"/>
            <a:ext cx="8839200" cy="39686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spcBef>
                <a:spcPct val="20000"/>
              </a:spcBef>
              <a:buFont typeface="Arial" charset="0"/>
              <a:buChar char="•"/>
              <a:tabLst>
                <a:tab pos="266700" algn="l"/>
              </a:tabLst>
              <a:defRPr sz="3200">
                <a:solidFill>
                  <a:schemeClr val="tx1"/>
                </a:solidFill>
                <a:latin typeface="Calibri" pitchFamily="34" charset="0"/>
              </a:defRPr>
            </a:lvl1pPr>
            <a:lvl2pPr marL="742950" indent="-285750" eaLnBrk="0" hangingPunct="0">
              <a:spcBef>
                <a:spcPct val="20000"/>
              </a:spcBef>
              <a:buFont typeface="Arial" charset="0"/>
              <a:buChar char="–"/>
              <a:tabLst>
                <a:tab pos="266700" algn="l"/>
              </a:tabLst>
              <a:defRPr sz="2800">
                <a:solidFill>
                  <a:schemeClr val="tx1"/>
                </a:solidFill>
                <a:latin typeface="Calibri" pitchFamily="34" charset="0"/>
              </a:defRPr>
            </a:lvl2pPr>
            <a:lvl3pPr marL="1143000" indent="-228600" eaLnBrk="0" hangingPunct="0">
              <a:spcBef>
                <a:spcPct val="20000"/>
              </a:spcBef>
              <a:buFont typeface="Arial" charset="0"/>
              <a:buChar char="•"/>
              <a:tabLst>
                <a:tab pos="266700" algn="l"/>
              </a:tabLst>
              <a:defRPr sz="2400">
                <a:solidFill>
                  <a:schemeClr val="tx1"/>
                </a:solidFill>
                <a:latin typeface="Calibri" pitchFamily="34" charset="0"/>
              </a:defRPr>
            </a:lvl3pPr>
            <a:lvl4pPr marL="1600200" indent="-228600" eaLnBrk="0" hangingPunct="0">
              <a:spcBef>
                <a:spcPct val="20000"/>
              </a:spcBef>
              <a:buFont typeface="Arial" charset="0"/>
              <a:buChar char="–"/>
              <a:tabLst>
                <a:tab pos="266700" algn="l"/>
              </a:tabLst>
              <a:defRPr sz="2000">
                <a:solidFill>
                  <a:schemeClr val="tx1"/>
                </a:solidFill>
                <a:latin typeface="Calibri" pitchFamily="34" charset="0"/>
              </a:defRPr>
            </a:lvl4pPr>
            <a:lvl5pPr marL="2057400" indent="-228600" eaLnBrk="0" hangingPunct="0">
              <a:spcBef>
                <a:spcPct val="20000"/>
              </a:spcBef>
              <a:buFont typeface="Arial" charset="0"/>
              <a:buChar char="»"/>
              <a:tabLst>
                <a:tab pos="266700" algn="l"/>
              </a:tabLst>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tabLst>
                <a:tab pos="266700" algn="l"/>
              </a:tabLst>
              <a:defRPr sz="2000">
                <a:solidFill>
                  <a:schemeClr val="tx1"/>
                </a:solidFill>
                <a:latin typeface="Calibri" pitchFamily="34" charset="0"/>
              </a:defRPr>
            </a:lvl9pPr>
          </a:lstStyle>
          <a:p>
            <a:pPr>
              <a:lnSpc>
                <a:spcPct val="80000"/>
              </a:lnSpc>
              <a:buClr>
                <a:schemeClr val="bg2"/>
              </a:buClr>
              <a:buSzPct val="75000"/>
              <a:buFont typeface="Wingdings" pitchFamily="2" charset="2"/>
              <a:buChar char="n"/>
            </a:pPr>
            <a:r>
              <a:rPr lang="ru-RU" altLang="ru-RU" sz="2000" dirty="0">
                <a:latin typeface="Times New Roman" pitchFamily="18" charset="0"/>
              </a:rPr>
              <a:t>  к клинико-диагностическим лабораториям нужно относить лаборатории, производящие разные виды исследований (общеклинические, гематологические, цитологические, биохимические, </a:t>
            </a:r>
            <a:r>
              <a:rPr lang="ru-RU" altLang="ru-RU" sz="2000" dirty="0" err="1" smtClean="0">
                <a:latin typeface="Times New Roman" pitchFamily="18" charset="0"/>
              </a:rPr>
              <a:t>коагулогические</a:t>
            </a:r>
            <a:r>
              <a:rPr lang="ru-RU" altLang="ru-RU" sz="2000" dirty="0">
                <a:latin typeface="Times New Roman" pitchFamily="18" charset="0"/>
              </a:rPr>
              <a:t>, иммунологические, микробиологические) или только некоторые из этих видов</a:t>
            </a:r>
            <a:r>
              <a:rPr lang="ru-RU" altLang="ru-RU" sz="2000" dirty="0" smtClean="0">
                <a:latin typeface="Times New Roman" pitchFamily="18" charset="0"/>
              </a:rPr>
              <a:t>.</a:t>
            </a:r>
          </a:p>
          <a:p>
            <a:pPr>
              <a:lnSpc>
                <a:spcPct val="80000"/>
              </a:lnSpc>
              <a:buClr>
                <a:schemeClr val="bg2"/>
              </a:buClr>
              <a:buSzPct val="75000"/>
              <a:buFont typeface="Wingdings" pitchFamily="2" charset="2"/>
              <a:buChar char="n"/>
            </a:pPr>
            <a:endParaRPr lang="en-US" altLang="ru-RU" sz="2000" dirty="0" smtClean="0">
              <a:latin typeface="Times New Roman" pitchFamily="18" charset="0"/>
            </a:endParaRPr>
          </a:p>
          <a:p>
            <a:pPr algn="ctr">
              <a:lnSpc>
                <a:spcPct val="80000"/>
              </a:lnSpc>
              <a:buClr>
                <a:schemeClr val="bg2"/>
              </a:buClr>
              <a:buSzPct val="75000"/>
              <a:buFont typeface="Wingdings" pitchFamily="2" charset="2"/>
              <a:buChar char="n"/>
            </a:pPr>
            <a:endParaRPr lang="ru-RU" altLang="ru-RU" sz="2000" b="1" dirty="0">
              <a:latin typeface="Times New Roman" pitchFamily="18" charset="0"/>
            </a:endParaRPr>
          </a:p>
          <a:p>
            <a:pPr>
              <a:lnSpc>
                <a:spcPct val="80000"/>
              </a:lnSpc>
              <a:buSzPct val="75000"/>
              <a:buNone/>
            </a:pPr>
            <a:r>
              <a:rPr lang="ru-RU" altLang="ru-RU" sz="2000" b="1" dirty="0" smtClean="0">
                <a:solidFill>
                  <a:srgbClr val="FF0000"/>
                </a:solidFill>
                <a:latin typeface="Times New Roman" pitchFamily="18" charset="0"/>
              </a:rPr>
              <a:t>централизованные</a:t>
            </a:r>
            <a:r>
              <a:rPr lang="ru-RU" altLang="ru-RU" sz="2000" dirty="0" smtClean="0">
                <a:solidFill>
                  <a:srgbClr val="FF0000"/>
                </a:solidFill>
                <a:latin typeface="Times New Roman" pitchFamily="18" charset="0"/>
              </a:rPr>
              <a:t> </a:t>
            </a:r>
            <a:r>
              <a:rPr lang="ru-RU" altLang="ru-RU" sz="2000" dirty="0">
                <a:latin typeface="Times New Roman" pitchFamily="18" charset="0"/>
              </a:rPr>
              <a:t>лаборатории указывают в том случае, если они созданы </a:t>
            </a:r>
            <a:r>
              <a:rPr lang="ru-RU" altLang="ru-RU" sz="2000" b="1" u="sng" dirty="0">
                <a:latin typeface="Times New Roman" pitchFamily="18" charset="0"/>
              </a:rPr>
              <a:t>приказом</a:t>
            </a:r>
            <a:r>
              <a:rPr lang="ru-RU" altLang="ru-RU" sz="2000" dirty="0">
                <a:latin typeface="Times New Roman" pitchFamily="18" charset="0"/>
              </a:rPr>
              <a:t> вышестоящего органа исполнительной власти в сфере  здравоохранения в качестве централизованных для выполнения определенных видов исследований для нескольких организаций.</a:t>
            </a:r>
          </a:p>
        </p:txBody>
      </p:sp>
      <p:sp>
        <p:nvSpPr>
          <p:cNvPr id="2" name="Прямоугольник 1"/>
          <p:cNvSpPr/>
          <p:nvPr/>
        </p:nvSpPr>
        <p:spPr>
          <a:xfrm>
            <a:off x="395536" y="1556792"/>
            <a:ext cx="216024"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3" name="Прямоугольник 2"/>
          <p:cNvSpPr/>
          <p:nvPr/>
        </p:nvSpPr>
        <p:spPr>
          <a:xfrm flipH="1">
            <a:off x="242891" y="3212976"/>
            <a:ext cx="152645" cy="7200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extLst>
      <p:ext uri="{BB962C8B-B14F-4D97-AF65-F5344CB8AC3E}">
        <p14:creationId xmlns:p14="http://schemas.microsoft.com/office/powerpoint/2010/main" val="4673625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26</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19"/>
          <p:cNvGraphicFramePr>
            <a:graphicFrameLocks/>
          </p:cNvGraphicFramePr>
          <p:nvPr>
            <p:extLst>
              <p:ext uri="{D42A27DB-BD31-4B8C-83A1-F6EECF244321}">
                <p14:modId xmlns:p14="http://schemas.microsoft.com/office/powerpoint/2010/main" val="797425359"/>
              </p:ext>
            </p:extLst>
          </p:nvPr>
        </p:nvGraphicFramePr>
        <p:xfrm>
          <a:off x="142877" y="116632"/>
          <a:ext cx="8839200" cy="6794320"/>
        </p:xfrm>
        <a:graphic>
          <a:graphicData uri="http://schemas.openxmlformats.org/drawingml/2006/table">
            <a:tbl>
              <a:tblPr/>
              <a:tblGrid>
                <a:gridCol w="3349003"/>
                <a:gridCol w="613397"/>
                <a:gridCol w="2133600"/>
                <a:gridCol w="1371600"/>
                <a:gridCol w="1371600"/>
              </a:tblGrid>
              <a:tr h="92305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отделов,  отделений, кабинетов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schemeClr>
                          </a:solidFill>
                          <a:effectLst/>
                          <a:latin typeface="Times New Roman" pitchFamily="18" charset="0"/>
                          <a:cs typeface="Times New Roman" pitchFamily="18" charset="0"/>
                        </a:rPr>
                        <a:t>Число подразделений, отделов,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lumMod val="95000"/>
                            </a:schemeClr>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bg1">
                            <a:lumMod val="95000"/>
                          </a:schemeClr>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0724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187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Лечебной физкультуры для взрослых</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35</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50000"/>
                      </a:schemeClr>
                    </a:solidFill>
                  </a:tcPr>
                </a:tc>
              </a:tr>
              <a:tr h="33458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Лечебной физкультуры для детей</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36</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50000"/>
                      </a:schemeClr>
                    </a:solidFill>
                  </a:tcPr>
                </a:tc>
              </a:tr>
              <a:tr h="58187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Лечебно-трудовые мастерские всего, в том числе:</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8187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психическими  расстройствами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9173">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наркологическими  заболеваниями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8187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  для пациентов, больных туберкулезом</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917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Медицинской профилактики</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указывают в том случае, если они ведут профилактическую работу с пациентами</a:t>
                      </a:r>
                    </a:p>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(заполнена таблица 4809)</a:t>
                      </a:r>
                      <a:endParaRPr kumimoji="0" lang="ru-RU" sz="1700" b="1"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50914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Межмуниципальные центры</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0914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Методические кабинеты</a:t>
                      </a:r>
                      <a:endParaRPr kumimoji="0" lang="ru-RU" sz="29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 name="Скругленный прямоугольник 5"/>
          <p:cNvSpPr/>
          <p:nvPr/>
        </p:nvSpPr>
        <p:spPr>
          <a:xfrm>
            <a:off x="2215757" y="1547416"/>
            <a:ext cx="5596603" cy="914400"/>
          </a:xfrm>
          <a:prstGeom prst="roundRect">
            <a:avLst/>
          </a:prstGeom>
          <a:solidFill>
            <a:schemeClr val="bg2">
              <a:lumMod val="7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fontAlgn="t" hangingPunct="0">
              <a:defRPr/>
            </a:pPr>
            <a:r>
              <a:rPr lang="ru-RU" dirty="0">
                <a:solidFill>
                  <a:schemeClr val="tx1"/>
                </a:solidFill>
                <a:latin typeface="Times New Roman" pitchFamily="18" charset="0"/>
                <a:cs typeface="Times New Roman" pitchFamily="18" charset="0"/>
              </a:rPr>
              <a:t>* Заполнять только в случае, если не входят в состав других отделений, например, физиотерапевтического, восстановительного лечения</a:t>
            </a:r>
          </a:p>
        </p:txBody>
      </p:sp>
    </p:spTree>
    <p:extLst>
      <p:ext uri="{BB962C8B-B14F-4D97-AF65-F5344CB8AC3E}">
        <p14:creationId xmlns:p14="http://schemas.microsoft.com/office/powerpoint/2010/main" val="81194452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27</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15"/>
          <p:cNvGraphicFramePr>
            <a:graphicFrameLocks/>
          </p:cNvGraphicFramePr>
          <p:nvPr>
            <p:extLst>
              <p:ext uri="{D42A27DB-BD31-4B8C-83A1-F6EECF244321}">
                <p14:modId xmlns:p14="http://schemas.microsoft.com/office/powerpoint/2010/main" val="1234530410"/>
              </p:ext>
            </p:extLst>
          </p:nvPr>
        </p:nvGraphicFramePr>
        <p:xfrm>
          <a:off x="152400" y="0"/>
          <a:ext cx="8839200" cy="6586786"/>
        </p:xfrm>
        <a:graphic>
          <a:graphicData uri="http://schemas.openxmlformats.org/drawingml/2006/table">
            <a:tbl>
              <a:tblPr/>
              <a:tblGrid>
                <a:gridCol w="4089968"/>
                <a:gridCol w="504056"/>
                <a:gridCol w="1656184"/>
                <a:gridCol w="1065264"/>
                <a:gridCol w="1523728"/>
              </a:tblGrid>
              <a:tr h="1408181">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1090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Молочные кухни</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Наркологические реабилитационные центры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Наркологические фельдшерские пункты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Организационно-методические отделы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автоматизированной системы управления (АСУ), вычислительные центры</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анализа и прогнозирования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издательской и полиграфической деятельности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a:t>
                      </a:r>
                      <a:r>
                        <a:rPr kumimoji="0" lang="ru-RU" sz="1600" b="0" i="0" u="none" strike="noStrike" cap="none" normalizeH="0" baseline="0" dirty="0" err="1" smtClean="0">
                          <a:ln>
                            <a:noFill/>
                          </a:ln>
                          <a:solidFill>
                            <a:schemeClr val="tx1"/>
                          </a:solidFill>
                          <a:effectLst/>
                          <a:latin typeface="Times New Roman" pitchFamily="18" charset="0"/>
                          <a:cs typeface="Times New Roman" pitchFamily="18" charset="0"/>
                        </a:rPr>
                        <a:t>межсекторальных</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и внешних связей</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обработки медико-статистической информации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347477">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программного обеспечения</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r h="60350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сетевых технологий и защиты информации </a:t>
                      </a:r>
                      <a:endParaRPr kumimoji="0" lang="ru-RU" sz="28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2" marB="45722"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2" marB="45722"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2" marB="45722"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alpha val="80000"/>
                      </a:srgbClr>
                    </a:solidFill>
                  </a:tcPr>
                </a:tc>
              </a:tr>
            </a:tbl>
          </a:graphicData>
        </a:graphic>
      </p:graphicFrame>
    </p:spTree>
    <p:extLst>
      <p:ext uri="{BB962C8B-B14F-4D97-AF65-F5344CB8AC3E}">
        <p14:creationId xmlns:p14="http://schemas.microsoft.com/office/powerpoint/2010/main" val="19178343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28</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44"/>
          <p:cNvGraphicFramePr>
            <a:graphicFrameLocks/>
          </p:cNvGraphicFramePr>
          <p:nvPr>
            <p:extLst>
              <p:ext uri="{D42A27DB-BD31-4B8C-83A1-F6EECF244321}">
                <p14:modId xmlns:p14="http://schemas.microsoft.com/office/powerpoint/2010/main" val="3925094415"/>
              </p:ext>
            </p:extLst>
          </p:nvPr>
        </p:nvGraphicFramePr>
        <p:xfrm>
          <a:off x="228600" y="231845"/>
          <a:ext cx="8763000" cy="6151035"/>
        </p:xfrm>
        <a:graphic>
          <a:graphicData uri="http://schemas.openxmlformats.org/drawingml/2006/table">
            <a:tbl>
              <a:tblPr/>
              <a:tblGrid>
                <a:gridCol w="3886200"/>
                <a:gridCol w="685800"/>
                <a:gridCol w="1600200"/>
                <a:gridCol w="1219200"/>
                <a:gridCol w="1371600"/>
              </a:tblGrid>
              <a:tr h="1371686">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 кабинетов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подразделений,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отделов, 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903">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Отделы сбора баз данных</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40007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(кабинеты) медицинской статистики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a:t>
                      </a:r>
                      <a:endParaRPr kumimoji="0" lang="ru-RU" sz="2800" b="1" i="0" u="none" strike="noStrike" cap="none" normalizeH="0" baseline="0" dirty="0" smtClean="0">
                        <a:ln>
                          <a:noFill/>
                        </a:ln>
                        <a:solidFill>
                          <a:schemeClr val="tx1"/>
                        </a:solidFill>
                        <a:effectLst/>
                        <a:latin typeface="Arial" charset="0"/>
                        <a:cs typeface="Arial"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медико-криминалистические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мониторинга здоровья населения</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неотложной помощи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 </a:t>
                      </a:r>
                      <a:r>
                        <a:rPr kumimoji="0" lang="ru-RU" sz="1400" b="1" i="0" u="none" strike="noStrike" cap="none" normalizeH="0" baseline="0" dirty="0" smtClean="0">
                          <a:ln>
                            <a:noFill/>
                          </a:ln>
                          <a:solidFill>
                            <a:schemeClr val="tx1"/>
                          </a:solidFill>
                          <a:effectLst/>
                          <a:latin typeface="Arial" charset="0"/>
                          <a:cs typeface="Times New Roman" pitchFamily="18" charset="0"/>
                        </a:rPr>
                        <a:t> </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000"/>
                      </a:schemeClr>
                    </a:solidFill>
                  </a:tcPr>
                </a:tc>
                <a:tc hMerge="1">
                  <a:txBody>
                    <a:bodyPr/>
                    <a:lstStyle/>
                    <a:p>
                      <a:endParaRPr lang="ru-RU"/>
                    </a:p>
                  </a:txBody>
                  <a:tcPr/>
                </a:tc>
                <a:tc hMerge="1">
                  <a:txBody>
                    <a:bodyPr/>
                    <a:lstStyle/>
                    <a:p>
                      <a:endParaRPr lang="ru-RU"/>
                    </a:p>
                  </a:txBody>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скорой медицинской помощи</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11">
                <a:tc>
                  <a:txBody>
                    <a:bodyPr/>
                    <a:lstStyle/>
                    <a:p>
                      <a:pPr marL="0" marR="0" lvl="0" indent="0" algn="l" defTabSz="914400" rtl="0" eaLnBrk="0" fontAlgn="b" latinLnBrk="0" hangingPunct="0">
                        <a:lnSpc>
                          <a:spcPct val="100000"/>
                        </a:lnSpc>
                        <a:spcBef>
                          <a:spcPct val="0"/>
                        </a:spcBef>
                        <a:spcAft>
                          <a:spcPct val="0"/>
                        </a:spcAft>
                        <a:buClrTx/>
                        <a:buSzTx/>
                        <a:buFontTx/>
                        <a:buNone/>
                        <a:tabLst/>
                        <a:defRPr/>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скорой медицинской помощи</a:t>
                      </a:r>
                    </a:p>
                    <a:p>
                      <a:pPr marL="0" marR="0" lvl="0" indent="0" algn="l" defTabSz="914400" rtl="0" eaLnBrk="0" fontAlgn="b" latinLnBrk="0" hangingPunct="0">
                        <a:lnSpc>
                          <a:spcPct val="100000"/>
                        </a:lnSpc>
                        <a:spcBef>
                          <a:spcPct val="0"/>
                        </a:spcBef>
                        <a:spcAft>
                          <a:spcPct val="0"/>
                        </a:spcAft>
                        <a:buClrTx/>
                        <a:buSzTx/>
                        <a:buFontTx/>
                        <a:buNone/>
                        <a:tabLst/>
                        <a:defRPr/>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(стационарные)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1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сложных судебно-медицинских экспертиз</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судебно-биохимические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9">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судебно-гистологические</a:t>
                      </a:r>
                      <a:endParaRPr kumimoji="0" lang="ru-RU" sz="1600" b="0" i="0" u="none" strike="noStrike" cap="none" normalizeH="0" baseline="0" dirty="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Tree>
    <p:extLst>
      <p:ext uri="{BB962C8B-B14F-4D97-AF65-F5344CB8AC3E}">
        <p14:creationId xmlns:p14="http://schemas.microsoft.com/office/powerpoint/2010/main" val="418484658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29</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51"/>
          <p:cNvGraphicFramePr>
            <a:graphicFrameLocks/>
          </p:cNvGraphicFramePr>
          <p:nvPr>
            <p:extLst>
              <p:ext uri="{D42A27DB-BD31-4B8C-83A1-F6EECF244321}">
                <p14:modId xmlns:p14="http://schemas.microsoft.com/office/powerpoint/2010/main" val="1396970114"/>
              </p:ext>
            </p:extLst>
          </p:nvPr>
        </p:nvGraphicFramePr>
        <p:xfrm>
          <a:off x="244851" y="-459432"/>
          <a:ext cx="8686800" cy="7193280"/>
        </p:xfrm>
        <a:graphic>
          <a:graphicData uri="http://schemas.openxmlformats.org/drawingml/2006/table">
            <a:tbl>
              <a:tblPr/>
              <a:tblGrid>
                <a:gridCol w="3733800"/>
                <a:gridCol w="685800"/>
                <a:gridCol w="1524000"/>
                <a:gridCol w="1371600"/>
                <a:gridCol w="1371600"/>
              </a:tblGrid>
              <a:tr h="1237694">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smtClean="0">
                          <a:ln>
                            <a:noFill/>
                          </a:ln>
                          <a:solidFill>
                            <a:schemeClr val="tx1"/>
                          </a:solidFill>
                          <a:effectLst/>
                          <a:latin typeface="Arial" charset="0"/>
                          <a:cs typeface="Times New Roman" pitchFamily="18" charset="0"/>
                        </a:rPr>
                        <a:t>–</a:t>
                      </a: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судебно-медицинской экспертизы вещественных доказательств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судебно-медицинской экспертизы трупов</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судебно-химические</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судебно-цитологические</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экстренной консультативной помощи и медицинской эвакуации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Отделения экстренной медицинской помощи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4572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Паллиативной медицинской помощи</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itchFamily="18" charset="0"/>
                        <a:cs typeface="Times New Roman"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Патологоанатомические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53035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Переливания крови</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1" i="0" u="none" strike="noStrike" cap="none" normalizeH="0" baseline="0" dirty="0" smtClean="0">
                          <a:ln>
                            <a:noFill/>
                          </a:ln>
                          <a:solidFill>
                            <a:srgbClr val="FF0000"/>
                          </a:solidFill>
                          <a:effectLst/>
                          <a:latin typeface="Arial" charset="0"/>
                          <a:cs typeface="Arial" charset="0"/>
                        </a:rPr>
                        <a:t>Отделения, осуществляющие заготовку крови</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5BFF21">
                        <a:alpha val="80000"/>
                      </a:srgbClr>
                    </a:solidFill>
                  </a:tcPr>
                </a:tc>
                <a:tc hMerge="1">
                  <a:txBody>
                    <a:bodyPr/>
                    <a:lstStyle/>
                    <a:p>
                      <a:pPr marL="0" marR="0" lvl="0" indent="0" algn="ctr" defTabSz="914400" rtl="0" eaLnBrk="0" fontAlgn="t"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Перинатальные центры</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Платные кабинеты (отделения)</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заполняется либо графа 4, либо графа 5 </a:t>
                      </a:r>
                      <a:r>
                        <a:rPr kumimoji="0" lang="ru-RU" sz="1700" b="1" i="0" u="none" strike="noStrike" cap="none" normalizeH="0" baseline="0" dirty="0" smtClean="0">
                          <a:ln>
                            <a:noFill/>
                          </a:ln>
                          <a:solidFill>
                            <a:schemeClr val="tx1"/>
                          </a:solidFill>
                          <a:effectLst/>
                          <a:latin typeface="Arial" charset="0"/>
                          <a:cs typeface="Times New Roman" pitchFamily="18" charset="0"/>
                        </a:rPr>
                        <a:t>  </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75000"/>
                        <a:alpha val="80000"/>
                      </a:schemeClr>
                    </a:solidFill>
                  </a:tcPr>
                </a:tc>
                <a:tc hMerge="1">
                  <a:txBody>
                    <a:bodyPr/>
                    <a:lstStyle/>
                    <a:p>
                      <a:endParaRPr lang="ru-RU"/>
                    </a:p>
                  </a:txBody>
                  <a:tcPr/>
                </a:tc>
                <a:tc hMerge="1">
                  <a:txBody>
                    <a:bodyPr/>
                    <a:lstStyle/>
                    <a:p>
                      <a:endParaRPr lang="ru-RU"/>
                    </a:p>
                  </a:txBody>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Поликлиники (поликлинические отделения) </a:t>
                      </a:r>
                      <a:endParaRPr kumimoji="0" lang="ru-RU" sz="1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1">
                        <a:lumMod val="95000"/>
                        <a:alpha val="80000"/>
                      </a:schemeClr>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7" name="Text Box 5"/>
          <p:cNvSpPr txBox="1">
            <a:spLocks noChangeArrowheads="1"/>
          </p:cNvSpPr>
          <p:nvPr/>
        </p:nvSpPr>
        <p:spPr bwMode="auto">
          <a:xfrm>
            <a:off x="4211961" y="2046447"/>
            <a:ext cx="3528391" cy="1464231"/>
          </a:xfrm>
          <a:prstGeom prst="wedgeRoundRectCallout">
            <a:avLst>
              <a:gd name="adj1" fmla="val -47302"/>
              <a:gd name="adj2" fmla="val 257530"/>
              <a:gd name="adj3" fmla="val 16667"/>
            </a:avLst>
          </a:prstGeom>
          <a:solidFill>
            <a:srgbClr val="5BFF21">
              <a:alpha val="80000"/>
            </a:srgbClr>
          </a:solidFill>
          <a:ln>
            <a:noFill/>
          </a:ln>
        </p:spPr>
        <p:txBody>
          <a:bodyPr wrap="square">
            <a:spAutoFit/>
          </a:bodyPr>
          <a:lstStyle>
            <a:lvl1pPr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eaLnBrk="1" hangingPunct="1">
              <a:spcBef>
                <a:spcPct val="0"/>
              </a:spcBef>
              <a:buFontTx/>
              <a:buNone/>
            </a:pPr>
            <a:r>
              <a:rPr lang="ru-RU" altLang="ru-RU" sz="2000" b="1" dirty="0" smtClean="0">
                <a:solidFill>
                  <a:srgbClr val="FF0000"/>
                </a:solidFill>
                <a:latin typeface="Times New Roman" pitchFamily="18" charset="0"/>
              </a:rPr>
              <a:t>Строку «Поликлиники» заполняют только медицинские организации, оказывающие ПМСП</a:t>
            </a:r>
            <a:endParaRPr lang="ru-RU" altLang="ru-RU" sz="2000" b="1" dirty="0">
              <a:solidFill>
                <a:srgbClr val="FF0000"/>
              </a:solidFill>
              <a:latin typeface="Times New Roman" pitchFamily="18" charset="0"/>
            </a:endParaRPr>
          </a:p>
        </p:txBody>
      </p:sp>
    </p:spTree>
    <p:extLst>
      <p:ext uri="{BB962C8B-B14F-4D97-AF65-F5344CB8AC3E}">
        <p14:creationId xmlns:p14="http://schemas.microsoft.com/office/powerpoint/2010/main" val="50923173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Из Проекта Приказа</a:t>
            </a:r>
            <a:endParaRPr lang="ru-RU" dirty="0"/>
          </a:p>
        </p:txBody>
      </p:sp>
      <p:sp>
        <p:nvSpPr>
          <p:cNvPr id="3" name="Объект 2"/>
          <p:cNvSpPr>
            <a:spLocks noGrp="1"/>
          </p:cNvSpPr>
          <p:nvPr>
            <p:ph idx="1"/>
          </p:nvPr>
        </p:nvSpPr>
        <p:spPr/>
        <p:txBody>
          <a:bodyPr/>
          <a:lstStyle/>
          <a:p>
            <a:pPr marL="342900" lvl="1" indent="-342900">
              <a:buFont typeface="Arial" pitchFamily="34" charset="0"/>
              <a:buChar char="•"/>
            </a:pPr>
            <a:r>
              <a:rPr lang="ru-RU" dirty="0"/>
              <a:t>Предоставить список ответственных за сдачу статистических отчетов по формам до </a:t>
            </a:r>
            <a:r>
              <a:rPr lang="ru-RU" dirty="0" smtClean="0"/>
              <a:t>20.12.2021 </a:t>
            </a:r>
            <a:r>
              <a:rPr lang="ru-RU" dirty="0"/>
              <a:t>г. по электронному адресу </a:t>
            </a:r>
            <a:r>
              <a:rPr lang="en-US" dirty="0">
                <a:solidFill>
                  <a:srgbClr val="0066FF"/>
                </a:solidFill>
              </a:rPr>
              <a:t>park</a:t>
            </a:r>
            <a:r>
              <a:rPr lang="ru-RU" dirty="0">
                <a:solidFill>
                  <a:srgbClr val="0066FF"/>
                </a:solidFill>
              </a:rPr>
              <a:t>@</a:t>
            </a:r>
            <a:r>
              <a:rPr lang="en-US" dirty="0" err="1">
                <a:solidFill>
                  <a:srgbClr val="0066FF"/>
                </a:solidFill>
              </a:rPr>
              <a:t>kuzdrav</a:t>
            </a:r>
            <a:r>
              <a:rPr lang="ru-RU" dirty="0">
                <a:solidFill>
                  <a:srgbClr val="0066FF"/>
                </a:solidFill>
              </a:rPr>
              <a:t>.</a:t>
            </a:r>
            <a:r>
              <a:rPr lang="en-US" dirty="0" err="1">
                <a:solidFill>
                  <a:srgbClr val="0066FF"/>
                </a:solidFill>
              </a:rPr>
              <a:t>ru</a:t>
            </a:r>
            <a:r>
              <a:rPr lang="en-US" dirty="0">
                <a:solidFill>
                  <a:srgbClr val="0066FF"/>
                </a:solidFill>
              </a:rPr>
              <a:t> </a:t>
            </a:r>
            <a:r>
              <a:rPr lang="ru-RU" dirty="0"/>
              <a:t>, в соответствии с </a:t>
            </a:r>
            <a:r>
              <a:rPr lang="ru-RU" u="sng" dirty="0"/>
              <a:t>приложением 4. </a:t>
            </a:r>
            <a:endParaRPr lang="ru-RU" u="sng" dirty="0" smtClean="0"/>
          </a:p>
          <a:p>
            <a:pPr marL="342900" lvl="1" indent="-342900">
              <a:buFont typeface="Arial" pitchFamily="34" charset="0"/>
              <a:buChar char="•"/>
            </a:pPr>
            <a:r>
              <a:rPr lang="ru-RU" dirty="0"/>
              <a:t>Обеспечить получение программного продукта по обработке форм статистической отчетности, размещенного на сайте ГАУЗ </a:t>
            </a:r>
            <a:r>
              <a:rPr lang="ru-RU" dirty="0" smtClean="0"/>
              <a:t>КМИАЦ </a:t>
            </a:r>
            <a:r>
              <a:rPr lang="en-US" dirty="0"/>
              <a:t>http</a:t>
            </a:r>
            <a:r>
              <a:rPr lang="ru-RU" dirty="0"/>
              <a:t>://</a:t>
            </a:r>
            <a:r>
              <a:rPr lang="en-US" dirty="0" err="1"/>
              <a:t>komiac</a:t>
            </a:r>
            <a:r>
              <a:rPr lang="ru-RU" dirty="0"/>
              <a:t>.</a:t>
            </a:r>
            <a:r>
              <a:rPr lang="en-US" dirty="0" err="1"/>
              <a:t>ru</a:t>
            </a:r>
            <a:r>
              <a:rPr lang="en-US" dirty="0"/>
              <a:t> </a:t>
            </a:r>
            <a:r>
              <a:rPr lang="ru-RU" dirty="0"/>
              <a:t>(</a:t>
            </a:r>
            <a:r>
              <a:rPr lang="ru-RU" dirty="0" smtClean="0"/>
              <a:t>раздел</a:t>
            </a:r>
            <a:r>
              <a:rPr lang="en-US" dirty="0" smtClean="0"/>
              <a:t> </a:t>
            </a:r>
            <a:r>
              <a:rPr lang="ru-RU" dirty="0" smtClean="0"/>
              <a:t>Специалистам, </a:t>
            </a:r>
            <a:r>
              <a:rPr lang="ru-RU" dirty="0"/>
              <a:t>вкладка «Медицинская статистика</a:t>
            </a:r>
            <a:r>
              <a:rPr lang="ru-RU" dirty="0" smtClean="0"/>
              <a:t>» - </a:t>
            </a:r>
            <a:r>
              <a:rPr lang="ru-RU" dirty="0"/>
              <a:t>«Годовой </a:t>
            </a:r>
            <a:r>
              <a:rPr lang="ru-RU" dirty="0" smtClean="0"/>
              <a:t>отчет 202</a:t>
            </a:r>
            <a:r>
              <a:rPr lang="en-US" dirty="0" smtClean="0"/>
              <a:t>1</a:t>
            </a:r>
            <a:r>
              <a:rPr lang="ru-RU" dirty="0" smtClean="0"/>
              <a:t>»</a:t>
            </a:r>
            <a:endParaRPr lang="ru-RU" dirty="0"/>
          </a:p>
          <a:p>
            <a:pPr marL="342900" lvl="1" indent="-342900">
              <a:buFont typeface="Arial" pitchFamily="34" charset="0"/>
              <a:buChar char="•"/>
            </a:pPr>
            <a:endParaRPr lang="ru-RU" dirty="0"/>
          </a:p>
        </p:txBody>
      </p:sp>
    </p:spTree>
    <p:extLst>
      <p:ext uri="{BB962C8B-B14F-4D97-AF65-F5344CB8AC3E}">
        <p14:creationId xmlns:p14="http://schemas.microsoft.com/office/powerpoint/2010/main" val="256330079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5"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1507" name="Номер слайда 1"/>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fld id="{C60C56B1-1725-42DC-887B-1E0184F13AEA}" type="slidenum">
              <a:rPr lang="ru-RU" altLang="ru-RU" smtClean="0">
                <a:solidFill>
                  <a:srgbClr val="898989"/>
                </a:solidFill>
                <a:latin typeface="Calibri" pitchFamily="34" charset="0"/>
              </a:rPr>
              <a:pPr/>
              <a:t>30</a:t>
            </a:fld>
            <a:endParaRPr lang="ru-RU" altLang="ru-RU" smtClean="0">
              <a:solidFill>
                <a:srgbClr val="898989"/>
              </a:solidFill>
              <a:latin typeface="Calibri" pitchFamily="34" charset="0"/>
            </a:endParaRPr>
          </a:p>
        </p:txBody>
      </p:sp>
      <p:sp>
        <p:nvSpPr>
          <p:cNvPr id="10"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5" name="Group 124"/>
          <p:cNvGraphicFramePr>
            <a:graphicFrameLocks/>
          </p:cNvGraphicFramePr>
          <p:nvPr>
            <p:extLst>
              <p:ext uri="{D42A27DB-BD31-4B8C-83A1-F6EECF244321}">
                <p14:modId xmlns:p14="http://schemas.microsoft.com/office/powerpoint/2010/main" val="191366574"/>
              </p:ext>
            </p:extLst>
          </p:nvPr>
        </p:nvGraphicFramePr>
        <p:xfrm>
          <a:off x="152400" y="838200"/>
          <a:ext cx="8839200" cy="5294376"/>
        </p:xfrm>
        <a:graphic>
          <a:graphicData uri="http://schemas.openxmlformats.org/drawingml/2006/table">
            <a:tbl>
              <a:tblPr/>
              <a:tblGrid>
                <a:gridCol w="3581400"/>
                <a:gridCol w="685800"/>
                <a:gridCol w="1524000"/>
                <a:gridCol w="1524000"/>
                <a:gridCol w="1524000"/>
              </a:tblGrid>
              <a:tr h="1371600">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Наличие подразделений, отделов,  отделений, кабинетов                                                               (нет </a:t>
                      </a:r>
                      <a:r>
                        <a:rPr kumimoji="0" lang="ru-RU" sz="1400" b="0" i="0" u="none" strike="noStrike" cap="none" normalizeH="0" baseline="0" smtClean="0">
                          <a:ln>
                            <a:noFill/>
                          </a:ln>
                          <a:solidFill>
                            <a:schemeClr val="tx1"/>
                          </a:solidFill>
                          <a:effectLst/>
                          <a:latin typeface="Arial" charset="0"/>
                          <a:cs typeface="Times New Roman" pitchFamily="18" charset="0"/>
                        </a:rPr>
                        <a:t>–</a:t>
                      </a: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подразделений, отделов, отделений</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Число кабинетов</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31064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rgbClr val="FF0000"/>
                          </a:solidFill>
                          <a:effectLst/>
                          <a:latin typeface="Times New Roman" pitchFamily="18" charset="0"/>
                          <a:cs typeface="Times New Roman" pitchFamily="18" charset="0"/>
                        </a:rPr>
                        <a:t>Не включаются </a:t>
                      </a:r>
                      <a:r>
                        <a:rPr kumimoji="0" lang="ru-RU" sz="1700" b="1" i="0" u="none" strike="noStrike" cap="none" normalizeH="0" baseline="0" dirty="0" smtClean="0">
                          <a:ln>
                            <a:noFill/>
                          </a:ln>
                          <a:solidFill>
                            <a:schemeClr val="tx1"/>
                          </a:solidFill>
                          <a:effectLst/>
                          <a:latin typeface="Times New Roman" pitchFamily="18" charset="0"/>
                          <a:cs typeface="Times New Roman" pitchFamily="18" charset="0"/>
                        </a:rPr>
                        <a:t>стоматологические кабинеты, развернутые при высших, специальных средних учебных заведениях,  ПТУ, общеобразовательных школах и промышленных предприятиях</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r h="34747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Телефон доверия</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60350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Участковые больницы в составе медицинской организации</a:t>
                      </a:r>
                      <a:endParaRPr kumimoji="0" lang="ru-RU" sz="29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Фельдшерско-акушерские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700" b="1"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1" i="0" u="none" strike="noStrike" cap="none" normalizeH="0" baseline="0" dirty="0" smtClean="0">
                          <a:ln>
                            <a:noFill/>
                          </a:ln>
                          <a:solidFill>
                            <a:schemeClr val="tx1"/>
                          </a:solidFill>
                          <a:effectLst/>
                          <a:latin typeface="Arial" charset="0"/>
                          <a:cs typeface="Times New Roman" pitchFamily="18" charset="0"/>
                        </a:rPr>
                        <a:t> </a:t>
                      </a:r>
                      <a:endParaRPr kumimoji="0" lang="ru-RU" sz="29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504">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Фельдшерские пункты </a:t>
                      </a:r>
                      <a:r>
                        <a:rPr kumimoji="0" lang="ru-RU" sz="1800" b="1" i="0" u="none" strike="noStrike" cap="none" normalizeH="0" baseline="0" dirty="0" smtClean="0">
                          <a:ln>
                            <a:noFill/>
                          </a:ln>
                          <a:solidFill>
                            <a:schemeClr val="tx1"/>
                          </a:solidFill>
                          <a:effectLst/>
                          <a:latin typeface="Times New Roman" pitchFamily="18" charset="0"/>
                          <a:cs typeface="Times New Roman" pitchFamily="18" charset="0"/>
                        </a:rPr>
                        <a:t>(включая передвижные)</a:t>
                      </a:r>
                      <a:endParaRPr kumimoji="0" lang="ru-RU" sz="2900" b="1"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36F709"/>
                    </a:solid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smtClean="0">
                          <a:ln>
                            <a:noFill/>
                          </a:ln>
                          <a:solidFill>
                            <a:schemeClr val="tx1"/>
                          </a:solidFill>
                          <a:effectLst/>
                          <a:latin typeface="Arial" charset="0"/>
                          <a:cs typeface="Times New Roman" pitchFamily="18" charset="0"/>
                        </a:rPr>
                        <a:t> </a:t>
                      </a:r>
                      <a:endParaRPr kumimoji="0" lang="ru-RU" sz="29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bl>
          </a:graphicData>
        </a:graphic>
      </p:graphicFrame>
      <p:sp>
        <p:nvSpPr>
          <p:cNvPr id="6" name="Rectangle 214"/>
          <p:cNvSpPr>
            <a:spLocks noChangeArrowheads="1"/>
          </p:cNvSpPr>
          <p:nvPr/>
        </p:nvSpPr>
        <p:spPr bwMode="auto">
          <a:xfrm>
            <a:off x="395536" y="904150"/>
            <a:ext cx="3419872" cy="2164810"/>
          </a:xfrm>
          <a:prstGeom prst="rect">
            <a:avLst/>
          </a:prstGeom>
          <a:solidFill>
            <a:srgbClr val="5BFF21"/>
          </a:solidFill>
          <a:ln w="9525">
            <a:noFill/>
            <a:miter lim="800000"/>
            <a:headEnd/>
            <a:tailEnd/>
          </a:ln>
        </p:spPr>
        <p:txBody>
          <a:bodyPr/>
          <a:lstStyle/>
          <a:p>
            <a:pPr marL="342900" indent="-342900" algn="ctr">
              <a:defRPr/>
            </a:pPr>
            <a:r>
              <a:rPr lang="ru-RU" sz="1400" b="1" dirty="0" smtClean="0"/>
              <a:t>Стоматологические поликлиники строки «стоматологические» не заполняют</a:t>
            </a:r>
          </a:p>
          <a:p>
            <a:pPr marL="342900" indent="-342900" algn="ctr">
              <a:defRPr/>
            </a:pPr>
            <a:r>
              <a:rPr lang="ru-RU" sz="1400" b="1" dirty="0" smtClean="0"/>
              <a:t>При наличии </a:t>
            </a:r>
          </a:p>
          <a:p>
            <a:pPr marL="342900" indent="-342900" algn="ctr">
              <a:defRPr/>
            </a:pPr>
            <a:r>
              <a:rPr lang="ru-RU" sz="1400" b="1" dirty="0" smtClean="0"/>
              <a:t>в стоматологической поликлинике отделения/кабинета</a:t>
            </a:r>
          </a:p>
          <a:p>
            <a:pPr marL="342900" indent="-342900" algn="ctr">
              <a:defRPr/>
            </a:pPr>
            <a:r>
              <a:rPr lang="ru-RU" sz="1400" b="1" dirty="0" smtClean="0"/>
              <a:t> ортопедической стоматологии заполняется строка «ортопедической стоматологии»</a:t>
            </a:r>
            <a:endParaRPr lang="ru-RU" sz="1400" b="1" dirty="0"/>
          </a:p>
        </p:txBody>
      </p:sp>
    </p:spTree>
    <p:extLst>
      <p:ext uri="{BB962C8B-B14F-4D97-AF65-F5344CB8AC3E}">
        <p14:creationId xmlns:p14="http://schemas.microsoft.com/office/powerpoint/2010/main" val="341175114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graphicFrame>
        <p:nvGraphicFramePr>
          <p:cNvPr id="46197" name="Group 117"/>
          <p:cNvGraphicFramePr>
            <a:graphicFrameLocks noGrp="1"/>
          </p:cNvGraphicFramePr>
          <p:nvPr>
            <p:ph type="tbl" idx="4294967295"/>
            <p:extLst>
              <p:ext uri="{D42A27DB-BD31-4B8C-83A1-F6EECF244321}">
                <p14:modId xmlns:p14="http://schemas.microsoft.com/office/powerpoint/2010/main" val="2778462952"/>
              </p:ext>
            </p:extLst>
          </p:nvPr>
        </p:nvGraphicFramePr>
        <p:xfrm>
          <a:off x="173256" y="231845"/>
          <a:ext cx="8686800" cy="5851962"/>
        </p:xfrm>
        <a:graphic>
          <a:graphicData uri="http://schemas.openxmlformats.org/drawingml/2006/table">
            <a:tbl>
              <a:tblPr/>
              <a:tblGrid>
                <a:gridCol w="2819400"/>
                <a:gridCol w="914400"/>
                <a:gridCol w="2057400"/>
                <a:gridCol w="1371600"/>
                <a:gridCol w="1524000"/>
              </a:tblGrid>
              <a:tr h="969245">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 строки</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Наличие подразделений, отделов,  отделений, кабинетов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(нет </a:t>
                      </a:r>
                      <a:r>
                        <a:rPr kumimoji="0" lang="ru-RU" sz="1400" b="0" i="0" u="none" strike="noStrike" cap="none" normalizeH="0" baseline="0" dirty="0" smtClean="0">
                          <a:ln>
                            <a:noFill/>
                          </a:ln>
                          <a:solidFill>
                            <a:schemeClr val="tx1"/>
                          </a:solidFill>
                          <a:effectLst/>
                          <a:latin typeface="Arial" charset="0"/>
                          <a:cs typeface="Times New Roman" pitchFamily="18" charset="0"/>
                        </a:rPr>
                        <a:t>–</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0, есть - 1)</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подразделений, отделов, </a:t>
                      </a: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отделений</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bg1"/>
                          </a:solidFill>
                          <a:effectLst/>
                          <a:latin typeface="Times New Roman" pitchFamily="18" charset="0"/>
                          <a:cs typeface="Times New Roman" pitchFamily="18" charset="0"/>
                        </a:rPr>
                        <a:t>Число кабинетов</a:t>
                      </a:r>
                      <a:endParaRPr kumimoji="0" lang="ru-RU" sz="2400" b="0" i="0" u="none" strike="noStrike" cap="none" normalizeH="0" baseline="0" dirty="0" smtClean="0">
                        <a:ln>
                          <a:noFill/>
                        </a:ln>
                        <a:solidFill>
                          <a:schemeClr val="bg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77">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амбулаторной хирургии </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48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врача общей практики (семейного врача)</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здоровья для взрослых</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здоровья для детей</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медицины катастроф </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chemeClr val="tx1"/>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603485">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планирования семьи и репродукции</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347453">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Центры </a:t>
                      </a:r>
                      <a:r>
                        <a:rPr kumimoji="0" lang="ru-RU" sz="1700" b="0" i="0" u="none" strike="noStrike" cap="none" normalizeH="0" baseline="0" dirty="0" err="1" smtClean="0">
                          <a:ln>
                            <a:noFill/>
                          </a:ln>
                          <a:solidFill>
                            <a:schemeClr val="tx1"/>
                          </a:solidFill>
                          <a:effectLst/>
                          <a:latin typeface="Times New Roman" pitchFamily="18" charset="0"/>
                          <a:cs typeface="Times New Roman" pitchFamily="18" charset="0"/>
                        </a:rPr>
                        <a:t>профпатологии</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marT="45710" marB="4571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не заполнять</a:t>
                      </a: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rgbClr val="FF0000"/>
                    </a:solidFill>
                  </a:tcPr>
                </a:tc>
              </a:tr>
              <a:tr h="82294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700" b="0" i="0" u="none" strike="noStrike" cap="none" normalizeH="0" baseline="0" dirty="0" smtClean="0">
                          <a:ln>
                            <a:noFill/>
                          </a:ln>
                          <a:solidFill>
                            <a:schemeClr val="tx1"/>
                          </a:solidFill>
                          <a:effectLst/>
                          <a:latin typeface="Times New Roman" pitchFamily="18" charset="0"/>
                          <a:cs typeface="Times New Roman" pitchFamily="18" charset="0"/>
                        </a:rPr>
                        <a:t>Прочие</a:t>
                      </a:r>
                      <a:endParaRPr kumimoji="0" lang="ru-RU" sz="1700" b="0" i="0" u="none" strike="noStrike" cap="none" normalizeH="0" baseline="0" dirty="0" smtClean="0">
                        <a:ln>
                          <a:noFill/>
                        </a:ln>
                        <a:solidFill>
                          <a:schemeClr val="tx1"/>
                        </a:solidFill>
                        <a:effectLst/>
                        <a:latin typeface="Arial" charset="0"/>
                        <a:cs typeface="Arial"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endParaRPr kumimoji="0" lang="ru-RU" sz="17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10" marB="4571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Расшифровать. </a:t>
                      </a:r>
                    </a:p>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chemeClr val="tx1"/>
                          </a:solidFill>
                          <a:effectLst/>
                          <a:latin typeface="Times New Roman" pitchFamily="18" charset="0"/>
                          <a:cs typeface="Times New Roman" pitchFamily="18" charset="0"/>
                        </a:rPr>
                        <a:t>Включаются прочие подразделения, </a:t>
                      </a:r>
                      <a:r>
                        <a:rPr kumimoji="0" lang="ru-RU" sz="1600" b="1" i="0" u="none" strike="noStrike" cap="none" normalizeH="0" baseline="0" dirty="0" smtClean="0">
                          <a:ln>
                            <a:noFill/>
                          </a:ln>
                          <a:solidFill>
                            <a:srgbClr val="FF0000"/>
                          </a:solidFill>
                          <a:effectLst/>
                          <a:latin typeface="Times New Roman" pitchFamily="18" charset="0"/>
                          <a:cs typeface="Times New Roman" pitchFamily="18" charset="0"/>
                        </a:rPr>
                        <a:t>участвующие в лечебно-диагностическом процессе</a:t>
                      </a:r>
                    </a:p>
                  </a:txBody>
                  <a:tcPr marT="45710" marB="4571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bg2">
                        <a:lumMod val="50000"/>
                        <a:alpha val="50195"/>
                      </a:schemeClr>
                    </a:solidFill>
                  </a:tcPr>
                </a:tc>
                <a:tc hMerge="1">
                  <a:txBody>
                    <a:bodyPr/>
                    <a:lstStyle/>
                    <a:p>
                      <a:endParaRPr lang="ru-RU"/>
                    </a:p>
                  </a:txBody>
                  <a:tcPr/>
                </a:tc>
                <a:tc hMerge="1">
                  <a:txBody>
                    <a:bodyPr/>
                    <a:lstStyle/>
                    <a:p>
                      <a:endParaRPr lang="ru-RU"/>
                    </a:p>
                  </a:txBody>
                  <a:tcPr/>
                </a:tc>
              </a:tr>
            </a:tbl>
          </a:graphicData>
        </a:graphic>
      </p:graphicFrame>
      <p:sp>
        <p:nvSpPr>
          <p:cNvPr id="4"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370810391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object 3"/>
          <p:cNvSpPr/>
          <p:nvPr/>
        </p:nvSpPr>
        <p:spPr>
          <a:xfrm flipH="1">
            <a:off x="230505" y="2514600"/>
            <a:ext cx="45719" cy="3225800"/>
          </a:xfrm>
          <a:custGeom>
            <a:avLst/>
            <a:gdLst/>
            <a:ahLst/>
            <a:cxnLst/>
            <a:rect l="l" t="t" r="r" b="b"/>
            <a:pathLst>
              <a:path w="1904" h="3225800">
                <a:moveTo>
                  <a:pt x="1587" y="0"/>
                </a:moveTo>
                <a:lnTo>
                  <a:pt x="0" y="3225800"/>
                </a:lnTo>
              </a:path>
            </a:pathLst>
          </a:custGeom>
          <a:ln w="9525">
            <a:solidFill>
              <a:srgbClr val="FF0000"/>
            </a:solidFill>
          </a:ln>
        </p:spPr>
        <p:txBody>
          <a:bodyPr wrap="square" lIns="0" tIns="0" rIns="0" bIns="0" rtlCol="0"/>
          <a:lstStyle/>
          <a:p>
            <a:endParaRPr/>
          </a:p>
        </p:txBody>
      </p:sp>
      <p:sp>
        <p:nvSpPr>
          <p:cNvPr id="4" name="object 4"/>
          <p:cNvSpPr/>
          <p:nvPr/>
        </p:nvSpPr>
        <p:spPr>
          <a:xfrm>
            <a:off x="395287" y="115887"/>
            <a:ext cx="8374380" cy="649605"/>
          </a:xfrm>
          <a:custGeom>
            <a:avLst/>
            <a:gdLst/>
            <a:ahLst/>
            <a:cxnLst/>
            <a:rect l="l" t="t" r="r" b="b"/>
            <a:pathLst>
              <a:path w="8374380" h="649605">
                <a:moveTo>
                  <a:pt x="0" y="649287"/>
                </a:moveTo>
                <a:lnTo>
                  <a:pt x="8373999" y="649287"/>
                </a:lnTo>
                <a:lnTo>
                  <a:pt x="8373999" y="0"/>
                </a:lnTo>
                <a:lnTo>
                  <a:pt x="0" y="0"/>
                </a:lnTo>
                <a:lnTo>
                  <a:pt x="0" y="649287"/>
                </a:lnTo>
                <a:close/>
              </a:path>
            </a:pathLst>
          </a:custGeom>
          <a:solidFill>
            <a:srgbClr val="006FC0"/>
          </a:solidFill>
        </p:spPr>
        <p:txBody>
          <a:bodyPr wrap="square" lIns="0" tIns="0" rIns="0" bIns="0" rtlCol="0"/>
          <a:lstStyle/>
          <a:p>
            <a:endParaRPr/>
          </a:p>
        </p:txBody>
      </p:sp>
      <p:sp>
        <p:nvSpPr>
          <p:cNvPr id="5" name="object 5"/>
          <p:cNvSpPr/>
          <p:nvPr/>
        </p:nvSpPr>
        <p:spPr>
          <a:xfrm>
            <a:off x="2323719" y="2287904"/>
            <a:ext cx="1153795" cy="196850"/>
          </a:xfrm>
          <a:custGeom>
            <a:avLst/>
            <a:gdLst/>
            <a:ahLst/>
            <a:cxnLst/>
            <a:rect l="l" t="t" r="r" b="b"/>
            <a:pathLst>
              <a:path w="1153795" h="196850">
                <a:moveTo>
                  <a:pt x="0" y="196596"/>
                </a:moveTo>
                <a:lnTo>
                  <a:pt x="1153668" y="196596"/>
                </a:lnTo>
                <a:lnTo>
                  <a:pt x="1153668" y="0"/>
                </a:lnTo>
                <a:lnTo>
                  <a:pt x="0" y="0"/>
                </a:lnTo>
                <a:lnTo>
                  <a:pt x="0" y="196596"/>
                </a:lnTo>
                <a:close/>
              </a:path>
            </a:pathLst>
          </a:custGeom>
          <a:solidFill>
            <a:srgbClr val="FFFF00"/>
          </a:solidFill>
        </p:spPr>
        <p:txBody>
          <a:bodyPr wrap="square" lIns="0" tIns="0" rIns="0" bIns="0" rtlCol="0"/>
          <a:lstStyle/>
          <a:p>
            <a:endParaRPr/>
          </a:p>
        </p:txBody>
      </p:sp>
      <p:sp>
        <p:nvSpPr>
          <p:cNvPr id="6" name="object 6"/>
          <p:cNvSpPr/>
          <p:nvPr/>
        </p:nvSpPr>
        <p:spPr>
          <a:xfrm>
            <a:off x="5242686" y="2181225"/>
            <a:ext cx="257810" cy="196850"/>
          </a:xfrm>
          <a:custGeom>
            <a:avLst/>
            <a:gdLst/>
            <a:ahLst/>
            <a:cxnLst/>
            <a:rect l="l" t="t" r="r" b="b"/>
            <a:pathLst>
              <a:path w="257810" h="196850">
                <a:moveTo>
                  <a:pt x="0" y="196596"/>
                </a:moveTo>
                <a:lnTo>
                  <a:pt x="257556" y="196596"/>
                </a:lnTo>
                <a:lnTo>
                  <a:pt x="257556" y="0"/>
                </a:lnTo>
                <a:lnTo>
                  <a:pt x="0" y="0"/>
                </a:lnTo>
                <a:lnTo>
                  <a:pt x="0" y="196596"/>
                </a:lnTo>
                <a:close/>
              </a:path>
            </a:pathLst>
          </a:custGeom>
          <a:solidFill>
            <a:srgbClr val="FFFF00"/>
          </a:solidFill>
        </p:spPr>
        <p:txBody>
          <a:bodyPr wrap="square" lIns="0" tIns="0" rIns="0" bIns="0" rtlCol="0"/>
          <a:lstStyle/>
          <a:p>
            <a:endParaRPr/>
          </a:p>
        </p:txBody>
      </p:sp>
      <p:sp>
        <p:nvSpPr>
          <p:cNvPr id="7" name="object 7"/>
          <p:cNvSpPr/>
          <p:nvPr/>
        </p:nvSpPr>
        <p:spPr>
          <a:xfrm>
            <a:off x="5067427" y="2394585"/>
            <a:ext cx="521334" cy="196850"/>
          </a:xfrm>
          <a:custGeom>
            <a:avLst/>
            <a:gdLst/>
            <a:ahLst/>
            <a:cxnLst/>
            <a:rect l="l" t="t" r="r" b="b"/>
            <a:pathLst>
              <a:path w="521335" h="196850">
                <a:moveTo>
                  <a:pt x="0" y="196596"/>
                </a:moveTo>
                <a:lnTo>
                  <a:pt x="521208" y="196596"/>
                </a:lnTo>
                <a:lnTo>
                  <a:pt x="521208" y="0"/>
                </a:lnTo>
                <a:lnTo>
                  <a:pt x="0" y="0"/>
                </a:lnTo>
                <a:lnTo>
                  <a:pt x="0" y="196596"/>
                </a:lnTo>
                <a:close/>
              </a:path>
            </a:pathLst>
          </a:custGeom>
          <a:solidFill>
            <a:srgbClr val="FFFF00"/>
          </a:solidFill>
        </p:spPr>
        <p:txBody>
          <a:bodyPr wrap="square" lIns="0" tIns="0" rIns="0" bIns="0" rtlCol="0"/>
          <a:lstStyle/>
          <a:p>
            <a:endParaRPr/>
          </a:p>
        </p:txBody>
      </p:sp>
      <p:sp>
        <p:nvSpPr>
          <p:cNvPr id="8" name="object 8"/>
          <p:cNvSpPr/>
          <p:nvPr/>
        </p:nvSpPr>
        <p:spPr>
          <a:xfrm>
            <a:off x="5812663" y="2287904"/>
            <a:ext cx="469900" cy="196850"/>
          </a:xfrm>
          <a:custGeom>
            <a:avLst/>
            <a:gdLst/>
            <a:ahLst/>
            <a:cxnLst/>
            <a:rect l="l" t="t" r="r" b="b"/>
            <a:pathLst>
              <a:path w="469900" h="196850">
                <a:moveTo>
                  <a:pt x="0" y="196596"/>
                </a:moveTo>
                <a:lnTo>
                  <a:pt x="469391" y="196596"/>
                </a:lnTo>
                <a:lnTo>
                  <a:pt x="469391" y="0"/>
                </a:lnTo>
                <a:lnTo>
                  <a:pt x="0" y="0"/>
                </a:lnTo>
                <a:lnTo>
                  <a:pt x="0" y="196596"/>
                </a:lnTo>
                <a:close/>
              </a:path>
            </a:pathLst>
          </a:custGeom>
          <a:solidFill>
            <a:srgbClr val="FFFF00"/>
          </a:solidFill>
        </p:spPr>
        <p:txBody>
          <a:bodyPr wrap="square" lIns="0" tIns="0" rIns="0" bIns="0" rtlCol="0"/>
          <a:lstStyle/>
          <a:p>
            <a:endParaRPr/>
          </a:p>
        </p:txBody>
      </p:sp>
      <p:sp>
        <p:nvSpPr>
          <p:cNvPr id="9" name="object 9"/>
          <p:cNvSpPr/>
          <p:nvPr/>
        </p:nvSpPr>
        <p:spPr>
          <a:xfrm>
            <a:off x="6712966" y="2181225"/>
            <a:ext cx="510540" cy="196850"/>
          </a:xfrm>
          <a:custGeom>
            <a:avLst/>
            <a:gdLst/>
            <a:ahLst/>
            <a:cxnLst/>
            <a:rect l="l" t="t" r="r" b="b"/>
            <a:pathLst>
              <a:path w="510540" h="196850">
                <a:moveTo>
                  <a:pt x="0" y="196596"/>
                </a:moveTo>
                <a:lnTo>
                  <a:pt x="510540" y="196596"/>
                </a:lnTo>
                <a:lnTo>
                  <a:pt x="510540" y="0"/>
                </a:lnTo>
                <a:lnTo>
                  <a:pt x="0" y="0"/>
                </a:lnTo>
                <a:lnTo>
                  <a:pt x="0" y="196596"/>
                </a:lnTo>
                <a:close/>
              </a:path>
            </a:pathLst>
          </a:custGeom>
          <a:solidFill>
            <a:srgbClr val="FFFF00"/>
          </a:solidFill>
        </p:spPr>
        <p:txBody>
          <a:bodyPr wrap="square" lIns="0" tIns="0" rIns="0" bIns="0" rtlCol="0"/>
          <a:lstStyle/>
          <a:p>
            <a:endParaRPr/>
          </a:p>
        </p:txBody>
      </p:sp>
      <p:sp>
        <p:nvSpPr>
          <p:cNvPr id="10" name="object 10"/>
          <p:cNvSpPr/>
          <p:nvPr/>
        </p:nvSpPr>
        <p:spPr>
          <a:xfrm>
            <a:off x="6520942" y="2394585"/>
            <a:ext cx="855344" cy="196850"/>
          </a:xfrm>
          <a:custGeom>
            <a:avLst/>
            <a:gdLst/>
            <a:ahLst/>
            <a:cxnLst/>
            <a:rect l="l" t="t" r="r" b="b"/>
            <a:pathLst>
              <a:path w="855345" h="196850">
                <a:moveTo>
                  <a:pt x="0" y="196596"/>
                </a:moveTo>
                <a:lnTo>
                  <a:pt x="854963" y="196596"/>
                </a:lnTo>
                <a:lnTo>
                  <a:pt x="854963" y="0"/>
                </a:lnTo>
                <a:lnTo>
                  <a:pt x="0" y="0"/>
                </a:lnTo>
                <a:lnTo>
                  <a:pt x="0" y="196596"/>
                </a:lnTo>
                <a:close/>
              </a:path>
            </a:pathLst>
          </a:custGeom>
          <a:solidFill>
            <a:srgbClr val="FFFF00"/>
          </a:solidFill>
        </p:spPr>
        <p:txBody>
          <a:bodyPr wrap="square" lIns="0" tIns="0" rIns="0" bIns="0" rtlCol="0"/>
          <a:lstStyle/>
          <a:p>
            <a:endParaRPr/>
          </a:p>
        </p:txBody>
      </p:sp>
      <p:sp>
        <p:nvSpPr>
          <p:cNvPr id="11" name="object 11"/>
          <p:cNvSpPr/>
          <p:nvPr/>
        </p:nvSpPr>
        <p:spPr>
          <a:xfrm>
            <a:off x="7534782" y="2074545"/>
            <a:ext cx="1388745" cy="196850"/>
          </a:xfrm>
          <a:custGeom>
            <a:avLst/>
            <a:gdLst/>
            <a:ahLst/>
            <a:cxnLst/>
            <a:rect l="l" t="t" r="r" b="b"/>
            <a:pathLst>
              <a:path w="1388745" h="196850">
                <a:moveTo>
                  <a:pt x="0" y="196596"/>
                </a:moveTo>
                <a:lnTo>
                  <a:pt x="1388363" y="196596"/>
                </a:lnTo>
                <a:lnTo>
                  <a:pt x="1388363" y="0"/>
                </a:lnTo>
                <a:lnTo>
                  <a:pt x="0" y="0"/>
                </a:lnTo>
                <a:lnTo>
                  <a:pt x="0" y="196596"/>
                </a:lnTo>
                <a:close/>
              </a:path>
            </a:pathLst>
          </a:custGeom>
          <a:solidFill>
            <a:srgbClr val="FFFF00"/>
          </a:solidFill>
        </p:spPr>
        <p:txBody>
          <a:bodyPr wrap="square" lIns="0" tIns="0" rIns="0" bIns="0" rtlCol="0"/>
          <a:lstStyle/>
          <a:p>
            <a:endParaRPr/>
          </a:p>
        </p:txBody>
      </p:sp>
      <p:sp>
        <p:nvSpPr>
          <p:cNvPr id="12" name="object 12"/>
          <p:cNvSpPr/>
          <p:nvPr/>
        </p:nvSpPr>
        <p:spPr>
          <a:xfrm>
            <a:off x="7732903" y="2287904"/>
            <a:ext cx="992505" cy="196850"/>
          </a:xfrm>
          <a:custGeom>
            <a:avLst/>
            <a:gdLst/>
            <a:ahLst/>
            <a:cxnLst/>
            <a:rect l="l" t="t" r="r" b="b"/>
            <a:pathLst>
              <a:path w="992504" h="196850">
                <a:moveTo>
                  <a:pt x="0" y="196596"/>
                </a:moveTo>
                <a:lnTo>
                  <a:pt x="992124" y="196596"/>
                </a:lnTo>
                <a:lnTo>
                  <a:pt x="992124" y="0"/>
                </a:lnTo>
                <a:lnTo>
                  <a:pt x="0" y="0"/>
                </a:lnTo>
                <a:lnTo>
                  <a:pt x="0" y="196596"/>
                </a:lnTo>
                <a:close/>
              </a:path>
            </a:pathLst>
          </a:custGeom>
          <a:solidFill>
            <a:srgbClr val="FFFF00"/>
          </a:solidFill>
        </p:spPr>
        <p:txBody>
          <a:bodyPr wrap="square" lIns="0" tIns="0" rIns="0" bIns="0" rtlCol="0"/>
          <a:lstStyle/>
          <a:p>
            <a:endParaRPr/>
          </a:p>
        </p:txBody>
      </p:sp>
      <p:sp>
        <p:nvSpPr>
          <p:cNvPr id="13" name="object 13"/>
          <p:cNvSpPr/>
          <p:nvPr/>
        </p:nvSpPr>
        <p:spPr>
          <a:xfrm>
            <a:off x="7642986" y="2501264"/>
            <a:ext cx="1169035" cy="196850"/>
          </a:xfrm>
          <a:custGeom>
            <a:avLst/>
            <a:gdLst/>
            <a:ahLst/>
            <a:cxnLst/>
            <a:rect l="l" t="t" r="r" b="b"/>
            <a:pathLst>
              <a:path w="1169034" h="196850">
                <a:moveTo>
                  <a:pt x="0" y="196596"/>
                </a:moveTo>
                <a:lnTo>
                  <a:pt x="1168907" y="196596"/>
                </a:lnTo>
                <a:lnTo>
                  <a:pt x="1168907" y="0"/>
                </a:lnTo>
                <a:lnTo>
                  <a:pt x="0" y="0"/>
                </a:lnTo>
                <a:lnTo>
                  <a:pt x="0" y="196596"/>
                </a:lnTo>
                <a:close/>
              </a:path>
            </a:pathLst>
          </a:custGeom>
          <a:solidFill>
            <a:srgbClr val="FFFF00"/>
          </a:solidFill>
        </p:spPr>
        <p:txBody>
          <a:bodyPr wrap="square" lIns="0" tIns="0" rIns="0" bIns="0" rtlCol="0"/>
          <a:lstStyle/>
          <a:p>
            <a:endParaRPr/>
          </a:p>
        </p:txBody>
      </p:sp>
      <p:graphicFrame>
        <p:nvGraphicFramePr>
          <p:cNvPr id="14" name="object 14"/>
          <p:cNvGraphicFramePr>
            <a:graphicFrameLocks noGrp="1"/>
          </p:cNvGraphicFramePr>
          <p:nvPr>
            <p:extLst>
              <p:ext uri="{D42A27DB-BD31-4B8C-83A1-F6EECF244321}">
                <p14:modId xmlns:p14="http://schemas.microsoft.com/office/powerpoint/2010/main" val="3031684588"/>
              </p:ext>
            </p:extLst>
          </p:nvPr>
        </p:nvGraphicFramePr>
        <p:xfrm>
          <a:off x="609603" y="2054479"/>
          <a:ext cx="8360322" cy="1703705"/>
        </p:xfrm>
        <a:graphic>
          <a:graphicData uri="http://schemas.openxmlformats.org/drawingml/2006/table">
            <a:tbl>
              <a:tblPr firstRow="1" bandRow="1">
                <a:tableStyleId>{2D5ABB26-0587-4C30-8999-92F81FD0307C}</a:tableStyleId>
              </a:tblPr>
              <a:tblGrid>
                <a:gridCol w="56182"/>
                <a:gridCol w="629640"/>
                <a:gridCol w="1451079"/>
                <a:gridCol w="70390"/>
                <a:gridCol w="1513719"/>
                <a:gridCol w="501775"/>
                <a:gridCol w="102679"/>
                <a:gridCol w="284145"/>
                <a:gridCol w="92346"/>
                <a:gridCol w="285437"/>
                <a:gridCol w="357764"/>
                <a:gridCol w="92346"/>
                <a:gridCol w="357764"/>
                <a:gridCol w="467547"/>
                <a:gridCol w="91701"/>
                <a:gridCol w="466903"/>
                <a:gridCol w="722633"/>
                <a:gridCol w="91701"/>
                <a:gridCol w="724571"/>
              </a:tblGrid>
              <a:tr h="640080">
                <a:tc gridSpan="7">
                  <a:txBody>
                    <a:bodyPr/>
                    <a:lstStyle/>
                    <a:p>
                      <a:pPr>
                        <a:lnSpc>
                          <a:spcPct val="100000"/>
                        </a:lnSpc>
                        <a:spcBef>
                          <a:spcPts val="30"/>
                        </a:spcBef>
                      </a:pPr>
                      <a:endParaRPr sz="1400" dirty="0">
                        <a:solidFill>
                          <a:schemeClr val="tx1"/>
                        </a:solidFill>
                        <a:latin typeface="Times New Roman"/>
                        <a:cs typeface="Times New Roman"/>
                      </a:endParaRPr>
                    </a:p>
                    <a:p>
                      <a:pPr marL="7620" algn="ctr">
                        <a:lnSpc>
                          <a:spcPct val="100000"/>
                        </a:lnSpc>
                      </a:pPr>
                      <a:r>
                        <a:rPr sz="1400" spc="-5" dirty="0">
                          <a:solidFill>
                            <a:schemeClr val="tx1"/>
                          </a:solidFill>
                          <a:latin typeface="Times New Roman"/>
                          <a:cs typeface="Times New Roman"/>
                        </a:rPr>
                        <a:t>Наименование</a:t>
                      </a:r>
                      <a:endParaRPr sz="1400" dirty="0">
                        <a:solidFill>
                          <a:schemeClr val="tx1"/>
                        </a:solidFill>
                        <a:latin typeface="Times New Roman"/>
                        <a:cs typeface="Times New Roman"/>
                      </a:endParaRPr>
                    </a:p>
                  </a:txBody>
                  <a:tcPr marL="0" marR="0" marT="38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3">
                  <a:txBody>
                    <a:bodyPr/>
                    <a:lstStyle/>
                    <a:p>
                      <a:pPr marL="635" algn="ctr">
                        <a:lnSpc>
                          <a:spcPct val="100000"/>
                        </a:lnSpc>
                        <a:spcBef>
                          <a:spcPts val="800"/>
                        </a:spcBef>
                      </a:pPr>
                      <a:r>
                        <a:rPr sz="1400" dirty="0">
                          <a:solidFill>
                            <a:schemeClr val="tx1"/>
                          </a:solidFill>
                          <a:latin typeface="Times New Roman"/>
                          <a:cs typeface="Times New Roman"/>
                        </a:rPr>
                        <a:t>№</a:t>
                      </a:r>
                    </a:p>
                    <a:p>
                      <a:pPr algn="ctr">
                        <a:lnSpc>
                          <a:spcPct val="100000"/>
                        </a:lnSpc>
                      </a:pPr>
                      <a:r>
                        <a:rPr sz="1400" dirty="0">
                          <a:solidFill>
                            <a:schemeClr val="tx1"/>
                          </a:solidFill>
                          <a:latin typeface="Times New Roman"/>
                          <a:cs typeface="Times New Roman"/>
                        </a:rPr>
                        <a:t>строки</a:t>
                      </a:r>
                    </a:p>
                  </a:txBody>
                  <a:tcPr marL="0" marR="0" marT="1016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spcBef>
                          <a:spcPts val="30"/>
                        </a:spcBef>
                      </a:pPr>
                      <a:endParaRPr sz="1400" dirty="0">
                        <a:solidFill>
                          <a:schemeClr val="tx1"/>
                        </a:solidFill>
                        <a:latin typeface="Times New Roman"/>
                        <a:cs typeface="Times New Roman"/>
                      </a:endParaRPr>
                    </a:p>
                    <a:p>
                      <a:pPr marL="160020">
                        <a:lnSpc>
                          <a:spcPct val="100000"/>
                        </a:lnSpc>
                      </a:pPr>
                      <a:r>
                        <a:rPr sz="1400" dirty="0">
                          <a:solidFill>
                            <a:schemeClr val="tx1"/>
                          </a:solidFill>
                          <a:latin typeface="Times New Roman"/>
                          <a:cs typeface="Times New Roman"/>
                        </a:rPr>
                        <a:t>Число</a:t>
                      </a:r>
                    </a:p>
                  </a:txBody>
                  <a:tcPr marL="0" marR="0" marT="381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marL="74295" marR="73025" indent="191770">
                        <a:lnSpc>
                          <a:spcPct val="100000"/>
                        </a:lnSpc>
                        <a:spcBef>
                          <a:spcPts val="800"/>
                        </a:spcBef>
                      </a:pPr>
                      <a:r>
                        <a:rPr sz="1400" dirty="0">
                          <a:solidFill>
                            <a:schemeClr val="tx1"/>
                          </a:solidFill>
                          <a:latin typeface="Times New Roman"/>
                          <a:cs typeface="Times New Roman"/>
                        </a:rPr>
                        <a:t>Число  п</a:t>
                      </a:r>
                      <a:r>
                        <a:rPr sz="1400" spc="40" dirty="0">
                          <a:solidFill>
                            <a:schemeClr val="tx1"/>
                          </a:solidFill>
                          <a:latin typeface="Times New Roman"/>
                          <a:cs typeface="Times New Roman"/>
                        </a:rPr>
                        <a:t>о</a:t>
                      </a:r>
                      <a:r>
                        <a:rPr sz="1400" spc="10" dirty="0">
                          <a:solidFill>
                            <a:schemeClr val="tx1"/>
                          </a:solidFill>
                          <a:latin typeface="Times New Roman"/>
                          <a:cs typeface="Times New Roman"/>
                        </a:rPr>
                        <a:t>с</a:t>
                      </a:r>
                      <a:r>
                        <a:rPr sz="1400" dirty="0">
                          <a:solidFill>
                            <a:schemeClr val="tx1"/>
                          </a:solidFill>
                          <a:latin typeface="Times New Roman"/>
                          <a:cs typeface="Times New Roman"/>
                        </a:rPr>
                        <a:t>ещений</a:t>
                      </a:r>
                    </a:p>
                  </a:txBody>
                  <a:tcPr marL="0" marR="0" marT="10160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marL="187325" marR="80645" indent="-108585">
                        <a:lnSpc>
                          <a:spcPts val="1680"/>
                        </a:lnSpc>
                        <a:spcBef>
                          <a:spcPts val="15"/>
                        </a:spcBef>
                      </a:pPr>
                      <a:r>
                        <a:rPr sz="1400" dirty="0">
                          <a:solidFill>
                            <a:schemeClr val="tx1"/>
                          </a:solidFill>
                          <a:latin typeface="Times New Roman"/>
                          <a:cs typeface="Times New Roman"/>
                        </a:rPr>
                        <a:t>Число</a:t>
                      </a:r>
                      <a:r>
                        <a:rPr sz="1400" spc="-80" dirty="0">
                          <a:solidFill>
                            <a:schemeClr val="tx1"/>
                          </a:solidFill>
                          <a:latin typeface="Times New Roman"/>
                          <a:cs typeface="Times New Roman"/>
                        </a:rPr>
                        <a:t> </a:t>
                      </a:r>
                      <a:r>
                        <a:rPr sz="1400" spc="-5" dirty="0">
                          <a:solidFill>
                            <a:schemeClr val="tx1"/>
                          </a:solidFill>
                          <a:latin typeface="Times New Roman"/>
                          <a:cs typeface="Times New Roman"/>
                        </a:rPr>
                        <a:t>пациентов,  получивших  химиотерапию</a:t>
                      </a:r>
                      <a:endParaRPr sz="1400" dirty="0">
                        <a:solidFill>
                          <a:schemeClr val="tx1"/>
                        </a:solidFill>
                        <a:latin typeface="Times New Roman"/>
                        <a:cs typeface="Times New Roman"/>
                      </a:endParaRPr>
                    </a:p>
                  </a:txBody>
                  <a:tcPr marL="0" marR="0" marT="1905"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r>
              <a:tr h="211455">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ts val="1565"/>
                        </a:lnSpc>
                      </a:pPr>
                      <a:r>
                        <a:rPr sz="1400" dirty="0">
                          <a:solidFill>
                            <a:schemeClr val="tx1"/>
                          </a:solidFill>
                          <a:latin typeface="Times New Roman"/>
                          <a:cs typeface="Times New Roman"/>
                        </a:rPr>
                        <a:t>1</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gridSpan="3">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65"/>
                        </a:lnSpc>
                      </a:pPr>
                      <a:r>
                        <a:rPr sz="1400" dirty="0">
                          <a:solidFill>
                            <a:schemeClr val="tx1"/>
                          </a:solidFill>
                          <a:latin typeface="Times New Roman"/>
                          <a:cs typeface="Times New Roman"/>
                        </a:rPr>
                        <a:t>2</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3</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4</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a:lnSpc>
                          <a:spcPts val="1565"/>
                        </a:lnSpc>
                      </a:pPr>
                      <a:r>
                        <a:rPr sz="1400" dirty="0">
                          <a:solidFill>
                            <a:schemeClr val="tx1"/>
                          </a:solidFill>
                          <a:latin typeface="Times New Roman"/>
                          <a:cs typeface="Times New Roman"/>
                        </a:rPr>
                        <a:t>5</a:t>
                      </a: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r>
              <a:tr h="212725">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solidFill>
                      <a:srgbClr val="FFFF00"/>
                    </a:solidFill>
                  </a:tcPr>
                </a:tc>
                <a:tc gridSpan="4">
                  <a:txBody>
                    <a:bodyPr/>
                    <a:lstStyle/>
                    <a:p>
                      <a:pPr marL="5715">
                        <a:lnSpc>
                          <a:spcPts val="1580"/>
                        </a:lnSpc>
                      </a:pPr>
                      <a:r>
                        <a:rPr sz="1400" dirty="0">
                          <a:solidFill>
                            <a:schemeClr val="tx1"/>
                          </a:solidFill>
                          <a:latin typeface="Times New Roman"/>
                          <a:cs typeface="Times New Roman"/>
                        </a:rPr>
                        <a:t>Центры </a:t>
                      </a:r>
                      <a:r>
                        <a:rPr sz="1400" spc="-15" dirty="0">
                          <a:solidFill>
                            <a:schemeClr val="tx1"/>
                          </a:solidFill>
                          <a:latin typeface="Times New Roman"/>
                          <a:cs typeface="Times New Roman"/>
                        </a:rPr>
                        <a:t>амбулаторной </a:t>
                      </a:r>
                      <a:r>
                        <a:rPr sz="1400" spc="-10" dirty="0">
                          <a:solidFill>
                            <a:schemeClr val="tx1"/>
                          </a:solidFill>
                          <a:latin typeface="Times New Roman"/>
                          <a:cs typeface="Times New Roman"/>
                        </a:rPr>
                        <a:t>онкологической</a:t>
                      </a:r>
                      <a:r>
                        <a:rPr sz="1400" spc="-120" dirty="0">
                          <a:solidFill>
                            <a:schemeClr val="tx1"/>
                          </a:solidFill>
                          <a:latin typeface="Times New Roman"/>
                          <a:cs typeface="Times New Roman"/>
                        </a:rPr>
                        <a:t> </a:t>
                      </a:r>
                      <a:r>
                        <a:rPr sz="1400" spc="-5" dirty="0">
                          <a:solidFill>
                            <a:schemeClr val="tx1"/>
                          </a:solidFill>
                          <a:latin typeface="Times New Roman"/>
                          <a:cs typeface="Times New Roman"/>
                        </a:rPr>
                        <a:t>помощи</a:t>
                      </a:r>
                      <a:endParaRPr sz="1400" dirty="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2">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80"/>
                        </a:lnSpc>
                      </a:pPr>
                      <a:r>
                        <a:rPr sz="1400" dirty="0">
                          <a:solidFill>
                            <a:schemeClr val="tx1"/>
                          </a:solidFill>
                          <a:latin typeface="Times New Roman"/>
                          <a:cs typeface="Times New Roman"/>
                        </a:rPr>
                        <a:t>1</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r>
              <a:tr h="213360">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solidFill>
                      <a:srgbClr val="FFFF00"/>
                    </a:solidFill>
                  </a:tcPr>
                </a:tc>
                <a:tc gridSpan="2">
                  <a:txBody>
                    <a:bodyPr/>
                    <a:lstStyle/>
                    <a:p>
                      <a:pPr marL="226695">
                        <a:lnSpc>
                          <a:spcPts val="1580"/>
                        </a:lnSpc>
                      </a:pPr>
                      <a:r>
                        <a:rPr sz="1400" dirty="0">
                          <a:solidFill>
                            <a:schemeClr val="tx1"/>
                          </a:solidFill>
                          <a:latin typeface="Times New Roman"/>
                          <a:cs typeface="Times New Roman"/>
                        </a:rPr>
                        <a:t>из них</a:t>
                      </a:r>
                      <a:r>
                        <a:rPr sz="1400" spc="-100" dirty="0">
                          <a:solidFill>
                            <a:schemeClr val="tx1"/>
                          </a:solidFill>
                          <a:latin typeface="Times New Roman"/>
                          <a:cs typeface="Times New Roman"/>
                        </a:rPr>
                        <a:t> </a:t>
                      </a:r>
                      <a:r>
                        <a:rPr sz="1400" dirty="0">
                          <a:solidFill>
                            <a:schemeClr val="tx1"/>
                          </a:solidFill>
                          <a:latin typeface="Times New Roman"/>
                          <a:cs typeface="Times New Roman"/>
                        </a:rPr>
                        <a:t>самостоятельные</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hMerge="1">
                  <a:txBody>
                    <a:bodyPr/>
                    <a:lstStyle/>
                    <a:p>
                      <a:endParaRPr/>
                    </a:p>
                  </a:txBody>
                  <a:tcPr marL="0" marR="0" marT="0" marB="0"/>
                </a:tc>
                <a:tc gridSpan="4">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635" algn="ctr">
                        <a:lnSpc>
                          <a:spcPts val="1580"/>
                        </a:lnSpc>
                      </a:pPr>
                      <a:r>
                        <a:rPr sz="1400" dirty="0">
                          <a:solidFill>
                            <a:schemeClr val="tx1"/>
                          </a:solidFill>
                          <a:latin typeface="Times New Roman"/>
                          <a:cs typeface="Times New Roman"/>
                        </a:rPr>
                        <a:t>2</a:t>
                      </a:r>
                      <a:endParaRPr sz="1400">
                        <a:solidFill>
                          <a:schemeClr val="tx1"/>
                        </a:solidFill>
                        <a:latin typeface="Times New Roman"/>
                        <a:cs typeface="Times New Roman"/>
                      </a:endParaRPr>
                    </a:p>
                  </a:txBody>
                  <a:tcPr marL="0" marR="0" marT="0" marB="0">
                    <a:lnT w="12700">
                      <a:solidFill>
                        <a:srgbClr val="000000"/>
                      </a:solidFill>
                      <a:prstDash val="solid"/>
                    </a:lnT>
                    <a:lnB w="12700">
                      <a:solidFill>
                        <a:srgbClr val="000000"/>
                      </a:solidFill>
                      <a:prstDash val="solid"/>
                    </a:lnB>
                    <a:solidFill>
                      <a:srgbClr val="FFFF00"/>
                    </a:solidFill>
                  </a:tcPr>
                </a:tc>
                <a:tc>
                  <a:txBody>
                    <a:bodyPr/>
                    <a:lstStyle/>
                    <a:p>
                      <a:pPr>
                        <a:lnSpc>
                          <a:spcPct val="100000"/>
                        </a:lnSpc>
                      </a:pPr>
                      <a:endParaRPr sz="12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2700">
                      <a:solidFill>
                        <a:srgbClr val="000000"/>
                      </a:solidFill>
                      <a:prstDash val="solid"/>
                    </a:lnB>
                  </a:tcPr>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r>
              <a:tr h="218440">
                <a:tc>
                  <a:txBody>
                    <a:bodyPr/>
                    <a:lstStyle/>
                    <a:p>
                      <a:pPr>
                        <a:lnSpc>
                          <a:spcPct val="100000"/>
                        </a:lnSpc>
                      </a:pPr>
                      <a:endParaRPr sz="1300">
                        <a:latin typeface="Times New Roman"/>
                        <a:cs typeface="Times New Roman"/>
                      </a:endParaRPr>
                    </a:p>
                  </a:txBody>
                  <a:tcPr marL="0" marR="0" marT="0" marB="0">
                    <a:lnL w="12700">
                      <a:solidFill>
                        <a:srgbClr val="000000"/>
                      </a:solidFill>
                      <a:prstDash val="solid"/>
                    </a:lnL>
                    <a:lnT w="12700">
                      <a:solidFill>
                        <a:srgbClr val="000000"/>
                      </a:solidFill>
                      <a:prstDash val="solid"/>
                    </a:lnT>
                    <a:lnB w="19050">
                      <a:solidFill>
                        <a:srgbClr val="FFFFFF"/>
                      </a:solidFill>
                      <a:prstDash val="solid"/>
                    </a:lnB>
                    <a:solidFill>
                      <a:srgbClr val="FFFF00"/>
                    </a:solidFill>
                  </a:tcPr>
                </a:tc>
                <a:tc gridSpan="5">
                  <a:txBody>
                    <a:bodyPr/>
                    <a:lstStyle/>
                    <a:p>
                      <a:pPr marL="5715">
                        <a:lnSpc>
                          <a:spcPts val="1620"/>
                        </a:lnSpc>
                      </a:pPr>
                      <a:r>
                        <a:rPr sz="1400" spc="-5" dirty="0">
                          <a:solidFill>
                            <a:schemeClr val="tx1"/>
                          </a:solidFill>
                          <a:latin typeface="Times New Roman"/>
                          <a:cs typeface="Times New Roman"/>
                        </a:rPr>
                        <a:t>Отделения (кабинеты) </a:t>
                      </a:r>
                      <a:r>
                        <a:rPr sz="1400" spc="-15" dirty="0">
                          <a:solidFill>
                            <a:schemeClr val="tx1"/>
                          </a:solidFill>
                          <a:latin typeface="Times New Roman"/>
                          <a:cs typeface="Times New Roman"/>
                        </a:rPr>
                        <a:t>амбулаторной</a:t>
                      </a:r>
                      <a:r>
                        <a:rPr sz="1400" spc="-65" dirty="0">
                          <a:solidFill>
                            <a:schemeClr val="tx1"/>
                          </a:solidFill>
                          <a:latin typeface="Times New Roman"/>
                          <a:cs typeface="Times New Roman"/>
                        </a:rPr>
                        <a:t> </a:t>
                      </a:r>
                      <a:r>
                        <a:rPr sz="1400" spc="-10" dirty="0">
                          <a:solidFill>
                            <a:schemeClr val="tx1"/>
                          </a:solidFill>
                          <a:latin typeface="Times New Roman"/>
                          <a:cs typeface="Times New Roman"/>
                        </a:rPr>
                        <a:t>онкологической</a:t>
                      </a:r>
                      <a:endParaRPr sz="1400">
                        <a:solidFill>
                          <a:schemeClr val="tx1"/>
                        </a:solidFill>
                        <a:latin typeface="Times New Roman"/>
                        <a:cs typeface="Times New Roman"/>
                      </a:endParaRPr>
                    </a:p>
                  </a:txBody>
                  <a:tcPr marL="0" marR="0" marT="0" marB="0">
                    <a:lnT w="12700">
                      <a:solidFill>
                        <a:srgbClr val="000000"/>
                      </a:solidFill>
                      <a:prstDash val="solid"/>
                    </a:lnT>
                    <a:lnB w="19050">
                      <a:solidFill>
                        <a:srgbClr val="FFFFFF"/>
                      </a:solidFill>
                      <a:prstDash val="solid"/>
                    </a:lnB>
                    <a:solidFill>
                      <a:srgbClr val="FFFF00"/>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pPr>
                        <a:lnSpc>
                          <a:spcPct val="100000"/>
                        </a:lnSpc>
                      </a:pPr>
                      <a:endParaRPr sz="13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9050">
                      <a:solidFill>
                        <a:srgbClr val="FFFFFF"/>
                      </a:solidFill>
                      <a:prstDash val="solid"/>
                    </a:lnB>
                  </a:tcPr>
                </a:tc>
                <a:tc>
                  <a:txBody>
                    <a:bodyPr/>
                    <a:lstStyle/>
                    <a:p>
                      <a:pPr>
                        <a:lnSpc>
                          <a:spcPct val="100000"/>
                        </a:lnSpc>
                      </a:pPr>
                      <a:endParaRPr sz="1300">
                        <a:solidFill>
                          <a:schemeClr val="tx1"/>
                        </a:solidFill>
                        <a:latin typeface="Times New Roman"/>
                        <a:cs typeface="Times New Roman"/>
                      </a:endParaRPr>
                    </a:p>
                  </a:txBody>
                  <a:tcPr marL="0" marR="0" marT="0" marB="0">
                    <a:lnL w="12700">
                      <a:solidFill>
                        <a:srgbClr val="000000"/>
                      </a:solidFill>
                      <a:prstDash val="solid"/>
                    </a:lnL>
                    <a:lnT w="12700">
                      <a:solidFill>
                        <a:srgbClr val="000000"/>
                      </a:solidFill>
                      <a:prstDash val="solid"/>
                    </a:lnT>
                    <a:lnB w="19050">
                      <a:solidFill>
                        <a:srgbClr val="FFFFFF"/>
                      </a:solidFill>
                      <a:prstDash val="solid"/>
                    </a:lnB>
                  </a:tcPr>
                </a:tc>
                <a:tc>
                  <a:txBody>
                    <a:bodyPr/>
                    <a:lstStyle/>
                    <a:p>
                      <a:pPr marL="635" algn="ctr">
                        <a:lnSpc>
                          <a:spcPts val="1620"/>
                        </a:lnSpc>
                      </a:pPr>
                      <a:r>
                        <a:rPr sz="1400" dirty="0">
                          <a:solidFill>
                            <a:schemeClr val="tx1"/>
                          </a:solidFill>
                          <a:latin typeface="Times New Roman"/>
                          <a:cs typeface="Times New Roman"/>
                        </a:rPr>
                        <a:t>3</a:t>
                      </a:r>
                      <a:endParaRPr sz="1400">
                        <a:solidFill>
                          <a:schemeClr val="tx1"/>
                        </a:solidFill>
                        <a:latin typeface="Times New Roman"/>
                        <a:cs typeface="Times New Roman"/>
                      </a:endParaRPr>
                    </a:p>
                  </a:txBody>
                  <a:tcPr marL="0" marR="0" marT="0" marB="0">
                    <a:lnT w="12700">
                      <a:solidFill>
                        <a:srgbClr val="000000"/>
                      </a:solidFill>
                      <a:prstDash val="solid"/>
                    </a:lnT>
                    <a:lnB w="19050">
                      <a:solidFill>
                        <a:srgbClr val="FFFFFF"/>
                      </a:solidFill>
                      <a:prstDash val="solid"/>
                    </a:lnB>
                    <a:solidFill>
                      <a:srgbClr val="FFFF00"/>
                    </a:solidFill>
                  </a:tcPr>
                </a:tc>
                <a:tc>
                  <a:txBody>
                    <a:bodyPr/>
                    <a:lstStyle/>
                    <a:p>
                      <a:pPr>
                        <a:lnSpc>
                          <a:spcPct val="100000"/>
                        </a:lnSpc>
                      </a:pPr>
                      <a:endParaRPr sz="1300">
                        <a:solidFill>
                          <a:schemeClr val="tx1"/>
                        </a:solidFill>
                        <a:latin typeface="Times New Roman"/>
                        <a:cs typeface="Times New Roman"/>
                      </a:endParaRPr>
                    </a:p>
                  </a:txBody>
                  <a:tcPr marL="0" marR="0" marT="0" marB="0">
                    <a:lnR w="12700">
                      <a:solidFill>
                        <a:srgbClr val="000000"/>
                      </a:solidFill>
                      <a:prstDash val="solid"/>
                    </a:lnR>
                    <a:lnT w="12700">
                      <a:solidFill>
                        <a:srgbClr val="000000"/>
                      </a:solidFill>
                      <a:prstDash val="solid"/>
                    </a:lnT>
                    <a:lnB w="19050">
                      <a:solidFill>
                        <a:srgbClr val="FFFFFF"/>
                      </a:solidFill>
                      <a:prstDash val="solid"/>
                    </a:lnB>
                  </a:tcPr>
                </a:tc>
                <a:tc rowSpan="2" gridSpan="3">
                  <a:txBody>
                    <a:bodyPr/>
                    <a:lstStyle/>
                    <a:p>
                      <a:pPr>
                        <a:lnSpc>
                          <a:spcPct val="100000"/>
                        </a:lnSpc>
                      </a:pPr>
                      <a:endParaRPr sz="14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c rowSpan="2" gridSpan="3">
                  <a:txBody>
                    <a:bodyPr/>
                    <a:lstStyle/>
                    <a:p>
                      <a:pPr>
                        <a:lnSpc>
                          <a:spcPct val="100000"/>
                        </a:lnSpc>
                      </a:pPr>
                      <a:endParaRPr sz="140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c rowSpan="2" gridSpan="3">
                  <a:txBody>
                    <a:bodyPr/>
                    <a:lstStyle/>
                    <a:p>
                      <a:pPr>
                        <a:lnSpc>
                          <a:spcPct val="100000"/>
                        </a:lnSpc>
                      </a:pPr>
                      <a:endParaRPr sz="14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rowSpan="2" hMerge="1">
                  <a:txBody>
                    <a:bodyPr/>
                    <a:lstStyle/>
                    <a:p>
                      <a:endParaRPr/>
                    </a:p>
                  </a:txBody>
                  <a:tcPr marL="0" marR="0" marT="0" marB="0"/>
                </a:tc>
                <a:tc rowSpan="2" hMerge="1">
                  <a:txBody>
                    <a:bodyPr/>
                    <a:lstStyle/>
                    <a:p>
                      <a:endParaRPr/>
                    </a:p>
                  </a:txBody>
                  <a:tcPr marL="0" marR="0" marT="0" marB="0"/>
                </a:tc>
              </a:tr>
              <a:tr h="207645">
                <a:tc>
                  <a:txBody>
                    <a:bodyPr/>
                    <a:lstStyle/>
                    <a:p>
                      <a:pPr>
                        <a:lnSpc>
                          <a:spcPct val="100000"/>
                        </a:lnSpc>
                      </a:pPr>
                      <a:endParaRPr sz="1200">
                        <a:latin typeface="Times New Roman"/>
                        <a:cs typeface="Times New Roman"/>
                      </a:endParaRPr>
                    </a:p>
                  </a:txBody>
                  <a:tcPr marL="0" marR="0" marT="0" marB="0">
                    <a:lnL w="12700">
                      <a:solidFill>
                        <a:srgbClr val="000000"/>
                      </a:solidFill>
                      <a:prstDash val="solid"/>
                    </a:lnL>
                    <a:lnT w="19050">
                      <a:solidFill>
                        <a:srgbClr val="FFFFFF"/>
                      </a:solidFill>
                      <a:prstDash val="solid"/>
                    </a:lnT>
                    <a:lnB w="12700">
                      <a:solidFill>
                        <a:srgbClr val="000000"/>
                      </a:solidFill>
                      <a:prstDash val="solid"/>
                    </a:lnB>
                    <a:solidFill>
                      <a:srgbClr val="FFFF00"/>
                    </a:solidFill>
                  </a:tcPr>
                </a:tc>
                <a:tc>
                  <a:txBody>
                    <a:bodyPr/>
                    <a:lstStyle/>
                    <a:p>
                      <a:pPr marL="5715">
                        <a:lnSpc>
                          <a:spcPts val="1540"/>
                        </a:lnSpc>
                      </a:pPr>
                      <a:r>
                        <a:rPr sz="1400" dirty="0" err="1" smtClean="0">
                          <a:solidFill>
                            <a:schemeClr val="tx1"/>
                          </a:solidFill>
                          <a:latin typeface="Times New Roman"/>
                          <a:cs typeface="Times New Roman"/>
                        </a:rPr>
                        <a:t>п</a:t>
                      </a:r>
                      <a:r>
                        <a:rPr sz="1400" spc="-20" dirty="0" err="1" smtClean="0">
                          <a:solidFill>
                            <a:schemeClr val="tx1"/>
                          </a:solidFill>
                          <a:latin typeface="Times New Roman"/>
                          <a:cs typeface="Times New Roman"/>
                        </a:rPr>
                        <a:t>о</a:t>
                      </a:r>
                      <a:r>
                        <a:rPr sz="1400" dirty="0" err="1" smtClean="0">
                          <a:solidFill>
                            <a:schemeClr val="tx1"/>
                          </a:solidFill>
                          <a:latin typeface="Times New Roman"/>
                          <a:cs typeface="Times New Roman"/>
                        </a:rPr>
                        <a:t>мощ</a:t>
                      </a:r>
                      <a:r>
                        <a:rPr lang="ru-RU" sz="1400" dirty="0" smtClean="0">
                          <a:solidFill>
                            <a:schemeClr val="tx1"/>
                          </a:solidFill>
                          <a:latin typeface="Times New Roman"/>
                          <a:cs typeface="Times New Roman"/>
                        </a:rPr>
                        <a:t>и</a:t>
                      </a:r>
                      <a:endParaRPr sz="1400" dirty="0">
                        <a:solidFill>
                          <a:schemeClr val="tx1"/>
                        </a:solidFill>
                        <a:latin typeface="Times New Roman"/>
                        <a:cs typeface="Times New Roman"/>
                      </a:endParaRPr>
                    </a:p>
                  </a:txBody>
                  <a:tcPr marL="0" marR="0" marT="0" marB="0">
                    <a:lnT w="19050">
                      <a:solidFill>
                        <a:srgbClr val="FFFFFF"/>
                      </a:solidFill>
                      <a:prstDash val="solid"/>
                    </a:lnT>
                    <a:lnB w="12700">
                      <a:solidFill>
                        <a:srgbClr val="000000"/>
                      </a:solidFill>
                      <a:prstDash val="solid"/>
                    </a:lnB>
                    <a:solidFill>
                      <a:srgbClr val="FFFF00"/>
                    </a:solidFill>
                  </a:tcPr>
                </a:tc>
                <a:tc gridSpan="5">
                  <a:txBody>
                    <a:bodyPr/>
                    <a:lstStyle/>
                    <a:p>
                      <a:pPr>
                        <a:lnSpc>
                          <a:spcPct val="100000"/>
                        </a:lnSpc>
                      </a:pPr>
                      <a:endParaRPr sz="1200" dirty="0">
                        <a:solidFill>
                          <a:schemeClr val="tx1"/>
                        </a:solidFill>
                        <a:latin typeface="Times New Roman"/>
                        <a:cs typeface="Times New Roman"/>
                      </a:endParaRPr>
                    </a:p>
                  </a:txBody>
                  <a:tcPr marL="0" marR="0" marT="0" marB="0">
                    <a:lnR w="12700">
                      <a:solidFill>
                        <a:srgbClr val="000000"/>
                      </a:solidFill>
                      <a:prstDash val="solid"/>
                    </a:lnR>
                    <a:lnT w="19050">
                      <a:solidFill>
                        <a:srgbClr val="FFFFFF"/>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gridSpan="3">
                  <a:txBody>
                    <a:bodyPr/>
                    <a:lstStyle/>
                    <a:p>
                      <a:pPr>
                        <a:lnSpc>
                          <a:spcPct val="100000"/>
                        </a:lnSpc>
                      </a:pPr>
                      <a:endParaRPr sz="1200" dirty="0">
                        <a:solidFill>
                          <a:schemeClr val="tx1"/>
                        </a:solidFill>
                        <a:latin typeface="Times New Roman"/>
                        <a:cs typeface="Times New Roman"/>
                      </a:endParaRPr>
                    </a:p>
                  </a:txBody>
                  <a:tcPr marL="0" marR="0" marT="0" marB="0">
                    <a:lnL w="12700">
                      <a:solidFill>
                        <a:srgbClr val="000000"/>
                      </a:solidFill>
                      <a:prstDash val="solid"/>
                    </a:lnL>
                    <a:lnR w="12700">
                      <a:solidFill>
                        <a:srgbClr val="000000"/>
                      </a:solidFill>
                      <a:prstDash val="solid"/>
                    </a:lnR>
                    <a:lnT w="19050">
                      <a:solidFill>
                        <a:srgbClr val="FFFFFF"/>
                      </a:solidFill>
                      <a:prstDash val="solid"/>
                    </a:lnT>
                    <a:lnB w="12700">
                      <a:solidFill>
                        <a:srgbClr val="000000"/>
                      </a:solidFill>
                      <a:prstDash val="solid"/>
                    </a:lnB>
                  </a:tcPr>
                </a:tc>
                <a:tc hMerge="1">
                  <a:txBody>
                    <a:bodyPr/>
                    <a:lstStyle/>
                    <a:p>
                      <a:endParaRPr/>
                    </a:p>
                  </a:txBody>
                  <a:tcPr marL="0" marR="0" marT="0" marB="0"/>
                </a:tc>
                <a:tc hMerge="1">
                  <a:txBody>
                    <a:bodyPr/>
                    <a:lstStyle/>
                    <a:p>
                      <a:endParaRPr dirty="0"/>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gridSpan="3" vMerge="1">
                  <a:txBody>
                    <a:bodyPr/>
                    <a:lstStyle/>
                    <a:p>
                      <a:endParaRPr/>
                    </a:p>
                  </a:txBody>
                  <a:tcPr marL="0" marR="0" marT="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r>
            </a:tbl>
          </a:graphicData>
        </a:graphic>
      </p:graphicFrame>
      <p:sp>
        <p:nvSpPr>
          <p:cNvPr id="15" name="object 15"/>
          <p:cNvSpPr txBox="1"/>
          <p:nvPr/>
        </p:nvSpPr>
        <p:spPr>
          <a:xfrm>
            <a:off x="927608" y="1542669"/>
            <a:ext cx="503555" cy="228909"/>
          </a:xfrm>
          <a:prstGeom prst="rect">
            <a:avLst/>
          </a:prstGeom>
        </p:spPr>
        <p:txBody>
          <a:bodyPr vert="horz" wrap="square" lIns="0" tIns="13335" rIns="0" bIns="0" rtlCol="0">
            <a:spAutoFit/>
          </a:bodyPr>
          <a:lstStyle/>
          <a:p>
            <a:pPr marL="12700">
              <a:lnSpc>
                <a:spcPct val="100000"/>
              </a:lnSpc>
              <a:spcBef>
                <a:spcPts val="105"/>
              </a:spcBef>
            </a:pPr>
            <a:r>
              <a:rPr sz="1400" b="1" dirty="0">
                <a:latin typeface="Times New Roman"/>
                <a:cs typeface="Times New Roman"/>
              </a:rPr>
              <a:t>(</a:t>
            </a:r>
            <a:r>
              <a:rPr sz="1400" b="1" spc="5" dirty="0">
                <a:latin typeface="Times New Roman"/>
                <a:cs typeface="Times New Roman"/>
              </a:rPr>
              <a:t>1</a:t>
            </a:r>
            <a:r>
              <a:rPr sz="1400" b="1" dirty="0">
                <a:latin typeface="Times New Roman"/>
                <a:cs typeface="Times New Roman"/>
              </a:rPr>
              <a:t>002)</a:t>
            </a:r>
            <a:endParaRPr sz="1400" dirty="0">
              <a:latin typeface="Times New Roman"/>
              <a:cs typeface="Times New Roman"/>
            </a:endParaRPr>
          </a:p>
        </p:txBody>
      </p:sp>
      <p:sp>
        <p:nvSpPr>
          <p:cNvPr id="16" name="object 16"/>
          <p:cNvSpPr txBox="1"/>
          <p:nvPr/>
        </p:nvSpPr>
        <p:spPr>
          <a:xfrm>
            <a:off x="1791970" y="179273"/>
            <a:ext cx="6973570" cy="1371529"/>
          </a:xfrm>
          <a:prstGeom prst="rect">
            <a:avLst/>
          </a:prstGeom>
        </p:spPr>
        <p:txBody>
          <a:bodyPr vert="horz" wrap="square" lIns="0" tIns="12065" rIns="0" bIns="0" rtlCol="0">
            <a:spAutoFit/>
          </a:bodyPr>
          <a:lstStyle/>
          <a:p>
            <a:pPr marL="67310">
              <a:lnSpc>
                <a:spcPct val="100000"/>
              </a:lnSpc>
              <a:spcBef>
                <a:spcPts val="95"/>
              </a:spcBef>
            </a:pPr>
            <a:r>
              <a:rPr sz="1600" b="1" spc="-5" dirty="0">
                <a:solidFill>
                  <a:srgbClr val="FFFFFF"/>
                </a:solidFill>
                <a:latin typeface="Times New Roman" panose="02020603050405020304" pitchFamily="18" charset="0"/>
                <a:cs typeface="Times New Roman" panose="02020603050405020304" pitchFamily="18" charset="0"/>
              </a:rPr>
              <a:t>ИЗМЕНЕНИЯ, </a:t>
            </a:r>
            <a:r>
              <a:rPr sz="1600" b="1" spc="-10" dirty="0">
                <a:solidFill>
                  <a:srgbClr val="FFFFFF"/>
                </a:solidFill>
                <a:latin typeface="Times New Roman" panose="02020603050405020304" pitchFamily="18" charset="0"/>
                <a:cs typeface="Times New Roman" panose="02020603050405020304" pitchFamily="18" charset="0"/>
              </a:rPr>
              <a:t>ВНОСИМЫЕ </a:t>
            </a:r>
            <a:r>
              <a:rPr sz="1600" b="1" spc="-5" dirty="0">
                <a:solidFill>
                  <a:srgbClr val="FFFFFF"/>
                </a:solidFill>
                <a:latin typeface="Times New Roman" panose="02020603050405020304" pitchFamily="18" charset="0"/>
                <a:cs typeface="Times New Roman" panose="02020603050405020304" pitchFamily="18" charset="0"/>
              </a:rPr>
              <a:t>В </a:t>
            </a:r>
            <a:r>
              <a:rPr sz="1600" b="1" spc="-10" dirty="0">
                <a:solidFill>
                  <a:srgbClr val="FFFFFF"/>
                </a:solidFill>
                <a:latin typeface="Times New Roman" panose="02020603050405020304" pitchFamily="18" charset="0"/>
                <a:cs typeface="Times New Roman" panose="02020603050405020304" pitchFamily="18" charset="0"/>
              </a:rPr>
              <a:t>ФОРМУ</a:t>
            </a:r>
            <a:r>
              <a:rPr sz="1600" b="1" spc="25" dirty="0">
                <a:solidFill>
                  <a:srgbClr val="FFFFFF"/>
                </a:solidFill>
                <a:latin typeface="Times New Roman" panose="02020603050405020304" pitchFamily="18" charset="0"/>
                <a:cs typeface="Times New Roman" panose="02020603050405020304" pitchFamily="18" charset="0"/>
              </a:rPr>
              <a:t> </a:t>
            </a:r>
            <a:r>
              <a:rPr sz="1600" b="1" spc="-20" dirty="0">
                <a:solidFill>
                  <a:srgbClr val="FFFFFF"/>
                </a:solidFill>
                <a:latin typeface="Times New Roman" panose="02020603050405020304" pitchFamily="18" charset="0"/>
                <a:cs typeface="Times New Roman" panose="02020603050405020304" pitchFamily="18" charset="0"/>
              </a:rPr>
              <a:t>ФЕДЕРАЛЬНОГО</a:t>
            </a:r>
            <a:endParaRPr sz="1600" dirty="0">
              <a:latin typeface="Times New Roman" panose="02020603050405020304" pitchFamily="18" charset="0"/>
              <a:cs typeface="Times New Roman" panose="02020603050405020304" pitchFamily="18" charset="0"/>
            </a:endParaRPr>
          </a:p>
          <a:p>
            <a:pPr marR="1384935" algn="ctr">
              <a:lnSpc>
                <a:spcPct val="100000"/>
              </a:lnSpc>
              <a:tabLst>
                <a:tab pos="2216785" algn="l"/>
              </a:tabLst>
            </a:pPr>
            <a:r>
              <a:rPr sz="1600" b="1" spc="-25" dirty="0">
                <a:solidFill>
                  <a:srgbClr val="FFFFFF"/>
                </a:solidFill>
                <a:latin typeface="Times New Roman" panose="02020603050405020304" pitchFamily="18" charset="0"/>
                <a:cs typeface="Times New Roman" panose="02020603050405020304" pitchFamily="18" charset="0"/>
              </a:rPr>
              <a:t>СТАТИСТИЧЕСКОГО	</a:t>
            </a:r>
            <a:r>
              <a:rPr sz="1600" b="1" spc="-20" dirty="0">
                <a:solidFill>
                  <a:srgbClr val="FFFFFF"/>
                </a:solidFill>
                <a:latin typeface="Times New Roman" panose="02020603050405020304" pitchFamily="18" charset="0"/>
                <a:cs typeface="Times New Roman" panose="02020603050405020304" pitchFamily="18" charset="0"/>
              </a:rPr>
              <a:t>НАБЛЮДЕНИЯ </a:t>
            </a:r>
            <a:r>
              <a:rPr sz="1600" b="1" spc="-5" dirty="0">
                <a:solidFill>
                  <a:srgbClr val="FFFFFF"/>
                </a:solidFill>
                <a:latin typeface="Times New Roman" panose="02020603050405020304" pitchFamily="18" charset="0"/>
                <a:cs typeface="Times New Roman" panose="02020603050405020304" pitchFamily="18" charset="0"/>
              </a:rPr>
              <a:t>№</a:t>
            </a:r>
            <a:r>
              <a:rPr sz="1600" b="1" spc="60" dirty="0">
                <a:solidFill>
                  <a:srgbClr val="FFFFFF"/>
                </a:solidFill>
                <a:latin typeface="Times New Roman" panose="02020603050405020304" pitchFamily="18" charset="0"/>
                <a:cs typeface="Times New Roman" panose="02020603050405020304" pitchFamily="18" charset="0"/>
              </a:rPr>
              <a:t> </a:t>
            </a:r>
            <a:r>
              <a:rPr sz="1600" b="1" spc="-10" dirty="0">
                <a:solidFill>
                  <a:srgbClr val="FFFFFF"/>
                </a:solidFill>
                <a:latin typeface="Times New Roman" panose="02020603050405020304" pitchFamily="18" charset="0"/>
                <a:cs typeface="Times New Roman" panose="02020603050405020304" pitchFamily="18" charset="0"/>
              </a:rPr>
              <a:t>30</a:t>
            </a:r>
            <a:endParaRPr sz="1600" dirty="0">
              <a:latin typeface="Times New Roman" panose="02020603050405020304" pitchFamily="18" charset="0"/>
              <a:cs typeface="Times New Roman" panose="02020603050405020304" pitchFamily="18" charset="0"/>
            </a:endParaRPr>
          </a:p>
          <a:p>
            <a:pPr>
              <a:lnSpc>
                <a:spcPct val="100000"/>
              </a:lnSpc>
              <a:spcBef>
                <a:spcPts val="40"/>
              </a:spcBef>
            </a:pPr>
            <a:endParaRPr sz="1750" dirty="0">
              <a:latin typeface="Times New Roman"/>
              <a:cs typeface="Times New Roman"/>
            </a:endParaRPr>
          </a:p>
          <a:p>
            <a:pPr marL="12700">
              <a:lnSpc>
                <a:spcPct val="100000"/>
              </a:lnSpc>
              <a:spcBef>
                <a:spcPts val="1250"/>
              </a:spcBef>
            </a:pPr>
            <a:r>
              <a:rPr sz="1400" b="1" dirty="0" smtClean="0">
                <a:latin typeface="Times New Roman"/>
                <a:cs typeface="Times New Roman"/>
              </a:rPr>
              <a:t>2.1</a:t>
            </a:r>
            <a:r>
              <a:rPr sz="1400" b="1" dirty="0">
                <a:latin typeface="Times New Roman"/>
                <a:cs typeface="Times New Roman"/>
              </a:rPr>
              <a:t>. Центры </a:t>
            </a:r>
            <a:r>
              <a:rPr sz="1400" b="1" spc="-5" dirty="0">
                <a:latin typeface="Times New Roman"/>
                <a:cs typeface="Times New Roman"/>
              </a:rPr>
              <a:t>(отделения, кабинеты) </a:t>
            </a:r>
            <a:r>
              <a:rPr sz="1400" b="1" spc="-15" dirty="0">
                <a:latin typeface="Times New Roman"/>
                <a:cs typeface="Times New Roman"/>
              </a:rPr>
              <a:t>амбулаторной </a:t>
            </a:r>
            <a:r>
              <a:rPr sz="1400" b="1" spc="-5" dirty="0">
                <a:latin typeface="Times New Roman"/>
                <a:cs typeface="Times New Roman"/>
              </a:rPr>
              <a:t>онкологической</a:t>
            </a:r>
            <a:r>
              <a:rPr sz="1400" b="1" spc="-25" dirty="0">
                <a:latin typeface="Times New Roman"/>
                <a:cs typeface="Times New Roman"/>
              </a:rPr>
              <a:t> </a:t>
            </a:r>
            <a:r>
              <a:rPr sz="1400" b="1" spc="-10" dirty="0">
                <a:latin typeface="Times New Roman"/>
                <a:cs typeface="Times New Roman"/>
              </a:rPr>
              <a:t>помощи</a:t>
            </a:r>
            <a:endParaRPr sz="1400" dirty="0">
              <a:latin typeface="Times New Roman"/>
              <a:cs typeface="Times New Roman"/>
            </a:endParaRPr>
          </a:p>
          <a:p>
            <a:pPr marL="3489325">
              <a:lnSpc>
                <a:spcPct val="100000"/>
              </a:lnSpc>
            </a:pPr>
            <a:r>
              <a:rPr sz="1400" spc="-25" dirty="0">
                <a:latin typeface="Times New Roman"/>
                <a:cs typeface="Times New Roman"/>
              </a:rPr>
              <a:t>Коды </a:t>
            </a:r>
            <a:r>
              <a:rPr sz="1400" dirty="0">
                <a:latin typeface="Times New Roman"/>
                <a:cs typeface="Times New Roman"/>
              </a:rPr>
              <a:t>по </a:t>
            </a:r>
            <a:r>
              <a:rPr sz="1400" spc="-5" dirty="0">
                <a:latin typeface="Times New Roman"/>
                <a:cs typeface="Times New Roman"/>
              </a:rPr>
              <a:t>ОКЕИ: единица </a:t>
            </a:r>
            <a:r>
              <a:rPr sz="1400" dirty="0">
                <a:latin typeface="Symbol"/>
                <a:cs typeface="Symbol"/>
              </a:rPr>
              <a:t></a:t>
            </a:r>
            <a:r>
              <a:rPr sz="1400" dirty="0">
                <a:latin typeface="Times New Roman"/>
                <a:cs typeface="Times New Roman"/>
              </a:rPr>
              <a:t> </a:t>
            </a:r>
            <a:r>
              <a:rPr sz="1400" spc="5" dirty="0">
                <a:latin typeface="Times New Roman"/>
                <a:cs typeface="Times New Roman"/>
              </a:rPr>
              <a:t>642; </a:t>
            </a:r>
            <a:r>
              <a:rPr sz="1400" spc="-5" dirty="0">
                <a:latin typeface="Times New Roman"/>
                <a:cs typeface="Times New Roman"/>
              </a:rPr>
              <a:t>человек </a:t>
            </a:r>
            <a:r>
              <a:rPr sz="1400" dirty="0">
                <a:latin typeface="Times New Roman"/>
                <a:cs typeface="Times New Roman"/>
              </a:rPr>
              <a:t>–</a:t>
            </a:r>
            <a:r>
              <a:rPr sz="1400" spc="-75" dirty="0">
                <a:latin typeface="Times New Roman"/>
                <a:cs typeface="Times New Roman"/>
              </a:rPr>
              <a:t> </a:t>
            </a:r>
            <a:r>
              <a:rPr sz="1400" spc="5" dirty="0">
                <a:latin typeface="Times New Roman"/>
                <a:cs typeface="Times New Roman"/>
              </a:rPr>
              <a:t>792</a:t>
            </a:r>
            <a:endParaRPr sz="1400" dirty="0">
              <a:latin typeface="Times New Roman"/>
              <a:cs typeface="Times New Roman"/>
            </a:endParaRPr>
          </a:p>
        </p:txBody>
      </p:sp>
      <p:sp>
        <p:nvSpPr>
          <p:cNvPr id="2" name="Заголовок 1"/>
          <p:cNvSpPr>
            <a:spLocks noGrp="1"/>
          </p:cNvSpPr>
          <p:nvPr>
            <p:ph type="title"/>
          </p:nvPr>
        </p:nvSpPr>
        <p:spPr/>
        <p:txBody>
          <a:bodyPr/>
          <a:lstStyle/>
          <a:p>
            <a:pPr algn="ctr"/>
            <a:r>
              <a:rPr lang="ru-RU" sz="2400" dirty="0" smtClean="0">
                <a:solidFill>
                  <a:srgbClr val="FF0000"/>
                </a:solidFill>
              </a:rPr>
              <a:t>В строку «3» не включаются отделения (кабинеты), организованные в специализированных онкологических диспансерах !!!</a:t>
            </a:r>
            <a:endParaRPr lang="ru-RU" sz="2400" dirty="0">
              <a:solidFill>
                <a:srgbClr val="FF0000"/>
              </a:solidFill>
            </a:endParaRPr>
          </a:p>
        </p:txBody>
      </p:sp>
      <p:sp>
        <p:nvSpPr>
          <p:cNvPr id="17" name="Текст 16"/>
          <p:cNvSpPr>
            <a:spLocks noGrp="1"/>
          </p:cNvSpPr>
          <p:nvPr>
            <p:ph type="body" idx="1"/>
          </p:nvPr>
        </p:nvSpPr>
        <p:spPr/>
        <p:txBody>
          <a:bodyPr/>
          <a:lstStyle/>
          <a:p>
            <a:endParaRPr lang="ru-RU"/>
          </a:p>
        </p:txBody>
      </p:sp>
    </p:spTree>
    <p:extLst>
      <p:ext uri="{BB962C8B-B14F-4D97-AF65-F5344CB8AC3E}">
        <p14:creationId xmlns:p14="http://schemas.microsoft.com/office/powerpoint/2010/main" val="25322126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en-US" b="1" i="1"/>
          </a:p>
        </p:txBody>
      </p:sp>
      <p:sp>
        <p:nvSpPr>
          <p:cNvPr id="349187"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49191" name="Rectangle 7"/>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49192"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49193" name="Rectangle 9"/>
          <p:cNvSpPr>
            <a:spLocks noChangeArrowheads="1"/>
          </p:cNvSpPr>
          <p:nvPr/>
        </p:nvSpPr>
        <p:spPr bwMode="auto">
          <a:xfrm>
            <a:off x="611188" y="836613"/>
            <a:ext cx="8208962" cy="288925"/>
          </a:xfrm>
          <a:prstGeom prst="rect">
            <a:avLst/>
          </a:prstGeom>
          <a:noFill/>
          <a:ln w="9525">
            <a:noFill/>
            <a:miter lim="800000"/>
            <a:headEnd/>
            <a:tailEnd/>
          </a:ln>
          <a:effectLst/>
        </p:spPr>
        <p:txBody>
          <a:bodyPr wrap="none" anchor="ctr"/>
          <a:lstStyle/>
          <a:p>
            <a:endParaRPr lang="ru-RU" b="1"/>
          </a:p>
          <a:p>
            <a:endParaRPr lang="ru-RU" sz="1600" b="1"/>
          </a:p>
        </p:txBody>
      </p:sp>
      <p:sp>
        <p:nvSpPr>
          <p:cNvPr id="349539" name="Rectangle 355"/>
          <p:cNvSpPr>
            <a:spLocks noChangeArrowheads="1"/>
          </p:cNvSpPr>
          <p:nvPr/>
        </p:nvSpPr>
        <p:spPr bwMode="auto">
          <a:xfrm>
            <a:off x="935038" y="836712"/>
            <a:ext cx="8208962" cy="288925"/>
          </a:xfrm>
          <a:prstGeom prst="rect">
            <a:avLst/>
          </a:prstGeom>
          <a:noFill/>
          <a:ln w="9525">
            <a:noFill/>
            <a:miter lim="800000"/>
            <a:headEnd/>
            <a:tailEnd/>
          </a:ln>
          <a:effectLst/>
        </p:spPr>
        <p:txBody>
          <a:bodyPr wrap="none" anchor="ctr"/>
          <a:lstStyle/>
          <a:p>
            <a:endParaRPr lang="ru-RU" b="1" dirty="0"/>
          </a:p>
          <a:p>
            <a:r>
              <a:rPr lang="ru-RU" sz="1600" b="1" dirty="0"/>
              <a:t>В таблицу </a:t>
            </a:r>
            <a:r>
              <a:rPr lang="ru-RU" sz="1600" b="1" dirty="0" smtClean="0"/>
              <a:t>1003  внесены изменения в наименование строк:</a:t>
            </a:r>
            <a:endParaRPr lang="ru-RU" sz="1600" b="1" dirty="0"/>
          </a:p>
          <a:p>
            <a:endParaRPr lang="ru-RU" sz="1600" b="1" dirty="0"/>
          </a:p>
        </p:txBody>
      </p:sp>
      <p:graphicFrame>
        <p:nvGraphicFramePr>
          <p:cNvPr id="14" name="Таблица 13"/>
          <p:cNvGraphicFramePr>
            <a:graphicFrameLocks noGrp="1"/>
          </p:cNvGraphicFramePr>
          <p:nvPr/>
        </p:nvGraphicFramePr>
        <p:xfrm>
          <a:off x="827585" y="1700808"/>
          <a:ext cx="7920881" cy="4053840"/>
        </p:xfrm>
        <a:graphic>
          <a:graphicData uri="http://schemas.openxmlformats.org/drawingml/2006/table">
            <a:tbl>
              <a:tblPr/>
              <a:tblGrid>
                <a:gridCol w="3306106"/>
                <a:gridCol w="619895"/>
                <a:gridCol w="1102035"/>
                <a:gridCol w="895404"/>
                <a:gridCol w="830799"/>
                <a:gridCol w="1166642"/>
              </a:tblGrid>
              <a:tr h="393185">
                <a:tc>
                  <a:txBody>
                    <a:bodyPr/>
                    <a:lstStyle/>
                    <a:p>
                      <a:pPr algn="ctr">
                        <a:spcAft>
                          <a:spcPts val="0"/>
                        </a:spcAft>
                      </a:pPr>
                      <a:r>
                        <a:rPr lang="ru-RU" sz="1400" dirty="0">
                          <a:solidFill>
                            <a:srgbClr val="000000"/>
                          </a:solidFill>
                          <a:latin typeface="Times New Roman"/>
                          <a:ea typeface="Times New Roman"/>
                          <a:cs typeface="Times New Roman"/>
                        </a:rPr>
                        <a:t>Наименование</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000000"/>
                          </a:solidFill>
                          <a:latin typeface="Times New Roman"/>
                          <a:ea typeface="Times New Roman"/>
                          <a:cs typeface="Times New Roman"/>
                        </a:rPr>
                        <a:t>№ </a:t>
                      </a:r>
                      <a:br>
                        <a:rPr lang="ru-RU" sz="1400" dirty="0">
                          <a:solidFill>
                            <a:srgbClr val="000000"/>
                          </a:solidFill>
                          <a:latin typeface="Times New Roman"/>
                          <a:ea typeface="Times New Roman"/>
                          <a:cs typeface="Times New Roman"/>
                        </a:rPr>
                      </a:br>
                      <a:r>
                        <a:rPr lang="ru-RU" sz="1400" dirty="0">
                          <a:solidFill>
                            <a:srgbClr val="000000"/>
                          </a:solidFill>
                          <a:latin typeface="Times New Roman"/>
                          <a:ea typeface="Times New Roman"/>
                          <a:cs typeface="Times New Roman"/>
                        </a:rPr>
                        <a:t>строки</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000000"/>
                          </a:solidFill>
                          <a:latin typeface="Times New Roman"/>
                          <a:ea typeface="Times New Roman"/>
                          <a:cs typeface="Times New Roman"/>
                        </a:rPr>
                        <a:t>Наличие </a:t>
                      </a:r>
                      <a:endParaRPr lang="ru-RU" sz="1400" dirty="0" smtClean="0">
                        <a:solidFill>
                          <a:srgbClr val="000000"/>
                        </a:solidFill>
                        <a:latin typeface="Times New Roman"/>
                        <a:ea typeface="Times New Roman"/>
                        <a:cs typeface="Times New Roman"/>
                      </a:endParaRPr>
                    </a:p>
                    <a:p>
                      <a:pPr algn="ctr">
                        <a:spcAft>
                          <a:spcPts val="0"/>
                        </a:spcAft>
                      </a:pPr>
                      <a:r>
                        <a:rPr lang="ru-RU" sz="1400" dirty="0" err="1" smtClean="0">
                          <a:solidFill>
                            <a:srgbClr val="000000"/>
                          </a:solidFill>
                          <a:latin typeface="Times New Roman"/>
                          <a:ea typeface="Times New Roman"/>
                          <a:cs typeface="Times New Roman"/>
                        </a:rPr>
                        <a:t>подраз-делений</a:t>
                      </a:r>
                      <a:r>
                        <a:rPr lang="ru-RU" sz="1400" dirty="0" smtClean="0">
                          <a:solidFill>
                            <a:srgbClr val="000000"/>
                          </a:solidFill>
                          <a:latin typeface="Times New Roman"/>
                          <a:ea typeface="Times New Roman"/>
                          <a:cs typeface="Times New Roman"/>
                        </a:rPr>
                        <a:t> </a:t>
                      </a:r>
                      <a:r>
                        <a:rPr lang="ru-RU" sz="1400" dirty="0">
                          <a:solidFill>
                            <a:srgbClr val="000000"/>
                          </a:solidFill>
                          <a:latin typeface="Times New Roman"/>
                          <a:ea typeface="Times New Roman"/>
                          <a:cs typeface="Times New Roman"/>
                        </a:rPr>
                        <a:t/>
                      </a:r>
                      <a:br>
                        <a:rPr lang="ru-RU" sz="1400" dirty="0">
                          <a:solidFill>
                            <a:srgbClr val="000000"/>
                          </a:solidFill>
                          <a:latin typeface="Times New Roman"/>
                          <a:ea typeface="Times New Roman"/>
                          <a:cs typeface="Times New Roman"/>
                        </a:rPr>
                      </a:br>
                      <a:r>
                        <a:rPr lang="ru-RU" sz="1400" dirty="0">
                          <a:solidFill>
                            <a:srgbClr val="000000"/>
                          </a:solidFill>
                          <a:latin typeface="Times New Roman"/>
                          <a:ea typeface="Times New Roman"/>
                          <a:cs typeface="Times New Roman"/>
                        </a:rPr>
                        <a:t>(нет – 0, </a:t>
                      </a:r>
                      <a:endParaRPr lang="ru-RU" sz="1400" dirty="0" smtClean="0">
                        <a:solidFill>
                          <a:srgbClr val="000000"/>
                        </a:solidFill>
                        <a:latin typeface="Times New Roman"/>
                        <a:ea typeface="Times New Roman"/>
                        <a:cs typeface="Times New Roman"/>
                      </a:endParaRPr>
                    </a:p>
                    <a:p>
                      <a:pPr algn="ctr">
                        <a:spcAft>
                          <a:spcPts val="0"/>
                        </a:spcAft>
                      </a:pPr>
                      <a:r>
                        <a:rPr lang="ru-RU" sz="1400" dirty="0" smtClean="0">
                          <a:solidFill>
                            <a:srgbClr val="000000"/>
                          </a:solidFill>
                          <a:latin typeface="Times New Roman"/>
                          <a:ea typeface="Times New Roman"/>
                          <a:cs typeface="Times New Roman"/>
                        </a:rPr>
                        <a:t>есть </a:t>
                      </a:r>
                      <a:r>
                        <a:rPr lang="ru-RU" sz="1400" dirty="0">
                          <a:solidFill>
                            <a:srgbClr val="000000"/>
                          </a:solidFill>
                          <a:latin typeface="Times New Roman"/>
                          <a:ea typeface="Times New Roman"/>
                          <a:cs typeface="Times New Roman"/>
                        </a:rPr>
                        <a:t>- 1)</a:t>
                      </a:r>
                      <a:endParaRPr lang="ru-RU" sz="1400" dirty="0">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smtClean="0">
                          <a:solidFill>
                            <a:schemeClr val="tx1"/>
                          </a:solidFill>
                          <a:latin typeface="Times New Roman"/>
                          <a:ea typeface="Times New Roman"/>
                          <a:cs typeface="Times New Roman"/>
                        </a:rPr>
                        <a:t>Число</a:t>
                      </a:r>
                      <a:endParaRPr lang="ru-RU" sz="1400" dirty="0">
                        <a:solidFill>
                          <a:schemeClr val="tx1"/>
                        </a:solidFill>
                        <a:latin typeface="Times New Roman"/>
                        <a:ea typeface="Times New Roman"/>
                        <a:cs typeface="Times New Roman"/>
                      </a:endParaRPr>
                    </a:p>
                    <a:p>
                      <a:pPr algn="ctr">
                        <a:spcAft>
                          <a:spcPts val="0"/>
                        </a:spcAft>
                      </a:pPr>
                      <a:r>
                        <a:rPr lang="ru-RU" sz="1400" dirty="0" err="1" smtClean="0">
                          <a:solidFill>
                            <a:schemeClr val="tx1"/>
                          </a:solidFill>
                          <a:latin typeface="Times New Roman"/>
                          <a:ea typeface="Times New Roman"/>
                          <a:cs typeface="Times New Roman"/>
                        </a:rPr>
                        <a:t>подраз-делений</a:t>
                      </a:r>
                      <a:endParaRPr lang="ru-RU" sz="1400" dirty="0">
                        <a:solidFill>
                          <a:schemeClr val="tx1"/>
                        </a:solidFill>
                        <a:latin typeface="Times New Roman"/>
                        <a:ea typeface="Times New Roman"/>
                        <a:cs typeface="Times New Roman"/>
                      </a:endParaRP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dirty="0">
                          <a:solidFill>
                            <a:schemeClr val="tx1"/>
                          </a:solidFill>
                          <a:latin typeface="Times New Roman"/>
                          <a:ea typeface="Times New Roman"/>
                          <a:cs typeface="Times New Roman"/>
                        </a:rPr>
                        <a:t>Число выездов</a:t>
                      </a:r>
                    </a:p>
                  </a:txBody>
                  <a:tcPr marL="58978" marR="58978"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b="0" dirty="0">
                          <a:solidFill>
                            <a:schemeClr val="tx1"/>
                          </a:solidFill>
                          <a:latin typeface="Times New Roman"/>
                          <a:ea typeface="Times New Roman"/>
                          <a:cs typeface="Times New Roman"/>
                        </a:rPr>
                        <a:t>Число пациентов, принятых при выездах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31062">
                <a:tc>
                  <a:txBody>
                    <a:bodyPr/>
                    <a:lstStyle/>
                    <a:p>
                      <a:pPr algn="ctr">
                        <a:spcAft>
                          <a:spcPts val="0"/>
                        </a:spcAft>
                      </a:pPr>
                      <a:r>
                        <a:rPr lang="ru-RU" sz="1400">
                          <a:solidFill>
                            <a:srgbClr val="000000"/>
                          </a:solidFill>
                          <a:latin typeface="Times New Roman"/>
                          <a:ea typeface="Times New Roman"/>
                          <a:cs typeface="Times New Roman"/>
                        </a:rPr>
                        <a:t>1</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2</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000000"/>
                          </a:solidFill>
                          <a:latin typeface="Times New Roman"/>
                          <a:ea typeface="Times New Roman"/>
                          <a:cs typeface="Times New Roman"/>
                        </a:rPr>
                        <a:t>3</a:t>
                      </a: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chemeClr val="tx1"/>
                          </a:solidFill>
                          <a:latin typeface="Times New Roman"/>
                          <a:ea typeface="Times New Roman"/>
                          <a:cs typeface="Times New Roman"/>
                        </a:rPr>
                        <a:t>4</a:t>
                      </a: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chemeClr val="tx1"/>
                          </a:solidFill>
                          <a:latin typeface="Times New Roman"/>
                          <a:ea typeface="Times New Roman"/>
                          <a:cs typeface="Times New Roman"/>
                        </a:rPr>
                        <a:t>5</a:t>
                      </a: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b="0" dirty="0">
                          <a:solidFill>
                            <a:schemeClr val="tx1"/>
                          </a:solidFill>
                          <a:latin typeface="Times New Roman"/>
                          <a:ea typeface="Times New Roman"/>
                          <a:cs typeface="Times New Roman"/>
                        </a:rPr>
                        <a:t>6</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r h="157274">
                <a:tc>
                  <a:txBody>
                    <a:bodyPr/>
                    <a:lstStyle/>
                    <a:p>
                      <a:pPr>
                        <a:spcAft>
                          <a:spcPts val="0"/>
                        </a:spcAft>
                      </a:pPr>
                      <a:r>
                        <a:rPr lang="ru-RU" sz="1400" dirty="0">
                          <a:latin typeface="Times New Roman"/>
                          <a:ea typeface="Times New Roman"/>
                          <a:cs typeface="Times New Roman"/>
                        </a:rPr>
                        <a:t>Амбулатории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Стоматологические кабинеты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dirty="0">
                          <a:latin typeface="Times New Roman"/>
                          <a:ea typeface="Times New Roman"/>
                          <a:cs typeface="Times New Roman"/>
                        </a:rPr>
                        <a:t>Флюорографические установки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strike="sngStrike">
                          <a:solidFill>
                            <a:srgbClr val="FF0000"/>
                          </a:solidFill>
                          <a:latin typeface="Times New Roman"/>
                          <a:ea typeface="Times New Roman"/>
                          <a:cs typeface="Times New Roman"/>
                        </a:rPr>
                        <a:t>Клинико-диагностические</a:t>
                      </a:r>
                      <a:r>
                        <a:rPr lang="ru-RU" sz="1400">
                          <a:latin typeface="Times New Roman"/>
                          <a:ea typeface="Times New Roman"/>
                          <a:cs typeface="Times New Roman"/>
                        </a:rPr>
                        <a:t> </a:t>
                      </a:r>
                      <a:r>
                        <a:rPr lang="ru-RU" sz="1400">
                          <a:solidFill>
                            <a:srgbClr val="FF0000"/>
                          </a:solidFill>
                          <a:latin typeface="Times New Roman"/>
                          <a:ea typeface="Times New Roman"/>
                          <a:cs typeface="Times New Roman"/>
                        </a:rPr>
                        <a:t>Л</a:t>
                      </a:r>
                      <a:r>
                        <a:rPr lang="ru-RU" sz="1400">
                          <a:latin typeface="Times New Roman"/>
                          <a:ea typeface="Times New Roman"/>
                          <a:cs typeface="Times New Roman"/>
                        </a:rPr>
                        <a:t>аборатории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Врачебные бригады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solidFill>
                            <a:srgbClr val="FF0000"/>
                          </a:solidFill>
                          <a:latin typeface="Times New Roman"/>
                          <a:ea typeface="Times New Roman"/>
                          <a:cs typeface="Times New Roman"/>
                        </a:rPr>
                        <a:t>Отделения (бригады) выездной патронажной  паллиативной медицинской помощи</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6</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strike="sngStrike">
                          <a:solidFill>
                            <a:srgbClr val="FF0000"/>
                          </a:solidFill>
                          <a:latin typeface="Times New Roman"/>
                          <a:ea typeface="Times New Roman"/>
                          <a:cs typeface="Times New Roman"/>
                        </a:rPr>
                        <a:t>ФАПы</a:t>
                      </a:r>
                      <a:r>
                        <a:rPr lang="ru-RU" sz="1400">
                          <a:solidFill>
                            <a:srgbClr val="FF0000"/>
                          </a:solidFill>
                          <a:latin typeface="Times New Roman"/>
                          <a:ea typeface="Times New Roman"/>
                          <a:cs typeface="Times New Roman"/>
                        </a:rPr>
                        <a:t> Фельдшерско-акушерские пункты</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7</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Фельдшерские пункты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8</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Маммографические установки</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9</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Мобильные медицинские бригады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10</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274">
                <a:tc>
                  <a:txBody>
                    <a:bodyPr/>
                    <a:lstStyle/>
                    <a:p>
                      <a:pPr>
                        <a:spcAft>
                          <a:spcPts val="0"/>
                        </a:spcAft>
                      </a:pPr>
                      <a:r>
                        <a:rPr lang="ru-RU" sz="1400">
                          <a:latin typeface="Times New Roman"/>
                          <a:ea typeface="Times New Roman"/>
                          <a:cs typeface="Times New Roman"/>
                        </a:rPr>
                        <a:t>Мобильные медицинские комплексы</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r>
                        <a:rPr lang="ru-RU" sz="1400" dirty="0">
                          <a:solidFill>
                            <a:srgbClr val="FF0000"/>
                          </a:solidFill>
                          <a:latin typeface="Times New Roman"/>
                          <a:ea typeface="Times New Roman"/>
                          <a:cs typeface="Times New Roman"/>
                        </a:rPr>
                        <a:t>11</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a:spcAft>
                          <a:spcPts val="0"/>
                        </a:spcAft>
                      </a:pPr>
                      <a:endParaRPr lang="ru-RU" sz="1400" dirty="0">
                        <a:solidFill>
                          <a:schemeClr val="tx1"/>
                        </a:solidFill>
                        <a:latin typeface="Times New Roman"/>
                        <a:ea typeface="Times New Roman"/>
                        <a:cs typeface="Times New Roman"/>
                      </a:endParaRPr>
                    </a:p>
                  </a:txBody>
                  <a:tcPr marL="58978" marR="5897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r>
            </a:tbl>
          </a:graphicData>
        </a:graphic>
      </p:graphicFrame>
      <p:sp>
        <p:nvSpPr>
          <p:cNvPr id="377857" name="Rectangle 1"/>
          <p:cNvSpPr>
            <a:spLocks noChangeArrowheads="1"/>
          </p:cNvSpPr>
          <p:nvPr/>
        </p:nvSpPr>
        <p:spPr bwMode="auto">
          <a:xfrm>
            <a:off x="683568" y="1124744"/>
            <a:ext cx="7992888"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tabLst>
                <a:tab pos="2970213" algn="l"/>
              </a:tabLst>
            </a:pPr>
            <a:r>
              <a:rPr kumimoji="0" lang="ru-RU" sz="14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a:t>
            </a:r>
            <a:r>
              <a:rPr lang="x-none" sz="1600" b="1" smtClean="0">
                <a:latin typeface="Times New Roman" pitchFamily="18" charset="0"/>
                <a:cs typeface="Times New Roman" pitchFamily="18" charset="0"/>
              </a:rPr>
              <a:t>Передвижные подразделения </a:t>
            </a:r>
            <a:r>
              <a:rPr lang="ru-RU" sz="1600" b="1" dirty="0" smtClean="0">
                <a:latin typeface="Times New Roman" pitchFamily="18" charset="0"/>
                <a:cs typeface="Times New Roman" pitchFamily="18" charset="0"/>
              </a:rPr>
              <a:t>и формы работы</a:t>
            </a:r>
            <a:endParaRPr lang="ru-RU" sz="1600" dirty="0" smtClean="0">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2970213" algn="l"/>
              </a:tabLst>
            </a:pPr>
            <a:r>
              <a:rPr kumimoji="0" lang="ru-RU" sz="1200" b="1"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(1003)                                                                                                                                       </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Код по ОКЕИ: единица </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rPr>
              <a:t></a:t>
            </a:r>
            <a:r>
              <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rPr>
              <a:t> 642</a:t>
            </a:r>
            <a:endParaRPr kumimoji="0" lang="ru-RU" sz="1200" b="0" i="0" u="none" strike="noStrike" cap="none" normalizeH="0" baseline="0" dirty="0" smtClean="0">
              <a:ln>
                <a:noFill/>
              </a:ln>
              <a:solidFill>
                <a:srgbClr val="000000"/>
              </a:solidFill>
              <a:effectLst/>
              <a:latin typeface="Times New Roman" pitchFamily="18" charset="0"/>
              <a:ea typeface="Times New Roman" pitchFamily="18" charset="0"/>
              <a:cs typeface="Times New Roman" pitchFamily="18" charset="0"/>
              <a:sym typeface="Symbol" pitchFamily="18" charset="2"/>
            </a:endParaRPr>
          </a:p>
        </p:txBody>
      </p:sp>
    </p:spTree>
    <p:extLst>
      <p:ext uri="{BB962C8B-B14F-4D97-AF65-F5344CB8AC3E}">
        <p14:creationId xmlns:p14="http://schemas.microsoft.com/office/powerpoint/2010/main" val="20456337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ru-RU" b="1" i="1"/>
          </a:p>
          <a:p>
            <a:pPr defTabSz="957263"/>
            <a:r>
              <a:rPr lang="ru-RU" b="1"/>
              <a:t> 	   				              	</a:t>
            </a:r>
            <a:endParaRPr lang="en-US" b="1"/>
          </a:p>
        </p:txBody>
      </p:sp>
      <p:sp>
        <p:nvSpPr>
          <p:cNvPr id="350211"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0215" name="Rectangle 7"/>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50216" name="Rectangle 8"/>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350217" name="Rectangle 9"/>
          <p:cNvSpPr>
            <a:spLocks noChangeArrowheads="1"/>
          </p:cNvSpPr>
          <p:nvPr/>
        </p:nvSpPr>
        <p:spPr bwMode="auto">
          <a:xfrm>
            <a:off x="539552" y="836712"/>
            <a:ext cx="8208963" cy="288925"/>
          </a:xfrm>
          <a:prstGeom prst="rect">
            <a:avLst/>
          </a:prstGeom>
          <a:noFill/>
          <a:ln w="9525">
            <a:noFill/>
            <a:miter lim="800000"/>
            <a:headEnd/>
            <a:tailEnd/>
          </a:ln>
          <a:effectLst/>
        </p:spPr>
        <p:txBody>
          <a:bodyPr wrap="none" anchor="ctr"/>
          <a:lstStyle/>
          <a:p>
            <a:endParaRPr lang="ru-RU" b="1" dirty="0"/>
          </a:p>
          <a:p>
            <a:r>
              <a:rPr lang="ru-RU" sz="1600" b="1" dirty="0"/>
              <a:t>Внесены изменения в таблицу  </a:t>
            </a:r>
            <a:r>
              <a:rPr lang="ru-RU" sz="1600" b="1" dirty="0" smtClean="0"/>
              <a:t>1008</a:t>
            </a:r>
            <a:endParaRPr lang="ru-RU" sz="1600" b="1" dirty="0"/>
          </a:p>
          <a:p>
            <a:endParaRPr lang="ru-RU" sz="1600" b="1" dirty="0"/>
          </a:p>
        </p:txBody>
      </p:sp>
      <p:sp>
        <p:nvSpPr>
          <p:cNvPr id="35841" name="Rectangle 1"/>
          <p:cNvSpPr>
            <a:spLocks noChangeArrowheads="1"/>
          </p:cNvSpPr>
          <p:nvPr/>
        </p:nvSpPr>
        <p:spPr bwMode="auto">
          <a:xfrm>
            <a:off x="1026069" y="1127447"/>
            <a:ext cx="7450886"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tab pos="2727325" algn="l"/>
                <a:tab pos="4921250" algn="ctr"/>
              </a:tabLst>
            </a:pPr>
            <a:r>
              <a:rPr kumimoji="0" lang="ru-RU" sz="14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Региональные сосудистые центры, первичные сосудистые </a:t>
            </a:r>
            <a:r>
              <a:rPr kumimoji="0" lang="ru-RU" sz="1400" b="1" i="0" u="none" strike="sngStrike" cap="none" normalizeH="0" baseline="0" dirty="0" smtClean="0">
                <a:ln>
                  <a:noFill/>
                </a:ln>
                <a:solidFill>
                  <a:srgbClr val="FF0000"/>
                </a:solidFill>
                <a:effectLst/>
                <a:latin typeface="Arial" pitchFamily="34" charset="0"/>
                <a:ea typeface="Times New Roman" pitchFamily="18" charset="0"/>
                <a:cs typeface="Arial" pitchFamily="34" charset="0"/>
              </a:rPr>
              <a:t>центры</a:t>
            </a:r>
            <a:r>
              <a:rPr kumimoji="0" lang="ru-RU" sz="1400" b="1" i="0" u="none" strike="noStrike" cap="none" normalizeH="0" baseline="0" dirty="0" smtClean="0">
                <a:ln>
                  <a:noFill/>
                </a:ln>
                <a:solidFill>
                  <a:srgbClr val="FF0000"/>
                </a:solidFill>
                <a:effectLst/>
                <a:latin typeface="Arial" pitchFamily="34" charset="0"/>
                <a:ea typeface="Times New Roman" pitchFamily="18" charset="0"/>
                <a:cs typeface="Arial" pitchFamily="34" charset="0"/>
              </a:rPr>
              <a:t> отделения</a:t>
            </a:r>
            <a:endParaRPr kumimoji="0" lang="ru-RU" sz="14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7" name="Таблица 16"/>
          <p:cNvGraphicFramePr>
            <a:graphicFrameLocks noGrp="1"/>
          </p:cNvGraphicFramePr>
          <p:nvPr/>
        </p:nvGraphicFramePr>
        <p:xfrm>
          <a:off x="1043608" y="1628800"/>
          <a:ext cx="7488831" cy="2987040"/>
        </p:xfrm>
        <a:graphic>
          <a:graphicData uri="http://schemas.openxmlformats.org/drawingml/2006/table">
            <a:tbl>
              <a:tblPr/>
              <a:tblGrid>
                <a:gridCol w="5085278"/>
                <a:gridCol w="959966"/>
                <a:gridCol w="1443587"/>
              </a:tblGrid>
              <a:tr h="0">
                <a:tc>
                  <a:txBody>
                    <a:bodyPr/>
                    <a:lstStyle/>
                    <a:p>
                      <a:pPr algn="ctr">
                        <a:spcAft>
                          <a:spcPts val="0"/>
                        </a:spcAft>
                      </a:pPr>
                      <a:r>
                        <a:rPr lang="ru-RU" sz="1400" dirty="0">
                          <a:latin typeface="Times New Roman" pitchFamily="18" charset="0"/>
                          <a:ea typeface="Calibri"/>
                          <a:cs typeface="Times New Roman" pitchFamily="18" charset="0"/>
                        </a:rPr>
                        <a:t>Наименование </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pitchFamily="18" charset="0"/>
                          <a:ea typeface="Calibri"/>
                          <a:cs typeface="Times New Roman" pitchFamily="18" charset="0"/>
                        </a:rPr>
                        <a:t>№  строки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pitchFamily="18" charset="0"/>
                          <a:ea typeface="Calibri"/>
                          <a:cs typeface="Times New Roman" pitchFamily="18" charset="0"/>
                        </a:rPr>
                        <a:t>Число</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dirty="0">
                          <a:latin typeface="Times New Roman" pitchFamily="18" charset="0"/>
                          <a:ea typeface="Calibri"/>
                          <a:cs typeface="Times New Roman" pitchFamily="18" charset="0"/>
                        </a:rPr>
                        <a:t>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pitchFamily="18" charset="0"/>
                          <a:ea typeface="Calibri"/>
                          <a:cs typeface="Times New Roman" pitchFamily="18" charset="0"/>
                        </a:rPr>
                        <a:t>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pitchFamily="18" charset="0"/>
                          <a:ea typeface="Calibri"/>
                          <a:cs typeface="Times New Roman" pitchFamily="18" charset="0"/>
                        </a:rPr>
                        <a:t>3</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pitchFamily="18" charset="0"/>
                          <a:ea typeface="Calibri"/>
                          <a:cs typeface="Times New Roman" pitchFamily="18" charset="0"/>
                        </a:rPr>
                        <a:t>Региональные сосудистые центры, ед</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pitchFamily="18" charset="0"/>
                          <a:ea typeface="Calibri"/>
                          <a:cs typeface="Times New Roman" pitchFamily="18" charset="0"/>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a:latin typeface="Times New Roman" pitchFamily="18" charset="0"/>
                          <a:ea typeface="Calibri"/>
                          <a:cs typeface="Times New Roman" pitchFamily="18" charset="0"/>
                        </a:rPr>
                        <a:t>в них: коек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pitchFamily="18" charset="0"/>
                          <a:ea typeface="Calibri"/>
                          <a:cs typeface="Times New Roman" pitchFamily="18" charset="0"/>
                        </a:rPr>
                        <a:t>1.1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strike="sngStrike" dirty="0" smtClean="0">
                          <a:solidFill>
                            <a:srgbClr val="FF0000"/>
                          </a:solidFill>
                          <a:latin typeface="Times New Roman" pitchFamily="18" charset="0"/>
                          <a:ea typeface="Calibri"/>
                          <a:cs typeface="Times New Roman" pitchFamily="18" charset="0"/>
                        </a:rPr>
                        <a:t>Поступило</a:t>
                      </a:r>
                      <a:r>
                        <a:rPr lang="ru-RU" sz="1400" dirty="0" smtClean="0">
                          <a:solidFill>
                            <a:srgbClr val="FF0000"/>
                          </a:solidFill>
                          <a:latin typeface="Times New Roman" pitchFamily="18" charset="0"/>
                          <a:ea typeface="Calibri"/>
                          <a:cs typeface="Times New Roman" pitchFamily="18" charset="0"/>
                        </a:rPr>
                        <a:t> Выписано</a:t>
                      </a:r>
                      <a:r>
                        <a:rPr lang="ru-RU" sz="1400" dirty="0" smtClean="0">
                          <a:latin typeface="Times New Roman" pitchFamily="18" charset="0"/>
                          <a:ea typeface="Calibri"/>
                          <a:cs typeface="Times New Roman" pitchFamily="18" charset="0"/>
                        </a:rPr>
                        <a:t> </a:t>
                      </a:r>
                      <a:r>
                        <a:rPr lang="ru-RU" sz="1400" dirty="0">
                          <a:latin typeface="Times New Roman" pitchFamily="18" charset="0"/>
                          <a:ea typeface="Calibri"/>
                          <a:cs typeface="Times New Roman" pitchFamily="18" charset="0"/>
                        </a:rPr>
                        <a:t>пациентов, чел</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pitchFamily="18" charset="0"/>
                          <a:ea typeface="Calibri"/>
                          <a:cs typeface="Times New Roman" pitchFamily="18" charset="0"/>
                        </a:rPr>
                        <a:t>1.2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strike="sngStrike" dirty="0" smtClean="0">
                          <a:solidFill>
                            <a:srgbClr val="FF0000"/>
                          </a:solidFill>
                          <a:latin typeface="Times New Roman" pitchFamily="18" charset="0"/>
                          <a:ea typeface="Calibri"/>
                          <a:cs typeface="Times New Roman" pitchFamily="18" charset="0"/>
                        </a:rPr>
                        <a:t>из них</a:t>
                      </a:r>
                      <a:r>
                        <a:rPr lang="ru-RU" sz="1400" dirty="0" smtClean="0">
                          <a:solidFill>
                            <a:srgbClr val="FF0000"/>
                          </a:solidFill>
                          <a:latin typeface="Times New Roman" pitchFamily="18" charset="0"/>
                          <a:ea typeface="Calibri"/>
                          <a:cs typeface="Times New Roman" pitchFamily="18" charset="0"/>
                        </a:rPr>
                        <a:t> У</a:t>
                      </a:r>
                      <a:r>
                        <a:rPr lang="ru-RU" sz="1400" dirty="0" smtClean="0">
                          <a:latin typeface="Times New Roman" pitchFamily="18" charset="0"/>
                          <a:ea typeface="Calibri"/>
                          <a:cs typeface="Times New Roman" pitchFamily="18" charset="0"/>
                        </a:rPr>
                        <a:t>мерло</a:t>
                      </a:r>
                      <a:r>
                        <a:rPr lang="ru-RU" sz="1400" dirty="0">
                          <a:latin typeface="Times New Roman" pitchFamily="18" charset="0"/>
                          <a:ea typeface="Calibri"/>
                          <a:cs typeface="Times New Roman" pitchFamily="18" charset="0"/>
                        </a:rPr>
                        <a:t>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1.3</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540385">
                        <a:spcAft>
                          <a:spcPts val="0"/>
                        </a:spcAft>
                      </a:pPr>
                      <a:r>
                        <a:rPr lang="ru-RU" sz="1400">
                          <a:latin typeface="Times New Roman" pitchFamily="18" charset="0"/>
                          <a:ea typeface="Calibri"/>
                          <a:cs typeface="Times New Roman" pitchFamily="18" charset="0"/>
                        </a:rPr>
                        <a:t>в том числе в первые 24 часа после поступления</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1.3.1</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a:latin typeface="Times New Roman" pitchFamily="18" charset="0"/>
                          <a:ea typeface="Calibri"/>
                          <a:cs typeface="Times New Roman" pitchFamily="18" charset="0"/>
                        </a:rPr>
                        <a:t>проведено пациентами койко-дней</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1.4</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pitchFamily="18" charset="0"/>
                          <a:ea typeface="Calibri"/>
                          <a:cs typeface="Times New Roman" pitchFamily="18" charset="0"/>
                        </a:rPr>
                        <a:t>Первичные сосудистые отделения, ед</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a:latin typeface="Times New Roman" pitchFamily="18" charset="0"/>
                          <a:ea typeface="Calibri"/>
                          <a:cs typeface="Times New Roman" pitchFamily="18" charset="0"/>
                        </a:rPr>
                        <a:t>в них: коек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2.1</a:t>
                      </a:r>
                      <a:endParaRPr lang="ru-RU" sz="140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strike="sngStrike" dirty="0">
                          <a:solidFill>
                            <a:srgbClr val="FF0000"/>
                          </a:solidFill>
                          <a:latin typeface="Times New Roman" pitchFamily="18" charset="0"/>
                          <a:ea typeface="Calibri"/>
                          <a:cs typeface="Times New Roman" pitchFamily="18" charset="0"/>
                        </a:rPr>
                        <a:t>Поступило</a:t>
                      </a:r>
                      <a:r>
                        <a:rPr lang="ru-RU" sz="1400" dirty="0">
                          <a:solidFill>
                            <a:srgbClr val="FF0000"/>
                          </a:solidFill>
                          <a:latin typeface="Times New Roman" pitchFamily="18" charset="0"/>
                          <a:ea typeface="Calibri"/>
                          <a:cs typeface="Times New Roman" pitchFamily="18" charset="0"/>
                        </a:rPr>
                        <a:t> Выписано</a:t>
                      </a:r>
                      <a:r>
                        <a:rPr lang="ru-RU" sz="1400" dirty="0">
                          <a:latin typeface="Times New Roman" pitchFamily="18" charset="0"/>
                          <a:ea typeface="Calibri"/>
                          <a:cs typeface="Times New Roman" pitchFamily="18" charset="0"/>
                        </a:rPr>
                        <a:t> пациентов, чел</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2.2</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strike="sngStrike">
                          <a:solidFill>
                            <a:srgbClr val="FF0000"/>
                          </a:solidFill>
                          <a:latin typeface="Times New Roman" pitchFamily="18" charset="0"/>
                          <a:ea typeface="Calibri"/>
                          <a:cs typeface="Times New Roman" pitchFamily="18" charset="0"/>
                        </a:rPr>
                        <a:t>из них</a:t>
                      </a:r>
                      <a:r>
                        <a:rPr lang="ru-RU" sz="1400">
                          <a:solidFill>
                            <a:srgbClr val="FF0000"/>
                          </a:solidFill>
                          <a:latin typeface="Times New Roman" pitchFamily="18" charset="0"/>
                          <a:ea typeface="Calibri"/>
                          <a:cs typeface="Times New Roman" pitchFamily="18" charset="0"/>
                        </a:rPr>
                        <a:t> У</a:t>
                      </a:r>
                      <a:r>
                        <a:rPr lang="ru-RU" sz="1400">
                          <a:latin typeface="Times New Roman" pitchFamily="18" charset="0"/>
                          <a:ea typeface="Calibri"/>
                          <a:cs typeface="Times New Roman" pitchFamily="18" charset="0"/>
                        </a:rPr>
                        <a:t>мерло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2.3</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540385">
                        <a:spcAft>
                          <a:spcPts val="0"/>
                        </a:spcAft>
                      </a:pPr>
                      <a:r>
                        <a:rPr lang="ru-RU" sz="1400">
                          <a:latin typeface="Times New Roman" pitchFamily="18" charset="0"/>
                          <a:ea typeface="Calibri"/>
                          <a:cs typeface="Times New Roman" pitchFamily="18" charset="0"/>
                        </a:rPr>
                        <a:t>в том числе в первые 24 часа после поступления</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2.3.1</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80340">
                        <a:spcAft>
                          <a:spcPts val="0"/>
                        </a:spcAft>
                      </a:pPr>
                      <a:r>
                        <a:rPr lang="ru-RU" sz="1400">
                          <a:latin typeface="Times New Roman" pitchFamily="18" charset="0"/>
                          <a:ea typeface="Calibri"/>
                          <a:cs typeface="Times New Roman" pitchFamily="18" charset="0"/>
                        </a:rPr>
                        <a:t>проведено пациентами койко-дней</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pitchFamily="18" charset="0"/>
                          <a:ea typeface="Calibri"/>
                          <a:cs typeface="Times New Roman" pitchFamily="18" charset="0"/>
                        </a:rPr>
                        <a:t>2.4</a:t>
                      </a:r>
                      <a:endParaRPr lang="ru-RU" sz="1400">
                        <a:latin typeface="Times New Roman" pitchFamily="18" charset="0"/>
                        <a:ea typeface="Calibri"/>
                        <a:cs typeface="Times New Roman" pitchFamily="18" charset="0"/>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pitchFamily="18" charset="0"/>
                        <a:ea typeface="Calibri"/>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5141587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266" name="Rectangle 2"/>
          <p:cNvSpPr>
            <a:spLocks noChangeArrowheads="1"/>
          </p:cNvSpPr>
          <p:nvPr/>
        </p:nvSpPr>
        <p:spPr bwMode="auto">
          <a:xfrm>
            <a:off x="228600" y="457200"/>
            <a:ext cx="8763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1800">
                <a:latin typeface="Times New Roman" panose="02020603050405020304" pitchFamily="18" charset="0"/>
              </a:rPr>
              <a:t> </a:t>
            </a:r>
            <a:r>
              <a:rPr lang="ru-RU" altLang="ru-RU" sz="1800" b="1">
                <a:latin typeface="Times New Roman" panose="02020603050405020304" pitchFamily="18" charset="0"/>
              </a:rPr>
              <a:t>7. Мощность (плановое число посещений в смену) </a:t>
            </a:r>
            <a:r>
              <a:rPr lang="ru-RU" altLang="ru-RU" sz="1800" b="1">
                <a:solidFill>
                  <a:srgbClr val="FF0000"/>
                </a:solidFill>
                <a:latin typeface="Times New Roman" panose="02020603050405020304" pitchFamily="18" charset="0"/>
              </a:rPr>
              <a:t>подразделений,</a:t>
            </a:r>
            <a:r>
              <a:rPr lang="ru-RU" altLang="ru-RU" sz="1800" b="1">
                <a:latin typeface="Times New Roman" panose="02020603050405020304" pitchFamily="18" charset="0"/>
              </a:rPr>
              <a:t> оказывающих медицинскую помощь в амбулаторных условиях</a:t>
            </a:r>
          </a:p>
        </p:txBody>
      </p:sp>
      <p:sp>
        <p:nvSpPr>
          <p:cNvPr id="11267" name="Rectangle 3"/>
          <p:cNvSpPr>
            <a:spLocks noChangeArrowheads="1"/>
          </p:cNvSpPr>
          <p:nvPr/>
        </p:nvSpPr>
        <p:spPr bwMode="auto">
          <a:xfrm>
            <a:off x="228600" y="1066800"/>
            <a:ext cx="20574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spcBef>
                <a:spcPct val="0"/>
              </a:spcBef>
              <a:buFontTx/>
              <a:buNone/>
            </a:pPr>
            <a:r>
              <a:rPr lang="ru-RU" altLang="ru-RU" sz="1800" b="1">
                <a:latin typeface="Times New Roman" panose="02020603050405020304" pitchFamily="18" charset="0"/>
              </a:rPr>
              <a:t>Таблица 1010</a:t>
            </a:r>
          </a:p>
        </p:txBody>
      </p:sp>
      <p:graphicFrame>
        <p:nvGraphicFramePr>
          <p:cNvPr id="189676" name="Group 236"/>
          <p:cNvGraphicFramePr>
            <a:graphicFrameLocks noGrp="1"/>
          </p:cNvGraphicFramePr>
          <p:nvPr>
            <p:ph idx="4294967295"/>
          </p:nvPr>
        </p:nvGraphicFramePr>
        <p:xfrm>
          <a:off x="0" y="1371600"/>
          <a:ext cx="8686800" cy="3278188"/>
        </p:xfrm>
        <a:graphic>
          <a:graphicData uri="http://schemas.openxmlformats.org/drawingml/2006/table">
            <a:tbl>
              <a:tblPr/>
              <a:tblGrid>
                <a:gridCol w="4110038">
                  <a:extLst>
                    <a:ext uri="{9D8B030D-6E8A-4147-A177-3AD203B41FA5}">
                      <a16:colId xmlns="" xmlns:a16="http://schemas.microsoft.com/office/drawing/2014/main" val="20000"/>
                    </a:ext>
                  </a:extLst>
                </a:gridCol>
                <a:gridCol w="766762">
                  <a:extLst>
                    <a:ext uri="{9D8B030D-6E8A-4147-A177-3AD203B41FA5}">
                      <a16:colId xmlns="" xmlns:a16="http://schemas.microsoft.com/office/drawing/2014/main" val="20001"/>
                    </a:ext>
                  </a:extLst>
                </a:gridCol>
                <a:gridCol w="3810000">
                  <a:extLst>
                    <a:ext uri="{9D8B030D-6E8A-4147-A177-3AD203B41FA5}">
                      <a16:colId xmlns="" xmlns:a16="http://schemas.microsoft.com/office/drawing/2014/main" val="20002"/>
                    </a:ext>
                  </a:extLst>
                </a:gridCol>
              </a:tblGrid>
              <a:tr h="534988">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Наименование подразделений </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000000"/>
                          </a:solidFill>
                          <a:effectLst/>
                          <a:latin typeface="Times New Roman" pitchFamily="18" charset="0"/>
                          <a:cs typeface="Times New Roman" pitchFamily="18" charset="0"/>
                        </a:rPr>
                        <a:t>Число посещений в смену</a:t>
                      </a:r>
                      <a:endParaRPr kumimoji="0" lang="ru-RU" sz="2400" b="0" i="0" u="none" strike="noStrike" cap="none" normalizeH="0" baseline="0" dirty="0" smtClean="0">
                        <a:ln>
                          <a:noFill/>
                        </a:ln>
                        <a:solidFill>
                          <a:schemeClr val="tx1"/>
                        </a:solidFill>
                        <a:effectLst/>
                        <a:latin typeface="Arial" charset="0"/>
                        <a:cs typeface="Arial" charset="0"/>
                      </a:endParaRPr>
                    </a:p>
                  </a:txBody>
                  <a:tcPr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04800">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Times New Roman" pitchFamily="18" charset="0"/>
                          <a:cs typeface="Times New Roman" pitchFamily="18" charset="0"/>
                        </a:rPr>
                        <a:t>Мощность</a:t>
                      </a: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всего</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в том числе: поликлиники для взрослых</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детской поликлиники </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женской консультации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диспансерного отделения (больницы, диспансера)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амбулатории</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   консультативно-диагностического центра</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rgbClr val="000000"/>
                          </a:solidFill>
                          <a:effectLst/>
                          <a:latin typeface="Times New Roman" pitchFamily="18" charset="0"/>
                          <a:cs typeface="Times New Roman" pitchFamily="18" charset="0"/>
                        </a:rPr>
                        <a:t>7</a:t>
                      </a:r>
                      <a:endParaRPr kumimoji="0" lang="ru-RU" sz="2400" b="0" i="0" u="none" strike="noStrike" cap="none" normalizeH="0" baseline="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smtClean="0">
                          <a:ln>
                            <a:noFill/>
                          </a:ln>
                          <a:solidFill>
                            <a:srgbClr val="000000"/>
                          </a:solidFill>
                          <a:effectLst/>
                          <a:latin typeface="Arial" charset="0"/>
                          <a:cs typeface="Times New Roman" pitchFamily="18" charset="0"/>
                        </a:rPr>
                        <a:t> </a:t>
                      </a:r>
                      <a:endParaRPr kumimoji="0" lang="ru-RU" sz="2400" b="0" i="0" u="none" strike="noStrike" cap="none" normalizeH="0" baseline="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30480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   центра здоровья</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Times New Roman" pitchFamily="18" charset="0"/>
                          <a:cs typeface="Times New Roman" pitchFamily="18" charset="0"/>
                        </a:rPr>
                        <a:t>8</a:t>
                      </a:r>
                      <a:endParaRPr kumimoji="0" lang="ru-RU" sz="2400" b="1" i="0" u="none" strike="noStrike" cap="none" normalizeH="0" baseline="0" dirty="0" smtClean="0">
                        <a:ln>
                          <a:noFill/>
                        </a:ln>
                        <a:solidFill>
                          <a:schemeClr val="tx1"/>
                        </a:solidFill>
                        <a:effectLst/>
                        <a:latin typeface="Arial" charset="0"/>
                        <a:cs typeface="Arial"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0000"/>
                          </a:solidFill>
                          <a:effectLst/>
                          <a:latin typeface="Arial" charset="0"/>
                          <a:cs typeface="Times New Roman" pitchFamily="18" charset="0"/>
                        </a:rPr>
                        <a:t> </a:t>
                      </a:r>
                      <a:endParaRPr kumimoji="0" lang="ru-RU" sz="2400" b="0" i="0" u="none" strike="noStrike" cap="none" normalizeH="0" baseline="0" dirty="0" smtClean="0">
                        <a:ln>
                          <a:noFill/>
                        </a:ln>
                        <a:solidFill>
                          <a:schemeClr val="tx1"/>
                        </a:solidFill>
                        <a:effectLst/>
                        <a:latin typeface="Arial" charset="0"/>
                        <a:cs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bl>
          </a:graphicData>
        </a:graphic>
      </p:graphicFrame>
      <p:sp>
        <p:nvSpPr>
          <p:cNvPr id="27698" name="Rectangle 229"/>
          <p:cNvSpPr>
            <a:spLocks noChangeArrowheads="1"/>
          </p:cNvSpPr>
          <p:nvPr/>
        </p:nvSpPr>
        <p:spPr bwMode="auto">
          <a:xfrm>
            <a:off x="4953000" y="3788296"/>
            <a:ext cx="3962400" cy="1166292"/>
          </a:xfrm>
          <a:prstGeom prst="rect">
            <a:avLst/>
          </a:prstGeom>
          <a:solidFill>
            <a:srgbClr val="B9E1FD"/>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400" b="1" dirty="0">
                <a:cs typeface="Arial" charset="0"/>
              </a:rPr>
              <a:t>При наличии нескольких отдельно стоящих зданий медицинской организации мощности подразделений </a:t>
            </a:r>
            <a:r>
              <a:rPr lang="ru-RU" sz="1400" b="1" dirty="0">
                <a:solidFill>
                  <a:srgbClr val="FF0000"/>
                </a:solidFill>
                <a:cs typeface="Arial" charset="0"/>
              </a:rPr>
              <a:t>суммируют</a:t>
            </a:r>
            <a:r>
              <a:rPr lang="ru-RU" sz="1400" b="1" dirty="0">
                <a:cs typeface="Arial" charset="0"/>
              </a:rPr>
              <a:t> и показывают одним числом </a:t>
            </a:r>
          </a:p>
        </p:txBody>
      </p:sp>
      <p:sp>
        <p:nvSpPr>
          <p:cNvPr id="27699" name="Rectangle 233"/>
          <p:cNvSpPr>
            <a:spLocks noChangeArrowheads="1"/>
          </p:cNvSpPr>
          <p:nvPr/>
        </p:nvSpPr>
        <p:spPr bwMode="auto">
          <a:xfrm>
            <a:off x="4953000" y="2074590"/>
            <a:ext cx="3651448" cy="496094"/>
          </a:xfrm>
          <a:prstGeom prst="rect">
            <a:avLst/>
          </a:prstGeom>
          <a:solidFill>
            <a:srgbClr val="00B0F0"/>
          </a:solidFill>
          <a:ln w="9525">
            <a:noFill/>
            <a:miter lim="800000"/>
            <a:headEnd/>
            <a:tailEnd/>
          </a:ln>
        </p:spPr>
        <p:txBody>
          <a:bodyPr/>
          <a:lstStyle/>
          <a:p>
            <a:pPr marL="342900" indent="-342900" eaLnBrk="1" hangingPunct="1">
              <a:defRPr/>
            </a:pPr>
            <a:r>
              <a:rPr lang="ru-RU" sz="1400" b="1" dirty="0">
                <a:cs typeface="Arial" charset="0"/>
              </a:rPr>
              <a:t>Строка 1 равна  сумме строк со 2 по 8</a:t>
            </a:r>
          </a:p>
        </p:txBody>
      </p:sp>
      <p:sp>
        <p:nvSpPr>
          <p:cNvPr id="11317" name="Rectangle 229"/>
          <p:cNvSpPr>
            <a:spLocks noChangeArrowheads="1"/>
          </p:cNvSpPr>
          <p:nvPr/>
        </p:nvSpPr>
        <p:spPr bwMode="auto">
          <a:xfrm>
            <a:off x="152400" y="4876800"/>
            <a:ext cx="8839200" cy="129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buClr>
                <a:schemeClr val="bg2"/>
              </a:buClr>
              <a:buSzPct val="75000"/>
              <a:buFont typeface="Wingdings" panose="05000000000000000000" pitchFamily="2" charset="2"/>
              <a:buNone/>
            </a:pPr>
            <a:r>
              <a:rPr lang="ru-RU" altLang="ru-RU" sz="1400" b="1" dirty="0">
                <a:latin typeface="Times New Roman" panose="02020603050405020304" pitchFamily="18" charset="0"/>
              </a:rPr>
              <a:t>Плановая мощность </a:t>
            </a:r>
            <a:r>
              <a:rPr lang="ru-RU" altLang="ru-RU" sz="1400" b="1" dirty="0" smtClean="0">
                <a:solidFill>
                  <a:srgbClr val="FF0000"/>
                </a:solidFill>
                <a:latin typeface="Times New Roman" panose="02020603050405020304" pitchFamily="18" charset="0"/>
              </a:rPr>
              <a:t>не рассчитывается и не </a:t>
            </a:r>
            <a:r>
              <a:rPr lang="ru-RU" altLang="ru-RU" sz="1400" b="1" dirty="0">
                <a:solidFill>
                  <a:srgbClr val="FF0000"/>
                </a:solidFill>
                <a:latin typeface="Times New Roman" panose="02020603050405020304" pitchFamily="18" charset="0"/>
              </a:rPr>
              <a:t>указывается </a:t>
            </a:r>
            <a:r>
              <a:rPr lang="ru-RU" altLang="ru-RU" sz="1400" b="1" dirty="0">
                <a:latin typeface="Times New Roman" panose="02020603050405020304" pitchFamily="18" charset="0"/>
              </a:rPr>
              <a:t>для:</a:t>
            </a:r>
          </a:p>
          <a:p>
            <a:pPr>
              <a:buClr>
                <a:schemeClr val="bg2"/>
              </a:buClr>
              <a:buSzPct val="75000"/>
              <a:buFontTx/>
              <a:buNone/>
            </a:pPr>
            <a:r>
              <a:rPr lang="ru-RU" altLang="ru-RU" sz="1400" b="1" dirty="0">
                <a:latin typeface="Times New Roman" panose="02020603050405020304" pitchFamily="18" charset="0"/>
              </a:rPr>
              <a:t>- стоматологических кабинетов, организованных в специализированных больницах (для нужд пациентов)</a:t>
            </a:r>
          </a:p>
          <a:p>
            <a:pPr>
              <a:buClr>
                <a:schemeClr val="bg2"/>
              </a:buClr>
              <a:buSzPct val="75000"/>
              <a:buFontTx/>
              <a:buNone/>
            </a:pPr>
            <a:r>
              <a:rPr lang="ru-RU" altLang="ru-RU" sz="1400" b="1" dirty="0">
                <a:latin typeface="Times New Roman" panose="02020603050405020304" pitchFamily="18" charset="0"/>
              </a:rPr>
              <a:t>- травмпунктов, </a:t>
            </a:r>
            <a:r>
              <a:rPr lang="ru-RU" altLang="ru-RU" sz="1400" b="1" dirty="0">
                <a:solidFill>
                  <a:srgbClr val="FF0000"/>
                </a:solidFill>
                <a:latin typeface="Times New Roman" panose="02020603050405020304" pitchFamily="18" charset="0"/>
              </a:rPr>
              <a:t>если они организованы в приемном покое </a:t>
            </a:r>
          </a:p>
          <a:p>
            <a:pPr>
              <a:buClr>
                <a:schemeClr val="bg2"/>
              </a:buClr>
              <a:buSzPct val="75000"/>
              <a:buFontTx/>
              <a:buNone/>
            </a:pPr>
            <a:r>
              <a:rPr lang="ru-RU" altLang="ru-RU" sz="1400" b="1" dirty="0">
                <a:latin typeface="Times New Roman" panose="02020603050405020304" pitchFamily="18" charset="0"/>
              </a:rPr>
              <a:t>- санаторно-курортных организаций (для нужд отдыхающих)</a:t>
            </a:r>
          </a:p>
        </p:txBody>
      </p:sp>
      <p:sp>
        <p:nvSpPr>
          <p:cNvPr id="11318" name="TextBox 8"/>
          <p:cNvSpPr txBox="1">
            <a:spLocks noChangeArrowheads="1"/>
          </p:cNvSpPr>
          <p:nvPr/>
        </p:nvSpPr>
        <p:spPr bwMode="auto">
          <a:xfrm>
            <a:off x="7020272" y="5257800"/>
            <a:ext cx="1666528"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eaLnBrk="1" hangingPunct="1">
              <a:spcBef>
                <a:spcPct val="0"/>
              </a:spcBef>
              <a:buFontTx/>
              <a:buNone/>
            </a:pPr>
            <a:r>
              <a:rPr lang="ru-RU" altLang="ru-RU" dirty="0">
                <a:solidFill>
                  <a:srgbClr val="FF0000"/>
                </a:solidFill>
                <a:latin typeface="Times New Roman" panose="02020603050405020304" pitchFamily="18" charset="0"/>
              </a:rPr>
              <a:t>!</a:t>
            </a:r>
            <a:r>
              <a:rPr lang="ru-RU" altLang="ru-RU" sz="2000" dirty="0">
                <a:latin typeface="Times New Roman" panose="02020603050405020304" pitchFamily="18" charset="0"/>
              </a:rPr>
              <a:t> </a:t>
            </a:r>
            <a:r>
              <a:rPr lang="ru-RU" altLang="ru-RU" sz="2000" b="1" dirty="0">
                <a:latin typeface="Times New Roman" panose="02020603050405020304" pitchFamily="18" charset="0"/>
              </a:rPr>
              <a:t>Показываем в целых      </a:t>
            </a:r>
          </a:p>
          <a:p>
            <a:pPr eaLnBrk="1" hangingPunct="1">
              <a:spcBef>
                <a:spcPct val="0"/>
              </a:spcBef>
              <a:buFontTx/>
              <a:buNone/>
            </a:pPr>
            <a:r>
              <a:rPr lang="ru-RU" altLang="ru-RU" sz="2000" b="1" dirty="0" smtClean="0">
                <a:latin typeface="Times New Roman" panose="02020603050405020304" pitchFamily="18" charset="0"/>
              </a:rPr>
              <a:t>             </a:t>
            </a:r>
            <a:r>
              <a:rPr lang="ru-RU" altLang="ru-RU" sz="2000" b="1" dirty="0">
                <a:latin typeface="Times New Roman" panose="02020603050405020304" pitchFamily="18" charset="0"/>
              </a:rPr>
              <a:t>числах</a:t>
            </a:r>
          </a:p>
        </p:txBody>
      </p:sp>
    </p:spTree>
    <p:extLst>
      <p:ext uri="{BB962C8B-B14F-4D97-AF65-F5344CB8AC3E}">
        <p14:creationId xmlns:p14="http://schemas.microsoft.com/office/powerpoint/2010/main" val="22681648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7698"/>
                                        </p:tgtEl>
                                        <p:attrNameLst>
                                          <p:attrName>style.visibility</p:attrName>
                                        </p:attrNameLst>
                                      </p:cBhvr>
                                      <p:to>
                                        <p:strVal val="visible"/>
                                      </p:to>
                                    </p:set>
                                    <p:anim calcmode="lin" valueType="num">
                                      <p:cBhvr additive="base">
                                        <p:cTn id="7" dur="500" fill="hold"/>
                                        <p:tgtEl>
                                          <p:spTgt spid="27698"/>
                                        </p:tgtEl>
                                        <p:attrNameLst>
                                          <p:attrName>ppt_x</p:attrName>
                                        </p:attrNameLst>
                                      </p:cBhvr>
                                      <p:tavLst>
                                        <p:tav tm="0">
                                          <p:val>
                                            <p:strVal val="#ppt_x"/>
                                          </p:val>
                                        </p:tav>
                                        <p:tav tm="100000">
                                          <p:val>
                                            <p:strVal val="#ppt_x"/>
                                          </p:val>
                                        </p:tav>
                                      </p:tavLst>
                                    </p:anim>
                                    <p:anim calcmode="lin" valueType="num">
                                      <p:cBhvr additive="base">
                                        <p:cTn id="8" dur="500" fill="hold"/>
                                        <p:tgtEl>
                                          <p:spTgt spid="2769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9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Прямоугольник 3"/>
          <p:cNvSpPr>
            <a:spLocks noChangeArrowheads="1"/>
          </p:cNvSpPr>
          <p:nvPr/>
        </p:nvSpPr>
        <p:spPr bwMode="auto">
          <a:xfrm>
            <a:off x="0" y="2133600"/>
            <a:ext cx="9144000" cy="4464050"/>
          </a:xfrm>
          <a:prstGeom prst="rect">
            <a:avLst/>
          </a:prstGeom>
          <a:noFill/>
          <a:ln w="25400" algn="ctr">
            <a:noFill/>
            <a:miter lim="800000"/>
            <a:headEnd/>
            <a:tailEnd/>
          </a:ln>
        </p:spPr>
        <p:txBody>
          <a:bodyPr lIns="95782" tIns="47891" rIns="95782" bIns="47891" anchor="ctr"/>
          <a:lstStyle/>
          <a:p>
            <a:pPr defTabSz="957263"/>
            <a:endParaRPr lang="ru-RU" b="1" i="1"/>
          </a:p>
          <a:p>
            <a:pPr defTabSz="957263"/>
            <a:r>
              <a:rPr lang="ru-RU" b="1"/>
              <a:t> 	   				              	</a:t>
            </a:r>
            <a:endParaRPr lang="en-US" b="1"/>
          </a:p>
        </p:txBody>
      </p:sp>
      <p:sp>
        <p:nvSpPr>
          <p:cNvPr id="353283" name="Подзаголовок 2"/>
          <p:cNvSpPr>
            <a:spLocks noGrp="1"/>
          </p:cNvSpPr>
          <p:nvPr>
            <p:ph type="subTitle" idx="4294967295"/>
          </p:nvPr>
        </p:nvSpPr>
        <p:spPr>
          <a:xfrm>
            <a:off x="6643688" y="2708921"/>
            <a:ext cx="1714500" cy="1152128"/>
          </a:xfrm>
        </p:spPr>
        <p:txBody>
          <a:bodyPr lIns="95782" tIns="47891" rIns="95782" bIns="47891"/>
          <a:lstStyle/>
          <a:p>
            <a:pPr marL="0" indent="0" defTabSz="957263">
              <a:lnSpc>
                <a:spcPct val="80000"/>
              </a:lnSpc>
              <a:buFontTx/>
              <a:buNone/>
            </a:pPr>
            <a:r>
              <a:rPr lang="ru-RU" sz="1700" dirty="0">
                <a:latin typeface="Helios"/>
              </a:rPr>
              <a:t>Строка 1 должна быть равна сумме строк</a:t>
            </a:r>
          </a:p>
          <a:p>
            <a:pPr marL="0" indent="0" defTabSz="957263">
              <a:lnSpc>
                <a:spcPct val="80000"/>
              </a:lnSpc>
              <a:buFontTx/>
              <a:buNone/>
            </a:pPr>
            <a:r>
              <a:rPr lang="ru-RU" sz="1700" dirty="0">
                <a:latin typeface="Helios"/>
              </a:rPr>
              <a:t>2 + 7 + </a:t>
            </a:r>
            <a:r>
              <a:rPr lang="ru-RU" sz="1700" dirty="0" smtClean="0">
                <a:latin typeface="Helios"/>
              </a:rPr>
              <a:t>8</a:t>
            </a: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3287" name="Rectangle 7"/>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53289" name="Rectangle 9"/>
          <p:cNvSpPr>
            <a:spLocks noChangeArrowheads="1"/>
          </p:cNvSpPr>
          <p:nvPr/>
        </p:nvSpPr>
        <p:spPr bwMode="auto">
          <a:xfrm>
            <a:off x="251520" y="764704"/>
            <a:ext cx="8353425" cy="432147"/>
          </a:xfrm>
          <a:prstGeom prst="rect">
            <a:avLst/>
          </a:prstGeom>
          <a:noFill/>
          <a:ln w="9525">
            <a:noFill/>
            <a:miter lim="800000"/>
            <a:headEnd/>
            <a:tailEnd/>
          </a:ln>
          <a:effectLst/>
        </p:spPr>
        <p:txBody>
          <a:bodyPr wrap="none" anchor="ctr"/>
          <a:lstStyle/>
          <a:p>
            <a:r>
              <a:rPr lang="ru-RU" sz="1600" b="1" dirty="0" smtClean="0"/>
              <a:t>Внесены изменения в таблицу  1050  </a:t>
            </a:r>
            <a:endParaRPr lang="ru-RU" sz="1600" b="1" dirty="0"/>
          </a:p>
        </p:txBody>
      </p:sp>
      <p:sp>
        <p:nvSpPr>
          <p:cNvPr id="34817" name="Rectangle 1"/>
          <p:cNvSpPr>
            <a:spLocks noChangeArrowheads="1"/>
          </p:cNvSpPr>
          <p:nvPr/>
        </p:nvSpPr>
        <p:spPr bwMode="auto">
          <a:xfrm>
            <a:off x="323528" y="1181363"/>
            <a:ext cx="864096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7. Численность обслуживаемого прикрепленного населения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11" name="Таблица 10"/>
          <p:cNvGraphicFramePr>
            <a:graphicFrameLocks noGrp="1"/>
          </p:cNvGraphicFramePr>
          <p:nvPr>
            <p:extLst>
              <p:ext uri="{D42A27DB-BD31-4B8C-83A1-F6EECF244321}">
                <p14:modId xmlns:p14="http://schemas.microsoft.com/office/powerpoint/2010/main" val="3371961141"/>
              </p:ext>
            </p:extLst>
          </p:nvPr>
        </p:nvGraphicFramePr>
        <p:xfrm>
          <a:off x="755576" y="1700808"/>
          <a:ext cx="7776864" cy="3627120"/>
        </p:xfrm>
        <a:graphic>
          <a:graphicData uri="http://schemas.openxmlformats.org/drawingml/2006/table">
            <a:tbl>
              <a:tblPr/>
              <a:tblGrid>
                <a:gridCol w="4389262"/>
                <a:gridCol w="1402946"/>
                <a:gridCol w="1984656"/>
              </a:tblGrid>
              <a:tr h="0">
                <a:tc>
                  <a:txBody>
                    <a:bodyPr/>
                    <a:lstStyle/>
                    <a:p>
                      <a:pPr algn="ctr">
                        <a:spcAft>
                          <a:spcPts val="0"/>
                        </a:spcAft>
                      </a:pPr>
                      <a:r>
                        <a:rPr lang="ru-RU" sz="1400" dirty="0">
                          <a:latin typeface="Times New Roman"/>
                          <a:ea typeface="Times New Roman"/>
                          <a:cs typeface="Times New Roman"/>
                        </a:rPr>
                        <a:t>Наименование</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 строки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Численность прикрепленного населения</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lgn="ctr">
                        <a:spcAft>
                          <a:spcPts val="0"/>
                        </a:spcAft>
                      </a:pPr>
                      <a:r>
                        <a:rPr lang="ru-RU" sz="1400">
                          <a:latin typeface="Times New Roman"/>
                          <a:ea typeface="Times New Roman"/>
                          <a:cs typeface="Times New Roman"/>
                        </a:rPr>
                        <a:t>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3</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Всего</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1</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marL="107950">
                        <a:spcAft>
                          <a:spcPts val="0"/>
                        </a:spcAft>
                        <a:tabLst>
                          <a:tab pos="909955" algn="l"/>
                        </a:tabLst>
                      </a:pPr>
                      <a:r>
                        <a:rPr lang="ru-RU" sz="1400">
                          <a:latin typeface="Times New Roman"/>
                          <a:ea typeface="Times New Roman"/>
                          <a:cs typeface="Times New Roman"/>
                        </a:rPr>
                        <a:t>в том числе детей 0 – 17 лет включительно</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latin typeface="Times New Roman"/>
                          <a:ea typeface="Times New Roman"/>
                          <a:cs typeface="Times New Roman"/>
                        </a:rPr>
                        <a:t>2</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                              из них: детей до 1 года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2.1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                                               из них до 1 мес.</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2.1.1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                                           детей 0</a:t>
                      </a:r>
                      <a:r>
                        <a:rPr lang="en-US" sz="1400">
                          <a:latin typeface="Times New Roman"/>
                          <a:ea typeface="Times New Roman"/>
                          <a:cs typeface="Times New Roman"/>
                        </a:rPr>
                        <a:t> – </a:t>
                      </a:r>
                      <a:r>
                        <a:rPr lang="ru-RU" sz="1400">
                          <a:latin typeface="Times New Roman"/>
                          <a:ea typeface="Times New Roman"/>
                          <a:cs typeface="Times New Roman"/>
                        </a:rPr>
                        <a:t>4 лет</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2.2</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                                           детей 5</a:t>
                      </a:r>
                      <a:r>
                        <a:rPr lang="en-US" sz="1400">
                          <a:latin typeface="Times New Roman"/>
                          <a:ea typeface="Times New Roman"/>
                          <a:cs typeface="Times New Roman"/>
                        </a:rPr>
                        <a:t> – </a:t>
                      </a:r>
                      <a:r>
                        <a:rPr lang="ru-RU" sz="1400">
                          <a:latin typeface="Times New Roman"/>
                          <a:ea typeface="Times New Roman"/>
                          <a:cs typeface="Times New Roman"/>
                        </a:rPr>
                        <a:t>9 лет</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2.3</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solidFill>
                          <a:srgbClr val="FF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                                           детей 10</a:t>
                      </a:r>
                      <a:r>
                        <a:rPr lang="en-US" sz="1400">
                          <a:latin typeface="Times New Roman"/>
                          <a:ea typeface="Times New Roman"/>
                          <a:cs typeface="Times New Roman"/>
                        </a:rPr>
                        <a:t> –</a:t>
                      </a:r>
                      <a:r>
                        <a:rPr lang="ru-RU" sz="1400">
                          <a:latin typeface="Times New Roman"/>
                          <a:ea typeface="Times New Roman"/>
                          <a:cs typeface="Times New Roman"/>
                        </a:rPr>
                        <a:t>14 лет  </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2.4</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solidFill>
                            <a:srgbClr val="FF0000"/>
                          </a:solidFill>
                          <a:latin typeface="Times New Roman"/>
                          <a:ea typeface="Times New Roman"/>
                          <a:cs typeface="Times New Roman"/>
                        </a:rPr>
                        <a:t>                       Взрослые (18 лет и старше)</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3</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tabLst>
                          <a:tab pos="782320" algn="l"/>
                        </a:tabLst>
                      </a:pPr>
                      <a:r>
                        <a:rPr lang="ru-RU" sz="1400" dirty="0">
                          <a:latin typeface="Times New Roman"/>
                          <a:ea typeface="Times New Roman"/>
                          <a:cs typeface="Times New Roman"/>
                        </a:rPr>
                        <a:t>                        </a:t>
                      </a:r>
                      <a:r>
                        <a:rPr lang="ru-RU" sz="1400" dirty="0">
                          <a:solidFill>
                            <a:srgbClr val="FF0000"/>
                          </a:solidFill>
                          <a:latin typeface="Times New Roman"/>
                          <a:ea typeface="Times New Roman"/>
                          <a:cs typeface="Times New Roman"/>
                        </a:rPr>
                        <a:t>из них:</a:t>
                      </a:r>
                      <a:r>
                        <a:rPr lang="ru-RU" sz="1400" dirty="0">
                          <a:latin typeface="Times New Roman"/>
                          <a:ea typeface="Times New Roman"/>
                          <a:cs typeface="Times New Roman"/>
                        </a:rPr>
                        <a:t> </a:t>
                      </a:r>
                      <a:r>
                        <a:rPr lang="ru-RU" sz="1400" strike="sngStrike" dirty="0">
                          <a:solidFill>
                            <a:srgbClr val="FF0000"/>
                          </a:solidFill>
                          <a:latin typeface="Times New Roman"/>
                          <a:ea typeface="Times New Roman"/>
                          <a:cs typeface="Times New Roman"/>
                        </a:rPr>
                        <a:t>население</a:t>
                      </a:r>
                      <a:r>
                        <a:rPr lang="ru-RU" sz="1400" dirty="0">
                          <a:latin typeface="Times New Roman"/>
                          <a:ea typeface="Times New Roman"/>
                          <a:cs typeface="Times New Roman"/>
                        </a:rPr>
                        <a:t> трудоспособного </a:t>
                      </a:r>
                      <a:endParaRPr lang="ru-RU" sz="1400" dirty="0" smtClean="0">
                        <a:latin typeface="Times New Roman"/>
                        <a:ea typeface="Times New Roman"/>
                        <a:cs typeface="Times New Roman"/>
                      </a:endParaRPr>
                    </a:p>
                    <a:p>
                      <a:pPr>
                        <a:spcAft>
                          <a:spcPts val="0"/>
                        </a:spcAft>
                        <a:tabLst>
                          <a:tab pos="782320" algn="l"/>
                        </a:tabLst>
                      </a:pPr>
                      <a:r>
                        <a:rPr lang="ru-RU" sz="1400" dirty="0" smtClean="0">
                          <a:latin typeface="Times New Roman"/>
                          <a:ea typeface="Times New Roman"/>
                          <a:cs typeface="Times New Roman"/>
                        </a:rPr>
                        <a:t>                                                        возраста </a:t>
                      </a:r>
                      <a:endParaRPr lang="ru-RU" sz="14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3.1</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dirty="0">
                          <a:latin typeface="Times New Roman"/>
                          <a:ea typeface="Times New Roman"/>
                          <a:cs typeface="Times New Roman"/>
                        </a:rPr>
                        <a:t>                                     </a:t>
                      </a:r>
                      <a:r>
                        <a:rPr lang="ru-RU" sz="1400" strike="sngStrike" dirty="0">
                          <a:solidFill>
                            <a:srgbClr val="FF0000"/>
                          </a:solidFill>
                          <a:latin typeface="Times New Roman"/>
                          <a:ea typeface="Times New Roman"/>
                          <a:cs typeface="Times New Roman"/>
                        </a:rPr>
                        <a:t>население</a:t>
                      </a:r>
                      <a:r>
                        <a:rPr lang="ru-RU" sz="1400" dirty="0">
                          <a:latin typeface="Times New Roman"/>
                          <a:ea typeface="Times New Roman"/>
                          <a:cs typeface="Times New Roman"/>
                        </a:rPr>
                        <a:t> старше </a:t>
                      </a:r>
                      <a:endParaRPr lang="ru-RU" sz="1400" dirty="0" smtClean="0">
                        <a:latin typeface="Times New Roman"/>
                        <a:ea typeface="Times New Roman"/>
                        <a:cs typeface="Times New Roman"/>
                      </a:endParaRPr>
                    </a:p>
                    <a:p>
                      <a:pPr>
                        <a:spcAft>
                          <a:spcPts val="0"/>
                        </a:spcAft>
                      </a:pPr>
                      <a:r>
                        <a:rPr lang="ru-RU" sz="1400" dirty="0" smtClean="0">
                          <a:latin typeface="Times New Roman"/>
                          <a:ea typeface="Times New Roman"/>
                          <a:cs typeface="Times New Roman"/>
                        </a:rPr>
                        <a:t>                                                 трудоспособного </a:t>
                      </a:r>
                      <a:r>
                        <a:rPr lang="ru-RU" sz="1400" dirty="0">
                          <a:latin typeface="Times New Roman"/>
                          <a:ea typeface="Times New Roman"/>
                          <a:cs typeface="Times New Roman"/>
                        </a:rPr>
                        <a:t>возраста</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3.2</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0">
                <a:tc>
                  <a:txBody>
                    <a:bodyPr/>
                    <a:lstStyle/>
                    <a:p>
                      <a:pPr>
                        <a:spcAft>
                          <a:spcPts val="0"/>
                        </a:spcAft>
                      </a:pPr>
                      <a:r>
                        <a:rPr lang="ru-RU" sz="1400">
                          <a:latin typeface="Times New Roman"/>
                          <a:ea typeface="Times New Roman"/>
                          <a:cs typeface="Times New Roman"/>
                        </a:rPr>
                        <a:t>Сельское население (из стр.1)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4</a:t>
                      </a:r>
                      <a:endParaRPr lang="ru-RU" sz="14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66666280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1266" name="Text Box 2"/>
          <p:cNvSpPr txBox="1">
            <a:spLocks noChangeArrowheads="1"/>
          </p:cNvSpPr>
          <p:nvPr/>
        </p:nvSpPr>
        <p:spPr bwMode="auto">
          <a:xfrm>
            <a:off x="457200" y="381000"/>
            <a:ext cx="8382000" cy="396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2000" b="1">
                <a:latin typeface="Times New Roman" panose="02020603050405020304" pitchFamily="18" charset="0"/>
              </a:rPr>
              <a:t>Таблица 1107</a:t>
            </a:r>
            <a:endParaRPr lang="ru-RU" altLang="ru-RU" sz="2000">
              <a:latin typeface="Times New Roman" panose="02020603050405020304" pitchFamily="18" charset="0"/>
            </a:endParaRPr>
          </a:p>
        </p:txBody>
      </p:sp>
      <p:graphicFrame>
        <p:nvGraphicFramePr>
          <p:cNvPr id="197859" name="Group 227"/>
          <p:cNvGraphicFramePr>
            <a:graphicFrameLocks noGrp="1"/>
          </p:cNvGraphicFramePr>
          <p:nvPr>
            <p:ph type="tbl" idx="4294967295"/>
          </p:nvPr>
        </p:nvGraphicFramePr>
        <p:xfrm>
          <a:off x="152400" y="762000"/>
          <a:ext cx="8763000" cy="2987673"/>
        </p:xfrm>
        <a:graphic>
          <a:graphicData uri="http://schemas.openxmlformats.org/drawingml/2006/table">
            <a:tbl>
              <a:tblPr/>
              <a:tblGrid>
                <a:gridCol w="5715000"/>
                <a:gridCol w="990600"/>
                <a:gridCol w="2057400"/>
              </a:tblGrid>
              <a:tr h="335351">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Участки медицинских организаций, оказывающих медицинскую помощь в амбулаторных условиях</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rgbClr val="000000"/>
                          </a:solidFill>
                          <a:effectLst/>
                          <a:latin typeface="Times New Roman" pitchFamily="18" charset="0"/>
                          <a:cs typeface="Times New Roman" pitchFamily="18" charset="0"/>
                        </a:rPr>
                        <a:t>Число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vMerge="1">
                  <a:txBody>
                    <a:bodyPr/>
                    <a:lstStyle/>
                    <a:p>
                      <a:endParaRPr lang="ru-RU"/>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304865">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Врачебных терапевтических участков, всего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a:t>
                      </a:r>
                      <a:r>
                        <a:rPr kumimoji="0" lang="ru-RU" sz="1600" b="1" i="0" u="none" strike="noStrike" cap="none" normalizeH="0" baseline="0" dirty="0" smtClean="0">
                          <a:ln>
                            <a:noFill/>
                          </a:ln>
                          <a:solidFill>
                            <a:srgbClr val="990033"/>
                          </a:solidFill>
                          <a:effectLst/>
                          <a:latin typeface="Times New Roman" pitchFamily="18" charset="0"/>
                          <a:cs typeface="Times New Roman" pitchFamily="18" charset="0"/>
                        </a:rPr>
                        <a:t>комплексные участки</a:t>
                      </a:r>
                      <a:endParaRPr kumimoji="0" lang="ru-RU" sz="2800" b="1" i="0" u="none" strike="noStrike" cap="none" normalizeH="0" baseline="0" dirty="0" smtClean="0">
                        <a:ln>
                          <a:noFill/>
                        </a:ln>
                        <a:solidFill>
                          <a:srgbClr val="990033"/>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малокомплектные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Участки врача общей практики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Педиатрические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5351">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из них малокомплектные участки</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600" b="1" i="0" u="none" strike="noStrike" cap="none" normalizeH="0" baseline="0" smtClean="0">
                          <a:ln>
                            <a:noFill/>
                          </a:ln>
                          <a:solidFill>
                            <a:schemeClr val="tx1"/>
                          </a:solidFill>
                          <a:effectLst/>
                          <a:latin typeface="Arial"/>
                          <a:cs typeface="Times New Roman" pitchFamily="18" charset="0"/>
                        </a:rPr>
                        <a:t> </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30" marB="4573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1306" name="Rectangle 228"/>
          <p:cNvSpPr>
            <a:spLocks noChangeArrowheads="1"/>
          </p:cNvSpPr>
          <p:nvPr/>
        </p:nvSpPr>
        <p:spPr bwMode="auto">
          <a:xfrm>
            <a:off x="4572000" y="1752600"/>
            <a:ext cx="4419600" cy="1828800"/>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1600" b="1" dirty="0">
                <a:latin typeface="Times New Roman" panose="02020603050405020304" pitchFamily="18" charset="0"/>
              </a:rPr>
              <a:t>Проверка доступности первичной медико-санитарной помощи:</a:t>
            </a:r>
          </a:p>
          <a:p>
            <a:pPr eaLnBrk="1" hangingPunct="1">
              <a:spcBef>
                <a:spcPct val="0"/>
              </a:spcBef>
              <a:buClrTx/>
              <a:buSzTx/>
              <a:buFontTx/>
              <a:buNone/>
            </a:pPr>
            <a:r>
              <a:rPr lang="ru-RU" altLang="ru-RU" sz="1600" b="1" dirty="0">
                <a:latin typeface="Times New Roman" panose="02020603050405020304" pitchFamily="18" charset="0"/>
              </a:rPr>
              <a:t>(численность населения) : (норматив </a:t>
            </a:r>
          </a:p>
          <a:p>
            <a:pPr eaLnBrk="1" hangingPunct="1">
              <a:spcBef>
                <a:spcPct val="0"/>
              </a:spcBef>
              <a:buClrTx/>
              <a:buSzTx/>
              <a:buFontTx/>
              <a:buNone/>
            </a:pPr>
            <a:r>
              <a:rPr lang="ru-RU" altLang="ru-RU" sz="1600" b="1" dirty="0">
                <a:latin typeface="Times New Roman" panose="02020603050405020304" pitchFamily="18" charset="0"/>
              </a:rPr>
              <a:t>численности населения на участке) = </a:t>
            </a:r>
          </a:p>
          <a:p>
            <a:pPr algn="ctr" eaLnBrk="1" hangingPunct="1">
              <a:spcBef>
                <a:spcPct val="0"/>
              </a:spcBef>
              <a:buClrTx/>
              <a:buSzTx/>
              <a:buFontTx/>
              <a:buNone/>
            </a:pPr>
            <a:r>
              <a:rPr lang="ru-RU" altLang="ru-RU" sz="1600" b="1" dirty="0">
                <a:latin typeface="Times New Roman" panose="02020603050405020304" pitchFamily="18" charset="0"/>
              </a:rPr>
              <a:t>численность штатных должностей участковых врачей</a:t>
            </a:r>
          </a:p>
          <a:p>
            <a:pPr algn="ctr" eaLnBrk="1" hangingPunct="1">
              <a:spcBef>
                <a:spcPct val="0"/>
              </a:spcBef>
              <a:buClrTx/>
              <a:buSzTx/>
              <a:buFontTx/>
              <a:buNone/>
            </a:pPr>
            <a:r>
              <a:rPr lang="ru-RU" altLang="ru-RU" sz="1600" b="1" dirty="0">
                <a:latin typeface="Times New Roman" panose="02020603050405020304" pitchFamily="18" charset="0"/>
              </a:rPr>
              <a:t>При этом могут быть отклонения</a:t>
            </a:r>
          </a:p>
        </p:txBody>
      </p:sp>
      <p:sp>
        <p:nvSpPr>
          <p:cNvPr id="11307" name="AutoShape 229"/>
          <p:cNvSpPr>
            <a:spLocks noChangeArrowheads="1"/>
          </p:cNvSpPr>
          <p:nvPr/>
        </p:nvSpPr>
        <p:spPr bwMode="auto">
          <a:xfrm>
            <a:off x="4114800" y="6172200"/>
            <a:ext cx="9906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1308" name="Rectangle 228"/>
          <p:cNvSpPr>
            <a:spLocks noChangeArrowheads="1"/>
          </p:cNvSpPr>
          <p:nvPr/>
        </p:nvSpPr>
        <p:spPr bwMode="auto">
          <a:xfrm>
            <a:off x="381000" y="3886200"/>
            <a:ext cx="8229600" cy="1991072"/>
          </a:xfrm>
          <a:prstGeom prst="rect">
            <a:avLst/>
          </a:prstGeom>
          <a:solidFill>
            <a:schemeClr val="accent1">
              <a:lumMod val="40000"/>
              <a:lumOff val="60000"/>
            </a:schemeClr>
          </a:solidFill>
          <a:ln>
            <a:noFill/>
          </a:ln>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r>
              <a:rPr lang="ru-RU" altLang="ru-RU" sz="2000" b="1" dirty="0">
                <a:latin typeface="Times New Roman" panose="02020603050405020304" pitchFamily="18" charset="0"/>
              </a:rPr>
              <a:t>Внимание!</a:t>
            </a:r>
          </a:p>
          <a:p>
            <a:pPr eaLnBrk="1" hangingPunct="1">
              <a:spcBef>
                <a:spcPct val="0"/>
              </a:spcBef>
              <a:buClrTx/>
              <a:buSzTx/>
              <a:buFontTx/>
              <a:buNone/>
            </a:pPr>
            <a:r>
              <a:rPr lang="ru-RU" altLang="ru-RU" sz="1600" b="1" dirty="0">
                <a:latin typeface="Times New Roman" panose="02020603050405020304" pitchFamily="18" charset="0"/>
              </a:rPr>
              <a:t>Количество терапевтических, педиатрических участков и участков врача</a:t>
            </a:r>
          </a:p>
          <a:p>
            <a:pPr eaLnBrk="1" hangingPunct="1">
              <a:spcBef>
                <a:spcPct val="0"/>
              </a:spcBef>
              <a:buClrTx/>
              <a:buSzTx/>
              <a:buFontTx/>
              <a:buNone/>
            </a:pPr>
            <a:r>
              <a:rPr lang="ru-RU" altLang="ru-RU" sz="1600" b="1" dirty="0">
                <a:latin typeface="Times New Roman" panose="02020603050405020304" pitchFamily="18" charset="0"/>
              </a:rPr>
              <a:t>общей практики указанное в данной таблице, должно быть сопоставимо со</a:t>
            </a:r>
          </a:p>
          <a:p>
            <a:pPr eaLnBrk="1" hangingPunct="1">
              <a:spcBef>
                <a:spcPct val="0"/>
              </a:spcBef>
              <a:buClrTx/>
              <a:buSzTx/>
              <a:buFontTx/>
              <a:buNone/>
            </a:pPr>
            <a:r>
              <a:rPr lang="ru-RU" altLang="ru-RU" sz="1600" b="1" dirty="0">
                <a:latin typeface="Times New Roman" panose="02020603050405020304" pitchFamily="18" charset="0"/>
              </a:rPr>
              <a:t>штатной численностью соответствующих должностей, указанных в таблице</a:t>
            </a:r>
          </a:p>
          <a:p>
            <a:pPr eaLnBrk="1" hangingPunct="1">
              <a:spcBef>
                <a:spcPct val="0"/>
              </a:spcBef>
              <a:buClrTx/>
              <a:buSzTx/>
              <a:buFontTx/>
              <a:buNone/>
            </a:pPr>
            <a:r>
              <a:rPr lang="ru-RU" altLang="ru-RU" sz="1600" b="1" dirty="0">
                <a:latin typeface="Times New Roman" panose="02020603050405020304" pitchFamily="18" charset="0"/>
              </a:rPr>
              <a:t>1100</a:t>
            </a:r>
          </a:p>
          <a:p>
            <a:pPr eaLnBrk="1" hangingPunct="1">
              <a:spcBef>
                <a:spcPct val="0"/>
              </a:spcBef>
              <a:buClrTx/>
              <a:buSzTx/>
              <a:buFontTx/>
              <a:buNone/>
            </a:pPr>
            <a:r>
              <a:rPr lang="ru-RU" altLang="ru-RU" sz="1600" b="1" dirty="0" smtClean="0">
                <a:solidFill>
                  <a:srgbClr val="FF0000"/>
                </a:solidFill>
                <a:latin typeface="Times New Roman" panose="02020603050405020304" pitchFamily="18" charset="0"/>
              </a:rPr>
              <a:t>При расхождении-ПОЯСНИТЕЛЬНАЯ на официальном бланке, за подписью главного врача</a:t>
            </a:r>
            <a:endParaRPr lang="ru-RU" altLang="ru-RU" sz="1600" b="1" dirty="0">
              <a:solidFill>
                <a:srgbClr val="FF0000"/>
              </a:solidFill>
              <a:latin typeface="Times New Roman" panose="02020603050405020304" pitchFamily="18" charset="0"/>
            </a:endParaRPr>
          </a:p>
        </p:txBody>
      </p:sp>
    </p:spTree>
    <p:extLst>
      <p:ext uri="{BB962C8B-B14F-4D97-AF65-F5344CB8AC3E}">
        <p14:creationId xmlns:p14="http://schemas.microsoft.com/office/powerpoint/2010/main" val="3001130152"/>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2290" name="Rectangle 10"/>
          <p:cNvSpPr>
            <a:spLocks noChangeArrowheads="1"/>
          </p:cNvSpPr>
          <p:nvPr/>
        </p:nvSpPr>
        <p:spPr bwMode="auto">
          <a:xfrm>
            <a:off x="0" y="2895600"/>
            <a:ext cx="8915400" cy="381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15.05.2012 </a:t>
            </a:r>
            <a:r>
              <a:rPr lang="ru-RU" altLang="ru-RU" sz="1600" b="1">
                <a:solidFill>
                  <a:srgbClr val="990033"/>
                </a:solidFill>
                <a:latin typeface="Times New Roman" panose="02020603050405020304" pitchFamily="18" charset="0"/>
              </a:rPr>
              <a:t>№ 543н </a:t>
            </a:r>
            <a:r>
              <a:rPr lang="ru-RU" altLang="ru-RU" sz="1600" b="1">
                <a:latin typeface="Times New Roman" panose="02020603050405020304" pitchFamily="18" charset="0"/>
              </a:rPr>
              <a:t>“Об утверждении Положения об организации оказания первичной медико-санитарной помощи взрослому населению” могут быть организованы следующие участки: </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терапевтический, с численностью прикрепленного взрослого населения (18 лет и старше) в количестве 1700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врача общей практики, с численностью прикрепленного взрослого на- селения (18 лет и старше) в количестве 1200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семейного врача, с численностью прикрепленного взрослого и детского населения в количестве 1500 чел.;</a:t>
            </a:r>
          </a:p>
          <a:p>
            <a:pPr>
              <a:buClr>
                <a:schemeClr val="bg2"/>
              </a:buClr>
              <a:buSzPct val="75000"/>
              <a:buFont typeface="Wingdings" panose="05000000000000000000" pitchFamily="2" charset="2"/>
              <a:buNone/>
            </a:pPr>
            <a:r>
              <a:rPr lang="ru-RU" altLang="ru-RU" sz="1600" b="1">
                <a:latin typeface="Times New Roman" panose="02020603050405020304" pitchFamily="18" charset="0"/>
              </a:rPr>
              <a:t>•   комплексный терапевтический, с численностью прикрепленного населения (взрослого и детского) в количестве 2000 чел.</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В соответствии с приказом Минздравсоцразвития России  от 16.04.2012 №</a:t>
            </a:r>
            <a:r>
              <a:rPr lang="ru-RU" altLang="ru-RU" sz="1600" b="1">
                <a:solidFill>
                  <a:srgbClr val="990033"/>
                </a:solidFill>
                <a:latin typeface="Times New Roman" panose="02020603050405020304" pitchFamily="18" charset="0"/>
              </a:rPr>
              <a:t>366н "</a:t>
            </a:r>
            <a:r>
              <a:rPr lang="ru-RU" altLang="ru-RU" sz="1600" b="1">
                <a:latin typeface="Times New Roman" panose="02020603050405020304" pitchFamily="18" charset="0"/>
              </a:rPr>
              <a:t>Об утверждении Порядка оказания педиатрической помощи" рекомендовано на 1 врача-педиатра участкового 800 прикрепленного детского населения</a:t>
            </a:r>
          </a:p>
        </p:txBody>
      </p:sp>
      <p:sp>
        <p:nvSpPr>
          <p:cNvPr id="12291" name="AutoShape 11"/>
          <p:cNvSpPr>
            <a:spLocks noChangeArrowheads="1"/>
          </p:cNvSpPr>
          <p:nvPr/>
        </p:nvSpPr>
        <p:spPr bwMode="auto">
          <a:xfrm>
            <a:off x="3962400" y="0"/>
            <a:ext cx="838200" cy="457200"/>
          </a:xfrm>
          <a:prstGeom prst="downArrow">
            <a:avLst>
              <a:gd name="adj1" fmla="val 50000"/>
              <a:gd name="adj2" fmla="val 25000"/>
            </a:avLst>
          </a:prstGeom>
          <a:solidFill>
            <a:schemeClr val="bg2">
              <a:alpha val="58823"/>
            </a:schemeClr>
          </a:solidFill>
          <a:ln w="9525">
            <a:solidFill>
              <a:schemeClr val="tx1"/>
            </a:solidFill>
            <a:miter lim="800000"/>
            <a:headEnd/>
            <a:tailEnd/>
          </a:ln>
        </p:spPr>
        <p:txBody>
          <a:bodyPr wrap="none" anchor="ctr"/>
          <a:lstStyle>
            <a:lvl1pPr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eaLnBrk="1" hangingPunct="1">
              <a:spcBef>
                <a:spcPct val="0"/>
              </a:spcBef>
              <a:buClrTx/>
              <a:buSzTx/>
              <a:buFontTx/>
              <a:buNone/>
            </a:pPr>
            <a:endParaRPr lang="ru-RU" altLang="ru-RU" sz="2000">
              <a:latin typeface="Times New Roman" panose="02020603050405020304" pitchFamily="18" charset="0"/>
            </a:endParaRPr>
          </a:p>
        </p:txBody>
      </p:sp>
      <p:sp>
        <p:nvSpPr>
          <p:cNvPr id="12292" name="Rectangle 3"/>
          <p:cNvSpPr>
            <a:spLocks noChangeArrowheads="1"/>
          </p:cNvSpPr>
          <p:nvPr/>
        </p:nvSpPr>
        <p:spPr bwMode="auto">
          <a:xfrm>
            <a:off x="0" y="533400"/>
            <a:ext cx="9144000"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eaLnBrk="0" hangingPunct="0">
              <a:spcBef>
                <a:spcPct val="20000"/>
              </a:spcBef>
              <a:buClr>
                <a:srgbClr val="0BD0D9"/>
              </a:buClr>
              <a:buSzPct val="95000"/>
              <a:buFont typeface="Wingdings 2" panose="05020102010507070707" pitchFamily="18" charset="2"/>
              <a:buChar char=""/>
              <a:defRPr sz="2600">
                <a:solidFill>
                  <a:schemeClr val="tx1"/>
                </a:solidFill>
                <a:latin typeface="Constantia" panose="02030602050306030303" pitchFamily="18" charset="0"/>
              </a:defRPr>
            </a:lvl1pPr>
            <a:lvl2pPr marL="742950" indent="-285750" eaLnBrk="0" hangingPunct="0">
              <a:spcBef>
                <a:spcPct val="20000"/>
              </a:spcBef>
              <a:buClr>
                <a:schemeClr val="accent1"/>
              </a:buClr>
              <a:buSzPct val="85000"/>
              <a:buFont typeface="Wingdings 2" panose="05020102010507070707" pitchFamily="18" charset="2"/>
              <a:buChar char=""/>
              <a:defRPr sz="2400">
                <a:solidFill>
                  <a:schemeClr val="tx1"/>
                </a:solidFill>
                <a:latin typeface="Constantia" panose="02030602050306030303" pitchFamily="18" charset="0"/>
              </a:defRPr>
            </a:lvl2pPr>
            <a:lvl3pPr marL="1143000" indent="-228600" eaLnBrk="0" hangingPunct="0">
              <a:spcBef>
                <a:spcPct val="20000"/>
              </a:spcBef>
              <a:buClr>
                <a:schemeClr val="accent2"/>
              </a:buClr>
              <a:buSzPct val="70000"/>
              <a:buFont typeface="Wingdings 2" panose="05020102010507070707" pitchFamily="18" charset="2"/>
              <a:buChar char=""/>
              <a:defRPr sz="2100">
                <a:solidFill>
                  <a:schemeClr val="tx1"/>
                </a:solidFill>
                <a:latin typeface="Constantia" panose="02030602050306030303" pitchFamily="18" charset="0"/>
              </a:defRPr>
            </a:lvl3pPr>
            <a:lvl4pPr marL="1600200" indent="-228600" eaLnBrk="0" hangingPunct="0">
              <a:spcBef>
                <a:spcPct val="20000"/>
              </a:spcBef>
              <a:buClr>
                <a:srgbClr val="0BD0D9"/>
              </a:buClr>
              <a:buSzPct val="65000"/>
              <a:buFont typeface="Wingdings 2" panose="05020102010507070707" pitchFamily="18" charset="2"/>
              <a:buChar char=""/>
              <a:defRPr sz="2000">
                <a:solidFill>
                  <a:schemeClr val="tx1"/>
                </a:solidFill>
                <a:latin typeface="Constantia" panose="02030602050306030303" pitchFamily="18" charset="0"/>
              </a:defRPr>
            </a:lvl4pPr>
            <a:lvl5pPr marL="2057400" indent="-228600" eaLnBrk="0" hangingPunct="0">
              <a:spcBef>
                <a:spcPct val="20000"/>
              </a:spcBef>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5pPr>
            <a:lvl6pPr marL="25146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6pPr>
            <a:lvl7pPr marL="29718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7pPr>
            <a:lvl8pPr marL="34290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8pPr>
            <a:lvl9pPr marL="3886200" indent="-228600" eaLnBrk="0" fontAlgn="base" hangingPunct="0">
              <a:spcBef>
                <a:spcPct val="20000"/>
              </a:spcBef>
              <a:spcAft>
                <a:spcPct val="0"/>
              </a:spcAft>
              <a:buClr>
                <a:srgbClr val="10CF9B"/>
              </a:buClr>
              <a:buSzPct val="65000"/>
              <a:buFont typeface="Wingdings 2" panose="05020102010507070707" pitchFamily="18" charset="2"/>
              <a:buChar char=""/>
              <a:defRPr sz="2000">
                <a:solidFill>
                  <a:schemeClr val="tx1"/>
                </a:solidFill>
                <a:latin typeface="Constantia" panose="02030602050306030303" pitchFamily="18" charset="0"/>
              </a:defRPr>
            </a:lvl9pPr>
          </a:lstStyle>
          <a:p>
            <a:pPr>
              <a:buClr>
                <a:schemeClr val="bg2"/>
              </a:buClr>
              <a:buSzPct val="75000"/>
              <a:buFont typeface="Wingdings" panose="05000000000000000000" pitchFamily="2" charset="2"/>
              <a:buChar char="n"/>
            </a:pPr>
            <a:r>
              <a:rPr lang="ru-RU" altLang="ru-RU" sz="1600" b="1">
                <a:solidFill>
                  <a:srgbClr val="990033"/>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 обслуживается врачом терапевтом участковым, медсестрой и фельдшером (акушеркой), ФАП, ФП</a:t>
            </a:r>
          </a:p>
          <a:p>
            <a:pPr>
              <a:buClr>
                <a:schemeClr val="bg2"/>
              </a:buClr>
              <a:buSzPct val="75000"/>
              <a:buFont typeface="Wingdings" panose="05000000000000000000" pitchFamily="2" charset="2"/>
              <a:buChar char="n"/>
            </a:pPr>
            <a:r>
              <a:rPr lang="ru-RU" altLang="ru-RU" sz="1600" b="1">
                <a:solidFill>
                  <a:srgbClr val="C00000"/>
                </a:solidFill>
                <a:latin typeface="Times New Roman" panose="02020603050405020304" pitchFamily="18" charset="0"/>
              </a:rPr>
              <a:t>Комплексный терапевтический участок </a:t>
            </a:r>
            <a:r>
              <a:rPr lang="ru-RU" altLang="ru-RU" sz="1600" b="1">
                <a:latin typeface="Times New Roman" panose="02020603050405020304" pitchFamily="18" charset="0"/>
              </a:rPr>
              <a:t>формируется из населения врачебного участка с недостаточной численностью прикрепленного населения (малокомплектный участок) или населения, обслуживаемого врачом-терапевтом амбулатории и населения, обслуживаемого фельдшерско-акушерскими пунктами (фельдшерскими пунктами)</a:t>
            </a:r>
          </a:p>
          <a:p>
            <a:pPr>
              <a:buClr>
                <a:schemeClr val="bg2"/>
              </a:buClr>
              <a:buSzPct val="75000"/>
              <a:buFont typeface="Wingdings" panose="05000000000000000000" pitchFamily="2" charset="2"/>
              <a:buChar char="n"/>
            </a:pPr>
            <a:r>
              <a:rPr lang="ru-RU" altLang="ru-RU" sz="1600" b="1">
                <a:latin typeface="Times New Roman" panose="02020603050405020304" pitchFamily="18" charset="0"/>
              </a:rPr>
              <a:t>К малокомплектным участкам относят участки,  численность прикрепленного населения на которых на 200 человек ниже установленных нормативов</a:t>
            </a:r>
          </a:p>
        </p:txBody>
      </p:sp>
    </p:spTree>
    <p:extLst>
      <p:ext uri="{BB962C8B-B14F-4D97-AF65-F5344CB8AC3E}">
        <p14:creationId xmlns:p14="http://schemas.microsoft.com/office/powerpoint/2010/main" val="2705069707"/>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54306" name="Подзаголовок 2"/>
          <p:cNvSpPr>
            <a:spLocks noGrp="1"/>
          </p:cNvSpPr>
          <p:nvPr>
            <p:ph type="subTitle" idx="4294967295"/>
          </p:nvPr>
        </p:nvSpPr>
        <p:spPr>
          <a:xfrm>
            <a:off x="6643688" y="5791200"/>
            <a:ext cx="1714500" cy="995363"/>
          </a:xfrm>
        </p:spPr>
        <p:txBody>
          <a:bodyPr lIns="95782" tIns="47891" rIns="95782" bIns="47891"/>
          <a:lstStyle/>
          <a:p>
            <a:pPr marL="0" indent="0" defTabSz="957263">
              <a:lnSpc>
                <a:spcPct val="80000"/>
              </a:lnSpc>
              <a:buNone/>
            </a:pPr>
            <a:r>
              <a:rPr lang="ru-RU" sz="1800" b="1" dirty="0">
                <a:solidFill>
                  <a:srgbClr val="FF0000"/>
                </a:solidFill>
                <a:cs typeface="Times New Roman" pitchFamily="18" charset="0"/>
              </a:rPr>
              <a:t>* - включая сведения таблицы 2516</a:t>
            </a:r>
          </a:p>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4311"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10" name="Rectangle 9"/>
          <p:cNvSpPr>
            <a:spLocks noChangeArrowheads="1"/>
          </p:cNvSpPr>
          <p:nvPr/>
        </p:nvSpPr>
        <p:spPr bwMode="auto">
          <a:xfrm>
            <a:off x="395536" y="836712"/>
            <a:ext cx="8208963" cy="288925"/>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Добавлена строка  </a:t>
            </a:r>
            <a:r>
              <a:rPr lang="ru-RU" sz="1600" b="1" dirty="0">
                <a:latin typeface="Times New Roman" pitchFamily="18" charset="0"/>
                <a:cs typeface="Times New Roman" pitchFamily="18" charset="0"/>
              </a:rPr>
              <a:t>в таблицу  </a:t>
            </a:r>
            <a:r>
              <a:rPr lang="ru-RU" sz="1600" b="1" dirty="0" smtClean="0">
                <a:latin typeface="Times New Roman" pitchFamily="18" charset="0"/>
                <a:cs typeface="Times New Roman" pitchFamily="18" charset="0"/>
              </a:rPr>
              <a:t>2510</a:t>
            </a:r>
            <a:endParaRPr lang="ru-RU" sz="1600" b="1" dirty="0">
              <a:latin typeface="Times New Roman" pitchFamily="18" charset="0"/>
              <a:cs typeface="Times New Roman" pitchFamily="18" charset="0"/>
            </a:endParaRPr>
          </a:p>
          <a:p>
            <a:endParaRPr lang="ru-RU" sz="1600" b="1" dirty="0"/>
          </a:p>
        </p:txBody>
      </p:sp>
      <p:sp>
        <p:nvSpPr>
          <p:cNvPr id="122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продолжение таблицы 2350</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6625" name="Rectangle 1"/>
          <p:cNvSpPr>
            <a:spLocks noChangeArrowheads="1"/>
          </p:cNvSpPr>
          <p:nvPr/>
        </p:nvSpPr>
        <p:spPr bwMode="auto">
          <a:xfrm>
            <a:off x="0" y="1196752"/>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5. Профилактические осмотры и диспансеризация, проведенные медицинской организацией</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12" name="Таблица 11"/>
          <p:cNvGraphicFramePr>
            <a:graphicFrameLocks noGrp="1"/>
          </p:cNvGraphicFramePr>
          <p:nvPr/>
        </p:nvGraphicFramePr>
        <p:xfrm>
          <a:off x="827582" y="1917700"/>
          <a:ext cx="7992889" cy="3733800"/>
        </p:xfrm>
        <a:graphic>
          <a:graphicData uri="http://schemas.openxmlformats.org/drawingml/2006/table">
            <a:tbl>
              <a:tblPr/>
              <a:tblGrid>
                <a:gridCol w="2293852"/>
                <a:gridCol w="514462"/>
                <a:gridCol w="563176"/>
                <a:gridCol w="539091"/>
                <a:gridCol w="692883"/>
                <a:gridCol w="693428"/>
                <a:gridCol w="539091"/>
                <a:gridCol w="346714"/>
                <a:gridCol w="346714"/>
                <a:gridCol w="385298"/>
                <a:gridCol w="346714"/>
                <a:gridCol w="365733"/>
                <a:gridCol w="365733"/>
              </a:tblGrid>
              <a:tr h="198850">
                <a:tc rowSpan="3">
                  <a:txBody>
                    <a:bodyPr/>
                    <a:lstStyle/>
                    <a:p>
                      <a:pPr algn="ctr">
                        <a:spcAft>
                          <a:spcPts val="0"/>
                        </a:spcAft>
                      </a:pPr>
                      <a:r>
                        <a:rPr lang="ru-RU" sz="700" dirty="0">
                          <a:latin typeface="Times New Roman"/>
                          <a:ea typeface="Times New Roman"/>
                          <a:cs typeface="Times New Roman"/>
                        </a:rPr>
                        <a:t>Контингенты</a:t>
                      </a:r>
                      <a:endParaRPr lang="ru-RU" sz="8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700" dirty="0">
                          <a:latin typeface="Times New Roman"/>
                          <a:ea typeface="Times New Roman"/>
                          <a:cs typeface="Times New Roman"/>
                        </a:rPr>
                        <a:t>№ </a:t>
                      </a:r>
                      <a:r>
                        <a:rPr lang="ru-RU" sz="700" dirty="0" smtClean="0">
                          <a:latin typeface="Times New Roman"/>
                          <a:ea typeface="Times New Roman"/>
                          <a:cs typeface="Times New Roman"/>
                        </a:rPr>
                        <a:t>строки</a:t>
                      </a:r>
                      <a:endParaRPr lang="ru-RU" sz="8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700">
                          <a:latin typeface="Times New Roman"/>
                          <a:ea typeface="Times New Roman"/>
                          <a:cs typeface="Times New Roman"/>
                        </a:rPr>
                        <a:t>Подлежало осмотрам</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700">
                          <a:latin typeface="Times New Roman"/>
                          <a:ea typeface="Times New Roman"/>
                          <a:cs typeface="Times New Roman"/>
                        </a:rPr>
                        <a:t>из них</a:t>
                      </a:r>
                      <a:r>
                        <a:rPr lang="en-US" sz="700">
                          <a:latin typeface="Times New Roman"/>
                          <a:ea typeface="Times New Roman"/>
                          <a:cs typeface="Times New Roman"/>
                        </a:rPr>
                        <a:t/>
                      </a:r>
                      <a:br>
                        <a:rPr lang="en-US" sz="700">
                          <a:latin typeface="Times New Roman"/>
                          <a:ea typeface="Times New Roman"/>
                          <a:cs typeface="Times New Roman"/>
                        </a:rPr>
                      </a:br>
                      <a:r>
                        <a:rPr lang="ru-RU" sz="700">
                          <a:latin typeface="Times New Roman"/>
                          <a:ea typeface="Times New Roman"/>
                          <a:cs typeface="Times New Roman"/>
                        </a:rPr>
                        <a:t>сельских жителей</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700">
                          <a:latin typeface="Times New Roman"/>
                          <a:ea typeface="Times New Roman"/>
                          <a:cs typeface="Times New Roman"/>
                        </a:rPr>
                        <a:t>Осмотрено</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700">
                          <a:latin typeface="Times New Roman"/>
                          <a:ea typeface="Times New Roman"/>
                          <a:cs typeface="Times New Roman"/>
                        </a:rPr>
                        <a:t>из них</a:t>
                      </a:r>
                      <a:r>
                        <a:rPr lang="en-US" sz="700">
                          <a:latin typeface="Times New Roman"/>
                          <a:ea typeface="Times New Roman"/>
                          <a:cs typeface="Times New Roman"/>
                        </a:rPr>
                        <a:t/>
                      </a:r>
                      <a:br>
                        <a:rPr lang="en-US" sz="700">
                          <a:latin typeface="Times New Roman"/>
                          <a:ea typeface="Times New Roman"/>
                          <a:cs typeface="Times New Roman"/>
                        </a:rPr>
                      </a:br>
                      <a:r>
                        <a:rPr lang="ru-RU" sz="700">
                          <a:latin typeface="Times New Roman"/>
                          <a:ea typeface="Times New Roman"/>
                          <a:cs typeface="Times New Roman"/>
                        </a:rPr>
                        <a:t>сельских жителей</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a:spcAft>
                          <a:spcPts val="0"/>
                        </a:spcAft>
                      </a:pPr>
                      <a:r>
                        <a:rPr lang="ru-RU" sz="700">
                          <a:latin typeface="Times New Roman"/>
                          <a:ea typeface="Times New Roman"/>
                          <a:cs typeface="Times New Roman"/>
                        </a:rPr>
                        <a:t>из числа осмотренных (гр. 5)</a:t>
                      </a:r>
                      <a:br>
                        <a:rPr lang="ru-RU" sz="700">
                          <a:latin typeface="Times New Roman"/>
                          <a:ea typeface="Times New Roman"/>
                          <a:cs typeface="Times New Roman"/>
                        </a:rPr>
                      </a:br>
                      <a:r>
                        <a:rPr lang="ru-RU" sz="700">
                          <a:latin typeface="Times New Roman"/>
                          <a:ea typeface="Times New Roman"/>
                          <a:cs typeface="Times New Roman"/>
                        </a:rPr>
                        <a:t>определены группы здоровья</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9942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spcAft>
                          <a:spcPts val="0"/>
                        </a:spcAft>
                      </a:pPr>
                      <a:r>
                        <a:rPr lang="ru-RU" sz="700">
                          <a:latin typeface="Times New Roman"/>
                          <a:ea typeface="Times New Roman"/>
                          <a:cs typeface="Times New Roman"/>
                        </a:rPr>
                        <a:t>I</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latin typeface="Times New Roman"/>
                          <a:ea typeface="Times New Roman"/>
                          <a:cs typeface="Times New Roman"/>
                        </a:rPr>
                        <a:t>II</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latin typeface="Times New Roman"/>
                          <a:ea typeface="Times New Roman"/>
                          <a:cs typeface="Times New Roman"/>
                        </a:rPr>
                        <a:t>III</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700">
                          <a:latin typeface="Times New Roman"/>
                          <a:ea typeface="Times New Roman"/>
                          <a:cs typeface="Times New Roman"/>
                        </a:rPr>
                        <a:t>из них:</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en-US" sz="700">
                          <a:latin typeface="Times New Roman"/>
                          <a:ea typeface="Times New Roman"/>
                          <a:cs typeface="Times New Roman"/>
                        </a:rPr>
                        <a:t>IV</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700">
                          <a:latin typeface="Times New Roman"/>
                          <a:ea typeface="Times New Roman"/>
                          <a:cs typeface="Times New Roman"/>
                        </a:rPr>
                        <a:t>V</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425">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en-US" sz="700">
                          <a:latin typeface="Times New Roman"/>
                          <a:ea typeface="Times New Roman"/>
                          <a:cs typeface="Times New Roman"/>
                        </a:rPr>
                        <a:t>III</a:t>
                      </a:r>
                      <a:r>
                        <a:rPr lang="ru-RU" sz="700">
                          <a:latin typeface="Times New Roman"/>
                          <a:ea typeface="Times New Roman"/>
                          <a:cs typeface="Times New Roman"/>
                        </a:rPr>
                        <a:t>а</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700">
                          <a:latin typeface="Times New Roman"/>
                          <a:ea typeface="Times New Roman"/>
                          <a:cs typeface="Times New Roman"/>
                        </a:rPr>
                        <a:t>III</a:t>
                      </a:r>
                      <a:r>
                        <a:rPr lang="ru-RU" sz="700">
                          <a:latin typeface="Times New Roman"/>
                          <a:ea typeface="Times New Roman"/>
                          <a:cs typeface="Times New Roman"/>
                        </a:rPr>
                        <a:t>б</a:t>
                      </a:r>
                      <a:endParaRPr lang="ru-RU" sz="8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99425">
                <a:tc>
                  <a:txBody>
                    <a:bodyPr/>
                    <a:lstStyle/>
                    <a:p>
                      <a:pPr algn="ctr">
                        <a:spcAft>
                          <a:spcPts val="0"/>
                        </a:spcAft>
                      </a:pPr>
                      <a:r>
                        <a:rPr lang="ru-RU" sz="700">
                          <a:latin typeface="Times New Roman"/>
                          <a:ea typeface="Times New Roman"/>
                          <a:cs typeface="Times New Roman"/>
                        </a:rPr>
                        <a:t>1</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2</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3</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4</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5</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6</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7</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8</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9</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10</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700">
                          <a:latin typeface="Times New Roman"/>
                          <a:ea typeface="Times New Roman"/>
                          <a:cs typeface="Times New Roman"/>
                        </a:rPr>
                        <a:t>11</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700">
                          <a:latin typeface="Times New Roman"/>
                          <a:ea typeface="Times New Roman"/>
                          <a:cs typeface="Times New Roman"/>
                        </a:rPr>
                        <a:t>12</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700">
                          <a:latin typeface="Times New Roman"/>
                          <a:ea typeface="Times New Roman"/>
                          <a:cs typeface="Times New Roman"/>
                        </a:rPr>
                        <a:t>13</a:t>
                      </a:r>
                      <a:endParaRPr lang="ru-RU" sz="80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279">
                <a:tc>
                  <a:txBody>
                    <a:bodyPr/>
                    <a:lstStyle/>
                    <a:p>
                      <a:pPr>
                        <a:lnSpc>
                          <a:spcPct val="100000"/>
                        </a:lnSpc>
                        <a:spcAft>
                          <a:spcPts val="0"/>
                        </a:spcAft>
                      </a:pPr>
                      <a:endParaRPr lang="ru-RU" sz="1400" dirty="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2279">
                <a:tc>
                  <a:txBody>
                    <a:bodyPr/>
                    <a:lstStyle/>
                    <a:p>
                      <a:pPr>
                        <a:lnSpc>
                          <a:spcPct val="100000"/>
                        </a:lnSpc>
                        <a:spcAft>
                          <a:spcPts val="0"/>
                        </a:spcAft>
                      </a:pPr>
                      <a:r>
                        <a:rPr lang="ru-RU" sz="1400" dirty="0">
                          <a:latin typeface="Times New Roman"/>
                          <a:ea typeface="Times New Roman"/>
                          <a:cs typeface="Times New Roman"/>
                        </a:rPr>
                        <a:t>    диспансеризация </a:t>
                      </a:r>
                      <a:endParaRPr lang="ru-RU" sz="1400" dirty="0" smtClean="0">
                        <a:latin typeface="Times New Roman"/>
                        <a:ea typeface="Times New Roman"/>
                        <a:cs typeface="Times New Roman"/>
                      </a:endParaRPr>
                    </a:p>
                    <a:p>
                      <a:pPr>
                        <a:lnSpc>
                          <a:spcPct val="100000"/>
                        </a:lnSpc>
                        <a:spcAft>
                          <a:spcPts val="0"/>
                        </a:spcAft>
                      </a:pPr>
                      <a:r>
                        <a:rPr lang="ru-RU" sz="1400" dirty="0" smtClean="0">
                          <a:latin typeface="Times New Roman"/>
                          <a:ea typeface="Times New Roman"/>
                          <a:cs typeface="Times New Roman"/>
                        </a:rPr>
                        <a:t>    определенных </a:t>
                      </a:r>
                      <a:endParaRPr lang="ru-RU" sz="1400" dirty="0">
                        <a:latin typeface="Times New Roman"/>
                        <a:ea typeface="Times New Roman"/>
                        <a:cs typeface="Times New Roman"/>
                      </a:endParaRPr>
                    </a:p>
                    <a:p>
                      <a:pPr>
                        <a:lnSpc>
                          <a:spcPct val="100000"/>
                        </a:lnSpc>
                        <a:spcAft>
                          <a:spcPts val="0"/>
                        </a:spcAft>
                      </a:pPr>
                      <a:r>
                        <a:rPr lang="ru-RU" sz="1400" dirty="0">
                          <a:latin typeface="Times New Roman"/>
                          <a:ea typeface="Times New Roman"/>
                          <a:cs typeface="Times New Roman"/>
                        </a:rPr>
                        <a:t>    групп взрослого </a:t>
                      </a:r>
                      <a:endParaRPr lang="ru-RU" sz="1400" dirty="0" smtClean="0">
                        <a:latin typeface="Times New Roman"/>
                        <a:ea typeface="Times New Roman"/>
                        <a:cs typeface="Times New Roman"/>
                      </a:endParaRPr>
                    </a:p>
                    <a:p>
                      <a:pPr>
                        <a:lnSpc>
                          <a:spcPct val="100000"/>
                        </a:lnSpc>
                        <a:spcAft>
                          <a:spcPts val="0"/>
                        </a:spcAft>
                      </a:pPr>
                      <a:r>
                        <a:rPr lang="ru-RU" sz="1400" dirty="0" smtClean="0">
                          <a:latin typeface="Times New Roman"/>
                          <a:ea typeface="Times New Roman"/>
                          <a:cs typeface="Times New Roman"/>
                        </a:rPr>
                        <a:t>    населения</a:t>
                      </a:r>
                      <a:endParaRPr lang="ru-RU" sz="1400" dirty="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latin typeface="Times New Roman"/>
                          <a:ea typeface="Times New Roman"/>
                          <a:cs typeface="Times New Roman"/>
                        </a:rPr>
                        <a:t>6.2</a:t>
                      </a: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err="1">
                          <a:latin typeface="Times New Roman"/>
                          <a:ea typeface="Times New Roman"/>
                          <a:cs typeface="Times New Roman"/>
                        </a:rPr>
                        <a:t>х</a:t>
                      </a: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err="1">
                          <a:latin typeface="Times New Roman"/>
                          <a:ea typeface="Times New Roman"/>
                          <a:cs typeface="Times New Roman"/>
                        </a:rPr>
                        <a:t>х</a:t>
                      </a: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310">
                <a:tc>
                  <a:txBody>
                    <a:bodyPr/>
                    <a:lstStyle/>
                    <a:p>
                      <a:pPr>
                        <a:lnSpc>
                          <a:spcPct val="100000"/>
                        </a:lnSpc>
                        <a:spcAft>
                          <a:spcPts val="0"/>
                        </a:spcAft>
                      </a:pPr>
                      <a:r>
                        <a:rPr lang="ru-RU" sz="1400" dirty="0">
                          <a:latin typeface="Times New Roman"/>
                          <a:ea typeface="Times New Roman"/>
                          <a:cs typeface="Times New Roman"/>
                        </a:rPr>
                        <a:t>        из них старше </a:t>
                      </a:r>
                      <a:endParaRPr lang="ru-RU" sz="1400" dirty="0" smtClean="0">
                        <a:latin typeface="Times New Roman"/>
                        <a:ea typeface="Times New Roman"/>
                        <a:cs typeface="Times New Roman"/>
                      </a:endParaRPr>
                    </a:p>
                    <a:p>
                      <a:pPr>
                        <a:lnSpc>
                          <a:spcPct val="100000"/>
                        </a:lnSpc>
                        <a:spcAft>
                          <a:spcPts val="0"/>
                        </a:spcAft>
                      </a:pPr>
                      <a:r>
                        <a:rPr lang="ru-RU" sz="1400" dirty="0" smtClean="0">
                          <a:latin typeface="Times New Roman"/>
                          <a:ea typeface="Times New Roman"/>
                          <a:cs typeface="Times New Roman"/>
                        </a:rPr>
                        <a:t>                    трудоспособного</a:t>
                      </a:r>
                    </a:p>
                    <a:p>
                      <a:pPr>
                        <a:lnSpc>
                          <a:spcPct val="100000"/>
                        </a:lnSpc>
                        <a:spcAft>
                          <a:spcPts val="0"/>
                        </a:spcAft>
                      </a:pPr>
                      <a:r>
                        <a:rPr lang="ru-RU" sz="1400" dirty="0" smtClean="0">
                          <a:latin typeface="Times New Roman"/>
                          <a:ea typeface="Times New Roman"/>
                          <a:cs typeface="Times New Roman"/>
                        </a:rPr>
                        <a:t>                    возраста</a:t>
                      </a:r>
                      <a:endParaRPr lang="ru-RU" sz="1400" dirty="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latin typeface="Times New Roman"/>
                          <a:ea typeface="Times New Roman"/>
                          <a:cs typeface="Times New Roman"/>
                        </a:rPr>
                        <a:t>6.2.1</a:t>
                      </a:r>
                    </a:p>
                  </a:txBody>
                  <a:tcPr marL="44741" marR="44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latin typeface="Times New Roman"/>
                          <a:ea typeface="Times New Roman"/>
                          <a:cs typeface="Times New Roman"/>
                        </a:rPr>
                        <a:t>х</a:t>
                      </a: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err="1">
                          <a:latin typeface="Times New Roman"/>
                          <a:ea typeface="Times New Roman"/>
                          <a:cs typeface="Times New Roman"/>
                        </a:rPr>
                        <a:t>х</a:t>
                      </a: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73419">
                <a:tc>
                  <a:txBody>
                    <a:bodyPr/>
                    <a:lstStyle/>
                    <a:p>
                      <a:pPr marL="90170">
                        <a:lnSpc>
                          <a:spcPct val="100000"/>
                        </a:lnSpc>
                        <a:spcAft>
                          <a:spcPts val="0"/>
                        </a:spcAft>
                      </a:pPr>
                      <a:r>
                        <a:rPr lang="ru-RU" sz="1400" dirty="0" smtClean="0">
                          <a:solidFill>
                            <a:srgbClr val="FF0000"/>
                          </a:solidFill>
                          <a:latin typeface="Times New Roman"/>
                          <a:ea typeface="Times New Roman"/>
                          <a:cs typeface="Times New Roman"/>
                        </a:rPr>
                        <a:t>углубленная </a:t>
                      </a:r>
                      <a:r>
                        <a:rPr lang="ru-RU" sz="1400" dirty="0">
                          <a:solidFill>
                            <a:srgbClr val="FF0000"/>
                          </a:solidFill>
                          <a:latin typeface="Times New Roman"/>
                          <a:ea typeface="Times New Roman"/>
                          <a:cs typeface="Times New Roman"/>
                        </a:rPr>
                        <a:t>диспансеризация граждан, переболевших новой </a:t>
                      </a:r>
                      <a:r>
                        <a:rPr lang="ru-RU" sz="1400" dirty="0" err="1">
                          <a:solidFill>
                            <a:srgbClr val="FF0000"/>
                          </a:solidFill>
                          <a:latin typeface="Times New Roman"/>
                          <a:ea typeface="Times New Roman"/>
                          <a:cs typeface="Times New Roman"/>
                        </a:rPr>
                        <a:t>короновирусной</a:t>
                      </a:r>
                      <a:r>
                        <a:rPr lang="ru-RU" sz="1400" dirty="0">
                          <a:solidFill>
                            <a:srgbClr val="FF0000"/>
                          </a:solidFill>
                          <a:latin typeface="Times New Roman"/>
                          <a:ea typeface="Times New Roman"/>
                          <a:cs typeface="Times New Roman"/>
                        </a:rPr>
                        <a:t> инфекцией </a:t>
                      </a:r>
                      <a:r>
                        <a:rPr lang="en-US" sz="1400" dirty="0">
                          <a:solidFill>
                            <a:srgbClr val="FF0000"/>
                          </a:solidFill>
                          <a:latin typeface="Times New Roman"/>
                          <a:ea typeface="Times New Roman"/>
                          <a:cs typeface="Times New Roman"/>
                        </a:rPr>
                        <a:t>COVID</a:t>
                      </a:r>
                      <a:r>
                        <a:rPr lang="ru-RU" sz="1400" dirty="0">
                          <a:solidFill>
                            <a:srgbClr val="FF0000"/>
                          </a:solidFill>
                          <a:latin typeface="Times New Roman"/>
                          <a:ea typeface="Times New Roman"/>
                          <a:cs typeface="Times New Roman"/>
                        </a:rPr>
                        <a:t>-19</a:t>
                      </a:r>
                      <a:endParaRPr lang="ru-RU" sz="1400" dirty="0">
                        <a:latin typeface="Times New Roman"/>
                        <a:ea typeface="Times New Roman"/>
                        <a:cs typeface="Times New Roman"/>
                      </a:endParaRP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en-US" sz="1400">
                          <a:solidFill>
                            <a:srgbClr val="FF0000"/>
                          </a:solidFill>
                          <a:latin typeface="Times New Roman"/>
                          <a:ea typeface="Times New Roman"/>
                          <a:cs typeface="Times New Roman"/>
                        </a:rPr>
                        <a:t>6.2.2</a:t>
                      </a:r>
                      <a:endParaRPr lang="ru-RU" sz="1400">
                        <a:latin typeface="Times New Roman"/>
                        <a:ea typeface="Times New Roman"/>
                        <a:cs typeface="Times New Roman"/>
                      </a:endParaRPr>
                    </a:p>
                  </a:txBody>
                  <a:tcPr marL="44741" marR="44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rgbClr val="FF0000"/>
                          </a:solidFill>
                          <a:latin typeface="Times New Roman"/>
                          <a:ea typeface="Times New Roman"/>
                          <a:cs typeface="Times New Roman"/>
                        </a:rPr>
                        <a:t>х</a:t>
                      </a: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err="1">
                          <a:solidFill>
                            <a:srgbClr val="FF0000"/>
                          </a:solidFill>
                          <a:latin typeface="Times New Roman"/>
                          <a:ea typeface="Times New Roman"/>
                          <a:cs typeface="Times New Roman"/>
                        </a:rPr>
                        <a:t>х</a:t>
                      </a: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9310">
                <a:tc>
                  <a:txBody>
                    <a:bodyPr/>
                    <a:lstStyle/>
                    <a:p>
                      <a:pPr>
                        <a:lnSpc>
                          <a:spcPct val="100000"/>
                        </a:lnSpc>
                        <a:spcAft>
                          <a:spcPts val="0"/>
                        </a:spcAft>
                      </a:pPr>
                      <a:r>
                        <a:rPr lang="ru-RU" sz="1400">
                          <a:latin typeface="Times New Roman"/>
                          <a:ea typeface="Times New Roman"/>
                          <a:cs typeface="Times New Roman"/>
                        </a:rPr>
                        <a:t>Всего  (сумма строк 1, 3, 6)</a:t>
                      </a:r>
                    </a:p>
                  </a:txBody>
                  <a:tcPr marL="44741" marR="4474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smtClean="0">
                          <a:latin typeface="Times New Roman"/>
                          <a:ea typeface="Times New Roman"/>
                          <a:cs typeface="Times New Roman"/>
                        </a:rPr>
                        <a:t>7</a:t>
                      </a:r>
                    </a:p>
                    <a:p>
                      <a:pPr algn="ctr">
                        <a:lnSpc>
                          <a:spcPct val="100000"/>
                        </a:lnSpc>
                        <a:spcAft>
                          <a:spcPts val="0"/>
                        </a:spcAft>
                      </a:pPr>
                      <a:endParaRPr lang="ru-RU" sz="1400" dirty="0">
                        <a:latin typeface="Times New Roman"/>
                        <a:ea typeface="Times New Roman"/>
                        <a:cs typeface="Times New Roman"/>
                      </a:endParaRPr>
                    </a:p>
                  </a:txBody>
                  <a:tcPr marL="44741" marR="44741"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endParaRPr lang="ru-RU" sz="1400" dirty="0">
                        <a:latin typeface="Times New Roman"/>
                        <a:ea typeface="Times New Roman"/>
                        <a:cs typeface="Times New Roman"/>
                      </a:endParaRPr>
                    </a:p>
                  </a:txBody>
                  <a:tcPr marL="44741" marR="4474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80651447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476672"/>
            <a:ext cx="8229600" cy="5649491"/>
          </a:xfrm>
        </p:spPr>
        <p:txBody>
          <a:bodyPr/>
          <a:lstStyle/>
          <a:p>
            <a:pPr marL="342900" lvl="1" indent="-342900">
              <a:buFont typeface="Arial" pitchFamily="34" charset="0"/>
              <a:buChar char="•"/>
            </a:pPr>
            <a:r>
              <a:rPr lang="ru-RU" dirty="0"/>
              <a:t>Предоставить копии актов обследования зданий на необходимость капитального ремонта, реконструкции зданий, актов об аварийном состоянии зданий (документы, составляемые организацией, уполномоченной на проведение экспертизы технического состояния зданий, выполнявшей обследования по заказу медицинской организации или органа исполнительной власти субъекта) в отдел медицинской статистики и анализа ГАУЗ  «КМИАЦ» по электронному </a:t>
            </a:r>
            <a:r>
              <a:rPr lang="ru-RU" dirty="0" smtClean="0"/>
              <a:t>адресу </a:t>
            </a:r>
            <a:r>
              <a:rPr lang="en-US" dirty="0" err="1" smtClean="0"/>
              <a:t>shov</a:t>
            </a:r>
            <a:r>
              <a:rPr lang="ru-RU" dirty="0" smtClean="0">
                <a:hlinkClick r:id="rId2"/>
              </a:rPr>
              <a:t>@</a:t>
            </a:r>
            <a:r>
              <a:rPr lang="en-US" dirty="0" err="1">
                <a:hlinkClick r:id="rId2"/>
              </a:rPr>
              <a:t>kuzdrav</a:t>
            </a:r>
            <a:r>
              <a:rPr lang="ru-RU" dirty="0">
                <a:hlinkClick r:id="rId2"/>
              </a:rPr>
              <a:t>.</a:t>
            </a:r>
            <a:r>
              <a:rPr lang="en-US" dirty="0" err="1">
                <a:hlinkClick r:id="rId2"/>
              </a:rPr>
              <a:t>ru</a:t>
            </a:r>
            <a:r>
              <a:rPr lang="en-US" dirty="0"/>
              <a:t> </a:t>
            </a:r>
            <a:r>
              <a:rPr lang="ru-RU" dirty="0"/>
              <a:t> до </a:t>
            </a:r>
            <a:r>
              <a:rPr lang="ru-RU" dirty="0" smtClean="0"/>
              <a:t>20.12.202</a:t>
            </a:r>
            <a:r>
              <a:rPr lang="en-US" dirty="0" smtClean="0"/>
              <a:t>1</a:t>
            </a:r>
            <a:r>
              <a:rPr lang="ru-RU" dirty="0" smtClean="0"/>
              <a:t> </a:t>
            </a:r>
            <a:r>
              <a:rPr lang="ru-RU" dirty="0"/>
              <a:t>г..</a:t>
            </a:r>
            <a:endParaRPr lang="ru-RU" sz="2400" dirty="0"/>
          </a:p>
          <a:p>
            <a:endParaRPr lang="ru-RU" dirty="0"/>
          </a:p>
        </p:txBody>
      </p:sp>
    </p:spTree>
    <p:extLst>
      <p:ext uri="{BB962C8B-B14F-4D97-AF65-F5344CB8AC3E}">
        <p14:creationId xmlns:p14="http://schemas.microsoft.com/office/powerpoint/2010/main" val="302420535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
            </a:r>
            <a:br>
              <a:rPr lang="ru-RU" dirty="0"/>
            </a:br>
            <a:endParaRPr lang="ru-RU" dirty="0"/>
          </a:p>
        </p:txBody>
      </p:sp>
      <p:sp>
        <p:nvSpPr>
          <p:cNvPr id="4" name="Текст 3"/>
          <p:cNvSpPr>
            <a:spLocks noGrp="1"/>
          </p:cNvSpPr>
          <p:nvPr>
            <p:ph type="body" idx="1"/>
          </p:nvPr>
        </p:nvSpPr>
        <p:spPr>
          <a:xfrm>
            <a:off x="562012" y="1340768"/>
            <a:ext cx="7594103" cy="4950549"/>
          </a:xfrm>
        </p:spPr>
        <p:txBody>
          <a:bodyPr/>
          <a:lstStyle/>
          <a:p>
            <a:pPr algn="ctr"/>
            <a:r>
              <a:rPr lang="ru-RU" sz="1600" b="1" dirty="0">
                <a:solidFill>
                  <a:schemeClr val="tx1"/>
                </a:solidFill>
              </a:rPr>
              <a:t>ПРИКАЗ от 27 апреля 2021 г. N 404н ОБ УТВЕРЖДЕНИИ ПОРЯДКА ПРОВЕДЕНИЯ ПРОФИЛАКТИЧЕСКОГО МЕДИЦИНСКОГО ОСМОТРА И ДИСПАНСЕРИЗАЦИИ ОПРЕДЕЛЕННЫХ ГРУПП ВЗРОСЛОГО НАСЕЛЕНИЯ </a:t>
            </a:r>
            <a:endParaRPr lang="ru-RU" sz="1600" b="1" dirty="0" smtClean="0">
              <a:solidFill>
                <a:schemeClr val="tx1"/>
              </a:solidFill>
            </a:endParaRPr>
          </a:p>
          <a:p>
            <a:pPr algn="ctr"/>
            <a:r>
              <a:rPr lang="ru-RU" b="1" dirty="0" smtClean="0">
                <a:solidFill>
                  <a:schemeClr val="tx1"/>
                </a:solidFill>
              </a:rPr>
              <a:t>Профилактический</a:t>
            </a:r>
            <a:r>
              <a:rPr lang="ru-RU" dirty="0" smtClean="0">
                <a:solidFill>
                  <a:schemeClr val="tx1"/>
                </a:solidFill>
              </a:rPr>
              <a:t> </a:t>
            </a:r>
            <a:r>
              <a:rPr lang="ru-RU" dirty="0">
                <a:solidFill>
                  <a:schemeClr val="tx1"/>
                </a:solidFill>
              </a:rPr>
              <a:t>медицинский осмотр проводится в целях раннего (своевременного) выявления состояний, заболеваний и факторов риска их развития, немедицинского потребления наркотических средств и психотропных веществ, а также в целях определения групп здоровья и выработки рекомендаций для пациентов. </a:t>
            </a:r>
            <a:endParaRPr lang="ru-RU" dirty="0" smtClean="0">
              <a:solidFill>
                <a:schemeClr val="tx1"/>
              </a:solidFill>
            </a:endParaRPr>
          </a:p>
          <a:p>
            <a:pPr algn="ctr"/>
            <a:r>
              <a:rPr lang="ru-RU" b="1" dirty="0" smtClean="0">
                <a:solidFill>
                  <a:schemeClr val="tx1"/>
                </a:solidFill>
              </a:rPr>
              <a:t>Диспансеризация</a:t>
            </a:r>
            <a:r>
              <a:rPr lang="ru-RU" dirty="0" smtClean="0">
                <a:solidFill>
                  <a:schemeClr val="tx1"/>
                </a:solidFill>
              </a:rPr>
              <a:t> </a:t>
            </a:r>
            <a:r>
              <a:rPr lang="ru-RU" dirty="0">
                <a:solidFill>
                  <a:schemeClr val="tx1"/>
                </a:solidFill>
              </a:rPr>
              <a:t>представляет собой комплекс мероприятий, включающий в себя профилактический медицинский осмотр и дополнительные методы обследований, проводимые в целях оценки состояния здоровья (включая определение группы здоровья и группы диспансерного наблюдения) и осуществляемых в отношении определенных групп населения в соответствии с законодательством Российской Федерации</a:t>
            </a:r>
          </a:p>
        </p:txBody>
      </p:sp>
      <p:sp>
        <p:nvSpPr>
          <p:cNvPr id="5" name="Прямоугольник 4"/>
          <p:cNvSpPr/>
          <p:nvPr/>
        </p:nvSpPr>
        <p:spPr>
          <a:xfrm>
            <a:off x="1193800" y="188640"/>
            <a:ext cx="6330528" cy="830997"/>
          </a:xfrm>
          <a:prstGeom prst="rect">
            <a:avLst/>
          </a:prstGeom>
        </p:spPr>
        <p:txBody>
          <a:bodyPr wrap="square">
            <a:spAutoFit/>
          </a:bodyPr>
          <a:lstStyle/>
          <a:p>
            <a:r>
              <a:rPr lang="ru-RU" sz="1600" b="1" dirty="0"/>
              <a:t>Таблица 2510 «Профилактические осмотры и диспансеризация, проведенные медицинской организацией»*</a:t>
            </a:r>
          </a:p>
        </p:txBody>
      </p:sp>
    </p:spTree>
    <p:extLst>
      <p:ext uri="{BB962C8B-B14F-4D97-AF65-F5344CB8AC3E}">
        <p14:creationId xmlns:p14="http://schemas.microsoft.com/office/powerpoint/2010/main" val="28288060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124744"/>
            <a:ext cx="7772400" cy="4644231"/>
          </a:xfrm>
        </p:spPr>
        <p:txBody>
          <a:bodyPr/>
          <a:lstStyle/>
          <a:p>
            <a:r>
              <a:rPr lang="ru-RU" sz="1600" b="0" dirty="0"/>
              <a:t>2) определение группы здоровья, необходимых профилактических, лечебных, реабилитационных и оздоровительных мероприятий для граждан с выявленными хроническими неинфекционными заболеваниями и (или) факторами риска их развития, а также для здоровых граждан; 4) определение группы диспансерного наблюдения граждан с выявленными хроническими неинфекционными заболеваниями и иными заболеваниями (состояниями), включая граждан с высоким и очень высоким сердечно-сосудистым риском. В дополнение к профилактическим медицинским осмотрам и диспансеризации граждане, переболевшие новой </a:t>
            </a:r>
            <a:r>
              <a:rPr lang="ru-RU" sz="1600" b="0" dirty="0" err="1"/>
              <a:t>коронавирусной</a:t>
            </a:r>
            <a:r>
              <a:rPr lang="ru-RU" sz="1600" b="0" dirty="0"/>
              <a:t> инфекцией (COVID-19), проходят углубленную диспансеризацию, включающую исследования и иные медицинские вмешательства в соответствии с перечнем исследований и иных медицинских вмешательств, проводимых в рамках углубленной диспансеризации, установленным программой государственных гарантий бесплатного оказания гражданам медицинской помощи на соответствующий год и плановый период (далее - углубленная диспансеризация). Углубленная диспансеризация также может быть проведена по инициативе гражданина, в отношении которого отсутствуют сведения о перенесенном заболевании новой </a:t>
            </a:r>
            <a:r>
              <a:rPr lang="ru-RU" sz="1600" b="0" dirty="0" err="1"/>
              <a:t>коронавирусной</a:t>
            </a:r>
            <a:r>
              <a:rPr lang="ru-RU" sz="1600" b="0" dirty="0"/>
              <a:t> инфекцией (COVID-19). </a:t>
            </a:r>
            <a:r>
              <a:rPr lang="ru-RU" sz="1600" dirty="0"/>
              <a:t/>
            </a:r>
            <a:br>
              <a:rPr lang="ru-RU" sz="1600" dirty="0"/>
            </a:br>
            <a:endParaRPr lang="ru-RU" sz="1600" dirty="0"/>
          </a:p>
        </p:txBody>
      </p:sp>
      <p:sp>
        <p:nvSpPr>
          <p:cNvPr id="3" name="Текст 2"/>
          <p:cNvSpPr>
            <a:spLocks noGrp="1"/>
          </p:cNvSpPr>
          <p:nvPr>
            <p:ph type="body" idx="1"/>
          </p:nvPr>
        </p:nvSpPr>
        <p:spPr>
          <a:xfrm>
            <a:off x="722313" y="188641"/>
            <a:ext cx="7772400" cy="936103"/>
          </a:xfrm>
        </p:spPr>
        <p:txBody>
          <a:bodyPr/>
          <a:lstStyle/>
          <a:p>
            <a:r>
              <a:rPr lang="ru-RU" b="1" dirty="0">
                <a:solidFill>
                  <a:schemeClr val="tx1"/>
                </a:solidFill>
              </a:rPr>
              <a:t>Таблица 2510 «Профилактические осмотры и диспансеризация, проведенные медицинской организацией»* </a:t>
            </a:r>
          </a:p>
          <a:p>
            <a:endParaRPr lang="ru-RU" dirty="0"/>
          </a:p>
        </p:txBody>
      </p:sp>
    </p:spTree>
    <p:extLst>
      <p:ext uri="{BB962C8B-B14F-4D97-AF65-F5344CB8AC3E}">
        <p14:creationId xmlns:p14="http://schemas.microsoft.com/office/powerpoint/2010/main" val="12247113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88641"/>
            <a:ext cx="7450087" cy="1080120"/>
          </a:xfrm>
        </p:spPr>
        <p:txBody>
          <a:bodyPr/>
          <a:lstStyle/>
          <a:p>
            <a:r>
              <a:rPr lang="ru-RU" sz="2000" dirty="0"/>
              <a:t>Таблица 2510 «Профилактические осмотры и диспансеризация, проведенные медицинской организацией»*</a:t>
            </a:r>
            <a:br>
              <a:rPr lang="ru-RU" sz="2000" dirty="0"/>
            </a:br>
            <a:endParaRPr lang="ru-RU" sz="2000" dirty="0"/>
          </a:p>
        </p:txBody>
      </p:sp>
      <p:sp>
        <p:nvSpPr>
          <p:cNvPr id="3" name="Текст 2"/>
          <p:cNvSpPr>
            <a:spLocks noGrp="1"/>
          </p:cNvSpPr>
          <p:nvPr>
            <p:ph type="body" idx="1"/>
          </p:nvPr>
        </p:nvSpPr>
        <p:spPr>
          <a:xfrm>
            <a:off x="722313" y="1484785"/>
            <a:ext cx="7772400" cy="4392488"/>
          </a:xfrm>
        </p:spPr>
        <p:txBody>
          <a:bodyPr/>
          <a:lstStyle/>
          <a:p>
            <a:r>
              <a:rPr lang="ru-RU" sz="1800" b="1" dirty="0">
                <a:solidFill>
                  <a:schemeClr val="tx1"/>
                </a:solidFill>
              </a:rPr>
              <a:t>25</a:t>
            </a:r>
            <a:r>
              <a:rPr lang="ru-RU" sz="1800" dirty="0">
                <a:solidFill>
                  <a:schemeClr val="tx1"/>
                </a:solidFill>
              </a:rPr>
              <a:t>. В медицинской организации ведется учет граждан, прошедших профилактический медицинский осмотр и диспансеризацию, а также отказов граждан от прохождения отдельных исследований и мероприятий или в целом от профилактического медицинского осмотра и диспансеризации. </a:t>
            </a:r>
            <a:endParaRPr lang="ru-RU" sz="1800" dirty="0" smtClean="0">
              <a:solidFill>
                <a:schemeClr val="tx1"/>
              </a:solidFill>
            </a:endParaRPr>
          </a:p>
          <a:p>
            <a:r>
              <a:rPr lang="ru-RU" sz="1800" b="1" dirty="0" smtClean="0">
                <a:solidFill>
                  <a:schemeClr val="tx1"/>
                </a:solidFill>
              </a:rPr>
              <a:t>26</a:t>
            </a:r>
            <a:r>
              <a:rPr lang="ru-RU" sz="1800" b="1" dirty="0">
                <a:solidFill>
                  <a:schemeClr val="tx1"/>
                </a:solidFill>
              </a:rPr>
              <a:t>.</a:t>
            </a:r>
            <a:r>
              <a:rPr lang="ru-RU" sz="1800" dirty="0">
                <a:solidFill>
                  <a:schemeClr val="tx1"/>
                </a:solidFill>
              </a:rPr>
              <a:t> Профилактический медицинский осмотр и первый этап диспансеризации считаются завершенными в случае выполнения в течение календарного года не менее 85% от объема профилактического медицинского осмотра и первого этапа диспансеризации, при этом обязательным для всех граждан является проведение • анкетирования и прием (осмотр) врачом по медицинской профилактике отделения (кабинета) медицинской профилактики или центра здоровья или фельдшером, а также проведение • маммографии, • исследование кала на скрытую кровь иммунохимическим качественным или количественным методом, • осмотр фельдшером (акушеркой) или врачом акушером-гинекологом, • взятие мазка с шейки матки, • цитологическое исследование мазка с шейки матки, • определение простат-специфического антигена в крови, </a:t>
            </a:r>
          </a:p>
        </p:txBody>
      </p:sp>
    </p:spTree>
    <p:extLst>
      <p:ext uri="{BB962C8B-B14F-4D97-AF65-F5344CB8AC3E}">
        <p14:creationId xmlns:p14="http://schemas.microsoft.com/office/powerpoint/2010/main" val="413291562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260649"/>
            <a:ext cx="7772400" cy="792088"/>
          </a:xfrm>
        </p:spPr>
        <p:txBody>
          <a:bodyPr/>
          <a:lstStyle/>
          <a:p>
            <a:r>
              <a:rPr lang="ru-RU" sz="1800" dirty="0"/>
              <a:t>Таблица 2510 «Профилактические осмотры и диспансеризация, проведенные медицинской организацией»* </a:t>
            </a:r>
            <a:br>
              <a:rPr lang="ru-RU" sz="1800" dirty="0"/>
            </a:br>
            <a:endParaRPr lang="ru-RU" sz="1800" dirty="0"/>
          </a:p>
        </p:txBody>
      </p:sp>
      <p:sp>
        <p:nvSpPr>
          <p:cNvPr id="3" name="Текст 2"/>
          <p:cNvSpPr>
            <a:spLocks noGrp="1"/>
          </p:cNvSpPr>
          <p:nvPr>
            <p:ph type="body" idx="1"/>
          </p:nvPr>
        </p:nvSpPr>
        <p:spPr>
          <a:xfrm>
            <a:off x="722313" y="908720"/>
            <a:ext cx="7772400" cy="4824536"/>
          </a:xfrm>
        </p:spPr>
        <p:txBody>
          <a:bodyPr/>
          <a:lstStyle/>
          <a:p>
            <a:pPr algn="ctr"/>
            <a:r>
              <a:rPr lang="ru-RU" b="1" dirty="0">
                <a:solidFill>
                  <a:schemeClr val="tx1"/>
                </a:solidFill>
              </a:rPr>
              <a:t>ПРИКАЗ от 1 июля 2021 г. N 698н ОБ УТВЕРЖДЕНИИ ПОРЯДКА НАПРАВЛЕНИЯ ГРАЖДАН НА ПРОХОЖДЕНИЕ УГЛУБЛЕННОЙ ДИСПАНСЕРИЗАЦИИ, ВКЛЮЧАЯ КАТЕГОРИИ ГРАЖДАН, ПРОХОДЯЩИХ УГЛУБЛЕННУЮ ДИСПАНСЕРИЗАЦИЮ В ПЕРВООЧЕРЕДНОМ ПОРЯДКЕ </a:t>
            </a:r>
            <a:endParaRPr lang="ru-RU" b="1" dirty="0" smtClean="0">
              <a:solidFill>
                <a:schemeClr val="tx1"/>
              </a:solidFill>
            </a:endParaRPr>
          </a:p>
          <a:p>
            <a:pPr algn="ctr"/>
            <a:r>
              <a:rPr lang="ru-RU" dirty="0" smtClean="0">
                <a:solidFill>
                  <a:schemeClr val="tx1"/>
                </a:solidFill>
              </a:rPr>
              <a:t>Настоящий </a:t>
            </a:r>
            <a:r>
              <a:rPr lang="ru-RU" dirty="0">
                <a:solidFill>
                  <a:schemeClr val="tx1"/>
                </a:solidFill>
              </a:rPr>
              <a:t>Порядок регулирует вопросы направления взрослых (в возрасте 18 лет и старше) на прохождение углубленной диспансеризации, включая категории граждан, проходящих углубленную диспансеризацию в первоочередном порядке (далее - граждане). </a:t>
            </a:r>
          </a:p>
          <a:p>
            <a:endParaRPr lang="ru-RU" dirty="0"/>
          </a:p>
        </p:txBody>
      </p:sp>
    </p:spTree>
    <p:extLst>
      <p:ext uri="{BB962C8B-B14F-4D97-AF65-F5344CB8AC3E}">
        <p14:creationId xmlns:p14="http://schemas.microsoft.com/office/powerpoint/2010/main" val="228676369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116633"/>
            <a:ext cx="7018039" cy="1008112"/>
          </a:xfrm>
        </p:spPr>
        <p:txBody>
          <a:bodyPr/>
          <a:lstStyle/>
          <a:p>
            <a:r>
              <a:rPr lang="ru-RU" sz="1800" dirty="0"/>
              <a:t>Таблица 2510 «Профилактические осмотры и диспансеризация, проведенные медицинской организацией»* </a:t>
            </a:r>
            <a:br>
              <a:rPr lang="ru-RU" sz="1800" dirty="0"/>
            </a:br>
            <a:endParaRPr lang="ru-RU" sz="1800" dirty="0"/>
          </a:p>
        </p:txBody>
      </p:sp>
      <p:sp>
        <p:nvSpPr>
          <p:cNvPr id="3" name="Текст 2"/>
          <p:cNvSpPr>
            <a:spLocks noGrp="1"/>
          </p:cNvSpPr>
          <p:nvPr>
            <p:ph type="body" idx="1"/>
          </p:nvPr>
        </p:nvSpPr>
        <p:spPr>
          <a:xfrm>
            <a:off x="722313" y="980729"/>
            <a:ext cx="7772400" cy="5256584"/>
          </a:xfrm>
        </p:spPr>
        <p:txBody>
          <a:bodyPr/>
          <a:lstStyle/>
          <a:p>
            <a:r>
              <a:rPr lang="ru-RU" sz="1600" dirty="0">
                <a:solidFill>
                  <a:schemeClr val="tx1"/>
                </a:solidFill>
              </a:rPr>
              <a:t>Министерство здравоохранения и социального развития Российской Федерации приказ от 12 апреля 2011 г. N 302н «Об утверждении перечней вредных и (или) опасных производственных факторов и работ, при выполнении которых проводятся обязательные предварительные и периодические медицинские осмотры (обследования), и порядка проведения обязательных предварительных и периодических медицинских осмотров (обследований) работников, занятых на тяжелых работах и на работах с вредными и (или) опасными условиями труда» - отменен. Взамен Министерство труда и социальной защиты Российской Федерации N 988н Министерство здравоохранения Российской Федерации N 1420н Приказ от 31 декабря 2020 года «Об утверждении перечня вредных и (или) опасных производственных факторов и работ, при выполнении которых проводятся обязательные предварительные медицинские осмотры при поступлении на работу и периодические медицинские осмотры» Министерство здравоохранения Российской Федерации Приказ от 28 января 2021 г. N 29н «Об утверждении порядка проведения обязательных предварительных и периодических медицинских осмотров работников, предусмотренных частью четвертой статьи 213 трудового кодекса российской федерации, перечня медицинских противопоказаний к осуществлению работ с вредными и (или) опасными производственными факторами, а также работам, при выполнении которых проводятся обязательные предварительные и периодические медицинские осмотры»</a:t>
            </a:r>
          </a:p>
          <a:p>
            <a:endParaRPr lang="ru-RU" sz="1600" dirty="0"/>
          </a:p>
        </p:txBody>
      </p:sp>
    </p:spTree>
    <p:extLst>
      <p:ext uri="{BB962C8B-B14F-4D97-AF65-F5344CB8AC3E}">
        <p14:creationId xmlns:p14="http://schemas.microsoft.com/office/powerpoint/2010/main" val="221582567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54306" name="Подзаголовок 2"/>
          <p:cNvSpPr>
            <a:spLocks noGrp="1"/>
          </p:cNvSpPr>
          <p:nvPr>
            <p:ph type="subTitle" idx="4294967295"/>
          </p:nvPr>
        </p:nvSpPr>
        <p:spPr>
          <a:xfrm>
            <a:off x="899592" y="4869160"/>
            <a:ext cx="7458596" cy="1917403"/>
          </a:xfrm>
        </p:spPr>
        <p:txBody>
          <a:bodyPr lIns="95782" tIns="47891" rIns="95782" bIns="47891"/>
          <a:lstStyle/>
          <a:p>
            <a:pPr algn="ctr" eaLnBrk="0" hangingPunct="0">
              <a:buClr>
                <a:schemeClr val="bg2"/>
              </a:buClr>
              <a:buSzPct val="75000"/>
              <a:buNone/>
              <a:defRPr/>
            </a:pPr>
            <a:r>
              <a:rPr lang="ru-RU" sz="1600" dirty="0">
                <a:solidFill>
                  <a:srgbClr val="FF0000"/>
                </a:solidFill>
                <a:cs typeface="Arial" panose="020B0604020202020204" pitchFamily="34" charset="0"/>
              </a:rPr>
              <a:t>Строка </a:t>
            </a:r>
            <a:r>
              <a:rPr lang="ru-RU" sz="1600" dirty="0" smtClean="0">
                <a:solidFill>
                  <a:srgbClr val="FF0000"/>
                </a:solidFill>
                <a:cs typeface="Arial" panose="020B0604020202020204" pitchFamily="34" charset="0"/>
              </a:rPr>
              <a:t>1 </a:t>
            </a:r>
            <a:r>
              <a:rPr lang="ru-RU" sz="1600" b="1" dirty="0" smtClean="0">
                <a:solidFill>
                  <a:srgbClr val="FF0000"/>
                </a:solidFill>
                <a:cs typeface="Arial" panose="020B0604020202020204" pitchFamily="34" charset="0"/>
              </a:rPr>
              <a:t>равна </a:t>
            </a:r>
            <a:r>
              <a:rPr lang="ru-RU" sz="1600" dirty="0" smtClean="0">
                <a:solidFill>
                  <a:srgbClr val="FF0000"/>
                </a:solidFill>
                <a:cs typeface="Arial" panose="020B0604020202020204" pitchFamily="34" charset="0"/>
              </a:rPr>
              <a:t>сумме </a:t>
            </a:r>
            <a:r>
              <a:rPr lang="ru-RU" sz="1600" dirty="0">
                <a:solidFill>
                  <a:srgbClr val="FF0000"/>
                </a:solidFill>
                <a:cs typeface="Arial" panose="020B0604020202020204" pitchFamily="34" charset="0"/>
              </a:rPr>
              <a:t>строк 1.1 + 1.2</a:t>
            </a:r>
          </a:p>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4311"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a:solidFill>
                  <a:srgbClr val="CC0000"/>
                </a:solidFill>
              </a:rPr>
              <a:t>               </a:t>
            </a:r>
          </a:p>
        </p:txBody>
      </p:sp>
      <p:sp>
        <p:nvSpPr>
          <p:cNvPr id="1228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pitchFamily="34" charset="0"/>
                <a:ea typeface="Times New Roman" pitchFamily="18" charset="0"/>
                <a:cs typeface="Arial" pitchFamily="34" charset="0"/>
              </a:rPr>
              <a:t>														продолжение таблицы 2350</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9"/>
          <p:cNvSpPr>
            <a:spLocks noChangeArrowheads="1"/>
          </p:cNvSpPr>
          <p:nvPr/>
        </p:nvSpPr>
        <p:spPr bwMode="auto">
          <a:xfrm>
            <a:off x="611560" y="980728"/>
            <a:ext cx="8208963" cy="288925"/>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Добавлены дополнительные графы в </a:t>
            </a:r>
            <a:r>
              <a:rPr lang="ru-RU" sz="1600" b="1" dirty="0">
                <a:latin typeface="Times New Roman" pitchFamily="18" charset="0"/>
                <a:cs typeface="Times New Roman" pitchFamily="18" charset="0"/>
              </a:rPr>
              <a:t>таблицу  </a:t>
            </a:r>
            <a:r>
              <a:rPr lang="ru-RU" sz="1600" b="1" dirty="0" smtClean="0">
                <a:latin typeface="Times New Roman" pitchFamily="18" charset="0"/>
                <a:cs typeface="Times New Roman" pitchFamily="18" charset="0"/>
              </a:rPr>
              <a:t>2511</a:t>
            </a:r>
            <a:endParaRPr lang="ru-RU" sz="1600" b="1" dirty="0">
              <a:latin typeface="Times New Roman" pitchFamily="18" charset="0"/>
              <a:cs typeface="Times New Roman" pitchFamily="18" charset="0"/>
            </a:endParaRPr>
          </a:p>
          <a:p>
            <a:endParaRPr lang="ru-RU" sz="1600" b="1" dirty="0"/>
          </a:p>
        </p:txBody>
      </p:sp>
      <p:sp>
        <p:nvSpPr>
          <p:cNvPr id="25601" name="Rectangle 1"/>
          <p:cNvSpPr>
            <a:spLocks noChangeArrowheads="1"/>
          </p:cNvSpPr>
          <p:nvPr/>
        </p:nvSpPr>
        <p:spPr bwMode="auto">
          <a:xfrm>
            <a:off x="112029" y="1343471"/>
            <a:ext cx="8919942" cy="307777"/>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Профилактические осмотры детей в возрасте 15 – 17 лет с целью сохранения их репродуктивного здоровья</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graphicFrame>
        <p:nvGraphicFramePr>
          <p:cNvPr id="15" name="Таблица 14"/>
          <p:cNvGraphicFramePr>
            <a:graphicFrameLocks noGrp="1"/>
          </p:cNvGraphicFramePr>
          <p:nvPr/>
        </p:nvGraphicFramePr>
        <p:xfrm>
          <a:off x="827584" y="1772816"/>
          <a:ext cx="7920879" cy="2773680"/>
        </p:xfrm>
        <a:graphic>
          <a:graphicData uri="http://schemas.openxmlformats.org/drawingml/2006/table">
            <a:tbl>
              <a:tblPr/>
              <a:tblGrid>
                <a:gridCol w="1944216"/>
                <a:gridCol w="360040"/>
                <a:gridCol w="1080120"/>
                <a:gridCol w="936104"/>
                <a:gridCol w="409344"/>
                <a:gridCol w="883252"/>
                <a:gridCol w="789111"/>
                <a:gridCol w="759346"/>
                <a:gridCol w="759346"/>
              </a:tblGrid>
              <a:tr h="94787">
                <a:tc rowSpan="2">
                  <a:txBody>
                    <a:bodyPr/>
                    <a:lstStyle/>
                    <a:p>
                      <a:pPr algn="ctr">
                        <a:spcAft>
                          <a:spcPts val="0"/>
                        </a:spcAft>
                      </a:pPr>
                      <a:endParaRPr lang="ru-RU" sz="1400" dirty="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dirty="0">
                          <a:latin typeface="Times New Roman"/>
                          <a:ea typeface="Times New Roman"/>
                          <a:cs typeface="Times New Roman"/>
                        </a:rPr>
                        <a:t>№</a:t>
                      </a:r>
                      <a:r>
                        <a:rPr lang="en-US" sz="1400" dirty="0">
                          <a:latin typeface="Times New Roman"/>
                          <a:ea typeface="Times New Roman"/>
                          <a:cs typeface="Times New Roman"/>
                        </a:rPr>
                        <a:t/>
                      </a:r>
                      <a:br>
                        <a:rPr lang="en-US" sz="1400" dirty="0">
                          <a:latin typeface="Times New Roman"/>
                          <a:ea typeface="Times New Roman"/>
                          <a:cs typeface="Times New Roman"/>
                        </a:rPr>
                      </a:br>
                      <a:r>
                        <a:rPr lang="ru-RU" sz="1400" dirty="0">
                          <a:latin typeface="Times New Roman"/>
                          <a:ea typeface="Times New Roman"/>
                          <a:cs typeface="Times New Roman"/>
                        </a:rPr>
                        <a:t>строки</a:t>
                      </a: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spc="-10" dirty="0">
                          <a:latin typeface="Times New Roman"/>
                          <a:ea typeface="Times New Roman"/>
                          <a:cs typeface="Times New Roman"/>
                        </a:rPr>
                        <a:t>Подлежало осмотрам</a:t>
                      </a:r>
                      <a:endParaRPr lang="ru-RU" sz="1400" dirty="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400" spc="-10" dirty="0">
                          <a:latin typeface="Times New Roman"/>
                          <a:ea typeface="Times New Roman"/>
                          <a:cs typeface="Times New Roman"/>
                        </a:rPr>
                        <a:t>из них</a:t>
                      </a:r>
                      <a:r>
                        <a:rPr lang="en-US" sz="1400" spc="-10" dirty="0">
                          <a:latin typeface="Times New Roman"/>
                          <a:ea typeface="Times New Roman"/>
                          <a:cs typeface="Times New Roman"/>
                        </a:rPr>
                        <a:t/>
                      </a:r>
                      <a:br>
                        <a:rPr lang="en-US" sz="1400" spc="-10" dirty="0">
                          <a:latin typeface="Times New Roman"/>
                          <a:ea typeface="Times New Roman"/>
                          <a:cs typeface="Times New Roman"/>
                        </a:rPr>
                      </a:br>
                      <a:r>
                        <a:rPr lang="ru-RU" sz="1400" spc="-10" dirty="0">
                          <a:latin typeface="Times New Roman"/>
                          <a:ea typeface="Times New Roman"/>
                          <a:cs typeface="Times New Roman"/>
                        </a:rPr>
                        <a:t>сельских жителей</a:t>
                      </a:r>
                      <a:endParaRPr lang="ru-RU" sz="1400" dirty="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spc="-1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gridSpan="2">
                  <a:txBody>
                    <a:bodyPr/>
                    <a:lstStyle/>
                    <a:p>
                      <a:pPr algn="ctr">
                        <a:spcAft>
                          <a:spcPts val="0"/>
                        </a:spcAft>
                      </a:pPr>
                      <a:r>
                        <a:rPr lang="ru-RU" sz="1400" spc="-10" dirty="0">
                          <a:solidFill>
                            <a:srgbClr val="FF0000"/>
                          </a:solidFill>
                          <a:latin typeface="Times New Roman"/>
                          <a:ea typeface="Times New Roman"/>
                          <a:cs typeface="Times New Roman"/>
                        </a:rPr>
                        <a:t>Направлено на лечение</a:t>
                      </a:r>
                      <a:endParaRPr lang="ru-RU" sz="1400" dirty="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1400" spc="-10">
                          <a:solidFill>
                            <a:srgbClr val="FF0000"/>
                          </a:solidFill>
                          <a:latin typeface="Times New Roman"/>
                          <a:ea typeface="Times New Roman"/>
                          <a:cs typeface="Times New Roman"/>
                        </a:rPr>
                        <a:t>Пролечено</a:t>
                      </a:r>
                      <a:endParaRPr lang="ru-RU" sz="140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284361">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pc="-10">
                          <a:solidFill>
                            <a:srgbClr val="FF0000"/>
                          </a:solidFill>
                          <a:latin typeface="Times New Roman"/>
                          <a:ea typeface="Times New Roman"/>
                          <a:cs typeface="Times New Roman"/>
                        </a:rPr>
                        <a:t>Всего</a:t>
                      </a:r>
                      <a:endParaRPr lang="ru-RU" sz="1400">
                        <a:latin typeface="Times New Roman"/>
                        <a:ea typeface="Times New Roman"/>
                        <a:cs typeface="Times New Roman"/>
                      </a:endParaRPr>
                    </a:p>
                  </a:txBody>
                  <a:tcPr marL="42654" marR="4265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pc="-10">
                          <a:solidFill>
                            <a:srgbClr val="FF0000"/>
                          </a:solidFill>
                          <a:latin typeface="Times New Roman"/>
                          <a:ea typeface="Times New Roman"/>
                          <a:cs typeface="Times New Roman"/>
                        </a:rPr>
                        <a:t>из них</a:t>
                      </a:r>
                      <a:r>
                        <a:rPr lang="en-US" sz="1400" spc="-10">
                          <a:solidFill>
                            <a:srgbClr val="FF0000"/>
                          </a:solidFill>
                          <a:latin typeface="Times New Roman"/>
                          <a:ea typeface="Times New Roman"/>
                          <a:cs typeface="Times New Roman"/>
                        </a:rPr>
                        <a:t/>
                      </a:r>
                      <a:br>
                        <a:rPr lang="en-US" sz="1400" spc="-10">
                          <a:solidFill>
                            <a:srgbClr val="FF0000"/>
                          </a:solidFill>
                          <a:latin typeface="Times New Roman"/>
                          <a:ea typeface="Times New Roman"/>
                          <a:cs typeface="Times New Roman"/>
                        </a:rPr>
                      </a:br>
                      <a:r>
                        <a:rPr lang="ru-RU" sz="1400" spc="-10">
                          <a:solidFill>
                            <a:srgbClr val="FF0000"/>
                          </a:solidFill>
                          <a:latin typeface="Times New Roman"/>
                          <a:ea typeface="Times New Roman"/>
                          <a:cs typeface="Times New Roman"/>
                        </a:rPr>
                        <a:t>сельских жителей</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pc="-10">
                          <a:solidFill>
                            <a:srgbClr val="FF0000"/>
                          </a:solidFill>
                          <a:latin typeface="Times New Roman"/>
                          <a:ea typeface="Times New Roman"/>
                          <a:cs typeface="Times New Roman"/>
                        </a:rPr>
                        <a:t>Всего</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spc="-10">
                          <a:solidFill>
                            <a:srgbClr val="FF0000"/>
                          </a:solidFill>
                          <a:latin typeface="Times New Roman"/>
                          <a:ea typeface="Times New Roman"/>
                          <a:cs typeface="Times New Roman"/>
                        </a:rPr>
                        <a:t>из них</a:t>
                      </a:r>
                      <a:r>
                        <a:rPr lang="en-US" sz="1400" spc="-10">
                          <a:solidFill>
                            <a:srgbClr val="FF0000"/>
                          </a:solidFill>
                          <a:latin typeface="Times New Roman"/>
                          <a:ea typeface="Times New Roman"/>
                          <a:cs typeface="Times New Roman"/>
                        </a:rPr>
                        <a:t/>
                      </a:r>
                      <a:br>
                        <a:rPr lang="en-US" sz="1400" spc="-10">
                          <a:solidFill>
                            <a:srgbClr val="FF0000"/>
                          </a:solidFill>
                          <a:latin typeface="Times New Roman"/>
                          <a:ea typeface="Times New Roman"/>
                          <a:cs typeface="Times New Roman"/>
                        </a:rPr>
                      </a:br>
                      <a:r>
                        <a:rPr lang="ru-RU" sz="1400" spc="-10">
                          <a:solidFill>
                            <a:srgbClr val="FF0000"/>
                          </a:solidFill>
                          <a:latin typeface="Times New Roman"/>
                          <a:ea typeface="Times New Roman"/>
                          <a:cs typeface="Times New Roman"/>
                        </a:rPr>
                        <a:t>сельских жителей</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4787">
                <a:tc>
                  <a:txBody>
                    <a:bodyPr/>
                    <a:lstStyle/>
                    <a:p>
                      <a:pPr algn="ctr">
                        <a:spcAft>
                          <a:spcPts val="0"/>
                        </a:spcAft>
                      </a:pPr>
                      <a:r>
                        <a:rPr lang="ru-RU" sz="1400">
                          <a:latin typeface="Times New Roman"/>
                          <a:ea typeface="Times New Roman"/>
                          <a:cs typeface="Times New Roman"/>
                        </a:rPr>
                        <a:t>1</a:t>
                      </a: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2</a:t>
                      </a: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3</a:t>
                      </a: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latin typeface="Times New Roman"/>
                          <a:ea typeface="Times New Roman"/>
                          <a:cs typeface="Times New Roman"/>
                        </a:rPr>
                        <a:t>4</a:t>
                      </a: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smtClean="0">
                          <a:latin typeface="Times New Roman"/>
                          <a:ea typeface="Times New Roman"/>
                          <a:cs typeface="Times New Roman"/>
                        </a:rPr>
                        <a:t>…</a:t>
                      </a: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dirty="0">
                          <a:solidFill>
                            <a:srgbClr val="FF0000"/>
                          </a:solidFill>
                          <a:latin typeface="Times New Roman"/>
                          <a:ea typeface="Times New Roman"/>
                          <a:cs typeface="Times New Roman"/>
                        </a:rPr>
                        <a:t>9</a:t>
                      </a: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10</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11</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400">
                          <a:solidFill>
                            <a:srgbClr val="FF0000"/>
                          </a:solidFill>
                          <a:latin typeface="Times New Roman"/>
                          <a:ea typeface="Times New Roman"/>
                          <a:cs typeface="Times New Roman"/>
                        </a:rPr>
                        <a:t>12</a:t>
                      </a: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9574">
                <a:tc>
                  <a:txBody>
                    <a:bodyPr/>
                    <a:lstStyle/>
                    <a:p>
                      <a:pPr>
                        <a:lnSpc>
                          <a:spcPct val="100000"/>
                        </a:lnSpc>
                        <a:spcAft>
                          <a:spcPts val="0"/>
                        </a:spcAft>
                      </a:pPr>
                      <a:r>
                        <a:rPr lang="ru-RU" sz="1400" dirty="0">
                          <a:latin typeface="Times New Roman"/>
                          <a:ea typeface="Times New Roman"/>
                          <a:cs typeface="Times New Roman"/>
                        </a:rPr>
                        <a:t>Осмотрено пациентов, всего</a:t>
                      </a: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latin typeface="Times New Roman"/>
                          <a:ea typeface="Times New Roman"/>
                          <a:cs typeface="Times New Roman"/>
                        </a:rPr>
                        <a:t>1</a:t>
                      </a: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84361">
                <a:tc>
                  <a:txBody>
                    <a:bodyPr/>
                    <a:lstStyle/>
                    <a:p>
                      <a:pPr marL="80010">
                        <a:lnSpc>
                          <a:spcPct val="100000"/>
                        </a:lnSpc>
                        <a:spcAft>
                          <a:spcPts val="0"/>
                        </a:spcAft>
                      </a:pPr>
                      <a:r>
                        <a:rPr lang="ru-RU" sz="1400">
                          <a:latin typeface="Times New Roman"/>
                          <a:ea typeface="Times New Roman"/>
                          <a:cs typeface="Times New Roman"/>
                        </a:rPr>
                        <a:t>из них: </a:t>
                      </a:r>
                    </a:p>
                    <a:p>
                      <a:pPr marL="80010">
                        <a:lnSpc>
                          <a:spcPct val="100000"/>
                        </a:lnSpc>
                        <a:spcAft>
                          <a:spcPts val="0"/>
                        </a:spcAft>
                      </a:pPr>
                      <a:r>
                        <a:rPr lang="ru-RU" sz="1400">
                          <a:latin typeface="Times New Roman"/>
                          <a:ea typeface="Times New Roman"/>
                          <a:cs typeface="Times New Roman"/>
                        </a:rPr>
                        <a:t>мальчиков (урологом-андрологом)</a:t>
                      </a: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latin typeface="Times New Roman"/>
                          <a:ea typeface="Times New Roman"/>
                          <a:cs typeface="Times New Roman"/>
                        </a:rPr>
                        <a:t>1.1</a:t>
                      </a: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7979">
                <a:tc>
                  <a:txBody>
                    <a:bodyPr/>
                    <a:lstStyle/>
                    <a:p>
                      <a:pPr>
                        <a:lnSpc>
                          <a:spcPct val="100000"/>
                        </a:lnSpc>
                        <a:spcAft>
                          <a:spcPts val="0"/>
                        </a:spcAft>
                      </a:pPr>
                      <a:r>
                        <a:rPr lang="ru-RU" sz="1400" dirty="0">
                          <a:latin typeface="Times New Roman"/>
                          <a:ea typeface="Times New Roman"/>
                          <a:cs typeface="Times New Roman"/>
                        </a:rPr>
                        <a:t>  девочек (</a:t>
                      </a:r>
                      <a:r>
                        <a:rPr lang="ru-RU" sz="1400" dirty="0" smtClean="0">
                          <a:latin typeface="Times New Roman"/>
                          <a:ea typeface="Times New Roman"/>
                          <a:cs typeface="Times New Roman"/>
                        </a:rPr>
                        <a:t>акушером-</a:t>
                      </a:r>
                    </a:p>
                    <a:p>
                      <a:pPr>
                        <a:lnSpc>
                          <a:spcPct val="100000"/>
                        </a:lnSpc>
                        <a:spcAft>
                          <a:spcPts val="0"/>
                        </a:spcAft>
                      </a:pPr>
                      <a:r>
                        <a:rPr lang="ru-RU" sz="1400" dirty="0" smtClean="0">
                          <a:latin typeface="Times New Roman"/>
                          <a:ea typeface="Times New Roman"/>
                          <a:cs typeface="Times New Roman"/>
                        </a:rPr>
                        <a:t>  гинекологом</a:t>
                      </a:r>
                      <a:r>
                        <a:rPr lang="ru-RU" sz="1400" dirty="0">
                          <a:latin typeface="Times New Roman"/>
                          <a:ea typeface="Times New Roman"/>
                          <a:cs typeface="Times New Roman"/>
                        </a:rPr>
                        <a:t>)</a:t>
                      </a: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latin typeface="Times New Roman"/>
                          <a:ea typeface="Times New Roman"/>
                          <a:cs typeface="Times New Roman"/>
                        </a:rPr>
                        <a:t>1.2</a:t>
                      </a: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1400" dirty="0">
                        <a:latin typeface="Times New Roman"/>
                        <a:ea typeface="Times New Roman"/>
                        <a:cs typeface="Times New Roman"/>
                      </a:endParaRPr>
                    </a:p>
                  </a:txBody>
                  <a:tcPr marL="42654" marR="4265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7" name="Rectangle 9"/>
          <p:cNvSpPr>
            <a:spLocks noChangeArrowheads="1"/>
          </p:cNvSpPr>
          <p:nvPr/>
        </p:nvSpPr>
        <p:spPr bwMode="auto">
          <a:xfrm>
            <a:off x="575048" y="4725144"/>
            <a:ext cx="7813376" cy="936104"/>
          </a:xfrm>
          <a:prstGeom prst="rect">
            <a:avLst/>
          </a:prstGeom>
          <a:noFill/>
          <a:ln w="9525">
            <a:noFill/>
            <a:miter lim="800000"/>
            <a:headEnd/>
            <a:tailEnd/>
          </a:ln>
          <a:effectLst/>
        </p:spPr>
        <p:txBody>
          <a:bodyPr wrap="none" anchor="ctr"/>
          <a:lstStyle/>
          <a:p>
            <a:endParaRPr lang="ru-RU" sz="1600" dirty="0" smtClean="0">
              <a:solidFill>
                <a:srgbClr val="FF0000"/>
              </a:solidFill>
              <a:latin typeface="Times New Roman" pitchFamily="18" charset="0"/>
              <a:cs typeface="Times New Roman" pitchFamily="18" charset="0"/>
            </a:endParaRPr>
          </a:p>
          <a:p>
            <a:endParaRPr lang="ru-RU" sz="1600" b="1" dirty="0"/>
          </a:p>
        </p:txBody>
      </p:sp>
    </p:spTree>
    <p:extLst>
      <p:ext uri="{BB962C8B-B14F-4D97-AF65-F5344CB8AC3E}">
        <p14:creationId xmlns:p14="http://schemas.microsoft.com/office/powerpoint/2010/main" val="295891467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76226" y="99672"/>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3794" name="Rectangle 2"/>
          <p:cNvSpPr>
            <a:spLocks noGrp="1" noChangeArrowheads="1"/>
          </p:cNvSpPr>
          <p:nvPr>
            <p:ph type="title"/>
          </p:nvPr>
        </p:nvSpPr>
        <p:spPr>
          <a:xfrm>
            <a:off x="276225" y="452845"/>
            <a:ext cx="1905000" cy="3810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2514 </a:t>
            </a:r>
            <a:endParaRPr lang="ru-RU" altLang="ru-RU" sz="2000" dirty="0" smtClean="0">
              <a:solidFill>
                <a:schemeClr val="bg1"/>
              </a:solidFill>
              <a:latin typeface="Times New Roman" pitchFamily="18" charset="0"/>
            </a:endParaRPr>
          </a:p>
        </p:txBody>
      </p:sp>
      <p:sp>
        <p:nvSpPr>
          <p:cNvPr id="3379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3796" name="Rectangle 4"/>
          <p:cNvSpPr>
            <a:spLocks noChangeArrowheads="1"/>
          </p:cNvSpPr>
          <p:nvPr/>
        </p:nvSpPr>
        <p:spPr bwMode="auto">
          <a:xfrm>
            <a:off x="1771717" y="145778"/>
            <a:ext cx="62484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400" b="1" dirty="0">
                <a:solidFill>
                  <a:schemeClr val="bg1"/>
                </a:solidFill>
                <a:latin typeface="Times New Roman" pitchFamily="18" charset="0"/>
              </a:rPr>
              <a:t>Целевые осмотры на </a:t>
            </a:r>
            <a:r>
              <a:rPr lang="ru-RU" altLang="ru-RU" sz="2400" b="1" dirty="0" err="1">
                <a:solidFill>
                  <a:schemeClr val="bg1"/>
                </a:solidFill>
                <a:latin typeface="Times New Roman" pitchFamily="18" charset="0"/>
              </a:rPr>
              <a:t>онкопатологию</a:t>
            </a:r>
            <a:r>
              <a:rPr lang="ru-RU" altLang="ru-RU" sz="2400" dirty="0">
                <a:solidFill>
                  <a:schemeClr val="bg1"/>
                </a:solidFill>
                <a:latin typeface="Times New Roman" pitchFamily="18" charset="0"/>
              </a:rPr>
              <a:t> </a:t>
            </a:r>
          </a:p>
        </p:txBody>
      </p:sp>
      <p:graphicFrame>
        <p:nvGraphicFramePr>
          <p:cNvPr id="211447" name="Group 503"/>
          <p:cNvGraphicFramePr>
            <a:graphicFrameLocks noGrp="1"/>
          </p:cNvGraphicFramePr>
          <p:nvPr>
            <p:ph idx="1"/>
            <p:extLst/>
          </p:nvPr>
        </p:nvGraphicFramePr>
        <p:xfrm>
          <a:off x="190500" y="1009531"/>
          <a:ext cx="8763000" cy="4985894"/>
        </p:xfrm>
        <a:graphic>
          <a:graphicData uri="http://schemas.openxmlformats.org/drawingml/2006/table">
            <a:tbl>
              <a:tblPr/>
              <a:tblGrid>
                <a:gridCol w="4398963"/>
                <a:gridCol w="547687"/>
                <a:gridCol w="920750"/>
                <a:gridCol w="990600"/>
                <a:gridCol w="914400"/>
                <a:gridCol w="990600"/>
              </a:tblGrid>
              <a:tr h="749808">
                <a:tc rowSpan="2">
                  <a:txBody>
                    <a:bodyPr/>
                    <a:lstStyle/>
                    <a:p>
                      <a:pPr marL="0" marR="0" lvl="0" indent="0" algn="l" defTabSz="914400" rtl="0" eaLnBrk="0" fontAlgn="base" latinLnBrk="0" hangingPunct="0">
                        <a:lnSpc>
                          <a:spcPct val="100000"/>
                        </a:lnSpc>
                        <a:spcBef>
                          <a:spcPct val="20000"/>
                        </a:spcBef>
                        <a:spcAft>
                          <a:spcPct val="0"/>
                        </a:spcAft>
                        <a:buClr>
                          <a:schemeClr val="bg2"/>
                        </a:buClr>
                        <a:buSzPct val="75000"/>
                        <a:buFont typeface="Wingdings" pitchFamily="2" charset="2"/>
                        <a:buNone/>
                        <a:tabLst/>
                      </a:pPr>
                      <a:endParaRPr kumimoji="0" lang="ru-RU" sz="3600" b="0" i="0" u="none" strike="noStrike" cap="none" normalizeH="0" baseline="0" dirty="0" smtClean="0">
                        <a:ln>
                          <a:noFill/>
                        </a:ln>
                        <a:solidFill>
                          <a:schemeClr val="tx1"/>
                        </a:solidFill>
                        <a:effectLst/>
                        <a:latin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grid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них: направлено в онкологические учреждения</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r>
              <a:tr h="369888">
                <a:tc vMerge="1">
                  <a:txBody>
                    <a:bodyPr/>
                    <a:lstStyle/>
                    <a:p>
                      <a:endParaRPr lang="ru-RU"/>
                    </a:p>
                  </a:txBody>
                  <a:tcPr/>
                </a:tc>
                <a:tc vMerge="1">
                  <a:txBody>
                    <a:bodyPr/>
                    <a:lstStyle/>
                    <a:p>
                      <a:endParaRPr lang="ru-RU"/>
                    </a:p>
                  </a:txBody>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мужчины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женщины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мужчины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женщины</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Осмотрено с целью выявления онкологической патологии, всего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в смотровых кабинетах</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в женских консультациях</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осмотрено: при реализации скрининговых программ</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75723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при диспансеризации (профилактических осмотрах) отдельных контингентов населения (кроме пациентов с хроническими заболеваниями)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18160">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при диспансеризации пациентов с хроническими заболеваниями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Из стр.1: направлено: на цитологическое исследование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10896">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на гистологическое исследование</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1448" name="Rectangle 504"/>
          <p:cNvSpPr>
            <a:spLocks noChangeArrowheads="1"/>
          </p:cNvSpPr>
          <p:nvPr/>
        </p:nvSpPr>
        <p:spPr bwMode="auto">
          <a:xfrm>
            <a:off x="5334000" y="3124200"/>
            <a:ext cx="3581400" cy="14478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В данной таблице, указываются </a:t>
            </a:r>
            <a:r>
              <a:rPr lang="ru-RU" sz="1600" b="1" dirty="0">
                <a:solidFill>
                  <a:srgbClr val="FF0000"/>
                </a:solidFill>
                <a:cs typeface="Arial" pitchFamily="34" charset="0"/>
              </a:rPr>
              <a:t>только</a:t>
            </a:r>
            <a:r>
              <a:rPr lang="ru-RU" sz="1600" b="1" dirty="0">
                <a:cs typeface="Arial" pitchFamily="34" charset="0"/>
              </a:rPr>
              <a:t> целевые осмотры</a:t>
            </a:r>
          </a:p>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Строка 1 может быть больше суммы строк 2+3</a:t>
            </a:r>
          </a:p>
        </p:txBody>
      </p:sp>
      <p:sp>
        <p:nvSpPr>
          <p:cNvPr id="8"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4376074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02034"/>
          </a:xfrm>
        </p:spPr>
        <p:txBody>
          <a:bodyPr/>
          <a:lstStyle/>
          <a:p>
            <a:pPr lvl="0"/>
            <a:r>
              <a:rPr lang="ru-RU" sz="3200" b="1" dirty="0" smtClean="0"/>
              <a:t/>
            </a:r>
            <a:br>
              <a:rPr lang="ru-RU" sz="3200" b="1" dirty="0" smtClean="0"/>
            </a:br>
            <a:r>
              <a:rPr lang="ru-RU" sz="3200" b="1" dirty="0"/>
              <a:t/>
            </a:r>
            <a:br>
              <a:rPr lang="ru-RU" sz="3200" b="1" dirty="0"/>
            </a:br>
            <a:r>
              <a:rPr lang="ru-RU" sz="3200" b="1" dirty="0" smtClean="0"/>
              <a:t/>
            </a:r>
            <a:br>
              <a:rPr lang="ru-RU" sz="3200" b="1" dirty="0" smtClean="0"/>
            </a:br>
            <a:r>
              <a:rPr lang="ru-RU" sz="3200" b="1" dirty="0"/>
              <a:t/>
            </a:r>
            <a:br>
              <a:rPr lang="ru-RU" sz="3200" b="1" dirty="0"/>
            </a:br>
            <a:r>
              <a:rPr lang="ru-RU" sz="3200" b="1" dirty="0" smtClean="0"/>
              <a:t>Внесены </a:t>
            </a:r>
            <a:r>
              <a:rPr lang="ru-RU" sz="3200" b="1" dirty="0"/>
              <a:t>изменения в таблицу  </a:t>
            </a:r>
            <a:r>
              <a:rPr lang="ru-RU" sz="3200" b="1" dirty="0" smtClean="0"/>
              <a:t>2515 </a:t>
            </a:r>
            <a:r>
              <a:rPr lang="ru-RU" sz="2000" b="1" dirty="0" smtClean="0"/>
              <a:t>(</a:t>
            </a:r>
            <a:r>
              <a:rPr lang="ru-RU" sz="1800" b="1" dirty="0" smtClean="0">
                <a:latin typeface="Times New Roman" pitchFamily="18" charset="0"/>
                <a:ea typeface="Calibri" pitchFamily="34" charset="0"/>
                <a:cs typeface="Times New Roman" pitchFamily="18" charset="0"/>
              </a:rPr>
              <a:t>Медицинское </a:t>
            </a:r>
            <a:r>
              <a:rPr lang="ru-RU" sz="1800" b="1" dirty="0">
                <a:latin typeface="Times New Roman" pitchFamily="18" charset="0"/>
                <a:ea typeface="Calibri" pitchFamily="34" charset="0"/>
                <a:cs typeface="Times New Roman" pitchFamily="18" charset="0"/>
              </a:rPr>
              <a:t>освидетельствование лиц на состояние алкогольного, наркотического и иного токсического опьянения, проведенное специалистами медицинских </a:t>
            </a:r>
            <a:r>
              <a:rPr lang="ru-RU" sz="1800" b="1" dirty="0" smtClean="0">
                <a:latin typeface="Times New Roman" pitchFamily="18" charset="0"/>
                <a:ea typeface="Calibri" pitchFamily="34" charset="0"/>
                <a:cs typeface="Times New Roman" pitchFamily="18" charset="0"/>
              </a:rPr>
              <a:t>организаций)</a:t>
            </a:r>
            <a:r>
              <a:rPr lang="ru-RU" sz="1800" b="1" dirty="0">
                <a:latin typeface="Times New Roman" pitchFamily="18" charset="0"/>
                <a:ea typeface="Calibri" pitchFamily="34" charset="0"/>
                <a:cs typeface="Times New Roman" pitchFamily="18" charset="0"/>
              </a:rPr>
              <a:t/>
            </a:r>
            <a:br>
              <a:rPr lang="ru-RU" sz="1800" b="1" dirty="0">
                <a:latin typeface="Times New Roman" pitchFamily="18" charset="0"/>
                <a:ea typeface="Calibri" pitchFamily="34" charset="0"/>
                <a:cs typeface="Times New Roman" pitchFamily="18" charset="0"/>
              </a:rPr>
            </a:br>
            <a:r>
              <a:rPr lang="ru-RU" sz="3200" b="1" dirty="0"/>
              <a:t/>
            </a:r>
            <a:br>
              <a:rPr lang="ru-RU" sz="3200" b="1" dirty="0"/>
            </a:br>
            <a:endParaRPr lang="ru-RU" sz="3200" dirty="0"/>
          </a:p>
        </p:txBody>
      </p:sp>
      <p:graphicFrame>
        <p:nvGraphicFramePr>
          <p:cNvPr id="5" name="Таблица 4"/>
          <p:cNvGraphicFramePr>
            <a:graphicFrameLocks noGrp="1"/>
          </p:cNvGraphicFramePr>
          <p:nvPr>
            <p:ph type="tbl" idx="1"/>
            <p:extLst>
              <p:ext uri="{D42A27DB-BD31-4B8C-83A1-F6EECF244321}">
                <p14:modId xmlns:p14="http://schemas.microsoft.com/office/powerpoint/2010/main" val="894270918"/>
              </p:ext>
            </p:extLst>
          </p:nvPr>
        </p:nvGraphicFramePr>
        <p:xfrm>
          <a:off x="539750" y="1916832"/>
          <a:ext cx="8352928" cy="3235047"/>
        </p:xfrm>
        <a:graphic>
          <a:graphicData uri="http://schemas.openxmlformats.org/drawingml/2006/table">
            <a:tbl>
              <a:tblPr/>
              <a:tblGrid>
                <a:gridCol w="1728192"/>
                <a:gridCol w="576064"/>
                <a:gridCol w="1080120"/>
                <a:gridCol w="936104"/>
                <a:gridCol w="1008112"/>
                <a:gridCol w="1010685"/>
                <a:gridCol w="933531"/>
                <a:gridCol w="1080120"/>
              </a:tblGrid>
              <a:tr h="313708">
                <a:tc rowSpan="3">
                  <a:txBody>
                    <a:bodyPr/>
                    <a:lstStyle/>
                    <a:p>
                      <a:pPr algn="ctr">
                        <a:lnSpc>
                          <a:spcPct val="100000"/>
                        </a:lnSpc>
                        <a:spcAft>
                          <a:spcPts val="0"/>
                        </a:spcAft>
                      </a:pPr>
                      <a:r>
                        <a:rPr lang="ru-RU" sz="1400" dirty="0">
                          <a:solidFill>
                            <a:schemeClr val="tx1"/>
                          </a:solidFill>
                          <a:latin typeface="Times New Roman"/>
                          <a:ea typeface="Calibri"/>
                          <a:cs typeface="Times New Roman"/>
                        </a:rPr>
                        <a:t>Наименование</a:t>
                      </a:r>
                      <a:endParaRPr lang="ru-RU" sz="14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71755" marR="71755" algn="ctr">
                        <a:lnSpc>
                          <a:spcPct val="100000"/>
                        </a:lnSpc>
                        <a:spcAft>
                          <a:spcPts val="0"/>
                        </a:spcAft>
                      </a:pPr>
                      <a:r>
                        <a:rPr lang="ru-RU" sz="1200" dirty="0">
                          <a:solidFill>
                            <a:schemeClr val="tx1"/>
                          </a:solidFill>
                          <a:latin typeface="Times New Roman"/>
                          <a:ea typeface="Calibri"/>
                          <a:cs typeface="Times New Roman"/>
                        </a:rPr>
                        <a:t>№ </a:t>
                      </a:r>
                      <a:r>
                        <a:rPr lang="ru-RU" sz="1200" dirty="0" err="1" smtClean="0">
                          <a:solidFill>
                            <a:schemeClr val="tx1"/>
                          </a:solidFill>
                          <a:latin typeface="Times New Roman"/>
                          <a:ea typeface="Calibri"/>
                          <a:cs typeface="Times New Roman"/>
                        </a:rPr>
                        <a:t>стро-ки</a:t>
                      </a:r>
                      <a:r>
                        <a:rPr lang="ru-RU" sz="1200" dirty="0" smtClean="0">
                          <a:solidFill>
                            <a:schemeClr val="tx1"/>
                          </a:solidFill>
                          <a:latin typeface="Times New Roman"/>
                          <a:ea typeface="Calibri"/>
                          <a:cs typeface="Times New Roman"/>
                        </a:rPr>
                        <a:t>.</a:t>
                      </a:r>
                      <a:endParaRPr lang="ru-RU" sz="12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lnSpc>
                          <a:spcPct val="100000"/>
                        </a:lnSpc>
                        <a:spcAft>
                          <a:spcPts val="0"/>
                        </a:spcAft>
                      </a:pPr>
                      <a:r>
                        <a:rPr lang="ru-RU" sz="1200" baseline="0" dirty="0">
                          <a:solidFill>
                            <a:schemeClr val="tx1"/>
                          </a:solidFill>
                          <a:latin typeface="Times New Roman"/>
                          <a:ea typeface="Calibri"/>
                          <a:cs typeface="Times New Roman"/>
                        </a:rPr>
                        <a:t>Число лиц, направленных на </a:t>
                      </a:r>
                      <a:r>
                        <a:rPr lang="ru-RU" sz="1200" baseline="0" dirty="0" err="1" smtClean="0">
                          <a:solidFill>
                            <a:schemeClr val="tx1"/>
                          </a:solidFill>
                          <a:latin typeface="Times New Roman"/>
                          <a:ea typeface="Calibri"/>
                          <a:cs typeface="Times New Roman"/>
                        </a:rPr>
                        <a:t>освидетельст-вование</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5">
                  <a:txBody>
                    <a:bodyPr/>
                    <a:lstStyle/>
                    <a:p>
                      <a:pPr algn="ctr">
                        <a:lnSpc>
                          <a:spcPts val="900"/>
                        </a:lnSpc>
                        <a:spcAft>
                          <a:spcPts val="0"/>
                        </a:spcAft>
                      </a:pPr>
                      <a:r>
                        <a:rPr lang="ru-RU" sz="1200" dirty="0">
                          <a:solidFill>
                            <a:schemeClr val="tx1"/>
                          </a:solidFill>
                          <a:latin typeface="Times New Roman"/>
                          <a:ea typeface="Calibri"/>
                          <a:cs typeface="Times New Roman"/>
                        </a:rPr>
                        <a:t>Результаты освидетельствования</a:t>
                      </a:r>
                      <a:endParaRPr lang="ru-RU" sz="12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265576">
                <a:tc vMerge="1">
                  <a:txBody>
                    <a:bodyPr/>
                    <a:lstStyle/>
                    <a:p>
                      <a:endParaRPr lang="ru-RU"/>
                    </a:p>
                  </a:txBody>
                  <a:tcPr/>
                </a:tc>
                <a:tc vMerge="1">
                  <a:txBody>
                    <a:bodyPr/>
                    <a:lstStyle/>
                    <a:p>
                      <a:endParaRPr lang="ru-RU"/>
                    </a:p>
                  </a:txBody>
                  <a:tcPr/>
                </a:tc>
                <a:tc vMerge="1">
                  <a:txBody>
                    <a:bodyPr/>
                    <a:lstStyle/>
                    <a:p>
                      <a:endParaRPr lang="ru-RU"/>
                    </a:p>
                  </a:txBody>
                  <a:tcPr/>
                </a:tc>
                <a:tc gridSpan="3">
                  <a:txBody>
                    <a:bodyPr/>
                    <a:lstStyle/>
                    <a:p>
                      <a:pPr algn="ctr">
                        <a:lnSpc>
                          <a:spcPct val="100000"/>
                        </a:lnSpc>
                        <a:spcAft>
                          <a:spcPts val="0"/>
                        </a:spcAft>
                      </a:pPr>
                      <a:r>
                        <a:rPr lang="ru-RU" sz="1200" baseline="0" dirty="0">
                          <a:solidFill>
                            <a:schemeClr val="tx1"/>
                          </a:solidFill>
                          <a:latin typeface="Times New Roman"/>
                          <a:ea typeface="Calibri"/>
                          <a:cs typeface="Times New Roman"/>
                        </a:rPr>
                        <a:t>установлено: </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gn="ctr">
                        <a:lnSpc>
                          <a:spcPct val="100000"/>
                        </a:lnSpc>
                        <a:spcAft>
                          <a:spcPts val="0"/>
                        </a:spcAft>
                      </a:pPr>
                      <a:r>
                        <a:rPr lang="ru-RU" sz="1200" baseline="0">
                          <a:solidFill>
                            <a:schemeClr val="tx1"/>
                          </a:solidFill>
                          <a:latin typeface="Times New Roman"/>
                          <a:ea typeface="Calibri"/>
                          <a:cs typeface="Times New Roman"/>
                        </a:rPr>
                        <a:t>опьянение не установлено</a:t>
                      </a:r>
                      <a:endParaRPr lang="ru-RU" sz="1200" baseline="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lnSpc>
                          <a:spcPct val="100000"/>
                        </a:lnSpc>
                        <a:spcAft>
                          <a:spcPts val="0"/>
                        </a:spcAft>
                      </a:pPr>
                      <a:r>
                        <a:rPr lang="ru-RU" sz="1200" baseline="0" dirty="0">
                          <a:solidFill>
                            <a:schemeClr val="tx1"/>
                          </a:solidFill>
                          <a:latin typeface="Times New Roman"/>
                          <a:ea typeface="Calibri"/>
                          <a:cs typeface="Times New Roman"/>
                        </a:rPr>
                        <a:t>число отказов от </a:t>
                      </a:r>
                      <a:r>
                        <a:rPr lang="ru-RU" sz="1200" baseline="0" dirty="0" err="1" smtClean="0">
                          <a:solidFill>
                            <a:schemeClr val="tx1"/>
                          </a:solidFill>
                          <a:latin typeface="Times New Roman"/>
                          <a:ea typeface="Calibri"/>
                          <a:cs typeface="Times New Roman"/>
                        </a:rPr>
                        <a:t>освидетель</a:t>
                      </a:r>
                      <a:r>
                        <a:rPr lang="ru-RU" sz="1200" baseline="0" dirty="0" smtClean="0">
                          <a:solidFill>
                            <a:schemeClr val="tx1"/>
                          </a:solidFill>
                          <a:latin typeface="Times New Roman"/>
                          <a:ea typeface="Calibri"/>
                          <a:cs typeface="Times New Roman"/>
                        </a:rPr>
                        <a:t>-</a:t>
                      </a:r>
                    </a:p>
                    <a:p>
                      <a:pPr algn="ctr">
                        <a:lnSpc>
                          <a:spcPct val="100000"/>
                        </a:lnSpc>
                        <a:spcAft>
                          <a:spcPts val="0"/>
                        </a:spcAft>
                      </a:pPr>
                      <a:r>
                        <a:rPr lang="ru-RU" sz="1200" baseline="0" dirty="0" err="1" smtClean="0">
                          <a:solidFill>
                            <a:schemeClr val="tx1"/>
                          </a:solidFill>
                          <a:latin typeface="Times New Roman"/>
                          <a:ea typeface="Calibri"/>
                          <a:cs typeface="Times New Roman"/>
                        </a:rPr>
                        <a:t>ствования</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9672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lnSpc>
                          <a:spcPct val="100000"/>
                        </a:lnSpc>
                        <a:spcAft>
                          <a:spcPts val="0"/>
                        </a:spcAft>
                      </a:pPr>
                      <a:r>
                        <a:rPr lang="ru-RU" sz="1200" baseline="0" dirty="0">
                          <a:solidFill>
                            <a:schemeClr val="tx1"/>
                          </a:solidFill>
                          <a:latin typeface="Times New Roman"/>
                          <a:ea typeface="Calibri"/>
                          <a:cs typeface="Times New Roman"/>
                        </a:rPr>
                        <a:t>алкогольное опьянение</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200" baseline="0" dirty="0">
                          <a:solidFill>
                            <a:schemeClr val="tx1"/>
                          </a:solidFill>
                          <a:latin typeface="Times New Roman"/>
                          <a:ea typeface="Calibri"/>
                          <a:cs typeface="Times New Roman"/>
                        </a:rPr>
                        <a:t>опьянение наркотиками</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200" baseline="0" dirty="0">
                          <a:solidFill>
                            <a:schemeClr val="tx1"/>
                          </a:solidFill>
                          <a:latin typeface="Times New Roman"/>
                          <a:ea typeface="Calibri"/>
                          <a:cs typeface="Times New Roman"/>
                        </a:rPr>
                        <a:t>опьянение </a:t>
                      </a:r>
                      <a:r>
                        <a:rPr lang="ru-RU" sz="1200" baseline="0" dirty="0" err="1" smtClean="0">
                          <a:solidFill>
                            <a:schemeClr val="tx1"/>
                          </a:solidFill>
                          <a:latin typeface="Times New Roman"/>
                          <a:ea typeface="Calibri"/>
                          <a:cs typeface="Times New Roman"/>
                        </a:rPr>
                        <a:t>ненаркоти-ческими</a:t>
                      </a:r>
                      <a:r>
                        <a:rPr lang="ru-RU" sz="1200" baseline="0" dirty="0" smtClean="0">
                          <a:solidFill>
                            <a:schemeClr val="tx1"/>
                          </a:solidFill>
                          <a:latin typeface="Times New Roman"/>
                          <a:ea typeface="Calibri"/>
                          <a:cs typeface="Times New Roman"/>
                        </a:rPr>
                        <a:t> </a:t>
                      </a:r>
                      <a:r>
                        <a:rPr lang="ru-RU" sz="1200" baseline="0" dirty="0">
                          <a:solidFill>
                            <a:schemeClr val="tx1"/>
                          </a:solidFill>
                          <a:latin typeface="Times New Roman"/>
                          <a:ea typeface="Calibri"/>
                          <a:cs typeface="Times New Roman"/>
                        </a:rPr>
                        <a:t>ПАВ</a:t>
                      </a:r>
                      <a:endParaRPr lang="ru-RU" sz="1200" baseline="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309839">
                <a:tc>
                  <a:txBody>
                    <a:bodyPr/>
                    <a:lstStyle/>
                    <a:p>
                      <a:pPr algn="ctr">
                        <a:lnSpc>
                          <a:spcPct val="100000"/>
                        </a:lnSpc>
                        <a:spcAft>
                          <a:spcPts val="0"/>
                        </a:spcAft>
                      </a:pPr>
                      <a:r>
                        <a:rPr lang="ru-RU" sz="1400">
                          <a:solidFill>
                            <a:schemeClr val="tx1"/>
                          </a:solidFill>
                          <a:latin typeface="Times New Roman"/>
                          <a:ea typeface="Calibri"/>
                          <a:cs typeface="Times New Roman"/>
                        </a:rPr>
                        <a:t>1</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chemeClr val="tx1"/>
                          </a:solidFill>
                          <a:latin typeface="Times New Roman"/>
                          <a:ea typeface="Calibri"/>
                          <a:cs typeface="Times New Roman"/>
                        </a:rPr>
                        <a:t>2</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smtClean="0">
                          <a:solidFill>
                            <a:schemeClr val="tx1"/>
                          </a:solidFill>
                          <a:latin typeface="Times New Roman"/>
                          <a:ea typeface="Calibri"/>
                          <a:cs typeface="Times New Roman"/>
                        </a:rPr>
                        <a:t>3</a:t>
                      </a: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solidFill>
                            <a:schemeClr val="tx1"/>
                          </a:solidFill>
                          <a:latin typeface="Times New Roman"/>
                          <a:ea typeface="Calibri"/>
                          <a:cs typeface="Times New Roman"/>
                        </a:rPr>
                        <a:t>4</a:t>
                      </a:r>
                      <a:endParaRPr lang="ru-RU" sz="14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chemeClr val="tx1"/>
                          </a:solidFill>
                          <a:latin typeface="Times New Roman"/>
                          <a:ea typeface="Calibri"/>
                          <a:cs typeface="Times New Roman"/>
                        </a:rPr>
                        <a:t>5</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solidFill>
                            <a:schemeClr val="tx1"/>
                          </a:solidFill>
                          <a:latin typeface="Times New Roman"/>
                          <a:ea typeface="Calibri"/>
                          <a:cs typeface="Times New Roman"/>
                        </a:rPr>
                        <a:t>6</a:t>
                      </a:r>
                      <a:endParaRPr lang="ru-RU" sz="14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dirty="0">
                          <a:solidFill>
                            <a:schemeClr val="tx1"/>
                          </a:solidFill>
                          <a:latin typeface="Times New Roman"/>
                          <a:ea typeface="Calibri"/>
                          <a:cs typeface="Times New Roman"/>
                        </a:rPr>
                        <a:t>7</a:t>
                      </a:r>
                      <a:endParaRPr lang="ru-RU" sz="14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chemeClr val="tx1"/>
                          </a:solidFill>
                          <a:latin typeface="Times New Roman"/>
                          <a:ea typeface="Calibri"/>
                          <a:cs typeface="Times New Roman"/>
                        </a:rPr>
                        <a:t>8</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9839">
                <a:tc>
                  <a:txBody>
                    <a:bodyPr/>
                    <a:lstStyle/>
                    <a:p>
                      <a:pPr>
                        <a:lnSpc>
                          <a:spcPct val="100000"/>
                        </a:lnSpc>
                        <a:spcAft>
                          <a:spcPts val="0"/>
                        </a:spcAft>
                      </a:pPr>
                      <a:r>
                        <a:rPr lang="ru-RU" sz="1400" dirty="0">
                          <a:solidFill>
                            <a:schemeClr val="tx1"/>
                          </a:solidFill>
                          <a:latin typeface="Times New Roman"/>
                          <a:ea typeface="Calibri"/>
                          <a:cs typeface="Times New Roman"/>
                        </a:rPr>
                        <a:t>Всего</a:t>
                      </a:r>
                      <a:endParaRPr lang="ru-RU" sz="1400" dirty="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chemeClr val="tx1"/>
                          </a:solidFill>
                          <a:latin typeface="Times New Roman"/>
                          <a:ea typeface="Calibri"/>
                          <a:cs typeface="Times New Roman"/>
                        </a:rPr>
                        <a:t>01</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39356">
                <a:tc>
                  <a:txBody>
                    <a:bodyPr/>
                    <a:lstStyle/>
                    <a:p>
                      <a:pPr>
                        <a:lnSpc>
                          <a:spcPct val="100000"/>
                        </a:lnSpc>
                        <a:spcAft>
                          <a:spcPts val="0"/>
                        </a:spcAft>
                      </a:pPr>
                      <a:r>
                        <a:rPr lang="ru-RU" sz="1400" dirty="0">
                          <a:solidFill>
                            <a:schemeClr val="tx1"/>
                          </a:solidFill>
                          <a:latin typeface="Times New Roman"/>
                          <a:ea typeface="Calibri"/>
                          <a:cs typeface="Times New Roman"/>
                        </a:rPr>
                        <a:t>из них (из стр.01)  управляют транспортным </a:t>
                      </a:r>
                      <a:endParaRPr lang="ru-RU" sz="1400" dirty="0" smtClean="0">
                        <a:solidFill>
                          <a:schemeClr val="tx1"/>
                        </a:solidFill>
                        <a:latin typeface="Times New Roman"/>
                        <a:ea typeface="Calibri"/>
                        <a:cs typeface="Times New Roman"/>
                      </a:endParaRPr>
                    </a:p>
                    <a:p>
                      <a:pPr>
                        <a:lnSpc>
                          <a:spcPct val="100000"/>
                        </a:lnSpc>
                        <a:spcAft>
                          <a:spcPts val="0"/>
                        </a:spcAft>
                      </a:pPr>
                      <a:r>
                        <a:rPr lang="ru-RU" sz="1400" dirty="0" smtClean="0">
                          <a:solidFill>
                            <a:schemeClr val="tx1"/>
                          </a:solidFill>
                          <a:latin typeface="Times New Roman"/>
                          <a:ea typeface="Calibri"/>
                          <a:cs typeface="Times New Roman"/>
                        </a:rPr>
                        <a:t>средством</a:t>
                      </a:r>
                      <a:endParaRPr lang="ru-RU" sz="1400" dirty="0">
                        <a:solidFill>
                          <a:schemeClr val="tx1"/>
                        </a:solidFill>
                        <a:latin typeface="Times New Roman"/>
                        <a:ea typeface="Times New Roman"/>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ru-RU" sz="1400">
                          <a:solidFill>
                            <a:schemeClr val="tx1"/>
                          </a:solidFill>
                          <a:latin typeface="Times New Roman"/>
                          <a:ea typeface="Calibri"/>
                          <a:cs typeface="Times New Roman"/>
                        </a:rPr>
                        <a:t>02</a:t>
                      </a:r>
                      <a:endParaRPr lang="ru-RU" sz="1400">
                        <a:solidFill>
                          <a:schemeClr val="tx1"/>
                        </a:solidFill>
                        <a:latin typeface="Times New Roman"/>
                        <a:ea typeface="Times New Roman"/>
                        <a:cs typeface="Times New Roman"/>
                      </a:endParaRPr>
                    </a:p>
                  </a:txBody>
                  <a:tcPr marL="43935" marR="4393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ru-RU" sz="1400" dirty="0">
                        <a:solidFill>
                          <a:schemeClr val="tx1"/>
                        </a:solidFill>
                        <a:latin typeface="Times New Roman"/>
                        <a:ea typeface="Calibri"/>
                        <a:cs typeface="Times New Roman"/>
                      </a:endParaRPr>
                    </a:p>
                  </a:txBody>
                  <a:tcPr marL="43935" marR="439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69123188"/>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8"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
        <p:nvSpPr>
          <p:cNvPr id="28674" name="Rectangle 2"/>
          <p:cNvSpPr>
            <a:spLocks noGrp="1" noChangeArrowheads="1"/>
          </p:cNvSpPr>
          <p:nvPr>
            <p:ph type="title"/>
          </p:nvPr>
        </p:nvSpPr>
        <p:spPr>
          <a:xfrm>
            <a:off x="0" y="528005"/>
            <a:ext cx="1905000" cy="3810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251</a:t>
            </a:r>
            <a:r>
              <a:rPr lang="en-US" altLang="ru-RU" sz="2000" b="1" dirty="0" smtClean="0">
                <a:solidFill>
                  <a:schemeClr val="bg1"/>
                </a:solidFill>
                <a:latin typeface="Times New Roman" pitchFamily="18" charset="0"/>
              </a:rPr>
              <a:t>6</a:t>
            </a:r>
            <a:r>
              <a:rPr lang="ru-RU" altLang="ru-RU" sz="2000" b="1" dirty="0" smtClean="0">
                <a:solidFill>
                  <a:schemeClr val="bg1"/>
                </a:solidFill>
                <a:latin typeface="Times New Roman" pitchFamily="18" charset="0"/>
              </a:rPr>
              <a:t> </a:t>
            </a:r>
            <a:endParaRPr lang="ru-RU" altLang="ru-RU" sz="2000" dirty="0" smtClean="0">
              <a:solidFill>
                <a:schemeClr val="bg1"/>
              </a:solidFill>
              <a:latin typeface="Times New Roman" pitchFamily="18" charset="0"/>
            </a:endParaRPr>
          </a:p>
        </p:txBody>
      </p:sp>
      <p:sp>
        <p:nvSpPr>
          <p:cNvPr id="2867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8676" name="Rectangle 4"/>
          <p:cNvSpPr>
            <a:spLocks noChangeArrowheads="1"/>
          </p:cNvSpPr>
          <p:nvPr/>
        </p:nvSpPr>
        <p:spPr bwMode="auto">
          <a:xfrm>
            <a:off x="190500" y="160338"/>
            <a:ext cx="87630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400" b="1" dirty="0">
                <a:solidFill>
                  <a:schemeClr val="bg1"/>
                </a:solidFill>
                <a:latin typeface="Times New Roman" pitchFamily="18" charset="0"/>
              </a:rPr>
              <a:t>Обязательные предварительные и периодические осмотры, проведенные медицинской организацией</a:t>
            </a:r>
          </a:p>
          <a:p>
            <a:pPr algn="ctr">
              <a:spcBef>
                <a:spcPct val="0"/>
              </a:spcBef>
              <a:buFontTx/>
              <a:buNone/>
            </a:pPr>
            <a:r>
              <a:rPr lang="ru-RU" altLang="ru-RU" sz="1800" b="1" dirty="0">
                <a:latin typeface="Times New Roman" pitchFamily="18" charset="0"/>
              </a:rPr>
              <a:t>из таблицы 2510 </a:t>
            </a:r>
            <a:r>
              <a:rPr lang="ru-RU" altLang="ru-RU" sz="1800" dirty="0">
                <a:latin typeface="Times New Roman" pitchFamily="18" charset="0"/>
              </a:rPr>
              <a:t> </a:t>
            </a:r>
          </a:p>
        </p:txBody>
      </p:sp>
      <p:graphicFrame>
        <p:nvGraphicFramePr>
          <p:cNvPr id="211447" name="Group 503"/>
          <p:cNvGraphicFramePr>
            <a:graphicFrameLocks noGrp="1"/>
          </p:cNvGraphicFramePr>
          <p:nvPr>
            <p:ph idx="1"/>
            <p:extLst/>
          </p:nvPr>
        </p:nvGraphicFramePr>
        <p:xfrm>
          <a:off x="152400" y="1219200"/>
          <a:ext cx="8766176" cy="4834509"/>
        </p:xfrm>
        <a:graphic>
          <a:graphicData uri="http://schemas.openxmlformats.org/drawingml/2006/table">
            <a:tbl>
              <a:tblPr/>
              <a:tblGrid>
                <a:gridCol w="2133755">
                  <a:extLst>
                    <a:ext uri="{9D8B030D-6E8A-4147-A177-3AD203B41FA5}"/>
                  </a:extLst>
                </a:gridCol>
                <a:gridCol w="609644">
                  <a:extLst>
                    <a:ext uri="{9D8B030D-6E8A-4147-A177-3AD203B41FA5}"/>
                  </a:extLst>
                </a:gridCol>
                <a:gridCol w="838001">
                  <a:extLst>
                    <a:ext uri="{9D8B030D-6E8A-4147-A177-3AD203B41FA5}"/>
                  </a:extLst>
                </a:gridCol>
                <a:gridCol w="914726">
                  <a:extLst>
                    <a:ext uri="{9D8B030D-6E8A-4147-A177-3AD203B41FA5}"/>
                  </a:extLst>
                </a:gridCol>
                <a:gridCol w="838261">
                  <a:extLst>
                    <a:ext uri="{9D8B030D-6E8A-4147-A177-3AD203B41FA5}"/>
                  </a:extLst>
                </a:gridCol>
                <a:gridCol w="914466">
                  <a:extLst>
                    <a:ext uri="{9D8B030D-6E8A-4147-A177-3AD203B41FA5}"/>
                  </a:extLst>
                </a:gridCol>
                <a:gridCol w="838261">
                  <a:extLst>
                    <a:ext uri="{9D8B030D-6E8A-4147-A177-3AD203B41FA5}"/>
                  </a:extLst>
                </a:gridCol>
                <a:gridCol w="878904">
                  <a:extLst>
                    <a:ext uri="{9D8B030D-6E8A-4147-A177-3AD203B41FA5}"/>
                  </a:extLst>
                </a:gridCol>
                <a:gridCol w="800158">
                  <a:extLst>
                    <a:ext uri="{9D8B030D-6E8A-4147-A177-3AD203B41FA5}"/>
                  </a:extLst>
                </a:gridCol>
              </a:tblGrid>
              <a:tr h="2103397">
                <a:tc>
                  <a:txBody>
                    <a:bodyPr/>
                    <a:lstStyle/>
                    <a:p>
                      <a:pPr marL="0" marR="0" lvl="0" indent="0" algn="ctr" defTabSz="914400" rtl="0" eaLnBrk="0" fontAlgn="base" latinLnBrk="0" hangingPunct="0">
                        <a:lnSpc>
                          <a:spcPct val="100000"/>
                        </a:lnSpc>
                        <a:spcBef>
                          <a:spcPct val="20000"/>
                        </a:spcBef>
                        <a:spcAft>
                          <a:spcPct val="0"/>
                        </a:spcAft>
                        <a:buClr>
                          <a:schemeClr val="bg2"/>
                        </a:buClr>
                        <a:buSzPct val="75000"/>
                        <a:buFont typeface="Wingdings" pitchFamily="2" charset="2"/>
                        <a:buNone/>
                        <a:tabLst/>
                      </a:pPr>
                      <a:r>
                        <a:rPr kumimoji="0" lang="ru-RU" sz="18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Наименование</a:t>
                      </a:r>
                    </a:p>
                  </a:txBody>
                  <a:tcPr marL="91447" marR="91447"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 </a:t>
                      </a: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строки</a:t>
                      </a:r>
                      <a:endParaRPr kumimoji="0" lang="ru-RU" sz="11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Подлежало осмотрам</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Осмотрено</a:t>
                      </a: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Выявлено подозрений на профессиональное заболевание</a:t>
                      </a: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Не имели медицинских противопоказаний к работе</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ru-RU" sz="1200" dirty="0" smtClean="0">
                          <a:latin typeface="Times New Roman" panose="02020603050405020304" pitchFamily="18" charset="0"/>
                          <a:cs typeface="Times New Roman" panose="02020603050405020304" pitchFamily="18" charset="0"/>
                        </a:rPr>
                        <a:t>Имели временные/ постоянные медицинские</a:t>
                      </a:r>
                      <a:r>
                        <a:rPr lang="ru-RU" sz="1200" baseline="0" dirty="0" smtClean="0">
                          <a:latin typeface="Times New Roman" panose="02020603050405020304" pitchFamily="18" charset="0"/>
                          <a:cs typeface="Times New Roman" panose="02020603050405020304" pitchFamily="18" charset="0"/>
                        </a:rPr>
                        <a:t> </a:t>
                      </a:r>
                      <a:r>
                        <a:rPr lang="ru-RU" sz="1200" dirty="0" smtClean="0">
                          <a:latin typeface="Times New Roman" panose="02020603050405020304" pitchFamily="18" charset="0"/>
                          <a:cs typeface="Times New Roman" panose="02020603050405020304" pitchFamily="18" charset="0"/>
                        </a:rPr>
                        <a:t>противопоказания к работе</a:t>
                      </a:r>
                    </a:p>
                    <a:p>
                      <a:pPr algn="ct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Нуждаются в дополнительном обследовании в центре профпатологии</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r>
                        <a:rPr lang="ru-RU" sz="1200" dirty="0" smtClean="0">
                          <a:latin typeface="Times New Roman" panose="02020603050405020304" pitchFamily="18" charset="0"/>
                          <a:cs typeface="Times New Roman" panose="02020603050405020304" pitchFamily="18" charset="0"/>
                        </a:rPr>
                        <a:t>Нуждаются в амбулаторном/ стационарном обследовании и лечении</a:t>
                      </a:r>
                      <a:endParaRPr lang="ru-RU" sz="1200" dirty="0">
                        <a:latin typeface="Times New Roman" panose="02020603050405020304" pitchFamily="18" charset="0"/>
                        <a:cs typeface="Times New Roman" panose="02020603050405020304" pitchFamily="18" charset="0"/>
                      </a:endParaRPr>
                    </a:p>
                  </a:txBody>
                  <a:tcPr marL="91447" marR="91447" marT="45726" marB="45726" anchor="ctr" anchorCtr="1"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31090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anose="02020603050405020304" pitchFamily="18" charset="0"/>
                          <a:ea typeface="+mn-ea"/>
                          <a:cs typeface="Times New Roman" panose="02020603050405020304" pitchFamily="18" charset="0"/>
                        </a:rPr>
                        <a:t>7</a:t>
                      </a: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8</a:t>
                      </a:r>
                      <a:endParaRPr kumimoji="0" lang="ru-RU" sz="24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defRPr/>
                      </a:pPr>
                      <a:r>
                        <a:rPr kumimoji="0" lang="ru-RU" sz="1400" b="0" i="0" u="none" strike="noStrike" kern="1200" cap="none" spc="0" normalizeH="0" baseline="0" noProof="0" dirty="0" smtClean="0">
                          <a:ln>
                            <a:noFill/>
                          </a:ln>
                          <a:solidFill>
                            <a:prstClr val="black"/>
                          </a:solidFill>
                          <a:effectLst/>
                          <a:uLnTx/>
                          <a:uFillTx/>
                          <a:latin typeface="Times New Roman" pitchFamily="18" charset="0"/>
                          <a:ea typeface="+mn-ea"/>
                          <a:cs typeface="Times New Roman" pitchFamily="18" charset="0"/>
                        </a:rPr>
                        <a:t>9</a:t>
                      </a:r>
                      <a:endParaRPr kumimoji="0" lang="ru-RU" sz="2400" b="0" i="0" u="none" strike="noStrike" kern="1200" cap="none" spc="0" normalizeH="0" baseline="0" noProof="0" dirty="0" smtClean="0">
                        <a:ln>
                          <a:noFill/>
                        </a:ln>
                        <a:solidFill>
                          <a:prstClr val="black"/>
                        </a:solidFill>
                        <a:effectLst/>
                        <a:uLnTx/>
                        <a:uFillTx/>
                        <a:latin typeface="Arial" pitchFamily="34" charset="0"/>
                        <a:ea typeface="+mn-ea"/>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518228">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Всего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1188732">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из них: работники, занятые на тяжелой работе и на работах с вредными и (или) опасными условиями труда - всего</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r h="530364">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декретированные контингенты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Times New Roman" pitchFamily="18" charset="0"/>
                          <a:cs typeface="Times New Roman" pitchFamily="18" charset="0"/>
                        </a:rPr>
                        <a:t>1.2</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L="91447" marR="91447"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extLst>
              </a:tr>
            </a:tbl>
          </a:graphicData>
        </a:graphic>
      </p:graphicFrame>
      <p:sp>
        <p:nvSpPr>
          <p:cNvPr id="211448" name="Rectangle 504"/>
          <p:cNvSpPr>
            <a:spLocks noChangeArrowheads="1"/>
          </p:cNvSpPr>
          <p:nvPr/>
        </p:nvSpPr>
        <p:spPr bwMode="auto">
          <a:xfrm>
            <a:off x="5334000" y="3687763"/>
            <a:ext cx="3581400" cy="893365"/>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smtClean="0">
                <a:cs typeface="Arial" panose="020B0604020202020204" pitchFamily="34" charset="0"/>
              </a:rPr>
              <a:t>Строка </a:t>
            </a:r>
            <a:r>
              <a:rPr lang="ru-RU" sz="1600" b="1" dirty="0">
                <a:cs typeface="Arial" panose="020B0604020202020204" pitchFamily="34" charset="0"/>
              </a:rPr>
              <a:t>1 может быть больше суммы строк </a:t>
            </a:r>
            <a:r>
              <a:rPr lang="ru-RU" sz="1600" b="1" dirty="0" smtClean="0">
                <a:cs typeface="Arial" panose="020B0604020202020204" pitchFamily="34" charset="0"/>
              </a:rPr>
              <a:t>1.1 + 1.2</a:t>
            </a:r>
          </a:p>
          <a:p>
            <a:pPr marL="342900" indent="-342900" eaLnBrk="0" hangingPunct="0">
              <a:spcBef>
                <a:spcPct val="20000"/>
              </a:spcBef>
              <a:buClr>
                <a:schemeClr val="bg2"/>
              </a:buClr>
              <a:buSzPct val="75000"/>
              <a:buFont typeface="Wingdings" pitchFamily="2" charset="2"/>
              <a:buNone/>
              <a:defRPr/>
            </a:pPr>
            <a:r>
              <a:rPr lang="ru-RU" sz="1600" b="1" dirty="0" smtClean="0">
                <a:solidFill>
                  <a:srgbClr val="FF0000"/>
                </a:solidFill>
                <a:cs typeface="Arial" panose="020B0604020202020204" pitchFamily="34" charset="0"/>
              </a:rPr>
              <a:t>Разницу - пояснить</a:t>
            </a:r>
            <a:endParaRPr lang="ru-RU" sz="1600" b="1" dirty="0">
              <a:solidFill>
                <a:srgbClr val="FF0000"/>
              </a:solidFill>
              <a:cs typeface="Arial" panose="020B0604020202020204" pitchFamily="34" charset="0"/>
            </a:endParaRPr>
          </a:p>
        </p:txBody>
      </p:sp>
    </p:spTree>
    <p:extLst>
      <p:ext uri="{BB962C8B-B14F-4D97-AF65-F5344CB8AC3E}">
        <p14:creationId xmlns:p14="http://schemas.microsoft.com/office/powerpoint/2010/main" val="1652494921"/>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1143000"/>
            <a:ext cx="1905000" cy="304800"/>
          </a:xfrm>
        </p:spPr>
        <p:txBody>
          <a:bodyPr/>
          <a:lstStyle/>
          <a:p>
            <a:pPr marL="838200" indent="-838200"/>
            <a:r>
              <a:rPr lang="ru-RU" altLang="ru-RU" sz="2000" b="1" smtClean="0">
                <a:latin typeface="Times New Roman" panose="02020603050405020304" pitchFamily="18" charset="0"/>
              </a:rPr>
              <a:t>Таблица 2600 </a:t>
            </a:r>
            <a:endParaRPr lang="ru-RU" altLang="ru-RU" sz="2000" smtClean="0">
              <a:latin typeface="Times New Roman" panose="02020603050405020304" pitchFamily="18" charset="0"/>
            </a:endParaRPr>
          </a:p>
        </p:txBody>
      </p:sp>
      <p:sp>
        <p:nvSpPr>
          <p:cNvPr id="1331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3316" name="Rectangle 4"/>
          <p:cNvSpPr>
            <a:spLocks noChangeArrowheads="1"/>
          </p:cNvSpPr>
          <p:nvPr/>
        </p:nvSpPr>
        <p:spPr bwMode="auto">
          <a:xfrm>
            <a:off x="685800" y="457200"/>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a:latin typeface="Times New Roman" panose="02020603050405020304" pitchFamily="18" charset="0"/>
              </a:rPr>
              <a:t>Диспансерное наблюдение инвалидов и участников Великой Отечественной войны и воинов-интернационалистов</a:t>
            </a:r>
            <a:r>
              <a:rPr lang="ru-RU" altLang="ru-RU" sz="2000">
                <a:latin typeface="Times New Roman" panose="02020603050405020304" pitchFamily="18" charset="0"/>
              </a:rPr>
              <a:t> </a:t>
            </a:r>
          </a:p>
        </p:txBody>
      </p:sp>
      <p:graphicFrame>
        <p:nvGraphicFramePr>
          <p:cNvPr id="213630" name="Group 638"/>
          <p:cNvGraphicFramePr>
            <a:graphicFrameLocks noGrp="1"/>
          </p:cNvGraphicFramePr>
          <p:nvPr>
            <p:ph idx="1"/>
            <p:extLst/>
          </p:nvPr>
        </p:nvGraphicFramePr>
        <p:xfrm>
          <a:off x="152400" y="1524000"/>
          <a:ext cx="8763000" cy="4484690"/>
        </p:xfrm>
        <a:graphic>
          <a:graphicData uri="http://schemas.openxmlformats.org/drawingml/2006/table">
            <a:tbl>
              <a:tblPr/>
              <a:tblGrid>
                <a:gridCol w="4683125">
                  <a:extLst>
                    <a:ext uri="{9D8B030D-6E8A-4147-A177-3AD203B41FA5}">
                      <a16:colId xmlns="" xmlns:a16="http://schemas.microsoft.com/office/drawing/2014/main" val="20000"/>
                    </a:ext>
                  </a:extLst>
                </a:gridCol>
                <a:gridCol w="582613">
                  <a:extLst>
                    <a:ext uri="{9D8B030D-6E8A-4147-A177-3AD203B41FA5}">
                      <a16:colId xmlns="" xmlns:a16="http://schemas.microsoft.com/office/drawing/2014/main" val="20001"/>
                    </a:ext>
                  </a:extLst>
                </a:gridCol>
                <a:gridCol w="1182687">
                  <a:extLst>
                    <a:ext uri="{9D8B030D-6E8A-4147-A177-3AD203B41FA5}">
                      <a16:colId xmlns="" xmlns:a16="http://schemas.microsoft.com/office/drawing/2014/main" val="20002"/>
                    </a:ext>
                  </a:extLst>
                </a:gridCol>
                <a:gridCol w="857250">
                  <a:extLst>
                    <a:ext uri="{9D8B030D-6E8A-4147-A177-3AD203B41FA5}">
                      <a16:colId xmlns="" xmlns:a16="http://schemas.microsoft.com/office/drawing/2014/main" val="20003"/>
                    </a:ext>
                  </a:extLst>
                </a:gridCol>
                <a:gridCol w="1457325">
                  <a:extLst>
                    <a:ext uri="{9D8B030D-6E8A-4147-A177-3AD203B41FA5}">
                      <a16:colId xmlns="" xmlns:a16="http://schemas.microsoft.com/office/drawing/2014/main" val="20004"/>
                    </a:ext>
                  </a:extLst>
                </a:gridCol>
              </a:tblGrid>
              <a:tr h="64017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Участники ВОВ (кроме ИОВ)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Инвалиды ВОВ</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Воины-интернационалисты</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274359">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7785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Состоит под диспансерным наблюдением на начало отчетного года</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Вновь взято под диспансерное наблюдение в отчетном году</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Снято с диспансерного наблюдения в течении отчетного года</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выехало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умерло</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Состоит под диспансерным наблюдением на конец отчетного года</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по группам инвалидности:     I</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II</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a:t>
                      </a:r>
                      <a:r>
                        <a:rPr kumimoji="0" lang="en-US" sz="1200" b="0" i="0" u="none" strike="noStrike" cap="none" normalizeH="0" baseline="0" smtClean="0">
                          <a:ln>
                            <a:noFill/>
                          </a:ln>
                          <a:solidFill>
                            <a:schemeClr val="tx1"/>
                          </a:solidFill>
                          <a:effectLst/>
                          <a:latin typeface="Times New Roman" pitchFamily="18" charset="0"/>
                          <a:cs typeface="Times New Roman" pitchFamily="18" charset="0"/>
                        </a:rPr>
                        <a:t>                                                                     III</a:t>
                      </a:r>
                      <a:endParaRPr kumimoji="0" lang="en-US"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Охвачено комплексными медицинскими осмотрами  (из стр.6)</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10</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Нуждались в стационарном лечении</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Получили стационарное лечение из числа нуждавшихся (стр.11)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3"/>
                  </a:ext>
                </a:extLst>
              </a:tr>
              <a:tr h="274359">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Получили санаторно-курортное лечение</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4"/>
                  </a:ext>
                </a:extLst>
              </a:tr>
            </a:tbl>
          </a:graphicData>
        </a:graphic>
      </p:graphicFrame>
      <p:sp>
        <p:nvSpPr>
          <p:cNvPr id="213628" name="Rectangle 636"/>
          <p:cNvSpPr>
            <a:spLocks noChangeArrowheads="1"/>
          </p:cNvSpPr>
          <p:nvPr/>
        </p:nvSpPr>
        <p:spPr bwMode="auto">
          <a:xfrm>
            <a:off x="5580112" y="2514600"/>
            <a:ext cx="3411488" cy="10668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400" b="1" dirty="0" smtClean="0"/>
              <a:t>       В </a:t>
            </a:r>
            <a:r>
              <a:rPr lang="ru-RU" sz="1400" b="1" dirty="0"/>
              <a:t>графы 3 и 5 включены категории пациентов, которые не предусматривают наличие инвалидности</a:t>
            </a:r>
          </a:p>
        </p:txBody>
      </p:sp>
      <p:sp>
        <p:nvSpPr>
          <p:cNvPr id="213631" name="Rectangle 639"/>
          <p:cNvSpPr>
            <a:spLocks noChangeArrowheads="1"/>
          </p:cNvSpPr>
          <p:nvPr/>
        </p:nvSpPr>
        <p:spPr bwMode="auto">
          <a:xfrm>
            <a:off x="5486400" y="3733800"/>
            <a:ext cx="3505200" cy="8382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a:t>Если строка 6 не равна сумме строк 7+8+9, то необходимо дать пояснение</a:t>
            </a:r>
          </a:p>
        </p:txBody>
      </p:sp>
      <p:sp>
        <p:nvSpPr>
          <p:cNvPr id="213632" name="Rectangle 640"/>
          <p:cNvSpPr>
            <a:spLocks noChangeArrowheads="1"/>
          </p:cNvSpPr>
          <p:nvPr/>
        </p:nvSpPr>
        <p:spPr bwMode="auto">
          <a:xfrm>
            <a:off x="5486400" y="4953000"/>
            <a:ext cx="3505200" cy="838200"/>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a:t>Если строка 10 меньше строки 6, то необходимо дать пояснение</a:t>
            </a:r>
          </a:p>
        </p:txBody>
      </p:sp>
      <p:sp>
        <p:nvSpPr>
          <p:cNvPr id="9" name="Прямоугольник 8"/>
          <p:cNvSpPr/>
          <p:nvPr/>
        </p:nvSpPr>
        <p:spPr>
          <a:xfrm>
            <a:off x="4336893" y="6008690"/>
            <a:ext cx="4392488" cy="576064"/>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Межгодовой контроль</a:t>
            </a:r>
            <a:endParaRPr lang="ru-RU" dirty="0">
              <a:solidFill>
                <a:schemeClr val="tx1"/>
              </a:solidFill>
            </a:endParaRPr>
          </a:p>
        </p:txBody>
      </p:sp>
    </p:spTree>
    <p:extLst>
      <p:ext uri="{BB962C8B-B14F-4D97-AF65-F5344CB8AC3E}">
        <p14:creationId xmlns:p14="http://schemas.microsoft.com/office/powerpoint/2010/main" val="385192678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20688"/>
            <a:ext cx="8229600" cy="5505475"/>
          </a:xfrm>
        </p:spPr>
        <p:txBody>
          <a:bodyPr/>
          <a:lstStyle/>
          <a:p>
            <a:pPr marL="342900" lvl="1" indent="-342900">
              <a:buFont typeface="Arial" pitchFamily="34" charset="0"/>
              <a:buChar char="•"/>
            </a:pPr>
            <a:r>
              <a:rPr lang="ru-RU" dirty="0"/>
              <a:t>Предоставить копии соответствующих документов (Устав, лист записи ЕГРЮЛ) на все случаи изменения (ликвидация, реорганизация, открытие, изменение названия и другое) государственных медицинских организаций области за отчетный период в отдел медицинской статистики и анализа ГАУЗ «КМИАЦ» по электронному адресу </a:t>
            </a:r>
            <a:r>
              <a:rPr lang="en-US" dirty="0" err="1">
                <a:hlinkClick r:id="rId2"/>
              </a:rPr>
              <a:t>medstat</a:t>
            </a:r>
            <a:r>
              <a:rPr lang="ru-RU" dirty="0">
                <a:hlinkClick r:id="rId2"/>
              </a:rPr>
              <a:t>@</a:t>
            </a:r>
            <a:r>
              <a:rPr lang="en-US" dirty="0" err="1">
                <a:hlinkClick r:id="rId2"/>
              </a:rPr>
              <a:t>kuzdrav</a:t>
            </a:r>
            <a:r>
              <a:rPr lang="ru-RU" dirty="0">
                <a:hlinkClick r:id="rId2"/>
              </a:rPr>
              <a:t>.</a:t>
            </a:r>
            <a:r>
              <a:rPr lang="en-US" dirty="0" err="1">
                <a:hlinkClick r:id="rId2"/>
              </a:rPr>
              <a:t>ru</a:t>
            </a:r>
            <a:r>
              <a:rPr lang="ru-RU" dirty="0"/>
              <a:t>  до </a:t>
            </a:r>
            <a:r>
              <a:rPr lang="ru-RU" dirty="0" smtClean="0"/>
              <a:t>20.12.2020 </a:t>
            </a:r>
            <a:r>
              <a:rPr lang="ru-RU" dirty="0"/>
              <a:t>г..</a:t>
            </a:r>
            <a:endParaRPr lang="ru-RU" sz="2400" dirty="0"/>
          </a:p>
          <a:p>
            <a:endParaRPr lang="ru-RU" dirty="0"/>
          </a:p>
        </p:txBody>
      </p:sp>
    </p:spTree>
    <p:extLst>
      <p:ext uri="{BB962C8B-B14F-4D97-AF65-F5344CB8AC3E}">
        <p14:creationId xmlns:p14="http://schemas.microsoft.com/office/powerpoint/2010/main" val="4032746532"/>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Rectangle 2"/>
          <p:cNvSpPr txBox="1">
            <a:spLocks noChangeArrowheads="1"/>
          </p:cNvSpPr>
          <p:nvPr/>
        </p:nvSpPr>
        <p:spPr>
          <a:xfrm>
            <a:off x="30480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5842" name="Rectangle 2"/>
          <p:cNvSpPr>
            <a:spLocks noGrp="1" noChangeArrowheads="1"/>
          </p:cNvSpPr>
          <p:nvPr>
            <p:ph type="title"/>
          </p:nvPr>
        </p:nvSpPr>
        <p:spPr>
          <a:xfrm>
            <a:off x="304800" y="534808"/>
            <a:ext cx="1905000" cy="304800"/>
          </a:xfrm>
        </p:spPr>
        <p:txBody>
          <a:bodyPr>
            <a:normAutofit fontScale="90000"/>
          </a:bodyPr>
          <a:lstStyle/>
          <a:p>
            <a:pPr marL="838200" indent="-838200"/>
            <a:r>
              <a:rPr lang="ru-RU" altLang="ru-RU" sz="2000" b="1" dirty="0" smtClean="0">
                <a:solidFill>
                  <a:schemeClr val="bg1"/>
                </a:solidFill>
                <a:latin typeface="Times New Roman" pitchFamily="18" charset="0"/>
              </a:rPr>
              <a:t>Таблица 2610 </a:t>
            </a:r>
            <a:endParaRPr lang="ru-RU" altLang="ru-RU" sz="2000" dirty="0" smtClean="0">
              <a:solidFill>
                <a:schemeClr val="bg1"/>
              </a:solidFill>
              <a:latin typeface="Times New Roman" pitchFamily="18" charset="0"/>
            </a:endParaRPr>
          </a:p>
        </p:txBody>
      </p:sp>
      <p:sp>
        <p:nvSpPr>
          <p:cNvPr id="3584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35844" name="Rectangle 4"/>
          <p:cNvSpPr>
            <a:spLocks noChangeArrowheads="1"/>
          </p:cNvSpPr>
          <p:nvPr/>
        </p:nvSpPr>
        <p:spPr bwMode="auto">
          <a:xfrm>
            <a:off x="523877" y="153808"/>
            <a:ext cx="80772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Состоит инвалидов на учете в медицинской организации</a:t>
            </a:r>
            <a:r>
              <a:rPr lang="ru-RU" altLang="ru-RU" sz="2000" dirty="0">
                <a:solidFill>
                  <a:schemeClr val="bg1"/>
                </a:solidFill>
                <a:latin typeface="Times New Roman" pitchFamily="18" charset="0"/>
              </a:rPr>
              <a:t> </a:t>
            </a:r>
          </a:p>
        </p:txBody>
      </p:sp>
      <p:graphicFrame>
        <p:nvGraphicFramePr>
          <p:cNvPr id="214185" name="Group 169"/>
          <p:cNvGraphicFramePr>
            <a:graphicFrameLocks noGrp="1"/>
          </p:cNvGraphicFramePr>
          <p:nvPr>
            <p:ph idx="1"/>
            <p:extLst>
              <p:ext uri="{D42A27DB-BD31-4B8C-83A1-F6EECF244321}">
                <p14:modId xmlns:p14="http://schemas.microsoft.com/office/powerpoint/2010/main" val="1395822296"/>
              </p:ext>
            </p:extLst>
          </p:nvPr>
        </p:nvGraphicFramePr>
        <p:xfrm>
          <a:off x="304800" y="1295400"/>
          <a:ext cx="8534400" cy="2163890"/>
        </p:xfrm>
        <a:graphic>
          <a:graphicData uri="http://schemas.openxmlformats.org/drawingml/2006/table">
            <a:tbl>
              <a:tblPr/>
              <a:tblGrid>
                <a:gridCol w="7289800"/>
                <a:gridCol w="1244600"/>
              </a:tblGrid>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Состоит инвалидов на учете в медицинской организации: детей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cap="fla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1.____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cap="flat">
                      <a:noFill/>
                    </a:lnT>
                    <a:lnB>
                      <a:noFill/>
                    </a:lnB>
                    <a:lnTlToBr>
                      <a:noFill/>
                    </a:lnTlToBr>
                    <a:lnBlToTr>
                      <a:noFill/>
                    </a:lnBlToTr>
                    <a:noFill/>
                  </a:tcPr>
                </a:tc>
              </a:tr>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                                                                                                    взрослых</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2.____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579082">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них(из стр..2): лиц старше трудоспособного возраста (мужчин </a:t>
                      </a:r>
                      <a:r>
                        <a:rPr kumimoji="0" lang="ru-RU" sz="1600" b="0" i="0" u="none" strike="noStrike" cap="none" normalizeH="0" baseline="0" dirty="0" smtClean="0">
                          <a:ln>
                            <a:noFill/>
                          </a:ln>
                          <a:solidFill>
                            <a:schemeClr val="tx1"/>
                          </a:solidFill>
                          <a:effectLst/>
                          <a:latin typeface="Arial"/>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6</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1</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лет и старше, женщин </a:t>
                      </a:r>
                      <a:r>
                        <a:rPr kumimoji="0" lang="ru-RU" sz="1600" b="0" i="0" u="none" strike="noStrike" cap="none" normalizeH="0" baseline="0" dirty="0" smtClean="0">
                          <a:ln>
                            <a:noFill/>
                          </a:ln>
                          <a:solidFill>
                            <a:schemeClr val="tx1"/>
                          </a:solidFill>
                          <a:effectLst/>
                          <a:latin typeface="Arial"/>
                          <a:cs typeface="Times New Roman" pitchFamily="18" charset="0"/>
                        </a:rPr>
                        <a:t>–</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5</a:t>
                      </a:r>
                      <a:r>
                        <a:rPr kumimoji="0" lang="en-US" sz="1600" b="0" i="0" u="none" strike="noStrike" cap="none" normalizeH="0" baseline="0" dirty="0" smtClean="0">
                          <a:ln>
                            <a:noFill/>
                          </a:ln>
                          <a:solidFill>
                            <a:schemeClr val="tx1"/>
                          </a:solidFill>
                          <a:effectLst/>
                          <a:latin typeface="Times New Roman" pitchFamily="18" charset="0"/>
                          <a:cs typeface="Times New Roman" pitchFamily="18" charset="0"/>
                        </a:rPr>
                        <a:t>6</a:t>
                      </a: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 лет и старше)</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3.____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57908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Из общего числа инвалидов, состоящих на учете в медицинской организации, имеют противопоказания для занятий физической культурой и спортом, всего</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4.____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a:noFill/>
                    </a:lnB>
                    <a:lnTlToBr>
                      <a:noFill/>
                    </a:lnTlToBr>
                    <a:lnBlToTr>
                      <a:noFill/>
                    </a:lnBlToTr>
                    <a:noFill/>
                  </a:tcPr>
                </a:tc>
              </a:tr>
              <a:tr h="335242">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600" b="0" i="0" u="none" strike="noStrike" cap="none" normalizeH="0" baseline="0" dirty="0" smtClean="0">
                          <a:ln>
                            <a:noFill/>
                          </a:ln>
                          <a:solidFill>
                            <a:schemeClr val="tx1"/>
                          </a:solidFill>
                          <a:effectLst/>
                          <a:latin typeface="Times New Roman" pitchFamily="18" charset="0"/>
                          <a:cs typeface="Times New Roman" pitchFamily="18" charset="0"/>
                        </a:rPr>
                        <a:t>из них дети</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txBody>
                  <a:tcPr marT="45701" marB="45701" horzOverflow="overflow">
                    <a:lnL cap="flat">
                      <a:noFill/>
                    </a:lnL>
                    <a:lnR>
                      <a:noFill/>
                    </a:lnR>
                    <a:lnT>
                      <a:noFill/>
                    </a:lnT>
                    <a:lnB cap="flat">
                      <a:noFill/>
                    </a:lnB>
                    <a:lnTlToBr>
                      <a:noFill/>
                    </a:lnTlToBr>
                    <a:lnBlToTr>
                      <a:noFill/>
                    </a:lnBlToTr>
                    <a:noFill/>
                  </a:tcPr>
                </a:tc>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1600" b="0" i="0" u="none" strike="noStrike" cap="none" normalizeH="0" baseline="0" smtClean="0">
                          <a:ln>
                            <a:noFill/>
                          </a:ln>
                          <a:solidFill>
                            <a:schemeClr val="tx1"/>
                          </a:solidFill>
                          <a:effectLst/>
                          <a:latin typeface="Times New Roman" pitchFamily="18" charset="0"/>
                          <a:cs typeface="Times New Roman" pitchFamily="18" charset="0"/>
                        </a:rPr>
                        <a:t>5.____</a:t>
                      </a:r>
                      <a:endParaRPr kumimoji="0" lang="ru-RU" sz="2800" b="0" i="0" u="none" strike="noStrike" cap="none" normalizeH="0" baseline="0" smtClean="0">
                        <a:ln>
                          <a:noFill/>
                        </a:ln>
                        <a:solidFill>
                          <a:schemeClr val="tx1"/>
                        </a:solidFill>
                        <a:effectLst/>
                        <a:latin typeface="Arial" pitchFamily="34" charset="0"/>
                        <a:cs typeface="Arial" pitchFamily="34" charset="0"/>
                      </a:endParaRPr>
                    </a:p>
                  </a:txBody>
                  <a:tcPr marT="45701" marB="45701" anchor="b" horzOverflow="overflow">
                    <a:lnL>
                      <a:noFill/>
                    </a:lnL>
                    <a:lnR cap="flat">
                      <a:noFill/>
                    </a:lnR>
                    <a:lnT>
                      <a:noFill/>
                    </a:lnT>
                    <a:lnB cap="flat">
                      <a:noFill/>
                    </a:lnB>
                    <a:lnTlToBr>
                      <a:noFill/>
                    </a:lnTlToBr>
                    <a:lnBlToTr>
                      <a:noFill/>
                    </a:lnBlToTr>
                    <a:noFill/>
                  </a:tcPr>
                </a:tc>
              </a:tr>
            </a:tbl>
          </a:graphicData>
        </a:graphic>
      </p:graphicFrame>
      <p:sp>
        <p:nvSpPr>
          <p:cNvPr id="214186" name="Rectangle 170"/>
          <p:cNvSpPr>
            <a:spLocks noChangeArrowheads="1"/>
          </p:cNvSpPr>
          <p:nvPr/>
        </p:nvSpPr>
        <p:spPr bwMode="auto">
          <a:xfrm>
            <a:off x="457200" y="3733800"/>
            <a:ext cx="8001000" cy="6096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Численность инвалидов, состоящих на учете в медицинской организации, показываются по состоянию на конец отчетного года</a:t>
            </a:r>
          </a:p>
        </p:txBody>
      </p:sp>
      <p:sp>
        <p:nvSpPr>
          <p:cNvPr id="214187" name="Rectangle 171"/>
          <p:cNvSpPr>
            <a:spLocks noChangeArrowheads="1"/>
          </p:cNvSpPr>
          <p:nvPr/>
        </p:nvSpPr>
        <p:spPr bwMode="auto">
          <a:xfrm>
            <a:off x="457200" y="4495800"/>
            <a:ext cx="8001000" cy="609600"/>
          </a:xfrm>
          <a:prstGeom prst="rect">
            <a:avLst/>
          </a:prstGeom>
          <a:solidFill>
            <a:schemeClr val="bg2">
              <a:lumMod val="75000"/>
            </a:schemeClr>
          </a:solidFill>
          <a:ln w="9525">
            <a:noFill/>
            <a:miter lim="800000"/>
            <a:headEnd/>
            <a:tailEnd/>
          </a:ln>
        </p:spPr>
        <p:txBody>
          <a:bodyPr/>
          <a:lstStyle/>
          <a:p>
            <a:pPr marL="342900" indent="-342900" eaLnBrk="0" hangingPunct="0">
              <a:spcBef>
                <a:spcPct val="20000"/>
              </a:spcBef>
              <a:buClr>
                <a:schemeClr val="bg2"/>
              </a:buClr>
              <a:buSzPct val="75000"/>
              <a:buFont typeface="Wingdings" pitchFamily="2" charset="2"/>
              <a:buNone/>
              <a:defRPr/>
            </a:pPr>
            <a:r>
              <a:rPr lang="ru-RU" sz="1600" b="1" dirty="0">
                <a:cs typeface="Arial" pitchFamily="34" charset="0"/>
              </a:rPr>
              <a:t>Численность детей-инвалидов, указанная в по строке 1 должна быть равна сведениям, указанным в ф. №19 «Сведения о детях-инвалидах»</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375484667"/>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a:xfrm>
            <a:off x="228600" y="1143000"/>
            <a:ext cx="2831232" cy="304800"/>
          </a:xfrm>
        </p:spPr>
        <p:txBody>
          <a:bodyPr/>
          <a:lstStyle/>
          <a:p>
            <a:pPr marL="838200" indent="-838200"/>
            <a:r>
              <a:rPr lang="ru-RU" altLang="ru-RU" sz="2000" b="1" dirty="0" smtClean="0">
                <a:latin typeface="Times New Roman" panose="02020603050405020304" pitchFamily="18" charset="0"/>
              </a:rPr>
              <a:t>Таблица 2611  </a:t>
            </a:r>
            <a:endParaRPr lang="ru-RU" altLang="ru-RU" sz="2000" dirty="0" smtClean="0">
              <a:latin typeface="Times New Roman" panose="02020603050405020304" pitchFamily="18" charset="0"/>
            </a:endParaRPr>
          </a:p>
        </p:txBody>
      </p:sp>
      <p:sp>
        <p:nvSpPr>
          <p:cNvPr id="1331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13316" name="Rectangle 4"/>
          <p:cNvSpPr>
            <a:spLocks noChangeArrowheads="1"/>
          </p:cNvSpPr>
          <p:nvPr/>
        </p:nvSpPr>
        <p:spPr bwMode="auto">
          <a:xfrm>
            <a:off x="685800" y="457200"/>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endParaRPr lang="ru-RU" altLang="ru-RU" sz="2000" dirty="0">
              <a:latin typeface="Times New Roman" panose="02020603050405020304" pitchFamily="18" charset="0"/>
            </a:endParaRPr>
          </a:p>
        </p:txBody>
      </p:sp>
      <p:graphicFrame>
        <p:nvGraphicFramePr>
          <p:cNvPr id="213630" name="Group 638"/>
          <p:cNvGraphicFramePr>
            <a:graphicFrameLocks noGrp="1"/>
          </p:cNvGraphicFramePr>
          <p:nvPr>
            <p:ph idx="1"/>
            <p:extLst>
              <p:ext uri="{D42A27DB-BD31-4B8C-83A1-F6EECF244321}">
                <p14:modId xmlns:p14="http://schemas.microsoft.com/office/powerpoint/2010/main" val="1614753845"/>
              </p:ext>
            </p:extLst>
          </p:nvPr>
        </p:nvGraphicFramePr>
        <p:xfrm>
          <a:off x="228600" y="2060848"/>
          <a:ext cx="8763001" cy="2623576"/>
        </p:xfrm>
        <a:graphic>
          <a:graphicData uri="http://schemas.openxmlformats.org/drawingml/2006/table">
            <a:tbl>
              <a:tblPr/>
              <a:tblGrid>
                <a:gridCol w="4015354">
                  <a:extLst>
                    <a:ext uri="{9D8B030D-6E8A-4147-A177-3AD203B41FA5}">
                      <a16:colId xmlns="" xmlns:a16="http://schemas.microsoft.com/office/drawing/2014/main" val="20000"/>
                    </a:ext>
                  </a:extLst>
                </a:gridCol>
                <a:gridCol w="499538">
                  <a:extLst>
                    <a:ext uri="{9D8B030D-6E8A-4147-A177-3AD203B41FA5}">
                      <a16:colId xmlns="" xmlns:a16="http://schemas.microsoft.com/office/drawing/2014/main" val="20001"/>
                    </a:ext>
                  </a:extLst>
                </a:gridCol>
                <a:gridCol w="1014047">
                  <a:extLst>
                    <a:ext uri="{9D8B030D-6E8A-4147-A177-3AD203B41FA5}">
                      <a16:colId xmlns="" xmlns:a16="http://schemas.microsoft.com/office/drawing/2014/main" val="20002"/>
                    </a:ext>
                  </a:extLst>
                </a:gridCol>
                <a:gridCol w="1046709">
                  <a:extLst>
                    <a:ext uri="{9D8B030D-6E8A-4147-A177-3AD203B41FA5}">
                      <a16:colId xmlns="" xmlns:a16="http://schemas.microsoft.com/office/drawing/2014/main" val="20003"/>
                    </a:ext>
                  </a:extLst>
                </a:gridCol>
                <a:gridCol w="1152128">
                  <a:extLst>
                    <a:ext uri="{9D8B030D-6E8A-4147-A177-3AD203B41FA5}">
                      <a16:colId xmlns="" xmlns:a16="http://schemas.microsoft.com/office/drawing/2014/main" val="20004"/>
                    </a:ext>
                  </a:extLst>
                </a:gridCol>
                <a:gridCol w="1035225">
                  <a:extLst>
                    <a:ext uri="{9D8B030D-6E8A-4147-A177-3AD203B41FA5}">
                      <a16:colId xmlns="" xmlns:a16="http://schemas.microsoft.com/office/drawing/2014/main" val="299576495"/>
                    </a:ext>
                  </a:extLst>
                </a:gridCol>
              </a:tblGrid>
              <a:tr h="320086">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 строки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lang="ru-RU" sz="1200" kern="1200" dirty="0" smtClean="0">
                          <a:solidFill>
                            <a:schemeClr val="tx1"/>
                          </a:solidFill>
                          <a:effectLst/>
                          <a:latin typeface="+mn-lt"/>
                          <a:ea typeface="+mn-ea"/>
                          <a:cs typeface="+mn-cs"/>
                        </a:rPr>
                        <a:t>Всего</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algn="ctr">
                        <a:spcAft>
                          <a:spcPts val="0"/>
                        </a:spcAft>
                      </a:pP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из них:</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0"/>
                  </a:ext>
                </a:extLst>
              </a:tr>
              <a:tr h="32008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a:t>
                      </a: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группы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a:t>
                      </a:r>
                      <a:r>
                        <a:rPr kumimoji="0" lang="ru-RU" sz="1200" b="0" i="0" u="none" strike="noStrike" kern="1200" cap="none" normalizeH="0" baseline="0" dirty="0">
                          <a:ln>
                            <a:noFill/>
                          </a:ln>
                          <a:solidFill>
                            <a:schemeClr val="tx1"/>
                          </a:solidFill>
                          <a:effectLst/>
                          <a:latin typeface="Times New Roman" pitchFamily="18" charset="0"/>
                          <a:ea typeface="+mn-ea"/>
                          <a:cs typeface="Times New Roman" pitchFamily="18" charset="0"/>
                        </a:rPr>
                        <a:t>группы</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1200" dirty="0">
                          <a:effectLst/>
                          <a:latin typeface="Times New Roman" panose="02020603050405020304" pitchFamily="18" charset="0"/>
                          <a:ea typeface="Times New Roman" panose="02020603050405020304" pitchFamily="18" charset="0"/>
                        </a:rPr>
                        <a:t> </a:t>
                      </a:r>
                      <a:r>
                        <a:rPr kumimoji="0" lang="en-US"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III</a:t>
                      </a:r>
                      <a:r>
                        <a:rPr kumimoji="0" lang="ru-RU" sz="1200" b="0" i="0" u="none" strike="noStrike" kern="1200" cap="none" normalizeH="0" baseline="0" dirty="0" smtClean="0">
                          <a:ln>
                            <a:noFill/>
                          </a:ln>
                          <a:solidFill>
                            <a:schemeClr val="tx1"/>
                          </a:solidFill>
                          <a:effectLst/>
                          <a:latin typeface="Times New Roman" pitchFamily="18" charset="0"/>
                          <a:ea typeface="+mn-ea"/>
                          <a:cs typeface="Times New Roman" pitchFamily="18" charset="0"/>
                        </a:rPr>
                        <a:t> группы</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890337365"/>
                  </a:ext>
                </a:extLst>
              </a:tr>
              <a:tr h="367940">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4</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5</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t" latinLnBrk="0" hangingPunct="0">
                        <a:lnSpc>
                          <a:spcPct val="100000"/>
                        </a:lnSpc>
                        <a:spcBef>
                          <a:spcPct val="0"/>
                        </a:spcBef>
                        <a:spcAft>
                          <a:spcPct val="0"/>
                        </a:spcAft>
                        <a:buClrTx/>
                        <a:buSzTx/>
                        <a:buFontTx/>
                        <a:buNone/>
                        <a:tabLst/>
                        <a:defRPr/>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6</a:t>
                      </a:r>
                      <a:endParaRPr kumimoji="0" lang="ru-RU" sz="1200" b="0" i="0" u="none" strike="noStrike" cap="none" normalizeH="0" baseline="0" dirty="0" smtClean="0">
                        <a:ln>
                          <a:noFill/>
                        </a:ln>
                        <a:solidFill>
                          <a:schemeClr val="tx1"/>
                        </a:solidFill>
                        <a:effectLst/>
                        <a:latin typeface="Arial" pitchFamily="34" charset="0"/>
                        <a:cs typeface="Arial" pitchFamily="34" charset="0"/>
                      </a:endParaRPr>
                    </a:p>
                  </a:txBody>
                  <a:tcPr marT="45726" marB="45726"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77852">
                <a:tc>
                  <a:txBody>
                    <a:bodyPr/>
                    <a:lstStyle/>
                    <a:p>
                      <a:pPr>
                        <a:spcAft>
                          <a:spcPts val="0"/>
                        </a:spcAft>
                      </a:pPr>
                      <a:r>
                        <a:rPr kumimoji="0" lang="ru-RU" sz="1600" b="0" i="0" u="none" strike="noStrike" kern="1200" cap="none" normalizeH="0" baseline="0" dirty="0">
                          <a:ln>
                            <a:noFill/>
                          </a:ln>
                          <a:solidFill>
                            <a:schemeClr val="tx1"/>
                          </a:solidFill>
                          <a:effectLst/>
                          <a:latin typeface="Times New Roman" pitchFamily="18" charset="0"/>
                          <a:ea typeface="+mn-ea"/>
                          <a:cs typeface="Times New Roman" pitchFamily="18" charset="0"/>
                        </a:rPr>
                        <a:t>Число лиц впервые признанных инвалидами, всего</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136554">
                <a:tc>
                  <a:txBody>
                    <a:bodyPr/>
                    <a:lstStyle/>
                    <a:p>
                      <a:pPr>
                        <a:spcAft>
                          <a:spcPts val="0"/>
                        </a:spcAft>
                      </a:pPr>
                      <a:r>
                        <a:rPr kumimoji="0" lang="ru-RU" sz="1600" b="0" i="0" u="none" strike="noStrike" kern="1200" cap="none" normalizeH="0" baseline="0" dirty="0">
                          <a:ln>
                            <a:noFill/>
                          </a:ln>
                          <a:solidFill>
                            <a:schemeClr val="tx1"/>
                          </a:solidFill>
                          <a:effectLst/>
                          <a:latin typeface="Times New Roman" pitchFamily="18" charset="0"/>
                          <a:ea typeface="+mn-ea"/>
                          <a:cs typeface="Times New Roman" pitchFamily="18" charset="0"/>
                        </a:rPr>
                        <a:t>в </a:t>
                      </a:r>
                      <a:r>
                        <a:rPr kumimoji="0" lang="ru-RU" sz="1600" b="0" i="0" u="none" strike="noStrike" kern="1200" cap="none" normalizeH="0" baseline="0" dirty="0" err="1">
                          <a:ln>
                            <a:noFill/>
                          </a:ln>
                          <a:solidFill>
                            <a:schemeClr val="tx1"/>
                          </a:solidFill>
                          <a:effectLst/>
                          <a:latin typeface="Times New Roman" pitchFamily="18" charset="0"/>
                          <a:ea typeface="+mn-ea"/>
                          <a:cs typeface="Times New Roman" pitchFamily="18" charset="0"/>
                        </a:rPr>
                        <a:t>т.ч</a:t>
                      </a:r>
                      <a:r>
                        <a:rPr kumimoji="0" lang="ru-RU" sz="1600" b="0" i="0" u="none" strike="noStrike" kern="1200" cap="none" normalizeH="0" baseline="0" dirty="0">
                          <a:ln>
                            <a:noFill/>
                          </a:ln>
                          <a:solidFill>
                            <a:schemeClr val="tx1"/>
                          </a:solidFill>
                          <a:effectLst/>
                          <a:latin typeface="Times New Roman" pitchFamily="18" charset="0"/>
                          <a:ea typeface="+mn-ea"/>
                          <a:cs typeface="Times New Roman" pitchFamily="18" charset="0"/>
                        </a:rPr>
                        <a:t>. взрослых</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defRPr/>
                      </a:pPr>
                      <a:r>
                        <a:rPr kumimoji="0" lang="ru-RU" sz="1200" b="1" i="0" u="none" strike="noStrike" cap="none" normalizeH="0" baseline="0" dirty="0" smtClean="0">
                          <a:ln>
                            <a:noFill/>
                          </a:ln>
                          <a:solidFill>
                            <a:schemeClr val="tx1"/>
                          </a:solidFill>
                          <a:effectLst/>
                          <a:latin typeface="Arial"/>
                          <a:cs typeface="Times New Roman" pitchFamily="18" charset="0"/>
                        </a:rPr>
                        <a:t>Стр.2, гр.3=4+5+6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359">
                <a:tc>
                  <a:txBody>
                    <a:bodyPr/>
                    <a:lstStyle/>
                    <a:p>
                      <a:pPr>
                        <a:spcAft>
                          <a:spcPts val="0"/>
                        </a:spcAft>
                      </a:pPr>
                      <a:r>
                        <a:rPr kumimoji="0" lang="ru-RU" sz="1600" b="0" i="0" u="none" strike="noStrike" kern="1200" cap="none" normalizeH="0" baseline="0" dirty="0">
                          <a:ln>
                            <a:noFill/>
                          </a:ln>
                          <a:solidFill>
                            <a:schemeClr val="tx1"/>
                          </a:solidFill>
                          <a:effectLst/>
                          <a:latin typeface="Times New Roman" pitchFamily="18" charset="0"/>
                          <a:ea typeface="+mn-ea"/>
                          <a:cs typeface="Times New Roman" pitchFamily="18" charset="0"/>
                        </a:rPr>
                        <a:t>         детей</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400" b="0" i="0" u="none" strike="noStrike" cap="none" normalizeH="0" baseline="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Arial"/>
                          <a:cs typeface="Times New Roman" pitchFamily="18" charset="0"/>
                        </a:rPr>
                        <a:t>Х</a:t>
                      </a:r>
                      <a:endParaRPr kumimoji="0" lang="ru-RU" sz="1400" b="0" i="0" u="none" strike="noStrike" cap="none" normalizeH="0" baseline="0" dirty="0" smtClean="0">
                        <a:ln>
                          <a:noFill/>
                        </a:ln>
                        <a:solidFill>
                          <a:srgbClr val="FF0000"/>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FF0000"/>
                          </a:solidFill>
                          <a:effectLst/>
                          <a:latin typeface="Arial"/>
                          <a:cs typeface="Times New Roman" pitchFamily="18" charset="0"/>
                        </a:rPr>
                        <a:t>Х </a:t>
                      </a:r>
                      <a:endParaRPr kumimoji="0" lang="ru-RU" sz="1400" b="0" i="0" u="none" strike="noStrike" cap="none" normalizeH="0" baseline="0" dirty="0" smtClean="0">
                        <a:ln>
                          <a:noFill/>
                        </a:ln>
                        <a:solidFill>
                          <a:srgbClr val="FF0000"/>
                        </a:solidFill>
                        <a:effectLst/>
                        <a:latin typeface="Arial" pitchFamily="34" charset="0"/>
                        <a:cs typeface="Arial" pitchFamily="34" charset="0"/>
                      </a:endParaRP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400" b="0" i="0" u="none" strike="noStrike" cap="none" normalizeH="0" baseline="0" dirty="0" smtClean="0">
                          <a:ln>
                            <a:noFill/>
                          </a:ln>
                          <a:solidFill>
                            <a:srgbClr val="FF0000"/>
                          </a:solidFill>
                          <a:effectLst/>
                          <a:latin typeface="Arial" pitchFamily="34" charset="0"/>
                          <a:cs typeface="Arial" pitchFamily="34" charset="0"/>
                        </a:rPr>
                        <a:t>Х</a:t>
                      </a:r>
                    </a:p>
                  </a:txBody>
                  <a:tcPr marT="45726" marB="45726"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bl>
          </a:graphicData>
        </a:graphic>
      </p:graphicFrame>
      <p:sp>
        <p:nvSpPr>
          <p:cNvPr id="213632" name="Rectangle 640"/>
          <p:cNvSpPr>
            <a:spLocks noChangeArrowheads="1"/>
          </p:cNvSpPr>
          <p:nvPr/>
        </p:nvSpPr>
        <p:spPr bwMode="auto">
          <a:xfrm>
            <a:off x="5257800" y="4725144"/>
            <a:ext cx="3505200" cy="504056"/>
          </a:xfrm>
          <a:prstGeom prst="rect">
            <a:avLst/>
          </a:prstGeom>
          <a:solidFill>
            <a:srgbClr val="00B0F0"/>
          </a:solidFill>
          <a:ln w="9525">
            <a:noFill/>
            <a:miter lim="800000"/>
            <a:headEnd/>
            <a:tailEnd/>
          </a:ln>
        </p:spPr>
        <p:txBody>
          <a:bodyPr/>
          <a:lstStyle/>
          <a:p>
            <a:pPr marL="342900" indent="-342900">
              <a:spcBef>
                <a:spcPct val="20000"/>
              </a:spcBef>
              <a:buClr>
                <a:schemeClr val="bg2"/>
              </a:buClr>
              <a:buSzPct val="75000"/>
              <a:buFont typeface="Wingdings" pitchFamily="2" charset="2"/>
              <a:buNone/>
              <a:defRPr/>
            </a:pPr>
            <a:r>
              <a:rPr lang="ru-RU" sz="1600" b="1" dirty="0" smtClean="0"/>
              <a:t>Строка 1= 2+3</a:t>
            </a:r>
            <a:endParaRPr lang="ru-RU" sz="1600" b="1" dirty="0"/>
          </a:p>
        </p:txBody>
      </p:sp>
    </p:spTree>
    <p:extLst>
      <p:ext uri="{BB962C8B-B14F-4D97-AF65-F5344CB8AC3E}">
        <p14:creationId xmlns:p14="http://schemas.microsoft.com/office/powerpoint/2010/main" val="2848649588"/>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14338" name="Прямоугольник 15"/>
          <p:cNvSpPr>
            <a:spLocks noChangeArrowheads="1"/>
          </p:cNvSpPr>
          <p:nvPr/>
        </p:nvSpPr>
        <p:spPr bwMode="auto">
          <a:xfrm>
            <a:off x="838200" y="1600200"/>
            <a:ext cx="70866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ru-RU" altLang="ru-RU" sz="1800" b="1">
                <a:latin typeface="Times New Roman" panose="02020603050405020304" pitchFamily="18" charset="0"/>
                <a:cs typeface="Times New Roman" panose="02020603050405020304" pitchFamily="18" charset="0"/>
              </a:rPr>
              <a:t>Таблица 2650</a:t>
            </a:r>
          </a:p>
          <a:p>
            <a:pPr algn="ctr" eaLnBrk="1" hangingPunct="1">
              <a:spcBef>
                <a:spcPct val="0"/>
              </a:spcBef>
              <a:buFontTx/>
              <a:buNone/>
            </a:pPr>
            <a:r>
              <a:rPr lang="ru-RU" altLang="ru-RU" sz="1800" b="1">
                <a:latin typeface="Times New Roman" panose="02020603050405020304" pitchFamily="18" charset="0"/>
                <a:cs typeface="Times New Roman" panose="02020603050405020304" pitchFamily="18" charset="0"/>
              </a:rPr>
              <a:t>грудное вскармливание </a:t>
            </a:r>
          </a:p>
        </p:txBody>
      </p:sp>
      <p:graphicFrame>
        <p:nvGraphicFramePr>
          <p:cNvPr id="203972" name="Group 196"/>
          <p:cNvGraphicFramePr>
            <a:graphicFrameLocks noGrp="1"/>
          </p:cNvGraphicFramePr>
          <p:nvPr>
            <p:extLst>
              <p:ext uri="{D42A27DB-BD31-4B8C-83A1-F6EECF244321}">
                <p14:modId xmlns:p14="http://schemas.microsoft.com/office/powerpoint/2010/main" val="3206796826"/>
              </p:ext>
            </p:extLst>
          </p:nvPr>
        </p:nvGraphicFramePr>
        <p:xfrm>
          <a:off x="685800" y="2438400"/>
          <a:ext cx="7924800" cy="1584400"/>
        </p:xfrm>
        <a:graphic>
          <a:graphicData uri="http://schemas.openxmlformats.org/drawingml/2006/table">
            <a:tbl>
              <a:tblPr/>
              <a:tblGrid>
                <a:gridCol w="7924800">
                  <a:extLst>
                    <a:ext uri="{9D8B030D-6E8A-4147-A177-3AD203B41FA5}">
                      <a16:colId xmlns="" xmlns:a16="http://schemas.microsoft.com/office/drawing/2014/main" val="20000"/>
                    </a:ext>
                  </a:extLst>
                </a:gridCol>
              </a:tblGrid>
              <a:tr h="39608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Число детей, достигших в отчетном году 1 года, </a:t>
                      </a:r>
                      <a:r>
                        <a:rPr kumimoji="0" lang="ru-RU" sz="2000" b="1" i="0" u="none" strike="noStrike" cap="none" normalizeH="0" baseline="0" dirty="0" smtClean="0">
                          <a:ln>
                            <a:noFill/>
                          </a:ln>
                          <a:solidFill>
                            <a:schemeClr val="tx1"/>
                          </a:solidFill>
                          <a:effectLst/>
                          <a:latin typeface="Times New Roman" pitchFamily="18" charset="0"/>
                          <a:cs typeface="Times New Roman" pitchFamily="18" charset="0"/>
                        </a:rPr>
                        <a:t>всего</a:t>
                      </a: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  1_______,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cap="flat">
                      <a:noFill/>
                    </a:lnT>
                    <a:lnB>
                      <a:noFill/>
                    </a:lnB>
                    <a:lnTlToBr>
                      <a:noFill/>
                    </a:lnTlToBr>
                    <a:lnBlToTr>
                      <a:noFill/>
                    </a:lnBlToTr>
                    <a:noFill/>
                  </a:tcPr>
                </a:tc>
                <a:extLst>
                  <a:ext uri="{0D108BD9-81ED-4DB2-BD59-A6C34878D82A}">
                    <a16:rowId xmlns="" xmlns:a16="http://schemas.microsoft.com/office/drawing/2014/main" val="10000"/>
                  </a:ext>
                </a:extLst>
              </a:tr>
              <a:tr h="396081">
                <a:tc>
                  <a:txBody>
                    <a:body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из них находились на грудном вскармливании:</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a:noFill/>
                    </a:lnB>
                    <a:lnTlToBr>
                      <a:noFill/>
                    </a:lnTlToBr>
                    <a:lnBlToTr>
                      <a:noFill/>
                    </a:lnBlToTr>
                    <a:noFill/>
                  </a:tcPr>
                </a:tc>
                <a:extLst>
                  <a:ext uri="{0D108BD9-81ED-4DB2-BD59-A6C34878D82A}">
                    <a16:rowId xmlns="" xmlns:a16="http://schemas.microsoft.com/office/drawing/2014/main" val="10001"/>
                  </a:ext>
                </a:extLst>
              </a:tr>
              <a:tr h="39608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от 3 до 6 месяцев   2 __________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a:noFill/>
                    </a:lnB>
                    <a:lnTlToBr>
                      <a:noFill/>
                    </a:lnTlToBr>
                    <a:lnBlToTr>
                      <a:noFill/>
                    </a:lnBlToTr>
                    <a:noFill/>
                  </a:tcPr>
                </a:tc>
                <a:extLst>
                  <a:ext uri="{0D108BD9-81ED-4DB2-BD59-A6C34878D82A}">
                    <a16:rowId xmlns="" xmlns:a16="http://schemas.microsoft.com/office/drawing/2014/main" val="10002"/>
                  </a:ext>
                </a:extLst>
              </a:tr>
              <a:tr h="396081">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2000" b="0" i="0" u="none" strike="noStrike" cap="none" normalizeH="0" baseline="0" dirty="0" smtClean="0">
                          <a:ln>
                            <a:noFill/>
                          </a:ln>
                          <a:solidFill>
                            <a:schemeClr val="tx1"/>
                          </a:solidFill>
                          <a:effectLst/>
                          <a:latin typeface="Times New Roman" pitchFamily="18" charset="0"/>
                          <a:cs typeface="Times New Roman" pitchFamily="18" charset="0"/>
                        </a:rPr>
                        <a:t>от 6 месяцев до 1 года  3 __________</a:t>
                      </a:r>
                      <a:endParaRPr kumimoji="0" lang="ru-RU" sz="3600" b="0" i="0" u="none" strike="noStrike" cap="none" normalizeH="0" baseline="0" dirty="0" smtClean="0">
                        <a:ln>
                          <a:noFill/>
                        </a:ln>
                        <a:solidFill>
                          <a:schemeClr val="tx1"/>
                        </a:solidFill>
                        <a:effectLst/>
                        <a:latin typeface="Arial" pitchFamily="34" charset="0"/>
                        <a:cs typeface="Arial" pitchFamily="34" charset="0"/>
                      </a:endParaRPr>
                    </a:p>
                  </a:txBody>
                  <a:tcPr marT="45650" marB="45650" anchor="b" horzOverflow="overflow">
                    <a:lnL cap="flat">
                      <a:noFill/>
                    </a:lnL>
                    <a:lnR cap="flat">
                      <a:noFill/>
                    </a:lnR>
                    <a:lnT>
                      <a:noFill/>
                    </a:lnT>
                    <a:lnB cap="flat">
                      <a:noFill/>
                    </a:lnB>
                    <a:lnTlToBr>
                      <a:noFill/>
                    </a:lnTlToBr>
                    <a:lnBlToTr>
                      <a:noFill/>
                    </a:lnBlToTr>
                    <a:noFill/>
                  </a:tcPr>
                </a:tc>
                <a:extLst>
                  <a:ext uri="{0D108BD9-81ED-4DB2-BD59-A6C34878D82A}">
                    <a16:rowId xmlns="" xmlns:a16="http://schemas.microsoft.com/office/drawing/2014/main" val="10003"/>
                  </a:ext>
                </a:extLst>
              </a:tr>
            </a:tbl>
          </a:graphicData>
        </a:graphic>
      </p:graphicFrame>
      <p:graphicFrame>
        <p:nvGraphicFramePr>
          <p:cNvPr id="7" name="Таблица 6"/>
          <p:cNvGraphicFramePr>
            <a:graphicFrameLocks noGrp="1"/>
          </p:cNvGraphicFramePr>
          <p:nvPr>
            <p:extLst/>
          </p:nvPr>
        </p:nvGraphicFramePr>
        <p:xfrm>
          <a:off x="457200" y="4678363"/>
          <a:ext cx="7924800" cy="1462087"/>
        </p:xfrm>
        <a:graphic>
          <a:graphicData uri="http://schemas.openxmlformats.org/drawingml/2006/table">
            <a:tbl>
              <a:tblPr/>
              <a:tblGrid>
                <a:gridCol w="7924800">
                  <a:extLst>
                    <a:ext uri="{9D8B030D-6E8A-4147-A177-3AD203B41FA5}">
                      <a16:colId xmlns="" xmlns:a16="http://schemas.microsoft.com/office/drawing/2014/main" val="2577932784"/>
                    </a:ext>
                  </a:extLst>
                </a:gridCol>
              </a:tblGrid>
              <a:tr h="1462087">
                <a:tc>
                  <a:txBody>
                    <a:bodyPr/>
                    <a:lstStyle/>
                    <a:p>
                      <a:pPr marL="0" marR="0" lvl="0" indent="0" algn="l" defTabSz="914400" rtl="0" eaLnBrk="0" fontAlgn="b" latinLnBrk="0" hangingPunct="0">
                        <a:lnSpc>
                          <a:spcPct val="100000"/>
                        </a:lnSpc>
                        <a:spcBef>
                          <a:spcPct val="0"/>
                        </a:spcBef>
                        <a:spcAft>
                          <a:spcPct val="0"/>
                        </a:spcAft>
                        <a:buClrTx/>
                        <a:buSzTx/>
                        <a:buFontTx/>
                        <a:buNone/>
                        <a:tabLst/>
                      </a:pPr>
                      <a:endParaRPr kumimoji="0" lang="ru-RU" sz="1800" b="1" i="0" u="none" strike="noStrike" cap="none" normalizeH="0" baseline="0" dirty="0" smtClean="0">
                        <a:ln>
                          <a:noFill/>
                        </a:ln>
                        <a:solidFill>
                          <a:schemeClr val="tx1"/>
                        </a:solidFill>
                        <a:effectLst/>
                        <a:latin typeface="Arial" pitchFamily="34" charset="0"/>
                        <a:cs typeface="Arial" pitchFamily="34" charset="0"/>
                      </a:endParaRPr>
                    </a:p>
                  </a:txBody>
                  <a:tcPr marT="45607" marB="45607" anchor="b" horzOverflow="overflow">
                    <a:lnL cap="flat">
                      <a:noFill/>
                    </a:lnL>
                    <a:lnR cap="flat">
                      <a:noFill/>
                    </a:lnR>
                    <a:lnT cap="flat">
                      <a:noFill/>
                    </a:lnT>
                    <a:lnB>
                      <a:noFill/>
                    </a:lnB>
                    <a:lnTlToBr>
                      <a:noFill/>
                    </a:lnTlToBr>
                    <a:lnBlToTr>
                      <a:noFill/>
                    </a:lnBlToTr>
                    <a:noFill/>
                  </a:tcPr>
                </a:tc>
                <a:extLst>
                  <a:ext uri="{0D108BD9-81ED-4DB2-BD59-A6C34878D82A}">
                    <a16:rowId xmlns="" xmlns:a16="http://schemas.microsoft.com/office/drawing/2014/main" val="1162987534"/>
                  </a:ext>
                </a:extLst>
              </a:tr>
            </a:tbl>
          </a:graphicData>
        </a:graphic>
      </p:graphicFrame>
      <p:sp>
        <p:nvSpPr>
          <p:cNvPr id="5" name="Прямоугольник 4"/>
          <p:cNvSpPr/>
          <p:nvPr/>
        </p:nvSpPr>
        <p:spPr>
          <a:xfrm>
            <a:off x="2987824" y="4519118"/>
            <a:ext cx="5394176" cy="162133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dirty="0" smtClean="0">
                <a:solidFill>
                  <a:schemeClr val="tx1"/>
                </a:solidFill>
              </a:rPr>
              <a:t>Сведения о ребенке показываются </a:t>
            </a:r>
            <a:r>
              <a:rPr lang="ru-RU" b="1" dirty="0" smtClean="0">
                <a:solidFill>
                  <a:schemeClr val="tx1"/>
                </a:solidFill>
              </a:rPr>
              <a:t>ТОЛЬКО ОДИН </a:t>
            </a:r>
            <a:r>
              <a:rPr lang="ru-RU" dirty="0" smtClean="0">
                <a:solidFill>
                  <a:schemeClr val="tx1"/>
                </a:solidFill>
              </a:rPr>
              <a:t>раз</a:t>
            </a:r>
          </a:p>
          <a:p>
            <a:pPr algn="ctr"/>
            <a:r>
              <a:rPr lang="ru-RU" dirty="0" smtClean="0">
                <a:solidFill>
                  <a:schemeClr val="tx1"/>
                </a:solidFill>
              </a:rPr>
              <a:t>Разница на детей, находившихся на грудном вскармливании до 3 мес.</a:t>
            </a:r>
          </a:p>
          <a:p>
            <a:pPr algn="ctr"/>
            <a:r>
              <a:rPr lang="ru-RU" dirty="0" smtClean="0">
                <a:solidFill>
                  <a:schemeClr val="tx1"/>
                </a:solidFill>
              </a:rPr>
              <a:t>Гр. 1 › гр.2 + гр.3</a:t>
            </a:r>
            <a:endParaRPr lang="ru-RU" dirty="0">
              <a:solidFill>
                <a:schemeClr val="tx1"/>
              </a:solidFill>
            </a:endParaRPr>
          </a:p>
        </p:txBody>
      </p:sp>
    </p:spTree>
    <p:extLst>
      <p:ext uri="{BB962C8B-B14F-4D97-AF65-F5344CB8AC3E}">
        <p14:creationId xmlns:p14="http://schemas.microsoft.com/office/powerpoint/2010/main" val="3387855274"/>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7890" name="Rectangle 13"/>
          <p:cNvSpPr>
            <a:spLocks noChangeArrowheads="1"/>
          </p:cNvSpPr>
          <p:nvPr/>
        </p:nvSpPr>
        <p:spPr bwMode="auto">
          <a:xfrm>
            <a:off x="247352" y="575902"/>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2800 </a:t>
            </a:r>
            <a:endParaRPr lang="ru-RU" altLang="ru-RU" sz="2000" dirty="0">
              <a:solidFill>
                <a:schemeClr val="bg1"/>
              </a:solidFill>
              <a:latin typeface="Times New Roman" pitchFamily="18" charset="0"/>
            </a:endParaRPr>
          </a:p>
        </p:txBody>
      </p:sp>
      <p:sp>
        <p:nvSpPr>
          <p:cNvPr id="37891"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216355" name="Group 1315"/>
          <p:cNvGraphicFramePr>
            <a:graphicFrameLocks noGrp="1"/>
          </p:cNvGraphicFramePr>
          <p:nvPr>
            <p:extLst/>
          </p:nvPr>
        </p:nvGraphicFramePr>
        <p:xfrm>
          <a:off x="219077" y="1002571"/>
          <a:ext cx="8686800" cy="4852859"/>
        </p:xfrm>
        <a:graphic>
          <a:graphicData uri="http://schemas.openxmlformats.org/drawingml/2006/table">
            <a:tbl>
              <a:tblPr/>
              <a:tblGrid>
                <a:gridCol w="3006725"/>
                <a:gridCol w="501650"/>
                <a:gridCol w="639763"/>
                <a:gridCol w="728662"/>
                <a:gridCol w="1371600"/>
                <a:gridCol w="1336675"/>
                <a:gridCol w="1101725"/>
              </a:tblGrid>
              <a:tr h="280559">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Название операций</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Число проведенных операций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гр. 3:направлено материалов на морфологическое исследование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vMerge="1">
                  <a:txBody>
                    <a:bodyPr/>
                    <a:lstStyle/>
                    <a:p>
                      <a:endParaRPr lang="ru-RU"/>
                    </a:p>
                  </a:txBody>
                  <a:tcPr/>
                </a:tc>
                <a:tc vMerge="1">
                  <a:txBody>
                    <a:bodyPr/>
                    <a:lstStyle/>
                    <a:p>
                      <a:endParaRPr lang="ru-RU"/>
                    </a:p>
                  </a:txBody>
                  <a:tcPr/>
                </a:tc>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vMerge="1">
                  <a:txBody>
                    <a:bodyPr/>
                    <a:lstStyle/>
                    <a:p>
                      <a:endParaRPr lang="ru-RU"/>
                    </a:p>
                  </a:txBody>
                  <a:tcPr/>
                </a:tc>
              </a:tr>
              <a:tr h="10059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сельским жителям</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помощь в амбулаторных условиях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дневном стационаре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2743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 операций</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операции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микрохирургические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числа операций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сосудах, 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артериях</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Arial" pitchFamily="34" charset="0"/>
                        </a:rPr>
                        <a:t>10</a:t>
                      </a: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венах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органах брюшной полости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прочие операции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6352" name="Rectangle 1312"/>
          <p:cNvSpPr>
            <a:spLocks noChangeArrowheads="1"/>
          </p:cNvSpPr>
          <p:nvPr/>
        </p:nvSpPr>
        <p:spPr bwMode="auto">
          <a:xfrm>
            <a:off x="3904615" y="2911333"/>
            <a:ext cx="5024438"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больше графы 4, графы 7</a:t>
            </a:r>
            <a:endParaRPr lang="ru-RU" sz="1600" b="1" u="sng" dirty="0">
              <a:cs typeface="Arial" pitchFamily="34" charset="0"/>
            </a:endParaRPr>
          </a:p>
        </p:txBody>
      </p:sp>
      <p:sp>
        <p:nvSpPr>
          <p:cNvPr id="216353" name="Rectangle 1313"/>
          <p:cNvSpPr>
            <a:spLocks noChangeArrowheads="1"/>
          </p:cNvSpPr>
          <p:nvPr/>
        </p:nvSpPr>
        <p:spPr bwMode="auto">
          <a:xfrm>
            <a:off x="3904614" y="3594463"/>
            <a:ext cx="5024438"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равна сумме граф 5+6</a:t>
            </a:r>
            <a:endParaRPr lang="ru-RU" sz="1600" b="1" u="sng" dirty="0">
              <a:cs typeface="Arial" pitchFamily="34" charset="0"/>
            </a:endParaRPr>
          </a:p>
        </p:txBody>
      </p:sp>
      <p:sp>
        <p:nvSpPr>
          <p:cNvPr id="216356" name="Rectangle 1316"/>
          <p:cNvSpPr>
            <a:spLocks noChangeArrowheads="1"/>
          </p:cNvSpPr>
          <p:nvPr/>
        </p:nvSpPr>
        <p:spPr bwMode="auto">
          <a:xfrm>
            <a:off x="3902636" y="4539343"/>
            <a:ext cx="5026417" cy="762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Строка 9 может быть больше суммы строк 10+11 за счет операций на лимфатических сосудах </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1637263623"/>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7890" name="Rectangle 13"/>
          <p:cNvSpPr>
            <a:spLocks noChangeArrowheads="1"/>
          </p:cNvSpPr>
          <p:nvPr/>
        </p:nvSpPr>
        <p:spPr bwMode="auto">
          <a:xfrm>
            <a:off x="247352" y="575902"/>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2800 </a:t>
            </a:r>
            <a:endParaRPr lang="ru-RU" altLang="ru-RU" sz="2000" dirty="0">
              <a:solidFill>
                <a:schemeClr val="bg1"/>
              </a:solidFill>
              <a:latin typeface="Times New Roman" pitchFamily="18" charset="0"/>
            </a:endParaRPr>
          </a:p>
        </p:txBody>
      </p:sp>
      <p:sp>
        <p:nvSpPr>
          <p:cNvPr id="37891"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216355" name="Group 1315"/>
          <p:cNvGraphicFramePr>
            <a:graphicFrameLocks noGrp="1"/>
          </p:cNvGraphicFramePr>
          <p:nvPr>
            <p:extLst/>
          </p:nvPr>
        </p:nvGraphicFramePr>
        <p:xfrm>
          <a:off x="219077" y="1002571"/>
          <a:ext cx="8686800" cy="4852859"/>
        </p:xfrm>
        <a:graphic>
          <a:graphicData uri="http://schemas.openxmlformats.org/drawingml/2006/table">
            <a:tbl>
              <a:tblPr/>
              <a:tblGrid>
                <a:gridCol w="3006725"/>
                <a:gridCol w="501650"/>
                <a:gridCol w="639763"/>
                <a:gridCol w="728662"/>
                <a:gridCol w="1371600"/>
                <a:gridCol w="1336675"/>
                <a:gridCol w="1101725"/>
              </a:tblGrid>
              <a:tr h="280559">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Название операций</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4">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Число проведенных операций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гр. 3:направлено материалов на морфологическое исследование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vMerge="1">
                  <a:txBody>
                    <a:bodyPr/>
                    <a:lstStyle/>
                    <a:p>
                      <a:endParaRPr lang="ru-RU"/>
                    </a:p>
                  </a:txBody>
                  <a:tcPr/>
                </a:tc>
                <a:tc vMerge="1">
                  <a:txBody>
                    <a:bodyPr/>
                    <a:lstStyle/>
                    <a:p>
                      <a:endParaRPr lang="ru-RU"/>
                    </a:p>
                  </a:txBody>
                  <a:tcPr/>
                </a:tc>
                <a:tc rowSpan="2">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vMerge="1">
                  <a:txBody>
                    <a:bodyPr/>
                    <a:lstStyle/>
                    <a:p>
                      <a:endParaRPr lang="ru-RU"/>
                    </a:p>
                  </a:txBody>
                  <a:tcPr/>
                </a:tc>
              </a:tr>
              <a:tr h="1005906">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сельским жителям</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помощь в амбулаторных условиях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ctr"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подразделениях, оказывающих дневном стационаре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r>
              <a:tr h="274338">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 операций</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 том числе: операции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микрохирургические</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числа операций на органе зрения:</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сосудах, из них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артериях</a:t>
                      </a: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Arial" pitchFamily="34" charset="0"/>
                        </a:rPr>
                        <a:t>10</a:t>
                      </a: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endParaRPr kumimoji="0" lang="ru-RU" sz="1200" b="0" i="0" u="none" strike="noStrike" cap="none" normalizeH="0" baseline="0" smtClean="0">
                        <a:ln>
                          <a:noFill/>
                        </a:ln>
                        <a:solidFill>
                          <a:schemeClr val="tx1"/>
                        </a:solidFill>
                        <a:effectLst/>
                        <a:latin typeface="Times New Roman" pitchFamily="18"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на венах</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11</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операции на органах брюшной полости</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12</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Arial"/>
                          <a:cs typeface="Times New Roman" pitchFamily="18" charset="0"/>
                        </a:rPr>
                        <a:t>…</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19</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74338">
                <a:tc>
                  <a:txBody>
                    <a:body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прочие операции </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20</a:t>
                      </a:r>
                      <a:endParaRPr kumimoji="0" lang="ru-RU" sz="2000" b="1"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Arial"/>
                          <a:cs typeface="Times New Roman" pitchFamily="18" charset="0"/>
                        </a:rPr>
                        <a:t> </a:t>
                      </a:r>
                      <a:endParaRPr kumimoji="0" lang="ru-RU" sz="2000" b="0" i="0" u="none" strike="noStrike" cap="none" normalizeH="0" baseline="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Arial"/>
                          <a:cs typeface="Times New Roman" pitchFamily="18" charset="0"/>
                        </a:rPr>
                        <a:t> </a:t>
                      </a:r>
                      <a:endParaRPr kumimoji="0" lang="ru-RU" sz="2000" b="0" i="0" u="none" strike="noStrike" cap="none" normalizeH="0" baseline="0" dirty="0" smtClean="0">
                        <a:ln>
                          <a:noFill/>
                        </a:ln>
                        <a:solidFill>
                          <a:schemeClr val="tx1"/>
                        </a:solidFill>
                        <a:effectLst/>
                        <a:latin typeface="Arial" pitchFamily="34" charset="0"/>
                        <a:cs typeface="Arial" pitchFamily="34" charset="0"/>
                      </a:endParaRPr>
                    </a:p>
                  </a:txBody>
                  <a:tcPr marT="45724" marB="45724"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216352" name="Rectangle 1312"/>
          <p:cNvSpPr>
            <a:spLocks noChangeArrowheads="1"/>
          </p:cNvSpPr>
          <p:nvPr/>
        </p:nvSpPr>
        <p:spPr bwMode="auto">
          <a:xfrm>
            <a:off x="3904615" y="2911333"/>
            <a:ext cx="4977452"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больше графы 4, графы 7</a:t>
            </a:r>
            <a:endParaRPr lang="ru-RU" sz="1600" b="1" u="sng" dirty="0">
              <a:cs typeface="Arial" pitchFamily="34" charset="0"/>
            </a:endParaRPr>
          </a:p>
        </p:txBody>
      </p:sp>
      <p:sp>
        <p:nvSpPr>
          <p:cNvPr id="216353" name="Rectangle 1313"/>
          <p:cNvSpPr>
            <a:spLocks noChangeArrowheads="1"/>
          </p:cNvSpPr>
          <p:nvPr/>
        </p:nvSpPr>
        <p:spPr bwMode="auto">
          <a:xfrm>
            <a:off x="3904615" y="3594463"/>
            <a:ext cx="5024437" cy="381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Графа 3 должна быть равна сумме граф 5+6</a:t>
            </a:r>
            <a:endParaRPr lang="ru-RU" sz="1600" b="1" u="sng" dirty="0">
              <a:cs typeface="Arial" pitchFamily="34" charset="0"/>
            </a:endParaRPr>
          </a:p>
        </p:txBody>
      </p:sp>
      <p:sp>
        <p:nvSpPr>
          <p:cNvPr id="216356" name="Rectangle 1316"/>
          <p:cNvSpPr>
            <a:spLocks noChangeArrowheads="1"/>
          </p:cNvSpPr>
          <p:nvPr/>
        </p:nvSpPr>
        <p:spPr bwMode="auto">
          <a:xfrm>
            <a:off x="3902636" y="4539343"/>
            <a:ext cx="4979430" cy="762000"/>
          </a:xfrm>
          <a:prstGeom prst="rect">
            <a:avLst/>
          </a:prstGeom>
          <a:solidFill>
            <a:schemeClr val="bg2">
              <a:lumMod val="75000"/>
            </a:schemeClr>
          </a:solidFill>
          <a:ln w="9525">
            <a:noFill/>
            <a:miter lim="800000"/>
            <a:headEnd/>
            <a:tailEnd/>
          </a:ln>
        </p:spPr>
        <p:txBody>
          <a:bodyPr/>
          <a:lstStyle/>
          <a:p>
            <a:pPr marL="342900" indent="-342900">
              <a:defRPr/>
            </a:pPr>
            <a:r>
              <a:rPr lang="ru-RU" sz="1600" b="1" dirty="0">
                <a:cs typeface="Arial" pitchFamily="34" charset="0"/>
              </a:rPr>
              <a:t>Строка 9 может быть больше суммы строк 10+11 за счет операций на лимфатических сосудах </a:t>
            </a:r>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4115404739"/>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7" name="Rectangle 2"/>
          <p:cNvSpPr txBox="1">
            <a:spLocks noChangeArrowheads="1"/>
          </p:cNvSpPr>
          <p:nvPr/>
        </p:nvSpPr>
        <p:spPr>
          <a:xfrm>
            <a:off x="242891" y="112714"/>
            <a:ext cx="8639175" cy="781051"/>
          </a:xfrm>
          <a:prstGeom prst="rect">
            <a:avLst/>
          </a:prstGeom>
          <a:solidFill>
            <a:srgbClr val="0070C0"/>
          </a:solidFill>
          <a:ln w="25400" cap="flat" cmpd="sng" algn="ctr">
            <a:noFill/>
            <a:prstDash val="solid"/>
          </a:ln>
        </p:spPr>
        <p:style>
          <a:lnRef idx="2">
            <a:schemeClr val="accent1">
              <a:shade val="50000"/>
            </a:schemeClr>
          </a:lnRef>
          <a:fillRef idx="1">
            <a:schemeClr val="accent1"/>
          </a:fillRef>
          <a:effectRef idx="0">
            <a:schemeClr val="accent1"/>
          </a:effectRef>
          <a:fontRef idx="minor">
            <a:schemeClr val="lt1"/>
          </a:fontRef>
        </p:style>
        <p:txBody>
          <a:bodyPr anchor="ctr"/>
          <a:lstStyle>
            <a:lvl1pPr algn="ctr" defTabSz="914400" rtl="0" eaLnBrk="1" latinLnBrk="0" hangingPunct="1">
              <a:spcBef>
                <a:spcPct val="0"/>
              </a:spcBef>
              <a:buNone/>
              <a:defRPr sz="4400" kern="1200">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indent="274638">
              <a:tabLst>
                <a:tab pos="266700" algn="l"/>
              </a:tabLst>
              <a:defRPr/>
            </a:pPr>
            <a:endParaRPr lang="ru-RU" sz="2800" dirty="0">
              <a:solidFill>
                <a:srgbClr val="FF0000"/>
              </a:solidFill>
            </a:endParaRPr>
          </a:p>
        </p:txBody>
      </p:sp>
      <p:sp>
        <p:nvSpPr>
          <p:cNvPr id="38914" name="Rectangle 13"/>
          <p:cNvSpPr>
            <a:spLocks noChangeArrowheads="1"/>
          </p:cNvSpPr>
          <p:nvPr/>
        </p:nvSpPr>
        <p:spPr bwMode="auto">
          <a:xfrm>
            <a:off x="198664" y="615090"/>
            <a:ext cx="1905000" cy="30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spcBef>
                <a:spcPct val="0"/>
              </a:spcBef>
              <a:buFontTx/>
              <a:buNone/>
            </a:pPr>
            <a:r>
              <a:rPr lang="ru-RU" altLang="ru-RU" sz="2000" b="1" dirty="0">
                <a:solidFill>
                  <a:schemeClr val="bg1"/>
                </a:solidFill>
                <a:latin typeface="Times New Roman" pitchFamily="18" charset="0"/>
              </a:rPr>
              <a:t>Таблица 2801 </a:t>
            </a:r>
            <a:endParaRPr lang="ru-RU" altLang="ru-RU" sz="2000" dirty="0">
              <a:solidFill>
                <a:schemeClr val="bg1"/>
              </a:solidFill>
              <a:latin typeface="Times New Roman" pitchFamily="18" charset="0"/>
            </a:endParaRPr>
          </a:p>
        </p:txBody>
      </p:sp>
      <p:sp>
        <p:nvSpPr>
          <p:cNvPr id="38915" name="Rectangle 14"/>
          <p:cNvSpPr>
            <a:spLocks noChangeArrowheads="1"/>
          </p:cNvSpPr>
          <p:nvPr/>
        </p:nvSpPr>
        <p:spPr bwMode="auto">
          <a:xfrm>
            <a:off x="533400" y="198439"/>
            <a:ext cx="80772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eaLnBrk="0" hangingPunct="0">
              <a:spcBef>
                <a:spcPct val="20000"/>
              </a:spcBef>
              <a:buFont typeface="Arial" charset="0"/>
              <a:buChar char="•"/>
              <a:defRPr sz="3200">
                <a:solidFill>
                  <a:schemeClr val="tx1"/>
                </a:solidFill>
                <a:latin typeface="Calibri" pitchFamily="34" charset="0"/>
              </a:defRPr>
            </a:lvl1pPr>
            <a:lvl2pPr marL="742950" indent="-285750" eaLnBrk="0" hangingPunct="0">
              <a:spcBef>
                <a:spcPct val="20000"/>
              </a:spcBef>
              <a:buFont typeface="Arial" charset="0"/>
              <a:buChar char="–"/>
              <a:defRPr sz="2800">
                <a:solidFill>
                  <a:schemeClr val="tx1"/>
                </a:solidFill>
                <a:latin typeface="Calibri" pitchFamily="34" charset="0"/>
              </a:defRPr>
            </a:lvl2pPr>
            <a:lvl3pPr marL="1143000" indent="-228600" eaLnBrk="0" hangingPunct="0">
              <a:spcBef>
                <a:spcPct val="20000"/>
              </a:spcBef>
              <a:buFont typeface="Arial" charset="0"/>
              <a:buChar char="•"/>
              <a:defRPr sz="2400">
                <a:solidFill>
                  <a:schemeClr val="tx1"/>
                </a:solidFill>
                <a:latin typeface="Calibri" pitchFamily="34" charset="0"/>
              </a:defRPr>
            </a:lvl3pPr>
            <a:lvl4pPr marL="1600200" indent="-228600" eaLnBrk="0" hangingPunct="0">
              <a:spcBef>
                <a:spcPct val="20000"/>
              </a:spcBef>
              <a:buFont typeface="Arial" charset="0"/>
              <a:buChar char="–"/>
              <a:defRPr sz="2000">
                <a:solidFill>
                  <a:schemeClr val="tx1"/>
                </a:solidFill>
                <a:latin typeface="Calibri" pitchFamily="34" charset="0"/>
              </a:defRPr>
            </a:lvl4pPr>
            <a:lvl5pPr marL="2057400" indent="-228600" eaLnBrk="0" hangingPunct="0">
              <a:spcBef>
                <a:spcPct val="20000"/>
              </a:spcBef>
              <a:buFont typeface="Arial"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Calibri" pitchFamily="34" charset="0"/>
              </a:defRPr>
            </a:lvl9pPr>
          </a:lstStyle>
          <a:p>
            <a:pPr algn="ctr">
              <a:spcBef>
                <a:spcPct val="0"/>
              </a:spcBef>
              <a:buFontTx/>
              <a:buNone/>
            </a:pPr>
            <a:r>
              <a:rPr lang="ru-RU" altLang="ru-RU" sz="2000" b="1" dirty="0">
                <a:solidFill>
                  <a:schemeClr val="bg1"/>
                </a:solidFill>
                <a:latin typeface="Times New Roman" pitchFamily="18" charset="0"/>
              </a:rPr>
              <a:t>Хирургическая работа медицинской организации в амбулаторных условиях и в условиях дневного стационара</a:t>
            </a:r>
            <a:r>
              <a:rPr lang="ru-RU" altLang="ru-RU" sz="2000" dirty="0">
                <a:solidFill>
                  <a:schemeClr val="bg1"/>
                </a:solidFill>
                <a:latin typeface="Times New Roman" pitchFamily="18" charset="0"/>
              </a:rPr>
              <a:t> </a:t>
            </a:r>
          </a:p>
        </p:txBody>
      </p:sp>
      <p:graphicFrame>
        <p:nvGraphicFramePr>
          <p:cNvPr id="8" name="Таблица 7"/>
          <p:cNvGraphicFramePr>
            <a:graphicFrameLocks noGrp="1"/>
          </p:cNvGraphicFramePr>
          <p:nvPr>
            <p:extLst>
              <p:ext uri="{D42A27DB-BD31-4B8C-83A1-F6EECF244321}">
                <p14:modId xmlns:p14="http://schemas.microsoft.com/office/powerpoint/2010/main" val="2712355280"/>
              </p:ext>
            </p:extLst>
          </p:nvPr>
        </p:nvGraphicFramePr>
        <p:xfrm>
          <a:off x="457200" y="1600200"/>
          <a:ext cx="8305800" cy="2984500"/>
        </p:xfrm>
        <a:graphic>
          <a:graphicData uri="http://schemas.openxmlformats.org/drawingml/2006/table">
            <a:tbl>
              <a:tblPr/>
              <a:tblGrid>
                <a:gridCol w="5692775"/>
                <a:gridCol w="558800"/>
                <a:gridCol w="1027113"/>
                <a:gridCol w="1027112"/>
              </a:tblGrid>
              <a:tr h="5905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строки</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Всего</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сельских жителей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9685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Оперировано пациентов  (чел.)</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666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них: дети </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общего числа пациентов (стр.1) оперировано в дневном стационаре всего</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666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  из них (стр.3)  детей </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93700">
                <a:tc>
                  <a:txBody>
                    <a:bodyPr/>
                    <a:lstStyle/>
                    <a:p>
                      <a:pPr marL="1730375"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Из общего числа операций (табл.2800, стр.01, гр.3) выполнено с использованием аппаратуры, ед: эндоскопической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лазерной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криогенной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7</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1730375" algn="l" defTabSz="914400" rtl="0" eaLnBrk="1" fontAlgn="base" latinLnBrk="0" hangingPunct="1">
                        <a:lnSpc>
                          <a:spcPct val="100000"/>
                        </a:lnSpc>
                        <a:spcBef>
                          <a:spcPct val="0"/>
                        </a:spcBef>
                        <a:spcAft>
                          <a:spcPct val="0"/>
                        </a:spcAft>
                        <a:buClrTx/>
                        <a:buSzTx/>
                        <a:buFontTx/>
                        <a:buNone/>
                        <a:tabLst/>
                      </a:pPr>
                      <a:r>
                        <a:rPr kumimoji="0" lang="ru-RU" sz="1200" b="0" i="0" u="none" strike="noStrike" cap="none" normalizeH="0" baseline="0" smtClean="0">
                          <a:ln>
                            <a:noFill/>
                          </a:ln>
                          <a:solidFill>
                            <a:schemeClr val="tx1"/>
                          </a:solidFill>
                          <a:effectLst/>
                          <a:latin typeface="Times New Roman" pitchFamily="18" charset="0"/>
                          <a:cs typeface="Times New Roman" pitchFamily="18" charset="0"/>
                        </a:rPr>
                        <a:t>рентгеновской</a:t>
                      </a:r>
                      <a:endParaRPr kumimoji="0" lang="ru-RU" sz="14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8</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254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cs typeface="Times New Roman" pitchFamily="18" charset="0"/>
                        </a:rPr>
                        <a:t>Выполнено </a:t>
                      </a:r>
                      <a:r>
                        <a:rPr kumimoji="0" lang="ru-RU" sz="1400" b="1" i="0" u="none" strike="noStrike" cap="none" normalizeH="0" baseline="0" dirty="0" err="1" smtClean="0">
                          <a:ln>
                            <a:noFill/>
                          </a:ln>
                          <a:solidFill>
                            <a:schemeClr val="tx1"/>
                          </a:solidFill>
                          <a:effectLst/>
                          <a:latin typeface="Times New Roman" pitchFamily="18" charset="0"/>
                          <a:cs typeface="Times New Roman" pitchFamily="18" charset="0"/>
                        </a:rPr>
                        <a:t>гистероскопий</a:t>
                      </a:r>
                      <a:endParaRPr kumimoji="0" lang="ru-RU" sz="1600" b="1"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smtClean="0">
                          <a:ln>
                            <a:noFill/>
                          </a:ln>
                          <a:solidFill>
                            <a:schemeClr val="tx1"/>
                          </a:solidFill>
                          <a:effectLst/>
                          <a:latin typeface="Times New Roman" pitchFamily="18" charset="0"/>
                          <a:cs typeface="Times New Roman" pitchFamily="18" charset="0"/>
                        </a:rPr>
                        <a:t>9</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00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52181" marR="52181"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13378" name="Rectangle 1313"/>
          <p:cNvSpPr>
            <a:spLocks noChangeArrowheads="1"/>
          </p:cNvSpPr>
          <p:nvPr/>
        </p:nvSpPr>
        <p:spPr bwMode="auto">
          <a:xfrm>
            <a:off x="4183695" y="5502831"/>
            <a:ext cx="4248472" cy="777686"/>
          </a:xfrm>
          <a:prstGeom prst="wedgeRoundRectCallout">
            <a:avLst>
              <a:gd name="adj1" fmla="val -94320"/>
              <a:gd name="adj2" fmla="val -176940"/>
              <a:gd name="adj3" fmla="val 16667"/>
            </a:avLst>
          </a:prstGeom>
          <a:solidFill>
            <a:schemeClr val="bg2">
              <a:lumMod val="75000"/>
            </a:schemeClr>
          </a:solidFill>
          <a:ln w="9525">
            <a:noFill/>
            <a:miter lim="800000"/>
            <a:headEnd/>
            <a:tailEnd/>
          </a:ln>
        </p:spPr>
        <p:txBody>
          <a:bodyPr/>
          <a:lstStyle/>
          <a:p>
            <a:pPr marL="342900" indent="-342900" algn="ctr">
              <a:defRPr/>
            </a:pPr>
            <a:r>
              <a:rPr lang="ru-RU" sz="1600" b="1" dirty="0"/>
              <a:t>сверить с табл. </a:t>
            </a:r>
            <a:r>
              <a:rPr lang="ru-RU" sz="1600" b="1" dirty="0" smtClean="0"/>
              <a:t>5126</a:t>
            </a:r>
          </a:p>
          <a:p>
            <a:pPr marL="342900" indent="-342900" algn="ctr">
              <a:defRPr/>
            </a:pPr>
            <a:r>
              <a:rPr lang="ru-RU" sz="1600" b="1" dirty="0" smtClean="0"/>
              <a:t> проверить </a:t>
            </a:r>
            <a:r>
              <a:rPr lang="ru-RU" sz="1600" b="1" dirty="0"/>
              <a:t>наличие </a:t>
            </a:r>
            <a:r>
              <a:rPr lang="ru-RU" sz="1600" b="1" dirty="0" err="1"/>
              <a:t>гистероскопов</a:t>
            </a:r>
            <a:endParaRPr lang="ru-RU" sz="1600" b="1" u="sng" dirty="0"/>
          </a:p>
        </p:txBody>
      </p:sp>
      <p:sp>
        <p:nvSpPr>
          <p:cNvPr id="13379" name="Rectangle 1313"/>
          <p:cNvSpPr>
            <a:spLocks noChangeArrowheads="1"/>
          </p:cNvSpPr>
          <p:nvPr/>
        </p:nvSpPr>
        <p:spPr bwMode="auto">
          <a:xfrm>
            <a:off x="3733800" y="2438400"/>
            <a:ext cx="5148265" cy="731371"/>
          </a:xfrm>
          <a:prstGeom prst="rect">
            <a:avLst/>
          </a:prstGeom>
          <a:solidFill>
            <a:schemeClr val="bg2">
              <a:lumMod val="75000"/>
            </a:schemeClr>
          </a:solidFill>
          <a:ln w="9525">
            <a:noFill/>
            <a:miter lim="800000"/>
            <a:headEnd/>
            <a:tailEnd/>
          </a:ln>
        </p:spPr>
        <p:txBody>
          <a:bodyPr/>
          <a:lstStyle/>
          <a:p>
            <a:pPr indent="15875" algn="ctr">
              <a:defRPr/>
            </a:pPr>
            <a:r>
              <a:rPr lang="ru-RU" sz="1600" b="1" dirty="0"/>
              <a:t>Количество оперативных вмешательств</a:t>
            </a:r>
          </a:p>
          <a:p>
            <a:pPr indent="15875" algn="ctr">
              <a:defRPr/>
            </a:pPr>
            <a:r>
              <a:rPr lang="ru-RU" sz="1600" b="1" dirty="0"/>
              <a:t>на 1 пациента</a:t>
            </a:r>
            <a:endParaRPr lang="ru-RU" sz="1600" b="1" u="sng" dirty="0"/>
          </a:p>
        </p:txBody>
      </p:sp>
      <p:sp>
        <p:nvSpPr>
          <p:cNvPr id="9" name="Прямоугольник 4"/>
          <p:cNvSpPr>
            <a:spLocks noChangeArrowheads="1"/>
          </p:cNvSpPr>
          <p:nvPr/>
        </p:nvSpPr>
        <p:spPr bwMode="auto">
          <a:xfrm>
            <a:off x="896544" y="-26988"/>
            <a:ext cx="1319213" cy="14446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ru-RU" dirty="0"/>
          </a:p>
        </p:txBody>
      </p:sp>
    </p:spTree>
    <p:extLst>
      <p:ext uri="{BB962C8B-B14F-4D97-AF65-F5344CB8AC3E}">
        <p14:creationId xmlns:p14="http://schemas.microsoft.com/office/powerpoint/2010/main" val="411274740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57379" name="Прямоугольник 4"/>
          <p:cNvSpPr>
            <a:spLocks noChangeArrowheads="1"/>
          </p:cNvSpPr>
          <p:nvPr/>
        </p:nvSpPr>
        <p:spPr bwMode="auto">
          <a:xfrm>
            <a:off x="6715125" y="6215063"/>
            <a:ext cx="1428750" cy="142875"/>
          </a:xfrm>
          <a:prstGeom prst="rect">
            <a:avLst/>
          </a:prstGeom>
          <a:solidFill>
            <a:srgbClr val="FF0000"/>
          </a:solidFill>
          <a:ln w="25400" algn="ctr">
            <a:noFill/>
            <a:miter lim="800000"/>
            <a:headEnd/>
            <a:tailEnd/>
          </a:ln>
        </p:spPr>
        <p:txBody>
          <a:bodyPr lIns="95782" tIns="47891" rIns="95782" bIns="47891" anchor="ctr"/>
          <a:lstStyle/>
          <a:p>
            <a:pPr defTabSz="957263"/>
            <a:endParaRPr lang="en-US" sz="1900">
              <a:solidFill>
                <a:srgbClr val="FFFFFF"/>
              </a:solidFill>
              <a:latin typeface="Calibri" pitchFamily="34" charset="0"/>
              <a:cs typeface="Arial" pitchFamily="34" charset="0"/>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57382" name="Rectangle 6"/>
          <p:cNvSpPr>
            <a:spLocks noChangeArrowheads="1"/>
          </p:cNvSpPr>
          <p:nvPr/>
        </p:nvSpPr>
        <p:spPr bwMode="auto">
          <a:xfrm>
            <a:off x="539750" y="871538"/>
            <a:ext cx="8208963" cy="304800"/>
          </a:xfrm>
          <a:prstGeom prst="rect">
            <a:avLst/>
          </a:prstGeom>
          <a:noFill/>
          <a:ln w="9525">
            <a:noFill/>
            <a:miter lim="800000"/>
            <a:headEnd/>
            <a:tailEnd/>
          </a:ln>
          <a:effectLst/>
        </p:spPr>
        <p:txBody>
          <a:bodyPr anchor="ctr">
            <a:spAutoFit/>
          </a:bodyPr>
          <a:lstStyle/>
          <a:p>
            <a:pPr algn="r"/>
            <a:r>
              <a:rPr lang="ru-RU" sz="1400"/>
              <a:t>			</a:t>
            </a:r>
          </a:p>
        </p:txBody>
      </p:sp>
      <p:sp>
        <p:nvSpPr>
          <p:cNvPr id="357383" name="Rectangle 7"/>
          <p:cNvSpPr>
            <a:spLocks noChangeArrowheads="1"/>
          </p:cNvSpPr>
          <p:nvPr/>
        </p:nvSpPr>
        <p:spPr bwMode="auto">
          <a:xfrm>
            <a:off x="684213" y="3765550"/>
            <a:ext cx="7777162" cy="274638"/>
          </a:xfrm>
          <a:prstGeom prst="rect">
            <a:avLst/>
          </a:prstGeom>
          <a:noFill/>
          <a:ln w="9525">
            <a:noFill/>
            <a:miter lim="800000"/>
            <a:headEnd/>
            <a:tailEnd/>
          </a:ln>
          <a:effectLst/>
        </p:spPr>
        <p:txBody>
          <a:bodyPr anchor="ctr">
            <a:spAutoFit/>
          </a:bodyPr>
          <a:lstStyle/>
          <a:p>
            <a:pPr indent="90488" algn="l"/>
            <a:r>
              <a:rPr lang="ru-RU" sz="1200" b="1" dirty="0" smtClean="0">
                <a:solidFill>
                  <a:srgbClr val="CC0000"/>
                </a:solidFill>
              </a:rPr>
              <a:t>               </a:t>
            </a:r>
            <a:endParaRPr lang="ru-RU" sz="1200" b="1" dirty="0">
              <a:solidFill>
                <a:srgbClr val="CC0000"/>
              </a:solidFill>
            </a:endParaRPr>
          </a:p>
        </p:txBody>
      </p:sp>
      <p:sp>
        <p:nvSpPr>
          <p:cNvPr id="69" name="Rectangle 9"/>
          <p:cNvSpPr>
            <a:spLocks noChangeArrowheads="1"/>
          </p:cNvSpPr>
          <p:nvPr/>
        </p:nvSpPr>
        <p:spPr bwMode="auto">
          <a:xfrm>
            <a:off x="467544" y="836712"/>
            <a:ext cx="8568952" cy="288925"/>
          </a:xfrm>
          <a:prstGeom prst="rect">
            <a:avLst/>
          </a:prstGeom>
          <a:noFill/>
          <a:ln w="9525">
            <a:noFill/>
            <a:miter lim="800000"/>
            <a:headEnd/>
            <a:tailEnd/>
          </a:ln>
          <a:effectLst/>
        </p:spPr>
        <p:txBody>
          <a:bodyPr wrap="none" anchor="ctr"/>
          <a:lstStyle/>
          <a:p>
            <a:endParaRPr lang="ru-RU" b="1" dirty="0"/>
          </a:p>
          <a:p>
            <a:r>
              <a:rPr lang="ru-RU" sz="1600" b="1" dirty="0">
                <a:latin typeface="Times New Roman" pitchFamily="18" charset="0"/>
                <a:cs typeface="Times New Roman" pitchFamily="18" charset="0"/>
              </a:rPr>
              <a:t>Внесены изменения в таблицу  </a:t>
            </a:r>
            <a:r>
              <a:rPr lang="ru-RU" sz="1600" b="1" dirty="0" smtClean="0">
                <a:latin typeface="Times New Roman" pitchFamily="18" charset="0"/>
                <a:cs typeface="Times New Roman" pitchFamily="18" charset="0"/>
              </a:rPr>
              <a:t>2850 «Результаты проведения медицинской реабилитации»</a:t>
            </a:r>
            <a:endParaRPr lang="ru-RU" sz="1600" b="1" dirty="0">
              <a:latin typeface="Times New Roman" pitchFamily="18" charset="0"/>
              <a:cs typeface="Times New Roman" pitchFamily="18" charset="0"/>
            </a:endParaRPr>
          </a:p>
          <a:p>
            <a:endParaRPr lang="ru-RU" sz="1600" b="1" dirty="0"/>
          </a:p>
        </p:txBody>
      </p:sp>
      <p:graphicFrame>
        <p:nvGraphicFramePr>
          <p:cNvPr id="15" name="Таблица 14"/>
          <p:cNvGraphicFramePr>
            <a:graphicFrameLocks noGrp="1"/>
          </p:cNvGraphicFramePr>
          <p:nvPr>
            <p:extLst>
              <p:ext uri="{D42A27DB-BD31-4B8C-83A1-F6EECF244321}">
                <p14:modId xmlns:p14="http://schemas.microsoft.com/office/powerpoint/2010/main" val="44213319"/>
              </p:ext>
            </p:extLst>
          </p:nvPr>
        </p:nvGraphicFramePr>
        <p:xfrm>
          <a:off x="467544" y="1268760"/>
          <a:ext cx="8568952" cy="4366240"/>
        </p:xfrm>
        <a:graphic>
          <a:graphicData uri="http://schemas.openxmlformats.org/drawingml/2006/table">
            <a:tbl>
              <a:tblPr/>
              <a:tblGrid>
                <a:gridCol w="1296143"/>
                <a:gridCol w="360040"/>
                <a:gridCol w="828393"/>
                <a:gridCol w="645976"/>
                <a:gridCol w="893963"/>
                <a:gridCol w="693882"/>
                <a:gridCol w="763270"/>
                <a:gridCol w="624493"/>
                <a:gridCol w="1040823"/>
                <a:gridCol w="1421969"/>
              </a:tblGrid>
              <a:tr h="1440160">
                <a:tc>
                  <a:txBody>
                    <a:bodyPr/>
                    <a:lstStyle/>
                    <a:p>
                      <a:pPr algn="ctr">
                        <a:spcAft>
                          <a:spcPts val="0"/>
                        </a:spcAft>
                      </a:pPr>
                      <a:r>
                        <a:rPr lang="ru-RU" sz="1200" dirty="0">
                          <a:latin typeface="Times New Roman"/>
                          <a:ea typeface="Times New Roman"/>
                          <a:cs typeface="Times New Roman"/>
                        </a:rPr>
                        <a:t>Наименование</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 </a:t>
                      </a:r>
                    </a:p>
                    <a:p>
                      <a:pPr algn="ctr">
                        <a:spcAft>
                          <a:spcPts val="0"/>
                        </a:spcAft>
                      </a:pPr>
                      <a:r>
                        <a:rPr lang="ru-RU" sz="1200">
                          <a:latin typeface="Times New Roman"/>
                          <a:ea typeface="Times New Roman"/>
                          <a:cs typeface="Times New Roman"/>
                        </a:rPr>
                        <a:t>п/п</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p>
                    <a:p>
                      <a:pPr algn="ctr">
                        <a:spcAft>
                          <a:spcPts val="0"/>
                        </a:spcAft>
                      </a:pPr>
                      <a:r>
                        <a:rPr lang="ru-RU" sz="1200" dirty="0">
                          <a:latin typeface="Times New Roman"/>
                          <a:ea typeface="Times New Roman"/>
                          <a:cs typeface="Times New Roman"/>
                        </a:rPr>
                        <a:t>нуждающихся</a:t>
                      </a:r>
                    </a:p>
                    <a:p>
                      <a:pPr algn="ctr">
                        <a:spcAft>
                          <a:spcPts val="0"/>
                        </a:spcAft>
                      </a:pPr>
                      <a:r>
                        <a:rPr lang="ru-RU" sz="1200" dirty="0">
                          <a:latin typeface="Times New Roman"/>
                          <a:ea typeface="Times New Roman"/>
                          <a:cs typeface="Times New Roman"/>
                        </a:rPr>
                        <a:t>в медицинской</a:t>
                      </a:r>
                    </a:p>
                    <a:p>
                      <a:pPr algn="ctr">
                        <a:spcAft>
                          <a:spcPts val="0"/>
                        </a:spcAft>
                      </a:pPr>
                      <a:r>
                        <a:rPr lang="ru-RU" sz="1200" dirty="0">
                          <a:latin typeface="Times New Roman"/>
                          <a:ea typeface="Times New Roman"/>
                          <a:cs typeface="Times New Roman"/>
                        </a:rPr>
                        <a:t>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a:t>
                      </a:r>
                      <a:br>
                        <a:rPr lang="ru-RU" sz="1200" dirty="0">
                          <a:latin typeface="Times New Roman"/>
                          <a:ea typeface="Times New Roman"/>
                          <a:cs typeface="Times New Roman"/>
                        </a:rPr>
                      </a:br>
                      <a:r>
                        <a:rPr lang="ru-RU" sz="1200" dirty="0" smtClean="0">
                          <a:latin typeface="Times New Roman"/>
                          <a:ea typeface="Times New Roman"/>
                          <a:cs typeface="Times New Roman"/>
                        </a:rPr>
                        <a:t>на медицинскую </a:t>
                      </a: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закончивших</a:t>
                      </a:r>
                    </a:p>
                    <a:p>
                      <a:pPr algn="ctr">
                        <a:spcAft>
                          <a:spcPts val="0"/>
                        </a:spcAft>
                      </a:pPr>
                      <a:r>
                        <a:rPr lang="ru-RU" sz="1200" dirty="0">
                          <a:latin typeface="Times New Roman"/>
                          <a:ea typeface="Times New Roman"/>
                          <a:cs typeface="Times New Roman"/>
                        </a:rPr>
                        <a:t>медицинскую</a:t>
                      </a:r>
                      <a:br>
                        <a:rPr lang="ru-RU" sz="1200" dirty="0">
                          <a:latin typeface="Times New Roman"/>
                          <a:ea typeface="Times New Roman"/>
                          <a:cs typeface="Times New Roman"/>
                        </a:rPr>
                      </a:br>
                      <a:r>
                        <a:rPr lang="ru-RU" sz="1200" dirty="0">
                          <a:latin typeface="Times New Roman"/>
                          <a:ea typeface="Times New Roman"/>
                          <a:cs typeface="Times New Roman"/>
                        </a:rPr>
                        <a:t>реабилитацию</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из них</a:t>
                      </a:r>
                    </a:p>
                    <a:p>
                      <a:pPr algn="ctr">
                        <a:spcAft>
                          <a:spcPts val="0"/>
                        </a:spcAft>
                      </a:pPr>
                      <a:r>
                        <a:rPr lang="ru-RU" sz="1200" dirty="0">
                          <a:latin typeface="Times New Roman"/>
                          <a:ea typeface="Times New Roman"/>
                          <a:cs typeface="Times New Roman"/>
                        </a:rPr>
                        <a:t>в рамках</a:t>
                      </a:r>
                    </a:p>
                    <a:p>
                      <a:pPr algn="ctr">
                        <a:spcAft>
                          <a:spcPts val="0"/>
                        </a:spcAft>
                      </a:pPr>
                      <a:r>
                        <a:rPr lang="ru-RU" sz="1200" dirty="0">
                          <a:latin typeface="Times New Roman"/>
                          <a:ea typeface="Times New Roman"/>
                          <a:cs typeface="Times New Roman"/>
                        </a:rPr>
                        <a:t>ИПРА</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прошедших</a:t>
                      </a:r>
                    </a:p>
                    <a:p>
                      <a:pPr algn="ctr">
                        <a:spcAft>
                          <a:spcPts val="0"/>
                        </a:spcAft>
                      </a:pPr>
                      <a:r>
                        <a:rPr lang="ru-RU" sz="1200" dirty="0">
                          <a:latin typeface="Times New Roman"/>
                          <a:ea typeface="Times New Roman"/>
                          <a:cs typeface="Times New Roman"/>
                        </a:rPr>
                        <a:t>медицинскую реабилитацию</a:t>
                      </a:r>
                    </a:p>
                    <a:p>
                      <a:pPr algn="ctr">
                        <a:spcAft>
                          <a:spcPts val="0"/>
                        </a:spcAft>
                      </a:pPr>
                      <a:r>
                        <a:rPr lang="ru-RU" sz="1200" dirty="0">
                          <a:latin typeface="Times New Roman"/>
                          <a:ea typeface="Times New Roman"/>
                          <a:cs typeface="Times New Roman"/>
                        </a:rPr>
                        <a:t>повторно</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Число </a:t>
                      </a:r>
                      <a:r>
                        <a:rPr lang="ru-RU" sz="1200" dirty="0">
                          <a:solidFill>
                            <a:schemeClr val="tx1"/>
                          </a:solidFill>
                          <a:latin typeface="Times New Roman"/>
                          <a:ea typeface="Times New Roman"/>
                          <a:cs typeface="Times New Roman"/>
                        </a:rPr>
                        <a:t>лиц</a:t>
                      </a:r>
                      <a:r>
                        <a:rPr lang="ru-RU" sz="1200" dirty="0">
                          <a:latin typeface="Times New Roman"/>
                          <a:ea typeface="Times New Roman"/>
                          <a:cs typeface="Times New Roman"/>
                        </a:rPr>
                        <a:t>,</a:t>
                      </a:r>
                    </a:p>
                    <a:p>
                      <a:pPr algn="ctr">
                        <a:spcAft>
                          <a:spcPts val="0"/>
                        </a:spcAft>
                      </a:pPr>
                      <a:r>
                        <a:rPr lang="ru-RU" sz="1200" dirty="0">
                          <a:latin typeface="Times New Roman"/>
                          <a:ea typeface="Times New Roman"/>
                          <a:cs typeface="Times New Roman"/>
                        </a:rPr>
                        <a:t>направленных на МСЭ после</a:t>
                      </a:r>
                    </a:p>
                    <a:p>
                      <a:pPr algn="ctr">
                        <a:spcAft>
                          <a:spcPts val="0"/>
                        </a:spcAft>
                      </a:pPr>
                      <a:r>
                        <a:rPr lang="ru-RU" sz="1200" dirty="0">
                          <a:latin typeface="Times New Roman"/>
                          <a:ea typeface="Times New Roman"/>
                          <a:cs typeface="Times New Roman"/>
                        </a:rPr>
                        <a:t>проведения</a:t>
                      </a:r>
                    </a:p>
                    <a:p>
                      <a:pPr algn="ctr">
                        <a:spcAft>
                          <a:spcPts val="0"/>
                        </a:spcAft>
                      </a:pPr>
                      <a:r>
                        <a:rPr lang="ru-RU" sz="1200" dirty="0">
                          <a:latin typeface="Times New Roman"/>
                          <a:ea typeface="Times New Roman"/>
                          <a:cs typeface="Times New Roman"/>
                        </a:rPr>
                        <a:t>медицинской реабилитации</a:t>
                      </a:r>
                    </a:p>
                  </a:txBody>
                  <a:tcPr marL="46822" marR="46822" marT="0" marB="0" vert="vert27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lgn="ctr">
                        <a:spcAft>
                          <a:spcPts val="0"/>
                        </a:spcAft>
                      </a:pPr>
                      <a:r>
                        <a:rPr lang="ru-RU" sz="1200">
                          <a:latin typeface="Times New Roman"/>
                          <a:ea typeface="Times New Roman"/>
                          <a:cs typeface="Times New Roman"/>
                        </a:rPr>
                        <a:t>1</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2</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3</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4</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5</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6</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7</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8</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latin typeface="Times New Roman"/>
                          <a:ea typeface="Times New Roman"/>
                          <a:cs typeface="Times New Roman"/>
                        </a:rPr>
                        <a:t>9</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latin typeface="Times New Roman"/>
                          <a:ea typeface="Times New Roman"/>
                          <a:cs typeface="Times New Roman"/>
                        </a:rPr>
                        <a:t>10</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dirty="0">
                          <a:solidFill>
                            <a:schemeClr val="tx1"/>
                          </a:solidFill>
                          <a:latin typeface="Times New Roman"/>
                          <a:ea typeface="Times New Roman"/>
                          <a:cs typeface="Times New Roman"/>
                        </a:rPr>
                        <a:t>Число лиц, всего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a:solidFill>
                            <a:schemeClr val="tx1"/>
                          </a:solidFill>
                          <a:latin typeface="Times New Roman"/>
                          <a:ea typeface="Times New Roman"/>
                          <a:cs typeface="Times New Roman"/>
                        </a:rPr>
                        <a:t>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dirty="0">
                          <a:solidFill>
                            <a:schemeClr val="tx1"/>
                          </a:solidFill>
                          <a:latin typeface="Times New Roman"/>
                          <a:ea typeface="Times New Roman"/>
                          <a:cs typeface="Times New Roman"/>
                        </a:rPr>
                        <a:t>в том числе: </a:t>
                      </a:r>
                    </a:p>
                    <a:p>
                      <a:pPr>
                        <a:spcAft>
                          <a:spcPts val="0"/>
                        </a:spcAft>
                      </a:pPr>
                      <a:r>
                        <a:rPr lang="ru-RU" sz="1200" dirty="0">
                          <a:solidFill>
                            <a:schemeClr val="tx1"/>
                          </a:solidFill>
                          <a:latin typeface="Times New Roman"/>
                          <a:ea typeface="Times New Roman"/>
                          <a:cs typeface="Times New Roman"/>
                        </a:rPr>
                        <a:t>     взрослых</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chemeClr val="tx1"/>
                          </a:solidFill>
                          <a:latin typeface="Times New Roman"/>
                          <a:ea typeface="Times New Roman"/>
                          <a:cs typeface="Times New Roman"/>
                        </a:rPr>
                        <a:t>     детей</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chemeClr val="tx1"/>
                          </a:solidFill>
                          <a:latin typeface="Times New Roman"/>
                          <a:ea typeface="Times New Roman"/>
                          <a:cs typeface="Times New Roman"/>
                        </a:rPr>
                        <a:t>    из стр. 1.2:</a:t>
                      </a:r>
                    </a:p>
                    <a:p>
                      <a:pPr>
                        <a:spcAft>
                          <a:spcPts val="0"/>
                        </a:spcAft>
                      </a:pPr>
                      <a:r>
                        <a:rPr lang="ru-RU" sz="1200">
                          <a:solidFill>
                            <a:schemeClr val="tx1"/>
                          </a:solidFill>
                          <a:latin typeface="Times New Roman"/>
                          <a:ea typeface="Times New Roman"/>
                          <a:cs typeface="Times New Roman"/>
                        </a:rPr>
                        <a:t>    детей 0-2 лет</a:t>
                      </a:r>
                    </a:p>
                    <a:p>
                      <a:pPr>
                        <a:spcAft>
                          <a:spcPts val="0"/>
                        </a:spcAft>
                      </a:pPr>
                      <a:r>
                        <a:rPr lang="ru-RU" sz="1200">
                          <a:solidFill>
                            <a:schemeClr val="tx1"/>
                          </a:solidFill>
                          <a:latin typeface="Times New Roman"/>
                          <a:ea typeface="Times New Roman"/>
                          <a:cs typeface="Times New Roman"/>
                        </a:rPr>
                        <a:t>   включительно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1.2.1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chemeClr val="tx1"/>
                          </a:solidFill>
                          <a:latin typeface="Times New Roman"/>
                          <a:ea typeface="Times New Roman"/>
                          <a:cs typeface="Times New Roman"/>
                        </a:rPr>
                        <a:t>Из стр. 1:</a:t>
                      </a:r>
                    </a:p>
                    <a:p>
                      <a:pPr>
                        <a:spcAft>
                          <a:spcPts val="0"/>
                        </a:spcAft>
                      </a:pPr>
                      <a:r>
                        <a:rPr lang="ru-RU" sz="1200">
                          <a:solidFill>
                            <a:schemeClr val="tx1"/>
                          </a:solidFill>
                          <a:latin typeface="Times New Roman"/>
                          <a:ea typeface="Times New Roman"/>
                          <a:cs typeface="Times New Roman"/>
                        </a:rPr>
                        <a:t>     инвалидов</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8099">
                <a:tc>
                  <a:txBody>
                    <a:bodyPr/>
                    <a:lstStyle/>
                    <a:p>
                      <a:pPr>
                        <a:spcAft>
                          <a:spcPts val="0"/>
                        </a:spcAft>
                      </a:pPr>
                      <a:r>
                        <a:rPr lang="ru-RU" sz="1200">
                          <a:solidFill>
                            <a:schemeClr val="tx1"/>
                          </a:solidFill>
                          <a:latin typeface="Times New Roman"/>
                          <a:ea typeface="Times New Roman"/>
                          <a:cs typeface="Times New Roman"/>
                        </a:rPr>
                        <a:t>в том числе: </a:t>
                      </a:r>
                    </a:p>
                    <a:p>
                      <a:pPr>
                        <a:spcAft>
                          <a:spcPts val="0"/>
                        </a:spcAft>
                      </a:pPr>
                      <a:r>
                        <a:rPr lang="ru-RU" sz="1200">
                          <a:solidFill>
                            <a:schemeClr val="tx1"/>
                          </a:solidFill>
                          <a:latin typeface="Times New Roman"/>
                          <a:ea typeface="Times New Roman"/>
                          <a:cs typeface="Times New Roman"/>
                        </a:rPr>
                        <a:t>     взрослых</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4049">
                <a:tc>
                  <a:txBody>
                    <a:bodyPr/>
                    <a:lstStyle/>
                    <a:p>
                      <a:pPr>
                        <a:spcAft>
                          <a:spcPts val="0"/>
                        </a:spcAft>
                      </a:pPr>
                      <a:r>
                        <a:rPr lang="ru-RU" sz="1200">
                          <a:solidFill>
                            <a:schemeClr val="tx1"/>
                          </a:solidFill>
                          <a:latin typeface="Times New Roman"/>
                          <a:ea typeface="Times New Roman"/>
                          <a:cs typeface="Times New Roman"/>
                        </a:rPr>
                        <a:t>     детей</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2.2</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2148">
                <a:tc>
                  <a:txBody>
                    <a:bodyPr/>
                    <a:lstStyle/>
                    <a:p>
                      <a:pPr>
                        <a:spcAft>
                          <a:spcPts val="0"/>
                        </a:spcAft>
                      </a:pPr>
                      <a:r>
                        <a:rPr lang="ru-RU" sz="1200">
                          <a:solidFill>
                            <a:schemeClr val="tx1"/>
                          </a:solidFill>
                          <a:latin typeface="Times New Roman"/>
                          <a:ea typeface="Times New Roman"/>
                          <a:cs typeface="Times New Roman"/>
                        </a:rPr>
                        <a:t>    из стр. 2.2:</a:t>
                      </a:r>
                    </a:p>
                    <a:p>
                      <a:pPr>
                        <a:spcAft>
                          <a:spcPts val="0"/>
                        </a:spcAft>
                      </a:pPr>
                      <a:r>
                        <a:rPr lang="ru-RU" sz="1200">
                          <a:solidFill>
                            <a:schemeClr val="tx1"/>
                          </a:solidFill>
                          <a:latin typeface="Times New Roman"/>
                          <a:ea typeface="Times New Roman"/>
                          <a:cs typeface="Times New Roman"/>
                        </a:rPr>
                        <a:t>    детей 0-2 лет</a:t>
                      </a:r>
                    </a:p>
                    <a:p>
                      <a:pPr>
                        <a:spcAft>
                          <a:spcPts val="0"/>
                        </a:spcAft>
                      </a:pPr>
                      <a:r>
                        <a:rPr lang="ru-RU" sz="1200">
                          <a:solidFill>
                            <a:schemeClr val="tx1"/>
                          </a:solidFill>
                          <a:latin typeface="Times New Roman"/>
                          <a:ea typeface="Times New Roman"/>
                          <a:cs typeface="Times New Roman"/>
                        </a:rPr>
                        <a:t>   включительно</a:t>
                      </a:r>
                    </a:p>
                  </a:txBody>
                  <a:tcPr marL="46822" marR="46822"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200" dirty="0">
                          <a:solidFill>
                            <a:schemeClr val="tx1"/>
                          </a:solidFill>
                          <a:latin typeface="Times New Roman"/>
                          <a:ea typeface="Times New Roman"/>
                          <a:cs typeface="Times New Roman"/>
                        </a:rPr>
                        <a:t>2.2.1</a:t>
                      </a: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solidFill>
                          <a:srgbClr val="FF0000"/>
                        </a:solidFill>
                        <a:latin typeface="Times New Roman"/>
                        <a:ea typeface="Times New Roman"/>
                        <a:cs typeface="Times New Roman"/>
                      </a:endParaRPr>
                    </a:p>
                  </a:txBody>
                  <a:tcPr marL="46822" marR="46822"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3350147007"/>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Прямоугольник 1"/>
          <p:cNvSpPr/>
          <p:nvPr/>
        </p:nvSpPr>
        <p:spPr>
          <a:xfrm>
            <a:off x="395536" y="908720"/>
            <a:ext cx="8208912" cy="5355312"/>
          </a:xfrm>
          <a:prstGeom prst="rect">
            <a:avLst/>
          </a:prstGeom>
        </p:spPr>
        <p:txBody>
          <a:bodyPr wrap="square">
            <a:spAutoFit/>
          </a:bodyPr>
          <a:lstStyle/>
          <a:p>
            <a:pPr algn="just"/>
            <a:r>
              <a:rPr lang="ru-RU" dirty="0"/>
              <a:t>В таблицу включаются сведения о результатах медицинской реабилитации. </a:t>
            </a:r>
            <a:r>
              <a:rPr lang="ru-RU" dirty="0" smtClean="0"/>
              <a:t>Таблица заполняется медицинскими организациями, оказывающие первичную медико-санитарную помощь. </a:t>
            </a:r>
          </a:p>
          <a:p>
            <a:pPr algn="just"/>
            <a:endParaRPr lang="ru-RU" dirty="0"/>
          </a:p>
          <a:p>
            <a:pPr algn="just"/>
            <a:r>
              <a:rPr lang="ru-RU" dirty="0" smtClean="0"/>
              <a:t>Специализированные </a:t>
            </a:r>
            <a:r>
              <a:rPr lang="ru-RU" dirty="0"/>
              <a:t>медицинские организации (стационары, диспансеры и т.д.), в которых специалисты назначают (рекомендуют) проведение реабилитационных мероприятий пациенту, в рамках </a:t>
            </a:r>
            <a:r>
              <a:rPr lang="ru-RU" dirty="0" smtClean="0"/>
              <a:t>осуществления — 55 — </a:t>
            </a:r>
            <a:r>
              <a:rPr lang="ru-RU" dirty="0"/>
              <a:t>преемственности с первичным звеном осуществляют процесс передачи сведений по пациенту. Пациент показывается в таблице один раз, вне зависимости от количества проведенных курсов реабилитации в течении года. Таблица формируется за отчетный период. Если этот же пациент будет нуждаться в медицинской реабилитации на следующий год, то он еще раз покажется в отчетном периоде следующего года. Если пациенту назначены реабилитационные мероприятия в предыдущем отчетном году, а проведен курс реабилитации в отчетном году, то следует показывать его, как нуждающегося в отчетном периоде. В графу 3 включаются пациенты, нуждающиеся в медицинской реабилитации, в том числе после перенесенной новой </a:t>
            </a:r>
            <a:r>
              <a:rPr lang="ru-RU" dirty="0" err="1" smtClean="0"/>
              <a:t>корон</a:t>
            </a:r>
            <a:r>
              <a:rPr lang="ru-RU" dirty="0" err="1"/>
              <a:t>а</a:t>
            </a:r>
            <a:r>
              <a:rPr lang="ru-RU" dirty="0" err="1" smtClean="0"/>
              <a:t>вирусной</a:t>
            </a:r>
            <a:r>
              <a:rPr lang="ru-RU" dirty="0" smtClean="0"/>
              <a:t> </a:t>
            </a:r>
            <a:r>
              <a:rPr lang="ru-RU" dirty="0"/>
              <a:t>инфекции COVID-19, а также пациентов с соматическими заболеваниями. </a:t>
            </a:r>
          </a:p>
        </p:txBody>
      </p:sp>
    </p:spTree>
    <p:extLst>
      <p:ext uri="{BB962C8B-B14F-4D97-AF65-F5344CB8AC3E}">
        <p14:creationId xmlns:p14="http://schemas.microsoft.com/office/powerpoint/2010/main" val="184333678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149080"/>
            <a:ext cx="5486400" cy="2232248"/>
          </a:xfrm>
        </p:spPr>
        <p:txBody>
          <a:bodyPr/>
          <a:lstStyle/>
          <a:p>
            <a:pPr algn="ctr"/>
            <a:r>
              <a:rPr lang="ru-RU" altLang="ru-RU" sz="1400" b="1" dirty="0" smtClean="0">
                <a:solidFill>
                  <a:srgbClr val="CC0000"/>
                </a:solidFill>
                <a:latin typeface="Times New Roman" pitchFamily="18" charset="0"/>
              </a:rPr>
              <a:t>ВАЖНО!</a:t>
            </a:r>
            <a:br>
              <a:rPr lang="ru-RU" altLang="ru-RU" sz="1400" b="1" dirty="0" smtClean="0">
                <a:solidFill>
                  <a:srgbClr val="CC0000"/>
                </a:solidFill>
                <a:latin typeface="Times New Roman" pitchFamily="18" charset="0"/>
              </a:rPr>
            </a:br>
            <a:r>
              <a:rPr lang="ru-RU" altLang="ru-RU" sz="1400" dirty="0">
                <a:solidFill>
                  <a:srgbClr val="CC0000"/>
                </a:solidFill>
                <a:latin typeface="Times New Roman" pitchFamily="18" charset="0"/>
              </a:rPr>
              <a:t/>
            </a:r>
            <a:br>
              <a:rPr lang="ru-RU" altLang="ru-RU" sz="1400" dirty="0">
                <a:solidFill>
                  <a:srgbClr val="CC0000"/>
                </a:solidFill>
                <a:latin typeface="Times New Roman" pitchFamily="18" charset="0"/>
              </a:rPr>
            </a:br>
            <a:r>
              <a:rPr lang="ru-RU" altLang="ru-RU" sz="1400" b="1" dirty="0" smtClean="0">
                <a:latin typeface="Times New Roman" pitchFamily="18" charset="0"/>
              </a:rPr>
              <a:t>ОБЪЕМ ТРАНСФУЗИОННЫХ СРЕДСТВ УКАЗЫВАЕТСЯ В </a:t>
            </a:r>
            <a:r>
              <a:rPr lang="ru-RU" altLang="ru-RU" sz="1400" b="1" dirty="0" smtClean="0">
                <a:solidFill>
                  <a:srgbClr val="FF0000"/>
                </a:solidFill>
                <a:latin typeface="Times New Roman" pitchFamily="18" charset="0"/>
              </a:rPr>
              <a:t>ЛИТРАХ</a:t>
            </a:r>
            <a:br>
              <a:rPr lang="ru-RU" altLang="ru-RU" sz="1400" b="1" dirty="0" smtClean="0">
                <a:solidFill>
                  <a:srgbClr val="FF0000"/>
                </a:solidFill>
                <a:latin typeface="Times New Roman" pitchFamily="18" charset="0"/>
              </a:rPr>
            </a:br>
            <a:r>
              <a:rPr lang="ru-RU" altLang="ru-RU" sz="1400" b="1" dirty="0" smtClean="0">
                <a:solidFill>
                  <a:srgbClr val="FF0000"/>
                </a:solidFill>
                <a:latin typeface="Times New Roman" pitchFamily="18" charset="0"/>
              </a:rPr>
              <a:t>НЕ ПУТАТЬ С ДОЗАМИ</a:t>
            </a:r>
            <a:br>
              <a:rPr lang="ru-RU" altLang="ru-RU" sz="1400" b="1" dirty="0" smtClean="0">
                <a:solidFill>
                  <a:srgbClr val="FF0000"/>
                </a:solidFill>
                <a:latin typeface="Times New Roman" pitchFamily="18" charset="0"/>
              </a:rPr>
            </a:br>
            <a:r>
              <a:rPr lang="ru-RU" altLang="ru-RU" sz="1400" b="1" dirty="0" smtClean="0">
                <a:latin typeface="Times New Roman" pitchFamily="18" charset="0"/>
              </a:rPr>
              <a:t>Обратить внимание на показатели  -  </a:t>
            </a:r>
            <a:br>
              <a:rPr lang="ru-RU" altLang="ru-RU" sz="1400" b="1" dirty="0" smtClean="0">
                <a:latin typeface="Times New Roman" pitchFamily="18" charset="0"/>
              </a:rPr>
            </a:br>
            <a:r>
              <a:rPr lang="ru-RU" altLang="ru-RU" sz="1400" b="1" dirty="0" smtClean="0">
                <a:latin typeface="Times New Roman" pitchFamily="18" charset="0"/>
              </a:rPr>
              <a:t>объем на одно переливание и на одного пациента,</a:t>
            </a:r>
            <a:br>
              <a:rPr lang="ru-RU" altLang="ru-RU" sz="1400" b="1" dirty="0" smtClean="0">
                <a:latin typeface="Times New Roman" pitchFamily="18" charset="0"/>
              </a:rPr>
            </a:br>
            <a:r>
              <a:rPr lang="ru-RU" altLang="ru-RU" sz="1400" b="1" dirty="0" smtClean="0">
                <a:latin typeface="Times New Roman" pitchFamily="18" charset="0"/>
              </a:rPr>
              <a:t> а также число переливаний на одного пациента</a:t>
            </a:r>
            <a:br>
              <a:rPr lang="ru-RU" altLang="ru-RU" sz="1400" b="1" dirty="0" smtClean="0">
                <a:latin typeface="Times New Roman" pitchFamily="18" charset="0"/>
              </a:rPr>
            </a:br>
            <a:r>
              <a:rPr lang="ru-RU" altLang="ru-RU" sz="1400" dirty="0">
                <a:latin typeface="Times New Roman" pitchFamily="18" charset="0"/>
              </a:rPr>
              <a:t/>
            </a:r>
            <a:br>
              <a:rPr lang="ru-RU" altLang="ru-RU" sz="1400" dirty="0">
                <a:latin typeface="Times New Roman" pitchFamily="18" charset="0"/>
              </a:rPr>
            </a:br>
            <a:r>
              <a:rPr lang="ru-RU" altLang="ru-RU" sz="1400" dirty="0" smtClean="0">
                <a:latin typeface="Times New Roman" pitchFamily="18" charset="0"/>
              </a:rPr>
              <a:t>т. 3200 ф. 30 должна сверяться с т. 6.1, раздел 6 ф. 64</a:t>
            </a:r>
            <a:r>
              <a:rPr lang="ru-RU" altLang="ru-RU" sz="1400" b="1" dirty="0" smtClean="0">
                <a:latin typeface="Times New Roman" pitchFamily="18" charset="0"/>
              </a:rPr>
              <a:t/>
            </a:r>
            <a:br>
              <a:rPr lang="ru-RU" altLang="ru-RU" sz="1400" b="1" dirty="0" smtClean="0">
                <a:latin typeface="Times New Roman" pitchFamily="18" charset="0"/>
              </a:rPr>
            </a:br>
            <a:endParaRPr lang="ru-RU" sz="1400" b="1" dirty="0"/>
          </a:p>
        </p:txBody>
      </p:sp>
      <p:graphicFrame>
        <p:nvGraphicFramePr>
          <p:cNvPr id="4" name="Рисунок 3"/>
          <p:cNvGraphicFramePr>
            <a:graphicFrameLocks noGrp="1"/>
          </p:cNvGraphicFramePr>
          <p:nvPr>
            <p:ph type="pic" idx="1"/>
            <p:extLst>
              <p:ext uri="{D42A27DB-BD31-4B8C-83A1-F6EECF244321}">
                <p14:modId xmlns:p14="http://schemas.microsoft.com/office/powerpoint/2010/main" val="1867014946"/>
              </p:ext>
            </p:extLst>
          </p:nvPr>
        </p:nvGraphicFramePr>
        <p:xfrm>
          <a:off x="1792288" y="612775"/>
          <a:ext cx="5486147" cy="3250967"/>
        </p:xfrm>
        <a:graphic>
          <a:graphicData uri="http://schemas.openxmlformats.org/drawingml/2006/table">
            <a:tbl>
              <a:tblPr firstRow="1" firstCol="1" lastRow="1" lastCol="1" bandRow="1" bandCol="1">
                <a:tableStyleId>{5C22544A-7EE6-4342-B048-85BDC9FD1C3A}</a:tableStyleId>
              </a:tblPr>
              <a:tblGrid>
                <a:gridCol w="1292795"/>
                <a:gridCol w="327040"/>
                <a:gridCol w="976729"/>
                <a:gridCol w="990996"/>
                <a:gridCol w="982217"/>
                <a:gridCol w="916370"/>
              </a:tblGrid>
              <a:tr h="994781">
                <a:tc>
                  <a:txBody>
                    <a:bodyPr/>
                    <a:lstStyle/>
                    <a:p>
                      <a:pPr algn="ctr">
                        <a:spcAft>
                          <a:spcPts val="0"/>
                        </a:spcAft>
                      </a:pPr>
                      <a:r>
                        <a:rPr lang="ru-RU" sz="1200" dirty="0" err="1">
                          <a:solidFill>
                            <a:schemeClr val="tx1"/>
                          </a:solidFill>
                          <a:effectLst/>
                        </a:rPr>
                        <a:t>Транфузионные</a:t>
                      </a:r>
                      <a:r>
                        <a:rPr lang="ru-RU" sz="1200" dirty="0">
                          <a:solidFill>
                            <a:schemeClr val="tx1"/>
                          </a:solidFill>
                          <a:effectLst/>
                        </a:rPr>
                        <a:t> средства</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r>
                        <a:rPr lang="ru-RU" sz="1200" dirty="0" err="1">
                          <a:solidFill>
                            <a:schemeClr val="tx1"/>
                          </a:solidFill>
                          <a:effectLst/>
                        </a:rPr>
                        <a:t>стро-ки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Число пациентов, чел</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Число переливаний, </a:t>
                      </a:r>
                      <a:r>
                        <a:rPr lang="ru-RU" sz="1200" dirty="0" err="1">
                          <a:solidFill>
                            <a:schemeClr val="tx1"/>
                          </a:solidFill>
                          <a:effectLst/>
                        </a:rPr>
                        <a:t>ед</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Перелито </a:t>
                      </a:r>
                      <a:r>
                        <a:rPr lang="ru-RU" sz="1200" dirty="0" err="1">
                          <a:solidFill>
                            <a:schemeClr val="tx1"/>
                          </a:solidFill>
                          <a:effectLst/>
                        </a:rPr>
                        <a:t>трансфузионных</a:t>
                      </a:r>
                      <a:r>
                        <a:rPr lang="ru-RU" sz="1200" dirty="0">
                          <a:solidFill>
                            <a:schemeClr val="tx1"/>
                          </a:solidFill>
                          <a:effectLst/>
                        </a:rPr>
                        <a:t> </a:t>
                      </a:r>
                    </a:p>
                    <a:p>
                      <a:pPr algn="ctr">
                        <a:spcAft>
                          <a:spcPts val="0"/>
                        </a:spcAft>
                      </a:pPr>
                      <a:r>
                        <a:rPr lang="ru-RU" sz="1200" dirty="0">
                          <a:solidFill>
                            <a:schemeClr val="tx1"/>
                          </a:solidFill>
                          <a:effectLst/>
                        </a:rPr>
                        <a:t>средств, л.</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Число</a:t>
                      </a:r>
                    </a:p>
                    <a:p>
                      <a:pPr algn="ctr">
                        <a:spcAft>
                          <a:spcPts val="0"/>
                        </a:spcAft>
                      </a:pPr>
                      <a:r>
                        <a:rPr lang="ru-RU" sz="1200" dirty="0" err="1">
                          <a:solidFill>
                            <a:schemeClr val="tx1"/>
                          </a:solidFill>
                          <a:effectLst/>
                        </a:rPr>
                        <a:t>посттранс</a:t>
                      </a:r>
                      <a:r>
                        <a:rPr lang="ru-RU" sz="1200" dirty="0">
                          <a:solidFill>
                            <a:schemeClr val="tx1"/>
                          </a:solidFill>
                          <a:effectLst/>
                        </a:rPr>
                        <a:t>-</a:t>
                      </a:r>
                    </a:p>
                    <a:p>
                      <a:pPr algn="ctr">
                        <a:spcAft>
                          <a:spcPts val="0"/>
                        </a:spcAft>
                      </a:pPr>
                      <a:r>
                        <a:rPr lang="ru-RU" sz="1200" dirty="0">
                          <a:solidFill>
                            <a:schemeClr val="tx1"/>
                          </a:solidFill>
                          <a:effectLst/>
                        </a:rPr>
                        <a:t>фузионных осложнений, </a:t>
                      </a:r>
                      <a:r>
                        <a:rPr lang="ru-RU" sz="1200" dirty="0" err="1">
                          <a:solidFill>
                            <a:schemeClr val="tx1"/>
                          </a:solidFill>
                          <a:effectLst/>
                        </a:rPr>
                        <a:t>ед</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14097">
                <a:tc>
                  <a:txBody>
                    <a:bodyPr/>
                    <a:lstStyle/>
                    <a:p>
                      <a:pPr algn="ctr">
                        <a:lnSpc>
                          <a:spcPts val="1000"/>
                        </a:lnSpc>
                        <a:spcAft>
                          <a:spcPts val="0"/>
                        </a:spcAft>
                      </a:pPr>
                      <a:r>
                        <a:rPr lang="ru-RU" sz="1200" dirty="0">
                          <a:solidFill>
                            <a:schemeClr val="tx1"/>
                          </a:solidFill>
                          <a:effectLst/>
                        </a:rPr>
                        <a:t>1</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2</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3</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200">
                          <a:solidFill>
                            <a:schemeClr val="tx1"/>
                          </a:solidFill>
                          <a:effectLst/>
                        </a:rPr>
                        <a:t>4</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200" dirty="0">
                          <a:solidFill>
                            <a:schemeClr val="tx1"/>
                          </a:solidFill>
                          <a:effectLst/>
                        </a:rPr>
                        <a:t>5</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en-US" sz="1200" dirty="0">
                          <a:solidFill>
                            <a:schemeClr val="tx1"/>
                          </a:solidFill>
                          <a:effectLst/>
                        </a:rPr>
                        <a:t>6</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200">
                          <a:solidFill>
                            <a:schemeClr val="tx1"/>
                          </a:solidFill>
                          <a:effectLst/>
                        </a:rPr>
                        <a:t>Консервированная кровь</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1</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200">
                          <a:solidFill>
                            <a:schemeClr val="tx1"/>
                          </a:solidFill>
                          <a:effectLst/>
                        </a:rPr>
                        <a:t>Эритроцитсодержащие среды</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2</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09396">
                <a:tc>
                  <a:txBody>
                    <a:bodyPr/>
                    <a:lstStyle/>
                    <a:p>
                      <a:pPr>
                        <a:spcAft>
                          <a:spcPts val="0"/>
                        </a:spcAft>
                      </a:pPr>
                      <a:r>
                        <a:rPr lang="ru-RU" sz="1200">
                          <a:solidFill>
                            <a:schemeClr val="tx1"/>
                          </a:solidFill>
                          <a:effectLst/>
                        </a:rPr>
                        <a:t>Плазма всех видов</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3</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3523">
                <a:tc>
                  <a:txBody>
                    <a:bodyPr/>
                    <a:lstStyle/>
                    <a:p>
                      <a:pPr>
                        <a:spcAft>
                          <a:spcPts val="0"/>
                        </a:spcAft>
                      </a:pPr>
                      <a:r>
                        <a:rPr lang="ru-RU" sz="1200">
                          <a:solidFill>
                            <a:schemeClr val="tx1"/>
                          </a:solidFill>
                          <a:effectLst/>
                        </a:rPr>
                        <a:t>Концентрат тромбоцитов</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4</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223487">
                <a:tc>
                  <a:txBody>
                    <a:bodyPr/>
                    <a:lstStyle/>
                    <a:p>
                      <a:pPr>
                        <a:spcAft>
                          <a:spcPts val="0"/>
                        </a:spcAft>
                      </a:pPr>
                      <a:r>
                        <a:rPr lang="ru-RU" sz="1200" dirty="0" err="1">
                          <a:solidFill>
                            <a:schemeClr val="tx1"/>
                          </a:solidFill>
                          <a:effectLst/>
                        </a:rPr>
                        <a:t>Аутогемотрансфузии</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ts val="1000"/>
                        </a:lnSpc>
                        <a:spcAft>
                          <a:spcPts val="0"/>
                        </a:spcAft>
                      </a:pPr>
                      <a:r>
                        <a:rPr lang="ru-RU" sz="1200">
                          <a:solidFill>
                            <a:schemeClr val="tx1"/>
                          </a:solidFill>
                          <a:effectLst/>
                        </a:rPr>
                        <a:t>5</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a:solidFill>
                            <a:schemeClr val="tx1"/>
                          </a:solidFill>
                          <a:effectLst/>
                        </a:rPr>
                        <a:t> </a:t>
                      </a:r>
                      <a:endParaRPr lang="ru-RU" sz="120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ru-RU" sz="1200" dirty="0">
                          <a:solidFill>
                            <a:schemeClr val="tx1"/>
                          </a:solidFill>
                          <a:effectLst/>
                        </a:rPr>
                        <a:t> </a:t>
                      </a:r>
                      <a:endParaRPr lang="ru-RU" sz="1200" dirty="0">
                        <a:solidFill>
                          <a:schemeClr val="tx1"/>
                        </a:solidFill>
                        <a:effectLst/>
                        <a:latin typeface="Times New Roman" panose="02020603050405020304" pitchFamily="18" charset="0"/>
                        <a:ea typeface="Times New Roman" panose="02020603050405020304" pitchFamily="18" charset="0"/>
                      </a:endParaRPr>
                    </a:p>
                  </a:txBody>
                  <a:tcPr marL="46592" marR="46592"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
        <p:nvSpPr>
          <p:cNvPr id="5" name="Текст 4"/>
          <p:cNvSpPr>
            <a:spLocks noGrp="1"/>
          </p:cNvSpPr>
          <p:nvPr>
            <p:ph type="body" sz="half" idx="2"/>
          </p:nvPr>
        </p:nvSpPr>
        <p:spPr>
          <a:xfrm>
            <a:off x="1792288" y="116632"/>
            <a:ext cx="5486400" cy="432048"/>
          </a:xfrm>
        </p:spPr>
        <p:txBody>
          <a:bodyPr/>
          <a:lstStyle/>
          <a:p>
            <a:r>
              <a:rPr lang="ru-RU" b="1" dirty="0" smtClean="0"/>
              <a:t>Т. 3200</a:t>
            </a:r>
            <a:endParaRPr lang="ru-RU" b="1" dirty="0"/>
          </a:p>
        </p:txBody>
      </p:sp>
    </p:spTree>
    <p:extLst>
      <p:ext uri="{BB962C8B-B14F-4D97-AF65-F5344CB8AC3E}">
        <p14:creationId xmlns:p14="http://schemas.microsoft.com/office/powerpoint/2010/main" val="11128738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0" y="533400"/>
            <a:ext cx="1752600" cy="381000"/>
          </a:xfrm>
        </p:spPr>
        <p:txBody>
          <a:bodyPr/>
          <a:lstStyle/>
          <a:p>
            <a:pPr marL="838200" indent="-838200"/>
            <a:r>
              <a:rPr lang="ru-RU" altLang="ru-RU" sz="2000" b="1" dirty="0" smtClean="0">
                <a:latin typeface="Times New Roman" panose="02020603050405020304" pitchFamily="18" charset="0"/>
              </a:rPr>
              <a:t>Таблица 5600</a:t>
            </a:r>
            <a:r>
              <a:rPr lang="ru-RU" altLang="ru-RU" sz="2000" dirty="0" smtClean="0">
                <a:latin typeface="Times New Roman" panose="02020603050405020304" pitchFamily="18" charset="0"/>
              </a:rPr>
              <a:t> </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28600" y="152400"/>
            <a:ext cx="86868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smtClean="0">
                <a:latin typeface="Times New Roman" panose="02020603050405020304" pitchFamily="18" charset="0"/>
              </a:rPr>
              <a:t>20. </a:t>
            </a:r>
            <a:r>
              <a:rPr lang="ru-RU" altLang="ru-RU" sz="2000" b="1" dirty="0">
                <a:latin typeface="Times New Roman" panose="02020603050405020304" pitchFamily="18" charset="0"/>
              </a:rPr>
              <a:t>Аппараты и оборудование отделений </a:t>
            </a:r>
            <a:r>
              <a:rPr lang="ru-RU" altLang="ru-RU" sz="2000" b="1" dirty="0" smtClean="0">
                <a:latin typeface="Times New Roman" panose="02020603050405020304" pitchFamily="18" charset="0"/>
              </a:rPr>
              <a:t>службы переливания крови</a:t>
            </a:r>
            <a:endParaRPr lang="ru-RU" altLang="ru-RU" sz="2000" b="1" dirty="0">
              <a:latin typeface="Times New Roman" panose="02020603050405020304" pitchFamily="18" charset="0"/>
            </a:endParaRPr>
          </a:p>
        </p:txBody>
      </p:sp>
      <p:graphicFrame>
        <p:nvGraphicFramePr>
          <p:cNvPr id="59062" name="Group 694"/>
          <p:cNvGraphicFramePr>
            <a:graphicFrameLocks noGrp="1"/>
          </p:cNvGraphicFramePr>
          <p:nvPr>
            <p:extLst>
              <p:ext uri="{D42A27DB-BD31-4B8C-83A1-F6EECF244321}">
                <p14:modId xmlns:p14="http://schemas.microsoft.com/office/powerpoint/2010/main" val="3184368666"/>
              </p:ext>
            </p:extLst>
          </p:nvPr>
        </p:nvGraphicFramePr>
        <p:xfrm>
          <a:off x="0" y="914400"/>
          <a:ext cx="8991600" cy="6126863"/>
        </p:xfrm>
        <a:graphic>
          <a:graphicData uri="http://schemas.openxmlformats.org/drawingml/2006/table">
            <a:tbl>
              <a:tblPr/>
              <a:tblGrid>
                <a:gridCol w="3795713">
                  <a:extLst>
                    <a:ext uri="{9D8B030D-6E8A-4147-A177-3AD203B41FA5}">
                      <a16:colId xmlns="" xmlns:a16="http://schemas.microsoft.com/office/drawing/2014/main" val="20000"/>
                    </a:ext>
                  </a:extLst>
                </a:gridCol>
                <a:gridCol w="555625">
                  <a:extLst>
                    <a:ext uri="{9D8B030D-6E8A-4147-A177-3AD203B41FA5}">
                      <a16:colId xmlns="" xmlns:a16="http://schemas.microsoft.com/office/drawing/2014/main" val="20001"/>
                    </a:ext>
                  </a:extLst>
                </a:gridCol>
                <a:gridCol w="1077912">
                  <a:extLst>
                    <a:ext uri="{9D8B030D-6E8A-4147-A177-3AD203B41FA5}">
                      <a16:colId xmlns="" xmlns:a16="http://schemas.microsoft.com/office/drawing/2014/main" val="20002"/>
                    </a:ext>
                  </a:extLst>
                </a:gridCol>
                <a:gridCol w="1741488">
                  <a:extLst>
                    <a:ext uri="{9D8B030D-6E8A-4147-A177-3AD203B41FA5}">
                      <a16:colId xmlns="" xmlns:a16="http://schemas.microsoft.com/office/drawing/2014/main" val="20003"/>
                    </a:ext>
                  </a:extLst>
                </a:gridCol>
                <a:gridCol w="609600">
                  <a:extLst>
                    <a:ext uri="{9D8B030D-6E8A-4147-A177-3AD203B41FA5}">
                      <a16:colId xmlns="" xmlns:a16="http://schemas.microsoft.com/office/drawing/2014/main" val="20004"/>
                    </a:ext>
                  </a:extLst>
                </a:gridCol>
                <a:gridCol w="1211262">
                  <a:extLst>
                    <a:ext uri="{9D8B030D-6E8A-4147-A177-3AD203B41FA5}">
                      <a16:colId xmlns="" xmlns:a16="http://schemas.microsoft.com/office/drawing/2014/main" val="20005"/>
                    </a:ext>
                  </a:extLst>
                </a:gridCol>
              </a:tblGrid>
              <a:tr h="274351">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 строки</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Число аппаратов и оборудования всего</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3">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из них: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1005955">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действующих</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со сроком эксплуатации свыше 5 лет</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2</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3</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4</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5</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itchFamily="18" charset="0"/>
                          <a:cs typeface="Times New Roman" pitchFamily="18" charset="0"/>
                        </a:rPr>
                        <a:t>6</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Автоматический/ автоматизированный комплекс для генотестирования донорской крови</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1</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smtClean="0">
                          <a:ln>
                            <a:noFill/>
                          </a:ln>
                          <a:solidFill>
                            <a:schemeClr val="tx1"/>
                          </a:solidFill>
                          <a:effectLst/>
                          <a:latin typeface="Times New Roman" panose="02020603050405020304" pitchFamily="18" charset="0"/>
                          <a:cs typeface="Times New Roman" panose="02020603050405020304" pitchFamily="18" charset="0"/>
                        </a:rPr>
                        <a:t>Автоматический иммуногематологический </a:t>
                      </a: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анализатор для проведения иммуногематологических исследований</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2</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Анализатор для контроля стерильности компонентов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3</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36364">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t" latinLnBrk="0" hangingPunct="0">
                        <a:lnSpc>
                          <a:spcPct val="100000"/>
                        </a:lnSpc>
                        <a:spcBef>
                          <a:spcPct val="0"/>
                        </a:spcBef>
                        <a:spcAft>
                          <a:spcPct val="0"/>
                        </a:spcAft>
                        <a:buClrTx/>
                        <a:buSzTx/>
                        <a:buFontTx/>
                        <a:buNone/>
                        <a:tabLst/>
                      </a:pPr>
                      <a:r>
                        <a:rPr lang="ru-RU" sz="1200" kern="1200" smtClean="0">
                          <a:solidFill>
                            <a:schemeClr val="tx1"/>
                          </a:solidFill>
                          <a:effectLst/>
                          <a:latin typeface="Times New Roman" panose="02020603050405020304" pitchFamily="18" charset="0"/>
                          <a:ea typeface="+mn-ea"/>
                          <a:cs typeface="Times New Roman" panose="02020603050405020304" pitchFamily="18" charset="0"/>
                        </a:rPr>
                        <a:t>Аппарат для плазмафереза</a:t>
                      </a:r>
                      <a:endPar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endParaRP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100"/>
                        </a:lnSpc>
                        <a:spcAft>
                          <a:spcPts val="0"/>
                        </a:spcAft>
                      </a:pPr>
                      <a:r>
                        <a:rPr lang="ru-RU" sz="1200" dirty="0">
                          <a:effectLst/>
                          <a:latin typeface="Times New Roman" panose="02020603050405020304" pitchFamily="18" charset="0"/>
                          <a:ea typeface="Times New Roman" panose="02020603050405020304" pitchFamily="18" charset="0"/>
                        </a:rPr>
                        <a:t>4</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250066">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Аппарат для цитафереза</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lnSpc>
                          <a:spcPts val="1000"/>
                        </a:lnSpc>
                        <a:spcAft>
                          <a:spcPts val="0"/>
                        </a:spcAft>
                      </a:pPr>
                      <a:r>
                        <a:rPr lang="ru-RU" sz="1200" dirty="0">
                          <a:effectLst/>
                          <a:latin typeface="Times New Roman" panose="02020603050405020304" pitchFamily="18" charset="0"/>
                          <a:ea typeface="Times New Roman" panose="02020603050405020304" pitchFamily="18" charset="0"/>
                        </a:rPr>
                        <a:t>5</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Быстрозамораживатель для плазмы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6</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глицеринизации и деглицеринизации эритроцитов</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7</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274351">
                <a:tc>
                  <a:txBody>
                    <a:bodyPr/>
                    <a:lstStyle/>
                    <a:p>
                      <a:pPr algn="just">
                        <a:spcAft>
                          <a:spcPts val="0"/>
                        </a:spcAft>
                      </a:pPr>
                      <a:r>
                        <a:rPr lang="ru-RU" sz="1200"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проведения фотогемотерапии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8</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274351">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Камера теплоизоляционная низкотемпературная для хранения свежезамороженной плазмы</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9</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r h="457252">
                <a:tc>
                  <a:txBody>
                    <a:bodyPr/>
                    <a:lstStyle/>
                    <a:p>
                      <a:pPr algn="just">
                        <a:spcAft>
                          <a:spcPts val="0"/>
                        </a:spcAft>
                      </a:pPr>
                      <a:r>
                        <a:rPr lang="ru-RU" sz="1200" spc="-5" smtClean="0">
                          <a:effectLst/>
                          <a:latin typeface="Times New Roman" panose="02020603050405020304" pitchFamily="18" charset="0"/>
                          <a:ea typeface="Times New Roman" panose="02020603050405020304" pitchFamily="18" charset="0"/>
                          <a:cs typeface="Times New Roman" panose="02020603050405020304" pitchFamily="18" charset="0"/>
                        </a:rPr>
                        <a:t>Комплект оборудования для замораживания и хранения клеток крови при сверхнизкой температуре</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10</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2"/>
                  </a:ext>
                </a:extLst>
              </a:tr>
              <a:tr h="457252">
                <a:tc>
                  <a:txBody>
                    <a:bodyPr/>
                    <a:lstStyle/>
                    <a:p>
                      <a:pPr algn="just">
                        <a:spcAft>
                          <a:spcPts val="0"/>
                        </a:spcAft>
                      </a:pPr>
                      <a:r>
                        <a:rPr lang="ru-RU" sz="1200" dirty="0" smtClean="0">
                          <a:effectLst/>
                          <a:latin typeface="Times New Roman" panose="02020603050405020304" pitchFamily="18" charset="0"/>
                          <a:ea typeface="Times New Roman" panose="02020603050405020304" pitchFamily="18" charset="0"/>
                          <a:cs typeface="Times New Roman" panose="02020603050405020304" pitchFamily="18" charset="0"/>
                        </a:rPr>
                        <a:t>Мобильный комплекс заготовки крови</a:t>
                      </a:r>
                      <a:endParaRPr lang="ru-RU" sz="1200" dirty="0">
                        <a:effectLst/>
                        <a:latin typeface="Times New Roman" panose="02020603050405020304" pitchFamily="18"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200" dirty="0">
                          <a:effectLst/>
                          <a:latin typeface="Times New Roman" panose="02020603050405020304" pitchFamily="18" charset="0"/>
                          <a:ea typeface="Times New Roman" panose="02020603050405020304" pitchFamily="18" charset="0"/>
                        </a:rPr>
                        <a:t>11</a:t>
                      </a: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3"/>
                  </a:ext>
                </a:extLst>
              </a:tr>
              <a:tr h="274351">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t"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anose="02020603050405020304" pitchFamily="18" charset="0"/>
                          <a:cs typeface="Times New Roman" panose="02020603050405020304" pitchFamily="18" charset="0"/>
                        </a:rPr>
                        <a:t>…</a:t>
                      </a:r>
                    </a:p>
                  </a:txBody>
                  <a:tcPr marT="45725" marB="45725"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ctr" defTabSz="914400" rtl="0" eaLnBrk="0" fontAlgn="b" latinLnBrk="0" hangingPunct="0">
                        <a:lnSpc>
                          <a:spcPct val="100000"/>
                        </a:lnSpc>
                        <a:spcBef>
                          <a:spcPct val="0"/>
                        </a:spcBef>
                        <a:spcAft>
                          <a:spcPct val="0"/>
                        </a:spcAft>
                        <a:buClrTx/>
                        <a:buSzTx/>
                        <a:buFontTx/>
                        <a:buNone/>
                        <a:tabLst/>
                      </a:pPr>
                      <a:r>
                        <a:rPr kumimoji="0" lang="ru-RU" altLang="ru-RU" sz="1200" b="0" i="0" u="none" strike="noStrike" cap="none" normalizeH="0" baseline="0" dirty="0" smtClean="0">
                          <a:ln>
                            <a:noFill/>
                          </a:ln>
                          <a:solidFill>
                            <a:schemeClr val="tx1"/>
                          </a:solidFill>
                          <a:effectLst/>
                          <a:latin typeface="Times New Roman" pitchFamily="18" charset="0"/>
                          <a:cs typeface="Times New Roman" pitchFamily="18" charset="0"/>
                        </a:rPr>
                        <a:t>…</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l"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Clr>
                          <a:schemeClr val="bg2"/>
                        </a:buClr>
                        <a:buSzPct val="75000"/>
                        <a:buFont typeface="Wingdings" pitchFamily="2" charset="2"/>
                        <a:defRPr sz="2800">
                          <a:solidFill>
                            <a:schemeClr val="tx1"/>
                          </a:solidFill>
                          <a:latin typeface="Arial" charset="0"/>
                        </a:defRPr>
                      </a:lvl1pPr>
                      <a:lvl2pPr eaLnBrk="0" hangingPunct="0">
                        <a:spcBef>
                          <a:spcPct val="20000"/>
                        </a:spcBef>
                        <a:buClr>
                          <a:schemeClr val="accent2"/>
                        </a:buClr>
                        <a:buSzPct val="80000"/>
                        <a:buFont typeface="Wingdings" pitchFamily="2" charset="2"/>
                        <a:defRPr sz="2400">
                          <a:solidFill>
                            <a:schemeClr val="tx1"/>
                          </a:solidFill>
                          <a:latin typeface="Arial" charset="0"/>
                        </a:defRPr>
                      </a:lvl2pPr>
                      <a:lvl3pPr eaLnBrk="0" hangingPunct="0">
                        <a:spcBef>
                          <a:spcPct val="20000"/>
                        </a:spcBef>
                        <a:buClr>
                          <a:schemeClr val="bg2"/>
                        </a:buClr>
                        <a:buSzPct val="65000"/>
                        <a:buFont typeface="Wingdings" pitchFamily="2" charset="2"/>
                        <a:defRPr sz="2000">
                          <a:solidFill>
                            <a:schemeClr val="tx1"/>
                          </a:solidFill>
                          <a:latin typeface="Arial" charset="0"/>
                        </a:defRPr>
                      </a:lvl3pPr>
                      <a:lvl4pPr eaLnBrk="0" hangingPunct="0">
                        <a:spcBef>
                          <a:spcPct val="20000"/>
                        </a:spcBef>
                        <a:buClr>
                          <a:schemeClr val="accent2"/>
                        </a:buClr>
                        <a:buSzPct val="70000"/>
                        <a:buFont typeface="Wingdings" pitchFamily="2" charset="2"/>
                        <a:defRPr>
                          <a:solidFill>
                            <a:schemeClr val="tx1"/>
                          </a:solidFill>
                          <a:latin typeface="Arial" charset="0"/>
                        </a:defRPr>
                      </a:lvl4pPr>
                      <a:lvl5pPr eaLnBrk="0" hangingPunct="0">
                        <a:spcBef>
                          <a:spcPct val="20000"/>
                        </a:spcBef>
                        <a:buClr>
                          <a:schemeClr val="bg2"/>
                        </a:buClr>
                        <a:buFont typeface="Wingdings" pitchFamily="2" charset="2"/>
                        <a:defRPr>
                          <a:solidFill>
                            <a:schemeClr val="tx1"/>
                          </a:solidFill>
                          <a:latin typeface="Arial" charset="0"/>
                        </a:defRPr>
                      </a:lvl5pPr>
                      <a:lvl6pPr eaLnBrk="0" fontAlgn="base" hangingPunct="0">
                        <a:spcBef>
                          <a:spcPct val="20000"/>
                        </a:spcBef>
                        <a:spcAft>
                          <a:spcPct val="0"/>
                        </a:spcAft>
                        <a:buClr>
                          <a:schemeClr val="bg2"/>
                        </a:buClr>
                        <a:buFont typeface="Wingdings" pitchFamily="2" charset="2"/>
                        <a:defRPr>
                          <a:solidFill>
                            <a:schemeClr val="tx1"/>
                          </a:solidFill>
                          <a:latin typeface="Arial" charset="0"/>
                        </a:defRPr>
                      </a:lvl6pPr>
                      <a:lvl7pPr eaLnBrk="0" fontAlgn="base" hangingPunct="0">
                        <a:spcBef>
                          <a:spcPct val="20000"/>
                        </a:spcBef>
                        <a:spcAft>
                          <a:spcPct val="0"/>
                        </a:spcAft>
                        <a:buClr>
                          <a:schemeClr val="bg2"/>
                        </a:buClr>
                        <a:buFont typeface="Wingdings" pitchFamily="2" charset="2"/>
                        <a:defRPr>
                          <a:solidFill>
                            <a:schemeClr val="tx1"/>
                          </a:solidFill>
                          <a:latin typeface="Arial" charset="0"/>
                        </a:defRPr>
                      </a:lvl7pPr>
                      <a:lvl8pPr eaLnBrk="0" fontAlgn="base" hangingPunct="0">
                        <a:spcBef>
                          <a:spcPct val="20000"/>
                        </a:spcBef>
                        <a:spcAft>
                          <a:spcPct val="0"/>
                        </a:spcAft>
                        <a:buClr>
                          <a:schemeClr val="bg2"/>
                        </a:buClr>
                        <a:buFont typeface="Wingdings" pitchFamily="2" charset="2"/>
                        <a:defRPr>
                          <a:solidFill>
                            <a:schemeClr val="tx1"/>
                          </a:solidFill>
                          <a:latin typeface="Arial" charset="0"/>
                        </a:defRPr>
                      </a:lvl8pPr>
                      <a:lvl9pPr eaLnBrk="0" fontAlgn="base" hangingPunct="0">
                        <a:spcBef>
                          <a:spcPct val="20000"/>
                        </a:spcBef>
                        <a:spcAft>
                          <a:spcPct val="0"/>
                        </a:spcAft>
                        <a:buClr>
                          <a:schemeClr val="bg2"/>
                        </a:buClr>
                        <a:buFont typeface="Wingdings" pitchFamily="2" charset="2"/>
                        <a:defRPr>
                          <a:solidFill>
                            <a:schemeClr val="tx1"/>
                          </a:solidFill>
                          <a:latin typeface="Arial" charset="0"/>
                        </a:defRPr>
                      </a:lvl9pPr>
                    </a:lstStyle>
                    <a:p>
                      <a:pPr marL="0" marR="0" lvl="0" indent="0" algn="r" defTabSz="914400" rtl="0" eaLnBrk="0" fontAlgn="b" latinLnBrk="0" hangingPunct="0">
                        <a:lnSpc>
                          <a:spcPct val="100000"/>
                        </a:lnSpc>
                        <a:spcBef>
                          <a:spcPct val="0"/>
                        </a:spcBef>
                        <a:spcAft>
                          <a:spcPct val="0"/>
                        </a:spcAft>
                        <a:buClrTx/>
                        <a:buSzTx/>
                        <a:buFontTx/>
                        <a:buNone/>
                        <a:tabLst/>
                      </a:pPr>
                      <a:r>
                        <a:rPr kumimoji="0" lang="ru-RU" alt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altLang="ru-RU" sz="2800" b="0" i="0" u="none" strike="noStrike" cap="none" normalizeH="0" baseline="0" dirty="0" smtClean="0">
                        <a:ln>
                          <a:noFill/>
                        </a:ln>
                        <a:solidFill>
                          <a:schemeClr val="tx1"/>
                        </a:solidFill>
                        <a:effectLst/>
                        <a:latin typeface="Times New Roman" pitchFamily="18" charset="0"/>
                        <a:cs typeface="Arial" charset="0"/>
                      </a:endParaRPr>
                    </a:p>
                  </a:txBody>
                  <a:tcPr marT="45725" marB="45725"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4"/>
                  </a:ext>
                </a:extLst>
              </a:tr>
            </a:tbl>
          </a:graphicData>
        </a:graphic>
      </p:graphicFrame>
    </p:spTree>
    <p:extLst>
      <p:ext uri="{BB962C8B-B14F-4D97-AF65-F5344CB8AC3E}">
        <p14:creationId xmlns:p14="http://schemas.microsoft.com/office/powerpoint/2010/main" val="224943191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549275"/>
            <a:ext cx="8229600" cy="5576888"/>
          </a:xfrm>
        </p:spPr>
        <p:txBody>
          <a:bodyPr/>
          <a:lstStyle/>
          <a:p>
            <a:pPr lvl="0"/>
            <a:endParaRPr lang="ru-RU" dirty="0" smtClean="0"/>
          </a:p>
          <a:p>
            <a:pPr lvl="0"/>
            <a:endParaRPr lang="ru-RU" dirty="0"/>
          </a:p>
          <a:p>
            <a:pPr lvl="0"/>
            <a:r>
              <a:rPr lang="ru-RU" dirty="0" smtClean="0"/>
              <a:t>Прием </a:t>
            </a:r>
            <a:r>
              <a:rPr lang="ru-RU" dirty="0"/>
              <a:t>отчета в электронном виде по электронному адресу: </a:t>
            </a:r>
            <a:r>
              <a:rPr lang="ru-RU" dirty="0">
                <a:hlinkClick r:id="rId2"/>
              </a:rPr>
              <a:t>lan@kuzdrav.ru</a:t>
            </a:r>
            <a:r>
              <a:rPr lang="ru-RU" dirty="0"/>
              <a:t> в сроки, указанные </a:t>
            </a:r>
            <a:r>
              <a:rPr lang="ru-RU" u="sng" dirty="0"/>
              <a:t>в приложении </a:t>
            </a:r>
            <a:r>
              <a:rPr lang="ru-RU" u="sng" dirty="0" smtClean="0"/>
              <a:t>3 </a:t>
            </a:r>
            <a:r>
              <a:rPr lang="ru-RU" dirty="0" smtClean="0"/>
              <a:t>приказа по годовому отчету</a:t>
            </a:r>
            <a:endParaRPr lang="ru-RU" dirty="0"/>
          </a:p>
        </p:txBody>
      </p:sp>
    </p:spTree>
    <p:extLst>
      <p:ext uri="{BB962C8B-B14F-4D97-AF65-F5344CB8AC3E}">
        <p14:creationId xmlns:p14="http://schemas.microsoft.com/office/powerpoint/2010/main" val="2294653967"/>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0962" name="Rectangle 2"/>
          <p:cNvSpPr>
            <a:spLocks noGrp="1" noChangeArrowheads="1"/>
          </p:cNvSpPr>
          <p:nvPr>
            <p:ph type="title" idx="4294967295"/>
          </p:nvPr>
        </p:nvSpPr>
        <p:spPr>
          <a:xfrm>
            <a:off x="107504" y="404664"/>
            <a:ext cx="1752600" cy="216024"/>
          </a:xfrm>
        </p:spPr>
        <p:txBody>
          <a:bodyPr/>
          <a:lstStyle/>
          <a:p>
            <a:pPr marL="838200" indent="-838200">
              <a:defRPr/>
            </a:pPr>
            <a:r>
              <a:rPr lang="ru-RU" sz="2000" b="1" dirty="0">
                <a:solidFill>
                  <a:srgbClr val="000000"/>
                </a:solidFill>
                <a:latin typeface="Times New Roman" pitchFamily="18" charset="0"/>
                <a:cs typeface="Arial" charset="0"/>
              </a:rPr>
              <a:t>Табл.7000</a:t>
            </a:r>
          </a:p>
        </p:txBody>
      </p:sp>
      <p:sp>
        <p:nvSpPr>
          <p:cNvPr id="40963"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0964" name="Rectangle 605"/>
          <p:cNvSpPr>
            <a:spLocks noChangeArrowheads="1"/>
          </p:cNvSpPr>
          <p:nvPr/>
        </p:nvSpPr>
        <p:spPr bwMode="auto">
          <a:xfrm>
            <a:off x="228600" y="152400"/>
            <a:ext cx="8686800" cy="2522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dirty="0">
                <a:latin typeface="Times New Roman" panose="02020603050405020304" pitchFamily="18" charset="0"/>
              </a:rPr>
              <a:t>7. </a:t>
            </a:r>
            <a:r>
              <a:rPr lang="ru-RU" sz="2000" b="1" dirty="0">
                <a:latin typeface="Times New Roman" pitchFamily="18" charset="0"/>
              </a:rPr>
              <a:t>Оснащенность компьютерным оборудованием</a:t>
            </a:r>
            <a:endParaRPr lang="ru-RU" altLang="ru-RU" sz="2000" b="1" dirty="0">
              <a:latin typeface="Times New Roman" panose="02020603050405020304" pitchFamily="18" charset="0"/>
            </a:endParaRPr>
          </a:p>
        </p:txBody>
      </p:sp>
      <p:graphicFrame>
        <p:nvGraphicFramePr>
          <p:cNvPr id="10" name="Объект 3"/>
          <p:cNvGraphicFramePr>
            <a:graphicFrameLocks/>
          </p:cNvGraphicFramePr>
          <p:nvPr>
            <p:extLst>
              <p:ext uri="{D42A27DB-BD31-4B8C-83A1-F6EECF244321}">
                <p14:modId xmlns:p14="http://schemas.microsoft.com/office/powerpoint/2010/main" val="2795524874"/>
              </p:ext>
            </p:extLst>
          </p:nvPr>
        </p:nvGraphicFramePr>
        <p:xfrm>
          <a:off x="152400" y="656929"/>
          <a:ext cx="8896351" cy="5505450"/>
        </p:xfrm>
        <a:graphic>
          <a:graphicData uri="http://schemas.openxmlformats.org/drawingml/2006/table">
            <a:tbl>
              <a:tblPr/>
              <a:tblGrid>
                <a:gridCol w="3699520">
                  <a:extLst>
                    <a:ext uri="{9D8B030D-6E8A-4147-A177-3AD203B41FA5}">
                      <a16:colId xmlns="" xmlns:a16="http://schemas.microsoft.com/office/drawing/2014/main" val="20000"/>
                    </a:ext>
                  </a:extLst>
                </a:gridCol>
                <a:gridCol w="501075">
                  <a:extLst>
                    <a:ext uri="{9D8B030D-6E8A-4147-A177-3AD203B41FA5}">
                      <a16:colId xmlns="" xmlns:a16="http://schemas.microsoft.com/office/drawing/2014/main" val="20001"/>
                    </a:ext>
                  </a:extLst>
                </a:gridCol>
                <a:gridCol w="457208">
                  <a:extLst>
                    <a:ext uri="{9D8B030D-6E8A-4147-A177-3AD203B41FA5}">
                      <a16:colId xmlns="" xmlns:a16="http://schemas.microsoft.com/office/drawing/2014/main" val="20002"/>
                    </a:ext>
                  </a:extLst>
                </a:gridCol>
                <a:gridCol w="914416">
                  <a:extLst>
                    <a:ext uri="{9D8B030D-6E8A-4147-A177-3AD203B41FA5}">
                      <a16:colId xmlns="" xmlns:a16="http://schemas.microsoft.com/office/drawing/2014/main" val="20003"/>
                    </a:ext>
                  </a:extLst>
                </a:gridCol>
                <a:gridCol w="914416">
                  <a:extLst>
                    <a:ext uri="{9D8B030D-6E8A-4147-A177-3AD203B41FA5}">
                      <a16:colId xmlns="" xmlns:a16="http://schemas.microsoft.com/office/drawing/2014/main" val="20004"/>
                    </a:ext>
                  </a:extLst>
                </a:gridCol>
                <a:gridCol w="914416">
                  <a:extLst>
                    <a:ext uri="{9D8B030D-6E8A-4147-A177-3AD203B41FA5}">
                      <a16:colId xmlns="" xmlns:a16="http://schemas.microsoft.com/office/drawing/2014/main" val="20005"/>
                    </a:ext>
                  </a:extLst>
                </a:gridCol>
                <a:gridCol w="906981">
                  <a:extLst>
                    <a:ext uri="{9D8B030D-6E8A-4147-A177-3AD203B41FA5}">
                      <a16:colId xmlns="" xmlns:a16="http://schemas.microsoft.com/office/drawing/2014/main" val="20006"/>
                    </a:ext>
                  </a:extLst>
                </a:gridCol>
                <a:gridCol w="588319">
                  <a:extLst>
                    <a:ext uri="{9D8B030D-6E8A-4147-A177-3AD203B41FA5}">
                      <a16:colId xmlns="" xmlns:a16="http://schemas.microsoft.com/office/drawing/2014/main" val="20007"/>
                    </a:ext>
                  </a:extLst>
                </a:gridCol>
              </a:tblGrid>
              <a:tr h="168892">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Наименование устройств</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a:t>
                      </a:r>
                    </a:p>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стр</a:t>
                      </a:r>
                      <a:r>
                        <a:rPr kumimoji="0" lang="ru-RU" sz="12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3">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Всего</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5">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в том числе(из гр.3):</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extLst>
                  <a:ext uri="{0D108BD9-81ED-4DB2-BD59-A6C34878D82A}">
                    <a16:rowId xmlns="" xmlns:a16="http://schemas.microsoft.com/office/drawing/2014/main" val="10000"/>
                  </a:ext>
                </a:extLst>
              </a:tr>
              <a:tr h="536064">
                <a:tc vMerge="1">
                  <a:txBody>
                    <a:bodyPr/>
                    <a:lstStyle/>
                    <a:p>
                      <a:endParaRPr lang="ru-RU"/>
                    </a:p>
                  </a:txBody>
                  <a:tcPr/>
                </a:tc>
                <a:tc vMerge="1">
                  <a:txBody>
                    <a:bodyPr/>
                    <a:lstStyle/>
                    <a:p>
                      <a:endParaRPr lang="ru-RU"/>
                    </a:p>
                  </a:txBody>
                  <a:tcPr/>
                </a:tc>
                <a:tc vMerge="1">
                  <a:txBody>
                    <a:bodyPr/>
                    <a:lstStyle/>
                    <a:p>
                      <a:endParaRPr lang="ru-RU"/>
                    </a:p>
                  </a:txBody>
                  <a:tcPr/>
                </a:tc>
                <a:tc grid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для административно-хозяйственной деятельности организации</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gridSpan="2">
                  <a:txBody>
                    <a:bodyPr/>
                    <a:lstStyle/>
                    <a:p>
                      <a:pPr algn="ctr"/>
                      <a:r>
                        <a:rPr lang="ru-RU" sz="1100" dirty="0" smtClean="0">
                          <a:latin typeface="Times New Roman" panose="02020603050405020304" pitchFamily="18" charset="0"/>
                          <a:cs typeface="Times New Roman" panose="02020603050405020304" pitchFamily="18" charset="0"/>
                        </a:rPr>
                        <a:t>для медицинского персонала (для автоматизации лечебного процесса)</a:t>
                      </a:r>
                      <a:endParaRPr lang="ru-RU" sz="1100" dirty="0">
                        <a:latin typeface="Times New Roman" panose="02020603050405020304" pitchFamily="18" charset="0"/>
                        <a:cs typeface="Times New Roman" panose="02020603050405020304"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ru-RU" dirty="0"/>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rowSpan="2">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прочие</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2308787496"/>
                  </a:ext>
                </a:extLst>
              </a:tr>
              <a:tr h="1189619">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9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амбулаторных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defRPr/>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в подразделениях, оказывающих медицинскую помощь в стационарных условиях</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vMerge="1">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5" marR="45885"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1"/>
                  </a:ext>
                </a:extLst>
              </a:tr>
              <a:tr h="138174">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1</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2</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3</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5</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6</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smtClean="0">
                          <a:ln>
                            <a:noFill/>
                          </a:ln>
                          <a:solidFill>
                            <a:schemeClr val="tx1"/>
                          </a:solidFill>
                          <a:effectLst/>
                          <a:latin typeface="Times New Roman" pitchFamily="18" charset="0"/>
                          <a:cs typeface="Times New Roman" pitchFamily="18" charset="0"/>
                        </a:rPr>
                        <a:t>7</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900" b="0" i="0" u="none" strike="noStrike" cap="none" normalizeH="0" baseline="0" dirty="0" smtClean="0">
                          <a:ln>
                            <a:noFill/>
                          </a:ln>
                          <a:solidFill>
                            <a:schemeClr val="tx1"/>
                          </a:solidFill>
                          <a:effectLst/>
                          <a:latin typeface="Times New Roman" pitchFamily="18" charset="0"/>
                          <a:cs typeface="Times New Roman" pitchFamily="18" charset="0"/>
                        </a:rPr>
                        <a:t>8</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2"/>
                  </a:ext>
                </a:extLst>
              </a:tr>
              <a:tr h="352478">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Персональные компьютеры (моноблоки, системные блоки, терминалы, ноутбуки)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3"/>
                  </a:ext>
                </a:extLst>
              </a:tr>
              <a:tr h="184190">
                <a:tc>
                  <a:txBody>
                    <a:bodyPr/>
                    <a:lstStyle/>
                    <a:p>
                      <a:pPr marL="0" marR="0" lvl="0" indent="20638"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  из них: со сроком эксплуатации более 5 лет</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smtClean="0">
                          <a:ln>
                            <a:noFill/>
                          </a:ln>
                          <a:solidFill>
                            <a:schemeClr val="tx1"/>
                          </a:solidFill>
                          <a:effectLst/>
                          <a:latin typeface="Times New Roman" pitchFamily="18" charset="0"/>
                          <a:cs typeface="Times New Roman" pitchFamily="18" charset="0"/>
                        </a:rPr>
                        <a:t>1.1</a:t>
                      </a: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4"/>
                  </a:ext>
                </a:extLst>
              </a:tr>
              <a:tr h="184190">
                <a:tc>
                  <a:txBody>
                    <a:bodyPr/>
                    <a:lstStyle/>
                    <a:p>
                      <a:pPr marL="0" marR="0" lvl="0" indent="179388"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5"/>
                  </a:ext>
                </a:extLst>
              </a:tr>
              <a:tr h="296921">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Автоматизированные рабочие места,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6"/>
                  </a:ext>
                </a:extLst>
              </a:tr>
              <a:tr h="184190">
                <a:tc>
                  <a:txBody>
                    <a:bodyPr/>
                    <a:lstStyle/>
                    <a:p>
                      <a:pPr marL="20638" marR="0" lvl="0" indent="0" algn="l"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из них: автоматизированные рабочие места, подключенные к защищенной сети передачи данных субъекта Российской Федерации</a:t>
                      </a:r>
                    </a:p>
                  </a:txBody>
                  <a:tcPr marL="45886" marR="45886" marT="0" marB="0"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15000"/>
                        </a:lnSpc>
                        <a:spcBef>
                          <a:spcPct val="0"/>
                        </a:spcBef>
                        <a:spcAft>
                          <a:spcPct val="0"/>
                        </a:spcAft>
                        <a:buClrTx/>
                        <a:buSzTx/>
                        <a:buFontTx/>
                        <a:buNone/>
                        <a:tabLst/>
                      </a:pPr>
                      <a:r>
                        <a:rPr kumimoji="0" lang="ru-RU" sz="1100" b="0" i="0" u="none" strike="noStrike" cap="none" normalizeH="0" baseline="0" dirty="0" smtClean="0">
                          <a:ln>
                            <a:noFill/>
                          </a:ln>
                          <a:solidFill>
                            <a:schemeClr val="tx1"/>
                          </a:solidFill>
                          <a:effectLst/>
                          <a:latin typeface="Times New Roman" pitchFamily="18" charset="0"/>
                          <a:cs typeface="Times New Roman" pitchFamily="18" charset="0"/>
                        </a:rPr>
                        <a:t>4.1</a:t>
                      </a:r>
                    </a:p>
                  </a:txBody>
                  <a:tcPr marL="45886" marR="45886" marT="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7"/>
                  </a:ext>
                </a:extLst>
              </a:tr>
              <a:tr h="177053">
                <a:tc>
                  <a:txBody>
                    <a:bodyPr/>
                    <a:lstStyle/>
                    <a:p>
                      <a:pP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      в сельской местности</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4.2</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8"/>
                  </a:ext>
                </a:extLst>
              </a:tr>
              <a:tr h="199656">
                <a:tc>
                  <a:txBody>
                    <a:bodyPr/>
                    <a:lstStyle/>
                    <a:p>
                      <a:pPr indent="228600">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из них в ФАП и ФП</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4.2.1</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09"/>
                  </a:ext>
                </a:extLst>
              </a:tr>
              <a:tr h="184190">
                <a:tc>
                  <a:txBody>
                    <a:bodyPr/>
                    <a:lstStyle/>
                    <a:p>
                      <a:pPr>
                        <a:spcAft>
                          <a:spcPts val="0"/>
                        </a:spcAft>
                      </a:pPr>
                      <a:r>
                        <a:rPr lang="ru-RU" sz="1100">
                          <a:effectLst/>
                          <a:latin typeface="Times New Roman" panose="02020603050405020304" pitchFamily="18" charset="0"/>
                          <a:ea typeface="Times New Roman" panose="02020603050405020304" pitchFamily="18" charset="0"/>
                        </a:rPr>
                        <a:t>Количество точек подключения к сети Интернет по типам подключения</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algn="ctr">
                        <a:spcAft>
                          <a:spcPts val="0"/>
                        </a:spcAft>
                      </a:pPr>
                      <a:r>
                        <a:rPr lang="ru-RU" sz="1100" dirty="0">
                          <a:effectLst/>
                          <a:latin typeface="Times New Roman" panose="02020603050405020304" pitchFamily="18" charset="0"/>
                          <a:ea typeface="Times New Roman" panose="02020603050405020304" pitchFamily="18" charset="0"/>
                        </a:rPr>
                        <a:t>5</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0"/>
                  </a:ext>
                </a:extLst>
              </a:tr>
              <a:tr h="184190">
                <a:tc>
                  <a:txBody>
                    <a:bodyPr/>
                    <a:lstStyle/>
                    <a:p>
                      <a:pPr marL="0" algn="ctr" defTabSz="914400" rtl="0" eaLnBrk="1" latinLnBrk="0" hangingPunct="1">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Число ФАП и ФП, подключенных к сети Интернет</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algn="ctr" defTabSz="914400" rtl="0" eaLnBrk="1" latinLnBrk="0" hangingPunct="1">
                        <a:spcAft>
                          <a:spcPts val="0"/>
                        </a:spcAft>
                      </a:pPr>
                      <a:r>
                        <a:rPr lang="ru-RU" sz="1100" kern="1200" dirty="0">
                          <a:solidFill>
                            <a:schemeClr val="tx1"/>
                          </a:solidFill>
                          <a:effectLst/>
                          <a:latin typeface="Times New Roman" panose="02020603050405020304" pitchFamily="18" charset="0"/>
                          <a:ea typeface="Times New Roman" panose="02020603050405020304" pitchFamily="18" charset="0"/>
                          <a:cs typeface="+mn-cs"/>
                        </a:rPr>
                        <a:t>6</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1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1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r" defTabSz="914400" rtl="0" eaLnBrk="1" fontAlgn="base" latinLnBrk="0" hangingPunct="1">
                        <a:lnSpc>
                          <a:spcPct val="115000"/>
                        </a:lnSpc>
                        <a:spcBef>
                          <a:spcPct val="0"/>
                        </a:spcBef>
                        <a:spcAft>
                          <a:spcPct val="0"/>
                        </a:spcAft>
                        <a:buClrTx/>
                        <a:buSzTx/>
                        <a:buFontTx/>
                        <a:buNone/>
                        <a:tabLst/>
                      </a:pPr>
                      <a:r>
                        <a:rPr kumimoji="0" lang="ru-RU" sz="1200" b="1" i="0" u="none" strike="noStrike" cap="none" normalizeH="0" baseline="0" dirty="0" smtClean="0">
                          <a:ln>
                            <a:noFill/>
                          </a:ln>
                          <a:solidFill>
                            <a:schemeClr val="tx1"/>
                          </a:solidFill>
                          <a:effectLst/>
                          <a:latin typeface="Times New Roman" pitchFamily="18" charset="0"/>
                          <a:cs typeface="Times New Roman" pitchFamily="18" charset="0"/>
                        </a:rPr>
                        <a:t> </a:t>
                      </a:r>
                      <a:endParaRPr kumimoji="0" lang="ru-RU" sz="1200" b="0" i="0" u="none" strike="noStrike" cap="none" normalizeH="0" baseline="0" dirty="0" smtClean="0">
                        <a:ln>
                          <a:noFill/>
                        </a:ln>
                        <a:solidFill>
                          <a:schemeClr val="tx1"/>
                        </a:solidFill>
                        <a:effectLst/>
                        <a:latin typeface="Times New Roman" pitchFamily="18" charset="0"/>
                        <a:cs typeface="Times New Roman" pitchFamily="18" charset="0"/>
                      </a:endParaRPr>
                    </a:p>
                  </a:txBody>
                  <a:tcPr marL="45886" marR="45886" marT="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 xmlns:a16="http://schemas.microsoft.com/office/drawing/2014/main" val="10011"/>
                  </a:ext>
                </a:extLst>
              </a:tr>
            </a:tbl>
          </a:graphicData>
        </a:graphic>
      </p:graphicFrame>
      <p:sp>
        <p:nvSpPr>
          <p:cNvPr id="2" name="Прямоугольник 1"/>
          <p:cNvSpPr/>
          <p:nvPr/>
        </p:nvSpPr>
        <p:spPr>
          <a:xfrm>
            <a:off x="4499991" y="3284984"/>
            <a:ext cx="4548759" cy="64807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b="1" dirty="0" smtClean="0">
                <a:solidFill>
                  <a:srgbClr val="000000"/>
                </a:solidFill>
                <a:cs typeface="Times New Roman" pitchFamily="18" charset="0"/>
              </a:rPr>
              <a:t>Графа </a:t>
            </a:r>
            <a:r>
              <a:rPr lang="ru-RU" altLang="ru-RU" b="1" dirty="0">
                <a:solidFill>
                  <a:srgbClr val="000000"/>
                </a:solidFill>
                <a:cs typeface="Times New Roman" pitchFamily="18" charset="0"/>
              </a:rPr>
              <a:t>3 равна сумме граф с 4 по 8 по всем </a:t>
            </a:r>
            <a:r>
              <a:rPr lang="ru-RU" altLang="ru-RU" b="1" dirty="0" smtClean="0">
                <a:solidFill>
                  <a:srgbClr val="000000"/>
                </a:solidFill>
                <a:cs typeface="Times New Roman" pitchFamily="18" charset="0"/>
              </a:rPr>
              <a:t>строкам</a:t>
            </a:r>
            <a:endParaRPr lang="ru-RU" altLang="ru-RU" b="1" dirty="0">
              <a:solidFill>
                <a:srgbClr val="000000"/>
              </a:solidFill>
              <a:latin typeface="Arial" charset="0"/>
            </a:endParaRPr>
          </a:p>
        </p:txBody>
      </p:sp>
    </p:spTree>
    <p:extLst>
      <p:ext uri="{BB962C8B-B14F-4D97-AF65-F5344CB8AC3E}">
        <p14:creationId xmlns:p14="http://schemas.microsoft.com/office/powerpoint/2010/main" val="179115383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4034" name="Rectangle 2"/>
          <p:cNvSpPr>
            <a:spLocks noGrp="1" noChangeArrowheads="1"/>
          </p:cNvSpPr>
          <p:nvPr>
            <p:ph type="title" idx="4294967295"/>
          </p:nvPr>
        </p:nvSpPr>
        <p:spPr>
          <a:xfrm>
            <a:off x="381000" y="609600"/>
            <a:ext cx="2819400" cy="320675"/>
          </a:xfrm>
        </p:spPr>
        <p:txBody>
          <a:bodyPr/>
          <a:lstStyle/>
          <a:p>
            <a:pPr marL="838200" indent="-838200"/>
            <a:r>
              <a:rPr lang="ru-RU" altLang="ru-RU" sz="2000" b="1" dirty="0" smtClean="0">
                <a:latin typeface="Times New Roman" panose="02020603050405020304" pitchFamily="18" charset="0"/>
              </a:rPr>
              <a:t>Таблица 7001</a:t>
            </a:r>
            <a:endParaRPr lang="ru-RU" altLang="ru-RU" sz="1400" dirty="0" smtClean="0">
              <a:latin typeface="Times New Roman" panose="02020603050405020304" pitchFamily="18" charset="0"/>
            </a:endParaRPr>
          </a:p>
        </p:txBody>
      </p:sp>
      <p:sp>
        <p:nvSpPr>
          <p:cNvPr id="44035"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2" name="Прямоугольник 1"/>
          <p:cNvSpPr/>
          <p:nvPr/>
        </p:nvSpPr>
        <p:spPr>
          <a:xfrm>
            <a:off x="533400" y="1143000"/>
            <a:ext cx="7772400" cy="1219200"/>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a:t>
            </a:r>
            <a:r>
              <a:rPr lang="ru-RU" dirty="0">
                <a:solidFill>
                  <a:schemeClr val="tx1"/>
                </a:solidFill>
                <a:latin typeface="Times New Roman" panose="02020603050405020304" pitchFamily="18" charset="0"/>
                <a:cs typeface="Times New Roman" panose="02020603050405020304" pitchFamily="18" charset="0"/>
              </a:rPr>
              <a:t>кабинетов  медицинской статистики, имеющих доступ к высокоскоростным каналам передачи данных </a:t>
            </a:r>
            <a:r>
              <a:rPr lang="ru-RU" altLang="ru-RU" sz="1600" dirty="0" smtClean="0">
                <a:ln w="0"/>
                <a:solidFill>
                  <a:schemeClr val="tx1"/>
                </a:solidFill>
                <a:latin typeface="Times New Roman" panose="02020603050405020304" pitchFamily="18" charset="0"/>
                <a:cs typeface="Times New Roman" panose="02020603050405020304" pitchFamily="18" charset="0"/>
              </a:rPr>
              <a:t> </a:t>
            </a:r>
            <a:r>
              <a:rPr lang="ru-RU" altLang="ru-RU" sz="1600" dirty="0">
                <a:ln w="0"/>
                <a:solidFill>
                  <a:schemeClr val="tx1"/>
                </a:solidFill>
                <a:latin typeface="Times New Roman" panose="02020603050405020304" pitchFamily="18" charset="0"/>
              </a:rPr>
              <a:t>1</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в том числе  к сети Интернет по типам подключения:  коммутируемый (модемный) </a:t>
            </a:r>
            <a:r>
              <a:rPr lang="ru-RU" altLang="ru-RU" sz="1600" dirty="0" smtClean="0">
                <a:ln w="0"/>
                <a:solidFill>
                  <a:schemeClr val="tx1"/>
                </a:solidFill>
                <a:latin typeface="Times New Roman" panose="02020603050405020304" pitchFamily="18" charset="0"/>
              </a:rPr>
              <a:t>2 _______; </a:t>
            </a:r>
            <a:r>
              <a:rPr lang="ru-RU" dirty="0">
                <a:solidFill>
                  <a:schemeClr val="tx1"/>
                </a:solidFill>
                <a:latin typeface="Times New Roman" panose="02020603050405020304" pitchFamily="18" charset="0"/>
                <a:cs typeface="Times New Roman" panose="02020603050405020304" pitchFamily="18" charset="0"/>
              </a:rPr>
              <a:t>широкополосный доступ по технологии </a:t>
            </a:r>
            <a:r>
              <a:rPr lang="ru-RU" dirty="0" err="1">
                <a:solidFill>
                  <a:schemeClr val="tx1"/>
                </a:solidFill>
                <a:latin typeface="Times New Roman" panose="02020603050405020304" pitchFamily="18" charset="0"/>
                <a:cs typeface="Times New Roman" panose="02020603050405020304" pitchFamily="18" charset="0"/>
              </a:rPr>
              <a:t>xDSL</a:t>
            </a:r>
            <a:r>
              <a:rPr lang="ru-RU" dirty="0">
                <a:solidFill>
                  <a:schemeClr val="tx1"/>
                </a:solidFill>
                <a:latin typeface="Times New Roman" panose="02020603050405020304" pitchFamily="18" charset="0"/>
                <a:cs typeface="Times New Roman" panose="02020603050405020304" pitchFamily="18" charset="0"/>
              </a:rPr>
              <a:t> </a:t>
            </a:r>
            <a:r>
              <a:rPr lang="ru-RU" altLang="ru-RU" sz="1600" dirty="0" smtClean="0">
                <a:ln w="0"/>
                <a:solidFill>
                  <a:schemeClr val="tx1"/>
                </a:solidFill>
                <a:latin typeface="Times New Roman" panose="02020603050405020304" pitchFamily="18" charset="0"/>
              </a:rPr>
              <a:t> </a:t>
            </a:r>
            <a:r>
              <a:rPr lang="ru-RU" altLang="ru-RU" sz="1600" dirty="0">
                <a:ln w="0"/>
                <a:solidFill>
                  <a:schemeClr val="tx1"/>
                </a:solidFill>
                <a:latin typeface="Times New Roman" panose="02020603050405020304" pitchFamily="18" charset="0"/>
              </a:rPr>
              <a:t>3 </a:t>
            </a:r>
            <a:r>
              <a:rPr lang="ru-RU" altLang="ru-RU" sz="1600" dirty="0" smtClean="0">
                <a:ln w="0"/>
                <a:solidFill>
                  <a:schemeClr val="tx1"/>
                </a:solidFill>
                <a:latin typeface="Times New Roman" panose="02020603050405020304" pitchFamily="18" charset="0"/>
              </a:rPr>
              <a:t>_______; </a:t>
            </a:r>
            <a:r>
              <a:rPr lang="ru-RU" dirty="0">
                <a:solidFill>
                  <a:schemeClr val="tx1"/>
                </a:solidFill>
                <a:latin typeface="Times New Roman" panose="02020603050405020304" pitchFamily="18" charset="0"/>
                <a:cs typeface="Times New Roman" panose="02020603050405020304" pitchFamily="18" charset="0"/>
              </a:rPr>
              <a:t>VPN через сеть общего пользования  </a:t>
            </a:r>
            <a:r>
              <a:rPr lang="ru-RU" dirty="0" smtClean="0">
                <a:solidFill>
                  <a:schemeClr val="tx1"/>
                </a:solidFill>
                <a:latin typeface="Times New Roman" panose="02020603050405020304" pitchFamily="18" charset="0"/>
                <a:cs typeface="Times New Roman" panose="02020603050405020304" pitchFamily="18" charset="0"/>
              </a:rPr>
              <a:t>4 </a:t>
            </a:r>
            <a:r>
              <a:rPr lang="ru-RU" altLang="ru-RU" dirty="0">
                <a:ln w="0"/>
                <a:solidFill>
                  <a:schemeClr val="tx1"/>
                </a:solidFill>
                <a:latin typeface="Times New Roman" panose="02020603050405020304" pitchFamily="18" charset="0"/>
              </a:rPr>
              <a:t>_______.  </a:t>
            </a:r>
            <a:endParaRPr lang="ru-RU" altLang="ru-RU" sz="1600" dirty="0">
              <a:ln w="0"/>
              <a:solidFill>
                <a:schemeClr val="tx1"/>
              </a:solidFill>
              <a:latin typeface="Times New Roman" panose="02020603050405020304" pitchFamily="18" charset="0"/>
            </a:endParaRPr>
          </a:p>
        </p:txBody>
      </p:sp>
      <p:sp>
        <p:nvSpPr>
          <p:cNvPr id="6" name="Прямоугольник 5"/>
          <p:cNvSpPr/>
          <p:nvPr/>
        </p:nvSpPr>
        <p:spPr>
          <a:xfrm>
            <a:off x="685800" y="3598277"/>
            <a:ext cx="7772400" cy="1270883"/>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altLang="ru-RU" sz="1600" dirty="0">
                <a:ln w="0"/>
                <a:solidFill>
                  <a:schemeClr val="tx1"/>
                </a:solidFill>
                <a:latin typeface="Times New Roman" panose="02020603050405020304" pitchFamily="18" charset="0"/>
              </a:rPr>
              <a:t>Число медицинских работников, работающих в медицинской информационной системе или государственной информационной системе в сфере здравоохранения субъектов Российской Федерации, обеспеченных усиленной квалифицированной электронной подписью – всего 1_______, из них: врачей 2 _______, среднего медицинского персонала 3 _______.  </a:t>
            </a:r>
          </a:p>
        </p:txBody>
      </p:sp>
      <p:sp>
        <p:nvSpPr>
          <p:cNvPr id="3" name="Прямоугольник 2"/>
          <p:cNvSpPr/>
          <p:nvPr/>
        </p:nvSpPr>
        <p:spPr>
          <a:xfrm>
            <a:off x="685801" y="3259723"/>
            <a:ext cx="2013992" cy="338554"/>
          </a:xfrm>
          <a:prstGeom prst="rect">
            <a:avLst/>
          </a:prstGeom>
        </p:spPr>
        <p:txBody>
          <a:bodyPr wrap="square">
            <a:spAutoFit/>
          </a:bodyPr>
          <a:lstStyle/>
          <a:p>
            <a:r>
              <a:rPr lang="ru-RU" altLang="ru-RU" b="1" dirty="0">
                <a:latin typeface="Times New Roman" panose="02020603050405020304" pitchFamily="18" charset="0"/>
              </a:rPr>
              <a:t>Таблица 7002 </a:t>
            </a:r>
            <a:r>
              <a:rPr lang="ru-RU" altLang="ru-RU" sz="1100" dirty="0" smtClean="0">
                <a:latin typeface="Times New Roman" panose="02020603050405020304" pitchFamily="18" charset="0"/>
              </a:rPr>
              <a:t> </a:t>
            </a:r>
            <a:endParaRPr lang="ru-RU" dirty="0"/>
          </a:p>
        </p:txBody>
      </p:sp>
    </p:spTree>
    <p:extLst>
      <p:ext uri="{BB962C8B-B14F-4D97-AF65-F5344CB8AC3E}">
        <p14:creationId xmlns:p14="http://schemas.microsoft.com/office/powerpoint/2010/main" val="110213605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66594" name="Подзаголовок 2"/>
          <p:cNvSpPr>
            <a:spLocks noGrp="1"/>
          </p:cNvSpPr>
          <p:nvPr>
            <p:ph type="subTitle" idx="4294967295"/>
          </p:nvPr>
        </p:nvSpPr>
        <p:spPr>
          <a:xfrm>
            <a:off x="6643688" y="6357938"/>
            <a:ext cx="1714500" cy="428625"/>
          </a:xfrm>
        </p:spPr>
        <p:txBody>
          <a:bodyPr lIns="95782" tIns="47891" rIns="95782" bIns="47891"/>
          <a:lstStyle/>
          <a:p>
            <a:pPr marL="0" indent="0" defTabSz="957263">
              <a:lnSpc>
                <a:spcPct val="80000"/>
              </a:lnSpc>
              <a:buFontTx/>
              <a:buNone/>
            </a:pPr>
            <a:endParaRPr lang="ru-RU" sz="1700" dirty="0" smtClean="0">
              <a:solidFill>
                <a:srgbClr val="7F7F7F"/>
              </a:solidFill>
              <a:latin typeface="Helios"/>
            </a:endParaRPr>
          </a:p>
        </p:txBody>
      </p:sp>
      <p:cxnSp>
        <p:nvCxnSpPr>
          <p:cNvPr id="8" name="Прямая соединительная линия 7"/>
          <p:cNvCxnSpPr/>
          <p:nvPr/>
        </p:nvCxnSpPr>
        <p:spPr>
          <a:xfrm rot="5400000">
            <a:off x="-927893" y="4177506"/>
            <a:ext cx="3225800" cy="1587"/>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16" name="Прямоугольник 13"/>
          <p:cNvSpPr txBox="1">
            <a:spLocks noChangeArrowheads="1"/>
          </p:cNvSpPr>
          <p:nvPr/>
        </p:nvSpPr>
        <p:spPr bwMode="auto">
          <a:xfrm>
            <a:off x="395288" y="115888"/>
            <a:ext cx="8374062" cy="649287"/>
          </a:xfrm>
          <a:prstGeom prst="rect">
            <a:avLst/>
          </a:prstGeom>
          <a:solidFill>
            <a:srgbClr val="0070C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r>
              <a:rPr lang="ru-RU" sz="1600" b="1">
                <a:solidFill>
                  <a:schemeClr val="bg1"/>
                </a:solidFill>
                <a:latin typeface="Arial" pitchFamily="34" charset="0"/>
              </a:rPr>
              <a:t>ИЗМЕНЕНИЯ, ВНОСИМЫЕ В ФОРМУ ФЕДЕРАЛЬНОГО  </a:t>
            </a:r>
          </a:p>
          <a:p>
            <a:r>
              <a:rPr lang="ru-RU" sz="1600" b="1">
                <a:solidFill>
                  <a:schemeClr val="bg1"/>
                </a:solidFill>
                <a:latin typeface="Arial" pitchFamily="34" charset="0"/>
              </a:rPr>
              <a:t>СТАТИСТИЧЕСКОГО   НАБЛЮДЕНИЯ № 30</a:t>
            </a:r>
          </a:p>
        </p:txBody>
      </p:sp>
      <p:sp>
        <p:nvSpPr>
          <p:cNvPr id="366599" name="Rectangle 7"/>
          <p:cNvSpPr>
            <a:spLocks noChangeArrowheads="1"/>
          </p:cNvSpPr>
          <p:nvPr/>
        </p:nvSpPr>
        <p:spPr bwMode="auto">
          <a:xfrm>
            <a:off x="1042988" y="620713"/>
            <a:ext cx="7561262" cy="792162"/>
          </a:xfrm>
          <a:prstGeom prst="rect">
            <a:avLst/>
          </a:prstGeom>
          <a:noFill/>
          <a:ln w="9525">
            <a:noFill/>
            <a:miter lim="800000"/>
            <a:headEnd/>
            <a:tailEnd/>
          </a:ln>
          <a:effectLst/>
        </p:spPr>
        <p:txBody>
          <a:bodyPr wrap="none" anchor="ctr"/>
          <a:lstStyle/>
          <a:p>
            <a:pPr algn="l"/>
            <a:endParaRPr lang="ru-RU" b="1"/>
          </a:p>
          <a:p>
            <a:pPr algn="l"/>
            <a:endParaRPr lang="ru-RU" sz="1400" b="1"/>
          </a:p>
        </p:txBody>
      </p:sp>
      <p:sp>
        <p:nvSpPr>
          <p:cNvPr id="17" name="Rectangle 9"/>
          <p:cNvSpPr>
            <a:spLocks noChangeArrowheads="1"/>
          </p:cNvSpPr>
          <p:nvPr/>
        </p:nvSpPr>
        <p:spPr bwMode="auto">
          <a:xfrm>
            <a:off x="467544" y="836712"/>
            <a:ext cx="8208963" cy="288925"/>
          </a:xfrm>
          <a:prstGeom prst="rect">
            <a:avLst/>
          </a:prstGeom>
          <a:noFill/>
          <a:ln w="9525">
            <a:noFill/>
            <a:miter lim="800000"/>
            <a:headEnd/>
            <a:tailEnd/>
          </a:ln>
          <a:effectLst/>
        </p:spPr>
        <p:txBody>
          <a:bodyPr wrap="none" anchor="ctr"/>
          <a:lstStyle/>
          <a:p>
            <a:endParaRPr lang="ru-RU" b="1" dirty="0"/>
          </a:p>
          <a:p>
            <a:r>
              <a:rPr lang="ru-RU" sz="1600" b="1" dirty="0" smtClean="0">
                <a:latin typeface="Times New Roman" pitchFamily="18" charset="0"/>
                <a:cs typeface="Times New Roman" pitchFamily="18" charset="0"/>
              </a:rPr>
              <a:t>Добавлены дополнительные строки в  </a:t>
            </a:r>
            <a:r>
              <a:rPr lang="ru-RU" sz="1600" b="1" dirty="0">
                <a:latin typeface="Times New Roman" pitchFamily="18" charset="0"/>
                <a:cs typeface="Times New Roman" pitchFamily="18" charset="0"/>
              </a:rPr>
              <a:t>таблицу  </a:t>
            </a:r>
            <a:r>
              <a:rPr lang="ru-RU" sz="1600" b="1" dirty="0" smtClean="0">
                <a:latin typeface="Times New Roman" pitchFamily="18" charset="0"/>
                <a:cs typeface="Times New Roman" pitchFamily="18" charset="0"/>
              </a:rPr>
              <a:t>7003</a:t>
            </a:r>
            <a:endParaRPr lang="ru-RU" sz="1600" b="1" dirty="0">
              <a:latin typeface="Times New Roman" pitchFamily="18" charset="0"/>
              <a:cs typeface="Times New Roman" pitchFamily="18" charset="0"/>
            </a:endParaRPr>
          </a:p>
          <a:p>
            <a:endParaRPr lang="ru-RU" sz="1600" b="1" dirty="0"/>
          </a:p>
        </p:txBody>
      </p:sp>
      <p:graphicFrame>
        <p:nvGraphicFramePr>
          <p:cNvPr id="15" name="Таблица 14"/>
          <p:cNvGraphicFramePr>
            <a:graphicFrameLocks noGrp="1"/>
          </p:cNvGraphicFramePr>
          <p:nvPr/>
        </p:nvGraphicFramePr>
        <p:xfrm>
          <a:off x="827584" y="1700808"/>
          <a:ext cx="7992889" cy="3200400"/>
        </p:xfrm>
        <a:graphic>
          <a:graphicData uri="http://schemas.openxmlformats.org/drawingml/2006/table">
            <a:tbl>
              <a:tblPr/>
              <a:tblGrid>
                <a:gridCol w="5188366"/>
                <a:gridCol w="981583"/>
                <a:gridCol w="1822940"/>
              </a:tblGrid>
              <a:tr h="778730">
                <a:tc>
                  <a:txBody>
                    <a:bodyPr/>
                    <a:lstStyle/>
                    <a:p>
                      <a:pPr marL="71755" algn="ctr">
                        <a:spcBef>
                          <a:spcPts val="300"/>
                        </a:spcBef>
                        <a:spcAft>
                          <a:spcPts val="300"/>
                        </a:spcAft>
                      </a:pPr>
                      <a:r>
                        <a:rPr lang="ru-RU" sz="1400" dirty="0">
                          <a:latin typeface="Times New Roman"/>
                          <a:ea typeface="Times New Roman"/>
                          <a:cs typeface="Times New Roman"/>
                        </a:rPr>
                        <a:t>Наименование  централизованной подсистемы государственной информационной системы в сфере здравоохранения</a:t>
                      </a:r>
                      <a:br>
                        <a:rPr lang="ru-RU" sz="1400" dirty="0">
                          <a:latin typeface="Times New Roman"/>
                          <a:ea typeface="Times New Roman"/>
                          <a:cs typeface="Times New Roman"/>
                        </a:rPr>
                      </a:br>
                      <a:r>
                        <a:rPr lang="ru-RU" sz="1400" dirty="0">
                          <a:latin typeface="Times New Roman"/>
                          <a:ea typeface="Times New Roman"/>
                          <a:cs typeface="Times New Roman"/>
                        </a:rPr>
                        <a:t>субъекта Российской Федерации</a:t>
                      </a: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Bef>
                          <a:spcPts val="300"/>
                        </a:spcBef>
                        <a:spcAft>
                          <a:spcPts val="300"/>
                        </a:spcAft>
                      </a:pPr>
                      <a:r>
                        <a:rPr lang="ru-RU" sz="1400" dirty="0">
                          <a:latin typeface="Times New Roman"/>
                          <a:ea typeface="Times New Roman"/>
                          <a:cs typeface="Times New Roman"/>
                        </a:rPr>
                        <a:t>№ строки</a:t>
                      </a: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Bef>
                          <a:spcPts val="300"/>
                        </a:spcBef>
                        <a:spcAft>
                          <a:spcPts val="300"/>
                        </a:spcAft>
                      </a:pPr>
                      <a:r>
                        <a:rPr lang="ru-RU" sz="1400" dirty="0">
                          <a:latin typeface="Times New Roman"/>
                          <a:ea typeface="Times New Roman"/>
                          <a:cs typeface="Times New Roman"/>
                        </a:rPr>
                        <a:t>Количество автоматизированных рабочих мест, подключенных</a:t>
                      </a:r>
                      <a:br>
                        <a:rPr lang="ru-RU" sz="1400" dirty="0">
                          <a:latin typeface="Times New Roman"/>
                          <a:ea typeface="Times New Roman"/>
                          <a:cs typeface="Times New Roman"/>
                        </a:rPr>
                      </a:br>
                      <a:r>
                        <a:rPr lang="ru-RU" sz="1400" dirty="0">
                          <a:latin typeface="Times New Roman"/>
                          <a:ea typeface="Times New Roman"/>
                          <a:cs typeface="Times New Roman"/>
                        </a:rPr>
                        <a:t>к государственной информационной системе </a:t>
                      </a:r>
                      <a:br>
                        <a:rPr lang="ru-RU" sz="1400" dirty="0">
                          <a:latin typeface="Times New Roman"/>
                          <a:ea typeface="Times New Roman"/>
                          <a:cs typeface="Times New Roman"/>
                        </a:rPr>
                      </a:br>
                      <a:r>
                        <a:rPr lang="ru-RU" sz="1400" dirty="0">
                          <a:latin typeface="Times New Roman"/>
                          <a:ea typeface="Times New Roman"/>
                          <a:cs typeface="Times New Roman"/>
                        </a:rPr>
                        <a:t>в сфере здравоохранения субъекта Российской Федерации</a:t>
                      </a: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341">
                <a:tc>
                  <a:txBody>
                    <a:bodyPr/>
                    <a:lstStyle/>
                    <a:p>
                      <a:pPr marL="71755" algn="ctr">
                        <a:spcAft>
                          <a:spcPts val="0"/>
                        </a:spcAft>
                      </a:pPr>
                      <a:r>
                        <a:rPr lang="ru-RU" sz="1400">
                          <a:latin typeface="Times New Roman"/>
                          <a:ea typeface="Times New Roman"/>
                          <a:cs typeface="Times New Roman"/>
                        </a:rPr>
                        <a:t>1</a:t>
                      </a:r>
                    </a:p>
                  </a:txBody>
                  <a:tcPr marL="43804" marR="438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r>
                        <a:rPr lang="ru-RU" sz="1400">
                          <a:latin typeface="Times New Roman"/>
                          <a:ea typeface="Times New Roman"/>
                          <a:cs typeface="Times New Roman"/>
                        </a:rPr>
                        <a:t>2</a:t>
                      </a:r>
                    </a:p>
                  </a:txBody>
                  <a:tcPr marL="43804" marR="4380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r>
                        <a:rPr lang="ru-RU" sz="1400" dirty="0">
                          <a:latin typeface="Times New Roman"/>
                          <a:ea typeface="Times New Roman"/>
                          <a:cs typeface="Times New Roman"/>
                        </a:rPr>
                        <a:t>3</a:t>
                      </a:r>
                    </a:p>
                  </a:txBody>
                  <a:tcPr marL="43804" marR="43804"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4683">
                <a:tc>
                  <a:txBody>
                    <a:bodyPr/>
                    <a:lstStyle/>
                    <a:p>
                      <a:pPr>
                        <a:spcAft>
                          <a:spcPts val="0"/>
                        </a:spcAft>
                      </a:pPr>
                      <a:endParaRPr lang="ru-RU" sz="1400" dirty="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r>
                        <a:rPr lang="ru-RU" sz="1400" dirty="0" smtClean="0">
                          <a:latin typeface="Times New Roman"/>
                          <a:ea typeface="Times New Roman"/>
                          <a:cs typeface="Times New Roman"/>
                        </a:rPr>
                        <a:t>…</a:t>
                      </a:r>
                      <a:endParaRPr lang="ru-RU" sz="1400" dirty="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endParaRPr lang="ru-RU" sz="1400" dirty="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341">
                <a:tc>
                  <a:txBody>
                    <a:bodyPr/>
                    <a:lstStyle/>
                    <a:p>
                      <a:pPr>
                        <a:spcAft>
                          <a:spcPts val="0"/>
                        </a:spcAft>
                      </a:pPr>
                      <a:r>
                        <a:rPr lang="ru-RU" sz="1400">
                          <a:solidFill>
                            <a:srgbClr val="FF0000"/>
                          </a:solidFill>
                          <a:latin typeface="Times New Roman"/>
                          <a:ea typeface="Times New Roman"/>
                          <a:cs typeface="Times New Roman"/>
                        </a:rPr>
                        <a:t>Региональная медицинская информационная система</a:t>
                      </a:r>
                      <a:endParaRPr lang="ru-RU" sz="140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r>
                        <a:rPr lang="ru-RU" sz="1400">
                          <a:solidFill>
                            <a:srgbClr val="FF0000"/>
                          </a:solidFill>
                          <a:latin typeface="Times New Roman"/>
                          <a:ea typeface="Times New Roman"/>
                          <a:cs typeface="Times New Roman"/>
                        </a:rPr>
                        <a:t>12</a:t>
                      </a:r>
                      <a:endParaRPr lang="ru-RU" sz="140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endParaRPr lang="ru-RU" sz="1400" dirty="0">
                        <a:solidFill>
                          <a:srgbClr val="FF0000"/>
                        </a:solidFill>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341">
                <a:tc>
                  <a:txBody>
                    <a:bodyPr/>
                    <a:lstStyle/>
                    <a:p>
                      <a:pPr>
                        <a:spcAft>
                          <a:spcPts val="0"/>
                        </a:spcAft>
                      </a:pPr>
                      <a:r>
                        <a:rPr lang="ru-RU" sz="1400">
                          <a:solidFill>
                            <a:srgbClr val="FF0000"/>
                          </a:solidFill>
                          <a:latin typeface="Times New Roman"/>
                          <a:ea typeface="Times New Roman"/>
                          <a:cs typeface="Times New Roman"/>
                        </a:rPr>
                        <a:t>Медицинская информационная ситема медицинской организации</a:t>
                      </a:r>
                      <a:endParaRPr lang="ru-RU" sz="140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r>
                        <a:rPr lang="ru-RU" sz="1400">
                          <a:solidFill>
                            <a:srgbClr val="FF0000"/>
                          </a:solidFill>
                          <a:latin typeface="Times New Roman"/>
                          <a:ea typeface="Times New Roman"/>
                          <a:cs typeface="Times New Roman"/>
                        </a:rPr>
                        <a:t>13</a:t>
                      </a:r>
                      <a:endParaRPr lang="ru-RU" sz="1400">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71755" algn="ctr">
                        <a:spcAft>
                          <a:spcPts val="0"/>
                        </a:spcAft>
                      </a:pPr>
                      <a:endParaRPr lang="ru-RU" sz="1400" dirty="0">
                        <a:solidFill>
                          <a:srgbClr val="FF0000"/>
                        </a:solidFill>
                        <a:latin typeface="Times New Roman"/>
                        <a:ea typeface="Times New Roman"/>
                        <a:cs typeface="Times New Roman"/>
                      </a:endParaRPr>
                    </a:p>
                  </a:txBody>
                  <a:tcPr marL="43804" marR="4380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481" name="Rectangle 1"/>
          <p:cNvSpPr>
            <a:spLocks noChangeArrowheads="1"/>
          </p:cNvSpPr>
          <p:nvPr/>
        </p:nvSpPr>
        <p:spPr bwMode="auto">
          <a:xfrm>
            <a:off x="395536" y="1199456"/>
            <a:ext cx="8424936"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Характеристика автоматизации основных задач в медицинской организации</a:t>
            </a:r>
            <a:endParaRPr kumimoji="0" lang="ru-RU" sz="1400" b="0" i="0" u="none" strike="noStrike" cap="none" normalizeH="0" baseline="0" dirty="0" smtClean="0">
              <a:ln>
                <a:noFill/>
              </a:ln>
              <a:solidFill>
                <a:schemeClr val="tx1"/>
              </a:solidFill>
              <a:effectLst/>
              <a:latin typeface="Times New Roman" pitchFamily="18" charset="0"/>
              <a:cs typeface="Times New Roman" pitchFamily="18" charset="0"/>
            </a:endParaRPr>
          </a:p>
        </p:txBody>
      </p:sp>
    </p:spTree>
    <p:extLst>
      <p:ext uri="{BB962C8B-B14F-4D97-AF65-F5344CB8AC3E}">
        <p14:creationId xmlns:p14="http://schemas.microsoft.com/office/powerpoint/2010/main" val="4041788948"/>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549861325"/>
              </p:ext>
            </p:extLst>
          </p:nvPr>
        </p:nvGraphicFramePr>
        <p:xfrm>
          <a:off x="457200" y="1196755"/>
          <a:ext cx="8229601" cy="4644010"/>
        </p:xfrm>
        <a:graphic>
          <a:graphicData uri="http://schemas.openxmlformats.org/drawingml/2006/table">
            <a:tbl>
              <a:tblPr firstRow="1" firstCol="1" bandRow="1"/>
              <a:tblGrid>
                <a:gridCol w="3912540">
                  <a:extLst>
                    <a:ext uri="{9D8B030D-6E8A-4147-A177-3AD203B41FA5}">
                      <a16:colId xmlns="" xmlns:a16="http://schemas.microsoft.com/office/drawing/2014/main" val="3255315348"/>
                    </a:ext>
                  </a:extLst>
                </a:gridCol>
                <a:gridCol w="462154">
                  <a:extLst>
                    <a:ext uri="{9D8B030D-6E8A-4147-A177-3AD203B41FA5}">
                      <a16:colId xmlns="" xmlns:a16="http://schemas.microsoft.com/office/drawing/2014/main" val="2875392078"/>
                    </a:ext>
                  </a:extLst>
                </a:gridCol>
                <a:gridCol w="858519">
                  <a:extLst>
                    <a:ext uri="{9D8B030D-6E8A-4147-A177-3AD203B41FA5}">
                      <a16:colId xmlns="" xmlns:a16="http://schemas.microsoft.com/office/drawing/2014/main" val="1361603924"/>
                    </a:ext>
                  </a:extLst>
                </a:gridCol>
                <a:gridCol w="914521">
                  <a:extLst>
                    <a:ext uri="{9D8B030D-6E8A-4147-A177-3AD203B41FA5}">
                      <a16:colId xmlns="" xmlns:a16="http://schemas.microsoft.com/office/drawing/2014/main" val="1227139495"/>
                    </a:ext>
                  </a:extLst>
                </a:gridCol>
                <a:gridCol w="758476">
                  <a:extLst>
                    <a:ext uri="{9D8B030D-6E8A-4147-A177-3AD203B41FA5}">
                      <a16:colId xmlns="" xmlns:a16="http://schemas.microsoft.com/office/drawing/2014/main" val="1853435884"/>
                    </a:ext>
                  </a:extLst>
                </a:gridCol>
                <a:gridCol w="703561">
                  <a:extLst>
                    <a:ext uri="{9D8B030D-6E8A-4147-A177-3AD203B41FA5}">
                      <a16:colId xmlns="" xmlns:a16="http://schemas.microsoft.com/office/drawing/2014/main" val="2928234663"/>
                    </a:ext>
                  </a:extLst>
                </a:gridCol>
                <a:gridCol w="619830">
                  <a:extLst>
                    <a:ext uri="{9D8B030D-6E8A-4147-A177-3AD203B41FA5}">
                      <a16:colId xmlns="" xmlns:a16="http://schemas.microsoft.com/office/drawing/2014/main" val="3597046711"/>
                    </a:ext>
                  </a:extLst>
                </a:gridCol>
              </a:tblGrid>
              <a:tr h="195991">
                <a:tc rowSpan="2">
                  <a:txBody>
                    <a:bodyPr/>
                    <a:lstStyle/>
                    <a:p>
                      <a:pPr algn="ctr">
                        <a:spcAft>
                          <a:spcPts val="0"/>
                        </a:spcAft>
                      </a:pPr>
                      <a:r>
                        <a:rPr lang="ru-RU" sz="900" dirty="0">
                          <a:effectLst/>
                          <a:latin typeface="Times New Roman" panose="02020603050405020304" pitchFamily="18" charset="0"/>
                          <a:ea typeface="Times New Roman" panose="02020603050405020304" pitchFamily="18" charset="0"/>
                        </a:rPr>
                        <a:t>Наименование показателя</a:t>
                      </a:r>
                      <a:endParaRPr lang="ru-RU" sz="1000" dirty="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 строки</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Всего</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pPr>
                      <a:r>
                        <a:rPr lang="ru-RU" sz="900">
                          <a:effectLst/>
                          <a:latin typeface="Times New Roman" panose="02020603050405020304" pitchFamily="18" charset="0"/>
                          <a:ea typeface="Times New Roman" panose="02020603050405020304" pitchFamily="18" charset="0"/>
                        </a:rPr>
                        <a:t>в том числе:</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rowSpan="2">
                  <a:txBody>
                    <a:bodyPr/>
                    <a:lstStyle/>
                    <a:p>
                      <a:pPr algn="ctr">
                        <a:spcAft>
                          <a:spcPts val="0"/>
                        </a:spcAft>
                      </a:pPr>
                      <a:r>
                        <a:rPr lang="ru-RU" sz="900">
                          <a:effectLst/>
                          <a:latin typeface="Times New Roman" panose="02020603050405020304" pitchFamily="18" charset="0"/>
                          <a:ea typeface="Times New Roman" panose="02020603050405020304" pitchFamily="18" charset="0"/>
                        </a:rPr>
                        <a:t>за счет средств ОМС</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599336449"/>
                  </a:ext>
                </a:extLst>
              </a:tr>
              <a:tr h="287154">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плановых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неотложных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экстренных</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extLst>
                  <a:ext uri="{0D108BD9-81ED-4DB2-BD59-A6C34878D82A}">
                    <a16:rowId xmlns="" xmlns:a16="http://schemas.microsoft.com/office/drawing/2014/main" val="1816363254"/>
                  </a:ext>
                </a:extLst>
              </a:tr>
              <a:tr h="161049">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2</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3</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4</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5</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6</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7</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740855320"/>
                  </a:ext>
                </a:extLst>
              </a:tr>
              <a:tr h="322096">
                <a:tc>
                  <a:txBody>
                    <a:bodyPr/>
                    <a:lstStyle/>
                    <a:p>
                      <a:pPr>
                        <a:spcAft>
                          <a:spcPts val="0"/>
                        </a:spcAft>
                      </a:pPr>
                      <a:r>
                        <a:rPr lang="ru-RU" sz="900">
                          <a:effectLst/>
                          <a:latin typeface="Times New Roman" panose="02020603050405020304" pitchFamily="18" charset="0"/>
                          <a:ea typeface="Times New Roman" panose="02020603050405020304" pitchFamily="18" charset="0"/>
                        </a:rPr>
                        <a:t>Количество проведенных консультаций с применением телемедицинских технологий </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694491841"/>
                  </a:ext>
                </a:extLst>
              </a:tr>
              <a:tr h="322096">
                <a:tc>
                  <a:txBody>
                    <a:bodyPr/>
                    <a:lstStyle/>
                    <a:p>
                      <a:pPr marL="90170">
                        <a:spcAft>
                          <a:spcPts val="0"/>
                        </a:spcAft>
                      </a:pPr>
                      <a:r>
                        <a:rPr lang="ru-RU" sz="900">
                          <a:effectLst/>
                          <a:latin typeface="Times New Roman" panose="02020603050405020304" pitchFamily="18" charset="0"/>
                          <a:ea typeface="Times New Roman" panose="02020603050405020304" pitchFamily="18" charset="0"/>
                        </a:rPr>
                        <a:t> из них количество проведенных консилиумов врачей с применением телемедицинских технологий </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284902099"/>
                  </a:ext>
                </a:extLst>
              </a:tr>
              <a:tr h="644194">
                <a:tc>
                  <a:txBody>
                    <a:bodyPr/>
                    <a:lstStyle/>
                    <a:p>
                      <a:pPr marL="18034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консилиумов врачей с применением телемедицинских технологий, по результатам которой проведена госпитализация пациентов или осуществлен перевод пациента в другое медицинское учреждение</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490575674"/>
                  </a:ext>
                </a:extLst>
              </a:tr>
              <a:tr h="322096">
                <a:tc>
                  <a:txBody>
                    <a:bodyPr/>
                    <a:lstStyle/>
                    <a:p>
                      <a:pPr indent="90170">
                        <a:spcAft>
                          <a:spcPts val="0"/>
                        </a:spcAft>
                      </a:pPr>
                      <a:r>
                        <a:rPr lang="ru-RU" sz="900">
                          <a:effectLst/>
                          <a:latin typeface="Times New Roman" panose="02020603050405020304" pitchFamily="18" charset="0"/>
                          <a:ea typeface="Times New Roman" panose="02020603050405020304" pitchFamily="18" charset="0"/>
                        </a:rPr>
                        <a:t>из них в режиме реального времени с применением </a:t>
                      </a:r>
                      <a:endParaRPr lang="ru-RU" sz="1000">
                        <a:effectLst/>
                        <a:latin typeface="Times New Roman" panose="02020603050405020304" pitchFamily="18" charset="0"/>
                        <a:ea typeface="Times New Roman" panose="02020603050405020304" pitchFamily="18" charset="0"/>
                      </a:endParaRPr>
                    </a:p>
                    <a:p>
                      <a:pPr indent="90170">
                        <a:spcAft>
                          <a:spcPts val="0"/>
                        </a:spcAft>
                      </a:pPr>
                      <a:r>
                        <a:rPr lang="ru-RU" sz="900">
                          <a:effectLst/>
                          <a:latin typeface="Times New Roman" panose="02020603050405020304" pitchFamily="18" charset="0"/>
                          <a:ea typeface="Times New Roman" panose="02020603050405020304" pitchFamily="18" charset="0"/>
                        </a:rPr>
                        <a:t>видеоконференцсвязи (из строки 1.1)</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1.1.2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2374070641"/>
                  </a:ext>
                </a:extLst>
              </a:tr>
              <a:tr h="322096">
                <a:tc>
                  <a:txBody>
                    <a:bodyPr/>
                    <a:lstStyle/>
                    <a:p>
                      <a:pPr marL="9017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консультаций пациентов с применением телемедицинских технологий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53864274"/>
                  </a:ext>
                </a:extLst>
              </a:tr>
              <a:tr h="483145">
                <a:tc>
                  <a:txBody>
                    <a:bodyPr/>
                    <a:lstStyle/>
                    <a:p>
                      <a:pPr marL="180340">
                        <a:spcAft>
                          <a:spcPts val="0"/>
                        </a:spcAft>
                      </a:pPr>
                      <a:r>
                        <a:rPr lang="ru-RU" sz="900">
                          <a:effectLst/>
                          <a:latin typeface="Times New Roman" panose="02020603050405020304" pitchFamily="18" charset="0"/>
                          <a:ea typeface="Times New Roman" panose="02020603050405020304" pitchFamily="18" charset="0"/>
                        </a:rPr>
                        <a:t>из них количество проведенных консультаций пациентов с применением телемедицинских технологий, по результатам которой проведена госпитализация пациентов</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1.2.1</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359293940"/>
                  </a:ext>
                </a:extLst>
              </a:tr>
              <a:tr h="322096">
                <a:tc>
                  <a:txBody>
                    <a:bodyPr/>
                    <a:lstStyle/>
                    <a:p>
                      <a:pPr indent="90170">
                        <a:spcAft>
                          <a:spcPts val="0"/>
                        </a:spcAft>
                      </a:pPr>
                      <a:r>
                        <a:rPr lang="ru-RU" sz="900">
                          <a:effectLst/>
                          <a:latin typeface="Times New Roman" panose="02020603050405020304" pitchFamily="18" charset="0"/>
                          <a:ea typeface="Times New Roman" panose="02020603050405020304" pitchFamily="18" charset="0"/>
                        </a:rPr>
                        <a:t>из них в режиме реального времени с применением </a:t>
                      </a:r>
                      <a:endParaRPr lang="ru-RU" sz="1000">
                        <a:effectLst/>
                        <a:latin typeface="Times New Roman" panose="02020603050405020304" pitchFamily="18" charset="0"/>
                        <a:ea typeface="Times New Roman" panose="02020603050405020304" pitchFamily="18" charset="0"/>
                      </a:endParaRPr>
                    </a:p>
                    <a:p>
                      <a:pPr indent="90170">
                        <a:spcAft>
                          <a:spcPts val="0"/>
                        </a:spcAft>
                      </a:pPr>
                      <a:r>
                        <a:rPr lang="ru-RU" sz="900">
                          <a:effectLst/>
                          <a:latin typeface="Times New Roman" panose="02020603050405020304" pitchFamily="18" charset="0"/>
                          <a:ea typeface="Times New Roman" panose="02020603050405020304" pitchFamily="18" charset="0"/>
                        </a:rPr>
                        <a:t>видеоконференцсвязи (из строки 1.2)</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1.2.2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43936084"/>
                  </a:ext>
                </a:extLst>
              </a:tr>
              <a:tr h="389426">
                <a:tc>
                  <a:txBody>
                    <a:bodyPr/>
                    <a:lstStyle/>
                    <a:p>
                      <a:pPr>
                        <a:spcAft>
                          <a:spcPts val="0"/>
                        </a:spcAft>
                      </a:pPr>
                      <a:r>
                        <a:rPr lang="ru-RU" sz="900" dirty="0">
                          <a:solidFill>
                            <a:schemeClr val="tx1"/>
                          </a:solidFill>
                          <a:effectLst/>
                          <a:latin typeface="Times New Roman" panose="02020603050405020304" pitchFamily="18" charset="0"/>
                          <a:ea typeface="Times New Roman" panose="02020603050405020304" pitchFamily="18" charset="0"/>
                        </a:rPr>
                        <a:t>Число </a:t>
                      </a:r>
                      <a:r>
                        <a:rPr lang="ru-RU" sz="900" dirty="0">
                          <a:effectLst/>
                          <a:latin typeface="Times New Roman" panose="02020603050405020304" pitchFamily="18" charset="0"/>
                          <a:ea typeface="Times New Roman" panose="02020603050405020304" pitchFamily="18" charset="0"/>
                        </a:rPr>
                        <a:t>пациентов находившихся на дистанционном наблюдении</a:t>
                      </a:r>
                      <a:br>
                        <a:rPr lang="ru-RU" sz="900" dirty="0">
                          <a:effectLst/>
                          <a:latin typeface="Times New Roman" panose="02020603050405020304" pitchFamily="18" charset="0"/>
                          <a:ea typeface="Times New Roman" panose="02020603050405020304" pitchFamily="18" charset="0"/>
                        </a:rPr>
                      </a:br>
                      <a:r>
                        <a:rPr lang="ru-RU" sz="900" dirty="0">
                          <a:effectLst/>
                          <a:latin typeface="Times New Roman" panose="02020603050405020304" pitchFamily="18" charset="0"/>
                          <a:ea typeface="Times New Roman" panose="02020603050405020304" pitchFamily="18" charset="0"/>
                        </a:rPr>
                        <a:t>за состоянием здоровья с применением телемедицинских технологий</a:t>
                      </a:r>
                      <a:endParaRPr lang="ru-RU" sz="1000" dirty="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2</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925369314"/>
                  </a:ext>
                </a:extLst>
              </a:tr>
              <a:tr h="483145">
                <a:tc>
                  <a:txBody>
                    <a:bodyPr/>
                    <a:lstStyle/>
                    <a:p>
                      <a:pPr>
                        <a:spcAft>
                          <a:spcPts val="0"/>
                        </a:spcAft>
                      </a:pPr>
                      <a:r>
                        <a:rPr lang="ru-RU" sz="900">
                          <a:effectLst/>
                          <a:latin typeface="Times New Roman" panose="02020603050405020304" pitchFamily="18" charset="0"/>
                          <a:ea typeface="Times New Roman" panose="02020603050405020304" pitchFamily="18" charset="0"/>
                        </a:rPr>
                        <a:t>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a:t>
                      </a:r>
                      <a:endParaRPr lang="ru-RU" sz="1000">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3</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900">
                          <a:effectLst/>
                          <a:latin typeface="Times New Roman" panose="02020603050405020304" pitchFamily="18" charset="0"/>
                          <a:ea typeface="Times New Roman" panose="02020603050405020304" pitchFamily="18" charset="0"/>
                        </a:rPr>
                        <a:t>x</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769932468"/>
                  </a:ext>
                </a:extLst>
              </a:tr>
              <a:tr h="389426">
                <a:tc>
                  <a:txBody>
                    <a:bodyPr/>
                    <a:lstStyle/>
                    <a:p>
                      <a:pPr>
                        <a:spcAft>
                          <a:spcPts val="0"/>
                        </a:spcAft>
                      </a:pPr>
                      <a:r>
                        <a:rPr lang="ru-RU" sz="900" dirty="0">
                          <a:solidFill>
                            <a:schemeClr val="tx1"/>
                          </a:solidFill>
                          <a:effectLst/>
                          <a:latin typeface="Times New Roman" panose="02020603050405020304" pitchFamily="18" charset="0"/>
                          <a:ea typeface="Times New Roman" panose="02020603050405020304" pitchFamily="18" charset="0"/>
                        </a:rPr>
                        <a:t>Число детей, получивших медицинскую реабилитацию с применением</a:t>
                      </a:r>
                      <a:endParaRPr lang="ru-RU" sz="1000" dirty="0">
                        <a:solidFill>
                          <a:schemeClr val="tx1"/>
                        </a:solidFill>
                        <a:effectLst/>
                        <a:latin typeface="Times New Roman" panose="02020603050405020304" pitchFamily="18" charset="0"/>
                        <a:ea typeface="Times New Roman" panose="02020603050405020304" pitchFamily="18" charset="0"/>
                      </a:endParaRPr>
                    </a:p>
                    <a:p>
                      <a:pPr>
                        <a:spcAft>
                          <a:spcPts val="0"/>
                        </a:spcAft>
                      </a:pPr>
                      <a:r>
                        <a:rPr lang="ru-RU" sz="900" dirty="0">
                          <a:solidFill>
                            <a:schemeClr val="tx1"/>
                          </a:solidFill>
                          <a:effectLst/>
                          <a:latin typeface="Times New Roman" panose="02020603050405020304" pitchFamily="18" charset="0"/>
                          <a:ea typeface="Times New Roman" panose="02020603050405020304" pitchFamily="18" charset="0"/>
                        </a:rPr>
                        <a:t>телемедицинских технологий</a:t>
                      </a:r>
                      <a:endParaRPr lang="ru-RU" sz="1000" dirty="0">
                        <a:solidFill>
                          <a:schemeClr val="tx1"/>
                        </a:solidFill>
                        <a:effectLst/>
                        <a:latin typeface="Times New Roman" panose="02020603050405020304" pitchFamily="18" charset="0"/>
                        <a:ea typeface="Times New Roman" panose="02020603050405020304" pitchFamily="18" charset="0"/>
                      </a:endParaRPr>
                    </a:p>
                  </a:txBody>
                  <a:tcPr marL="58721" marR="5872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dirty="0">
                          <a:solidFill>
                            <a:schemeClr val="tx1"/>
                          </a:solidFill>
                          <a:effectLst/>
                          <a:latin typeface="Times New Roman" panose="02020603050405020304" pitchFamily="18" charset="0"/>
                          <a:ea typeface="Times New Roman" panose="02020603050405020304" pitchFamily="18" charset="0"/>
                        </a:rPr>
                        <a:t>4</a:t>
                      </a:r>
                      <a:endParaRPr lang="ru-RU" sz="1000" dirty="0">
                        <a:solidFill>
                          <a:schemeClr val="tx1"/>
                        </a:solidFill>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a:effectLst/>
                          <a:latin typeface="Times New Roman" panose="02020603050405020304" pitchFamily="18" charset="0"/>
                          <a:ea typeface="Times New Roman" panose="02020603050405020304" pitchFamily="18" charset="0"/>
                        </a:rPr>
                        <a:t> </a:t>
                      </a:r>
                      <a:endParaRPr lang="ru-RU" sz="100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900" dirty="0">
                          <a:effectLst/>
                          <a:latin typeface="Times New Roman" panose="02020603050405020304" pitchFamily="18" charset="0"/>
                          <a:ea typeface="Times New Roman" panose="02020603050405020304" pitchFamily="18" charset="0"/>
                        </a:rPr>
                        <a:t> </a:t>
                      </a:r>
                      <a:endParaRPr lang="ru-RU" sz="1000" dirty="0">
                        <a:effectLst/>
                        <a:latin typeface="Times New Roman" panose="02020603050405020304" pitchFamily="18" charset="0"/>
                        <a:ea typeface="Times New Roman" panose="02020603050405020304" pitchFamily="18" charset="0"/>
                      </a:endParaRPr>
                    </a:p>
                  </a:txBody>
                  <a:tcPr marL="58721" marR="58721"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3670780846"/>
                  </a:ext>
                </a:extLst>
              </a:tr>
            </a:tbl>
          </a:graphicData>
        </a:graphic>
      </p:graphicFrame>
      <p:sp>
        <p:nvSpPr>
          <p:cNvPr id="45058" name="Rectangle 2"/>
          <p:cNvSpPr>
            <a:spLocks noGrp="1" noChangeArrowheads="1"/>
          </p:cNvSpPr>
          <p:nvPr>
            <p:ph type="title"/>
          </p:nvPr>
        </p:nvSpPr>
        <p:spPr>
          <a:xfrm>
            <a:off x="304800" y="332656"/>
            <a:ext cx="2895600" cy="216024"/>
          </a:xfrm>
        </p:spPr>
        <p:txBody>
          <a:bodyPr/>
          <a:lstStyle/>
          <a:p>
            <a:pPr marL="838200" indent="-838200"/>
            <a:r>
              <a:rPr lang="ru-RU" altLang="ru-RU" sz="2000" b="1" dirty="0" smtClean="0">
                <a:latin typeface="Times New Roman" panose="02020603050405020304" pitchFamily="18" charset="0"/>
              </a:rPr>
              <a:t>Таблица 7004</a:t>
            </a:r>
            <a:r>
              <a:rPr lang="ru-RU" altLang="ru-RU" sz="2000" dirty="0" smtClean="0">
                <a:latin typeface="Times New Roman" panose="02020603050405020304" pitchFamily="18" charset="0"/>
              </a:rPr>
              <a:t> </a:t>
            </a:r>
            <a:endParaRPr lang="ru-RU" altLang="ru-RU" sz="1400" b="1" dirty="0" smtClean="0">
              <a:latin typeface="Times New Roman" panose="02020603050405020304" pitchFamily="18" charset="0"/>
            </a:endParaRPr>
          </a:p>
        </p:txBody>
      </p:sp>
      <p:sp>
        <p:nvSpPr>
          <p:cNvPr id="45059"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45060" name="Rectangle 605"/>
          <p:cNvSpPr>
            <a:spLocks noChangeArrowheads="1"/>
          </p:cNvSpPr>
          <p:nvPr/>
        </p:nvSpPr>
        <p:spPr bwMode="auto">
          <a:xfrm>
            <a:off x="-108520" y="44624"/>
            <a:ext cx="9252520" cy="288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sz="1600" b="1" dirty="0">
                <a:latin typeface="Times New Roman" pitchFamily="18" charset="0"/>
              </a:rPr>
              <a:t>Сведения о применении телемедицинских технологий при оказании медицинской помощи</a:t>
            </a:r>
            <a:endParaRPr lang="ru-RU" altLang="ru-RU" sz="1600" dirty="0">
              <a:latin typeface="Times New Roman" panose="02020603050405020304" pitchFamily="18" charset="0"/>
            </a:endParaRPr>
          </a:p>
        </p:txBody>
      </p:sp>
      <p:sp>
        <p:nvSpPr>
          <p:cNvPr id="2" name="Прямоугольник 1"/>
          <p:cNvSpPr/>
          <p:nvPr/>
        </p:nvSpPr>
        <p:spPr>
          <a:xfrm>
            <a:off x="5524088" y="3094880"/>
            <a:ext cx="3384376" cy="57606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b="1" dirty="0">
                <a:solidFill>
                  <a:srgbClr val="000000"/>
                </a:solidFill>
                <a:cs typeface="Times New Roman" pitchFamily="18" charset="0"/>
              </a:rPr>
              <a:t>Графа 3 равна сумме граф 4+5+6 по всем </a:t>
            </a:r>
            <a:r>
              <a:rPr lang="ru-RU" altLang="ru-RU" b="1" dirty="0" smtClean="0">
                <a:solidFill>
                  <a:srgbClr val="000000"/>
                </a:solidFill>
                <a:cs typeface="Times New Roman" pitchFamily="18" charset="0"/>
              </a:rPr>
              <a:t>строкам</a:t>
            </a:r>
            <a:endParaRPr lang="ru-RU" altLang="ru-RU" b="1" dirty="0">
              <a:solidFill>
                <a:srgbClr val="000000"/>
              </a:solidFill>
              <a:latin typeface="Arial" charset="0"/>
            </a:endParaRPr>
          </a:p>
        </p:txBody>
      </p:sp>
      <p:sp>
        <p:nvSpPr>
          <p:cNvPr id="3" name="Прямоугольник 2"/>
          <p:cNvSpPr/>
          <p:nvPr/>
        </p:nvSpPr>
        <p:spPr>
          <a:xfrm>
            <a:off x="5524088" y="3933056"/>
            <a:ext cx="3240360" cy="93610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defRPr/>
            </a:pPr>
            <a:r>
              <a:rPr lang="ru-RU" altLang="ru-RU" b="1" dirty="0">
                <a:solidFill>
                  <a:srgbClr val="000000"/>
                </a:solidFill>
                <a:cs typeface="Times New Roman" pitchFamily="18" charset="0"/>
              </a:rPr>
              <a:t>Графа </a:t>
            </a:r>
            <a:r>
              <a:rPr lang="ru-RU" altLang="ru-RU" b="1" dirty="0" smtClean="0">
                <a:solidFill>
                  <a:srgbClr val="000000"/>
                </a:solidFill>
                <a:cs typeface="Times New Roman" pitchFamily="18" charset="0"/>
              </a:rPr>
              <a:t>3 больше </a:t>
            </a:r>
            <a:r>
              <a:rPr lang="ru-RU" altLang="ru-RU" b="1" dirty="0">
                <a:solidFill>
                  <a:srgbClr val="000000"/>
                </a:solidFill>
                <a:cs typeface="Times New Roman" pitchFamily="18" charset="0"/>
              </a:rPr>
              <a:t>или равна графе </a:t>
            </a:r>
            <a:r>
              <a:rPr lang="ru-RU" altLang="ru-RU" b="1" dirty="0" smtClean="0">
                <a:solidFill>
                  <a:srgbClr val="000000"/>
                </a:solidFill>
                <a:cs typeface="Times New Roman" pitchFamily="18" charset="0"/>
              </a:rPr>
              <a:t>7 </a:t>
            </a:r>
            <a:r>
              <a:rPr lang="ru-RU" altLang="ru-RU" b="1" dirty="0">
                <a:solidFill>
                  <a:srgbClr val="000000"/>
                </a:solidFill>
                <a:cs typeface="Times New Roman" pitchFamily="18" charset="0"/>
              </a:rPr>
              <a:t>по всем строкам</a:t>
            </a:r>
            <a:endParaRPr lang="ru-RU" altLang="ru-RU" b="1" dirty="0">
              <a:solidFill>
                <a:srgbClr val="000000"/>
              </a:solidFill>
              <a:latin typeface="Arial" charset="0"/>
            </a:endParaRPr>
          </a:p>
        </p:txBody>
      </p:sp>
      <p:sp>
        <p:nvSpPr>
          <p:cNvPr id="9" name="Прямоугольник 8"/>
          <p:cNvSpPr/>
          <p:nvPr/>
        </p:nvSpPr>
        <p:spPr>
          <a:xfrm>
            <a:off x="5380072" y="2006089"/>
            <a:ext cx="3687728" cy="576064"/>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altLang="ru-RU" sz="1400" b="1" dirty="0" smtClean="0">
                <a:solidFill>
                  <a:srgbClr val="FF0000"/>
                </a:solidFill>
                <a:cs typeface="Times New Roman" pitchFamily="18" charset="0"/>
              </a:rPr>
              <a:t>Строку 1 показывают только те организации, которые проводили консультацию</a:t>
            </a:r>
            <a:endParaRPr lang="ru-RU" altLang="ru-RU" sz="1400" b="1" dirty="0">
              <a:solidFill>
                <a:srgbClr val="FF0000"/>
              </a:solidFill>
              <a:cs typeface="Times New Roman" pitchFamily="18" charset="0"/>
            </a:endParaRPr>
          </a:p>
        </p:txBody>
      </p:sp>
    </p:spTree>
    <p:extLst>
      <p:ext uri="{BB962C8B-B14F-4D97-AF65-F5344CB8AC3E}">
        <p14:creationId xmlns:p14="http://schemas.microsoft.com/office/powerpoint/2010/main" val="1847444183"/>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89090" name="Rectangle 2"/>
          <p:cNvSpPr>
            <a:spLocks noGrp="1" noChangeArrowheads="1"/>
          </p:cNvSpPr>
          <p:nvPr>
            <p:ph type="body" idx="1"/>
          </p:nvPr>
        </p:nvSpPr>
        <p:spPr>
          <a:xfrm>
            <a:off x="152400" y="1371600"/>
            <a:ext cx="8839200" cy="5257800"/>
          </a:xfrm>
        </p:spPr>
        <p:txBody>
          <a:bodyPr/>
          <a:lstStyle/>
          <a:p>
            <a:pPr>
              <a:lnSpc>
                <a:spcPct val="80000"/>
              </a:lnSpc>
              <a:buFont typeface="Wingdings" panose="05000000000000000000" pitchFamily="2" charset="2"/>
              <a:buNone/>
              <a:defRPr/>
            </a:pPr>
            <a:endParaRPr lang="ru-RU" altLang="ru-RU" sz="900" b="1" dirty="0" smtClean="0">
              <a:latin typeface="Times New Roman" panose="02020603050405020304" pitchFamily="18" charset="0"/>
            </a:endParaRPr>
          </a:p>
          <a:p>
            <a:pPr>
              <a:lnSpc>
                <a:spcPct val="80000"/>
              </a:lnSpc>
              <a:buFont typeface="Arial" panose="020B0604020202020204" pitchFamily="34" charset="0"/>
              <a:buNone/>
              <a:defRPr/>
            </a:pPr>
            <a:r>
              <a:rPr lang="ru-RU" altLang="ru-RU" sz="2000" dirty="0" smtClean="0">
                <a:latin typeface="Times New Roman" panose="02020603050405020304" pitchFamily="18" charset="0"/>
              </a:rPr>
              <a:t>	</a:t>
            </a:r>
          </a:p>
          <a:p>
            <a:pPr marL="0" indent="0">
              <a:lnSpc>
                <a:spcPct val="80000"/>
              </a:lnSpc>
              <a:buFont typeface="Arial" panose="020B0604020202020204" pitchFamily="34" charset="0"/>
              <a:buNone/>
              <a:defRPr/>
            </a:pPr>
            <a:r>
              <a:rPr lang="ru-RU" altLang="ru-RU" sz="2000" b="1" dirty="0" smtClean="0">
                <a:solidFill>
                  <a:srgbClr val="000000"/>
                </a:solidFill>
                <a:latin typeface="Times New Roman" panose="02020603050405020304" pitchFamily="18" charset="0"/>
                <a:cs typeface="Times New Roman" panose="02020603050405020304" pitchFamily="18" charset="0"/>
              </a:rPr>
              <a:t>Здание</a:t>
            </a:r>
            <a:r>
              <a:rPr lang="ru-RU" altLang="ru-RU" sz="2000" dirty="0" smtClean="0">
                <a:solidFill>
                  <a:srgbClr val="000000"/>
                </a:solidFill>
                <a:latin typeface="Times New Roman" panose="02020603050405020304" pitchFamily="18" charset="0"/>
                <a:cs typeface="Times New Roman" panose="02020603050405020304" pitchFamily="18" charset="0"/>
              </a:rPr>
              <a:t> – это строение, имеющее свой технический паспорт и состоящее на балансе медицинской организации или арендуемое у других организаций на конец отчетного года. Таблица 8000 заполняется на основании технического паспорта здания, актов обследования зданий на необходимость капитального ремонта, актов об аварийном состоянии зданий</a:t>
            </a:r>
          </a:p>
          <a:p>
            <a:pPr>
              <a:lnSpc>
                <a:spcPct val="80000"/>
              </a:lnSpc>
              <a:defRPr/>
            </a:pPr>
            <a:endParaRPr lang="ru-RU" altLang="ru-RU" sz="2000" dirty="0" smtClean="0">
              <a:solidFill>
                <a:srgbClr val="000000"/>
              </a:solidFill>
              <a:latin typeface="Times New Roman" panose="02020603050405020304" pitchFamily="18" charset="0"/>
              <a:cs typeface="Times New Roman" panose="02020603050405020304" pitchFamily="18" charset="0"/>
            </a:endParaRPr>
          </a:p>
          <a:p>
            <a:pPr marL="0" indent="0">
              <a:lnSpc>
                <a:spcPct val="80000"/>
              </a:lnSpc>
              <a:buFont typeface="Arial" panose="020B0604020202020204" pitchFamily="34" charset="0"/>
              <a:buNone/>
              <a:defRPr/>
            </a:pPr>
            <a:r>
              <a:rPr lang="ru-RU" altLang="ru-RU" sz="2000" b="1" dirty="0" smtClean="0">
                <a:solidFill>
                  <a:srgbClr val="000000"/>
                </a:solidFill>
                <a:latin typeface="Times New Roman" panose="02020603050405020304" pitchFamily="18" charset="0"/>
                <a:cs typeface="Times New Roman" panose="02020603050405020304" pitchFamily="18" charset="0"/>
              </a:rPr>
              <a:t>Приспособленное помещение </a:t>
            </a:r>
            <a:r>
              <a:rPr lang="ru-RU" altLang="ru-RU" sz="2000" dirty="0" smtClean="0">
                <a:solidFill>
                  <a:srgbClr val="000000"/>
                </a:solidFill>
                <a:latin typeface="Times New Roman" panose="02020603050405020304" pitchFamily="18" charset="0"/>
                <a:cs typeface="Times New Roman" panose="02020603050405020304" pitchFamily="18" charset="0"/>
              </a:rPr>
              <a:t>– это помещение технически </a:t>
            </a:r>
            <a:r>
              <a:rPr lang="ru-RU" altLang="ru-RU" sz="2000" dirty="0" err="1" smtClean="0">
                <a:solidFill>
                  <a:srgbClr val="000000"/>
                </a:solidFill>
                <a:latin typeface="Times New Roman" panose="02020603050405020304" pitchFamily="18" charset="0"/>
                <a:cs typeface="Times New Roman" panose="02020603050405020304" pitchFamily="18" charset="0"/>
              </a:rPr>
              <a:t>переобустроенное</a:t>
            </a:r>
            <a:r>
              <a:rPr lang="ru-RU" altLang="ru-RU" sz="2000" dirty="0" smtClean="0">
                <a:solidFill>
                  <a:srgbClr val="000000"/>
                </a:solidFill>
                <a:latin typeface="Times New Roman" panose="02020603050405020304" pitchFamily="18" charset="0"/>
                <a:cs typeface="Times New Roman" panose="02020603050405020304" pitchFamily="18" charset="0"/>
              </a:rPr>
              <a:t> для определенных целей использования. То, что изначально не входило в типовой проект</a:t>
            </a:r>
          </a:p>
        </p:txBody>
      </p:sp>
      <p:sp>
        <p:nvSpPr>
          <p:cNvPr id="48131" name="Rectangle 3"/>
          <p:cNvSpPr>
            <a:spLocks noGrp="1" noChangeArrowheads="1"/>
          </p:cNvSpPr>
          <p:nvPr>
            <p:ph type="title"/>
          </p:nvPr>
        </p:nvSpPr>
        <p:spPr>
          <a:xfrm>
            <a:off x="381000" y="457200"/>
            <a:ext cx="8534400" cy="990600"/>
          </a:xfrm>
        </p:spPr>
        <p:txBody>
          <a:bodyPr/>
          <a:lstStyle/>
          <a:p>
            <a:pPr marL="838200" indent="-838200"/>
            <a:r>
              <a:rPr lang="ru-RU" altLang="ru-RU" sz="2000" b="1" smtClean="0">
                <a:latin typeface="Times New Roman" panose="02020603050405020304" pitchFamily="18" charset="0"/>
              </a:rPr>
              <a:t>При заполнении раздела </a:t>
            </a:r>
            <a:r>
              <a:rPr lang="en-US" altLang="ru-RU" sz="2000" b="1" smtClean="0">
                <a:latin typeface="Times New Roman" panose="02020603050405020304" pitchFamily="18" charset="0"/>
              </a:rPr>
              <a:t>VIII </a:t>
            </a:r>
            <a:r>
              <a:rPr lang="ru-RU" altLang="ru-RU" sz="2000" b="1" smtClean="0">
                <a:latin typeface="Times New Roman" panose="02020603050405020304" pitchFamily="18" charset="0"/>
              </a:rPr>
              <a:t>«Техническое состояние зданий» ФФСН №30 следует иметь в виду</a:t>
            </a:r>
          </a:p>
        </p:txBody>
      </p:sp>
    </p:spTree>
    <p:extLst>
      <p:ext uri="{BB962C8B-B14F-4D97-AF65-F5344CB8AC3E}">
        <p14:creationId xmlns:p14="http://schemas.microsoft.com/office/powerpoint/2010/main" val="1377887278"/>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a:xfrm>
            <a:off x="381000" y="304800"/>
            <a:ext cx="2362200" cy="381000"/>
          </a:xfrm>
        </p:spPr>
        <p:txBody>
          <a:bodyPr/>
          <a:lstStyle/>
          <a:p>
            <a:pPr marL="838200" indent="-838200"/>
            <a:r>
              <a:rPr lang="ru-RU" altLang="ru-RU" sz="2000" b="1" smtClean="0">
                <a:latin typeface="Times New Roman" panose="02020603050405020304" pitchFamily="18" charset="0"/>
              </a:rPr>
              <a:t>Таблица 8000</a:t>
            </a:r>
            <a:r>
              <a:rPr lang="ru-RU" altLang="ru-RU" sz="2000" smtClean="0">
                <a:latin typeface="Times New Roman" panose="02020603050405020304" pitchFamily="18" charset="0"/>
              </a:rPr>
              <a:t> </a:t>
            </a:r>
          </a:p>
        </p:txBody>
      </p:sp>
      <p:sp>
        <p:nvSpPr>
          <p:cNvPr id="50179" name="Line 3"/>
          <p:cNvSpPr>
            <a:spLocks noChangeShapeType="1"/>
          </p:cNvSpPr>
          <p:nvPr/>
        </p:nvSpPr>
        <p:spPr bwMode="auto">
          <a:xfrm>
            <a:off x="3721100" y="1587500"/>
            <a:ext cx="0" cy="0"/>
          </a:xfrm>
          <a:prstGeom prst="line">
            <a:avLst/>
          </a:prstGeom>
          <a:noFill/>
          <a:ln w="12700" cap="rnd">
            <a:solidFill>
              <a:srgbClr val="000000"/>
            </a:solidFill>
            <a:round/>
            <a:headEnd/>
            <a:tailEnd/>
          </a:ln>
          <a:extLst>
            <a:ext uri="{909E8E84-426E-40DD-AFC4-6F175D3DCCD1}">
              <a14:hiddenFill xmlns:a14="http://schemas.microsoft.com/office/drawing/2010/main">
                <a:noFill/>
              </a14:hiddenFill>
            </a:ext>
          </a:extLst>
        </p:spPr>
        <p:txBody>
          <a:bodyPr/>
          <a:lstStyle/>
          <a:p>
            <a:endParaRPr lang="ru-RU"/>
          </a:p>
        </p:txBody>
      </p:sp>
      <p:sp>
        <p:nvSpPr>
          <p:cNvPr id="50180" name="Rectangle 605"/>
          <p:cNvSpPr>
            <a:spLocks noChangeArrowheads="1"/>
          </p:cNvSpPr>
          <p:nvPr/>
        </p:nvSpPr>
        <p:spPr bwMode="auto">
          <a:xfrm>
            <a:off x="228600" y="76200"/>
            <a:ext cx="8534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marL="838200" indent="-8382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a:spcBef>
                <a:spcPct val="0"/>
              </a:spcBef>
              <a:buFontTx/>
              <a:buNone/>
            </a:pPr>
            <a:r>
              <a:rPr lang="ru-RU" altLang="ru-RU" sz="2000" b="1">
                <a:latin typeface="Times New Roman" panose="02020603050405020304" pitchFamily="18" charset="0"/>
              </a:rPr>
              <a:t>Техническое состояние зданий</a:t>
            </a:r>
            <a:endParaRPr lang="ru-RU" altLang="ru-RU" sz="2000">
              <a:latin typeface="Times New Roman" panose="02020603050405020304" pitchFamily="18" charset="0"/>
            </a:endParaRPr>
          </a:p>
        </p:txBody>
      </p:sp>
      <p:graphicFrame>
        <p:nvGraphicFramePr>
          <p:cNvPr id="14" name="Таблица 13"/>
          <p:cNvGraphicFramePr>
            <a:graphicFrameLocks noGrp="1"/>
          </p:cNvGraphicFramePr>
          <p:nvPr>
            <p:ph type="tbl" idx="1"/>
            <p:extLst>
              <p:ext uri="{D42A27DB-BD31-4B8C-83A1-F6EECF244321}">
                <p14:modId xmlns:p14="http://schemas.microsoft.com/office/powerpoint/2010/main" val="2573305278"/>
              </p:ext>
            </p:extLst>
          </p:nvPr>
        </p:nvGraphicFramePr>
        <p:xfrm>
          <a:off x="0" y="609601"/>
          <a:ext cx="9144000" cy="6041858"/>
        </p:xfrm>
        <a:graphic>
          <a:graphicData uri="http://schemas.openxmlformats.org/drawingml/2006/table">
            <a:tbl>
              <a:tblPr/>
              <a:tblGrid>
                <a:gridCol w="1730726">
                  <a:extLst>
                    <a:ext uri="{9D8B030D-6E8A-4147-A177-3AD203B41FA5}">
                      <a16:colId xmlns="" xmlns:a16="http://schemas.microsoft.com/office/drawing/2014/main" val="20000"/>
                    </a:ext>
                  </a:extLst>
                </a:gridCol>
                <a:gridCol w="230763">
                  <a:extLst>
                    <a:ext uri="{9D8B030D-6E8A-4147-A177-3AD203B41FA5}">
                      <a16:colId xmlns="" xmlns:a16="http://schemas.microsoft.com/office/drawing/2014/main" val="20001"/>
                    </a:ext>
                  </a:extLst>
                </a:gridCol>
                <a:gridCol w="243583">
                  <a:extLst>
                    <a:ext uri="{9D8B030D-6E8A-4147-A177-3AD203B41FA5}">
                      <a16:colId xmlns="" xmlns:a16="http://schemas.microsoft.com/office/drawing/2014/main" val="20002"/>
                    </a:ext>
                  </a:extLst>
                </a:gridCol>
                <a:gridCol w="589729">
                  <a:extLst>
                    <a:ext uri="{9D8B030D-6E8A-4147-A177-3AD203B41FA5}">
                      <a16:colId xmlns="" xmlns:a16="http://schemas.microsoft.com/office/drawing/2014/main" val="20003"/>
                    </a:ext>
                  </a:extLst>
                </a:gridCol>
                <a:gridCol w="538448">
                  <a:extLst>
                    <a:ext uri="{9D8B030D-6E8A-4147-A177-3AD203B41FA5}">
                      <a16:colId xmlns="" xmlns:a16="http://schemas.microsoft.com/office/drawing/2014/main" val="20004"/>
                    </a:ext>
                  </a:extLst>
                </a:gridCol>
                <a:gridCol w="525628">
                  <a:extLst>
                    <a:ext uri="{9D8B030D-6E8A-4147-A177-3AD203B41FA5}">
                      <a16:colId xmlns="" xmlns:a16="http://schemas.microsoft.com/office/drawing/2014/main" val="20005"/>
                    </a:ext>
                  </a:extLst>
                </a:gridCol>
                <a:gridCol w="499987">
                  <a:extLst>
                    <a:ext uri="{9D8B030D-6E8A-4147-A177-3AD203B41FA5}">
                      <a16:colId xmlns="" xmlns:a16="http://schemas.microsoft.com/office/drawing/2014/main" val="20006"/>
                    </a:ext>
                  </a:extLst>
                </a:gridCol>
                <a:gridCol w="487167">
                  <a:extLst>
                    <a:ext uri="{9D8B030D-6E8A-4147-A177-3AD203B41FA5}">
                      <a16:colId xmlns="" xmlns:a16="http://schemas.microsoft.com/office/drawing/2014/main" val="20007"/>
                    </a:ext>
                  </a:extLst>
                </a:gridCol>
                <a:gridCol w="474347">
                  <a:extLst>
                    <a:ext uri="{9D8B030D-6E8A-4147-A177-3AD203B41FA5}">
                      <a16:colId xmlns="" xmlns:a16="http://schemas.microsoft.com/office/drawing/2014/main" val="20008"/>
                    </a:ext>
                  </a:extLst>
                </a:gridCol>
                <a:gridCol w="499987">
                  <a:extLst>
                    <a:ext uri="{9D8B030D-6E8A-4147-A177-3AD203B41FA5}">
                      <a16:colId xmlns="" xmlns:a16="http://schemas.microsoft.com/office/drawing/2014/main" val="20009"/>
                    </a:ext>
                  </a:extLst>
                </a:gridCol>
                <a:gridCol w="499987">
                  <a:extLst>
                    <a:ext uri="{9D8B030D-6E8A-4147-A177-3AD203B41FA5}">
                      <a16:colId xmlns="" xmlns:a16="http://schemas.microsoft.com/office/drawing/2014/main" val="20010"/>
                    </a:ext>
                  </a:extLst>
                </a:gridCol>
                <a:gridCol w="435887">
                  <a:extLst>
                    <a:ext uri="{9D8B030D-6E8A-4147-A177-3AD203B41FA5}">
                      <a16:colId xmlns="" xmlns:a16="http://schemas.microsoft.com/office/drawing/2014/main" val="20011"/>
                    </a:ext>
                  </a:extLst>
                </a:gridCol>
                <a:gridCol w="435887">
                  <a:extLst>
                    <a:ext uri="{9D8B030D-6E8A-4147-A177-3AD203B41FA5}">
                      <a16:colId xmlns="" xmlns:a16="http://schemas.microsoft.com/office/drawing/2014/main" val="20012"/>
                    </a:ext>
                  </a:extLst>
                </a:gridCol>
                <a:gridCol w="410246">
                  <a:extLst>
                    <a:ext uri="{9D8B030D-6E8A-4147-A177-3AD203B41FA5}">
                      <a16:colId xmlns="" xmlns:a16="http://schemas.microsoft.com/office/drawing/2014/main" val="20013"/>
                    </a:ext>
                  </a:extLst>
                </a:gridCol>
                <a:gridCol w="413450">
                  <a:extLst>
                    <a:ext uri="{9D8B030D-6E8A-4147-A177-3AD203B41FA5}">
                      <a16:colId xmlns="" xmlns:a16="http://schemas.microsoft.com/office/drawing/2014/main" val="20014"/>
                    </a:ext>
                  </a:extLst>
                </a:gridCol>
                <a:gridCol w="390759">
                  <a:extLst>
                    <a:ext uri="{9D8B030D-6E8A-4147-A177-3AD203B41FA5}">
                      <a16:colId xmlns="" xmlns:a16="http://schemas.microsoft.com/office/drawing/2014/main" val="20015"/>
                    </a:ext>
                  </a:extLst>
                </a:gridCol>
                <a:gridCol w="737419">
                  <a:extLst>
                    <a:ext uri="{9D8B030D-6E8A-4147-A177-3AD203B41FA5}">
                      <a16:colId xmlns="" xmlns:a16="http://schemas.microsoft.com/office/drawing/2014/main" val="2828783412"/>
                    </a:ext>
                  </a:extLst>
                </a:gridCol>
              </a:tblGrid>
              <a:tr h="171049">
                <a:tc rowSpan="5">
                  <a:txBody>
                    <a:bodyPr/>
                    <a:lstStyle/>
                    <a:p>
                      <a:pPr algn="ctr" fontAlgn="ctr"/>
                      <a:r>
                        <a:rPr lang="ru-RU" sz="1100" b="0" i="0" u="none" strike="noStrike" dirty="0">
                          <a:solidFill>
                            <a:srgbClr val="000000"/>
                          </a:solidFill>
                          <a:latin typeface="Times New Roman"/>
                        </a:rPr>
                        <a:t>Наименование подразделений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5">
                  <a:txBody>
                    <a:bodyPr/>
                    <a:lstStyle/>
                    <a:p>
                      <a:pPr algn="ctr" fontAlgn="ctr"/>
                      <a:r>
                        <a:rPr lang="ru-RU" sz="1100" b="0" i="0" u="none" strike="noStrike" dirty="0">
                          <a:solidFill>
                            <a:srgbClr val="000000"/>
                          </a:solidFill>
                          <a:latin typeface="Times New Roman"/>
                        </a:rPr>
                        <a:t>№ </a:t>
                      </a:r>
                      <a:r>
                        <a:rPr lang="ru-RU" sz="1100" b="0" i="0" u="none" strike="noStrike" dirty="0" smtClean="0">
                          <a:solidFill>
                            <a:srgbClr val="000000"/>
                          </a:solidFill>
                          <a:latin typeface="Times New Roman"/>
                        </a:rPr>
                        <a:t>стр.</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3">
                  <a:txBody>
                    <a:bodyPr/>
                    <a:lstStyle/>
                    <a:p>
                      <a:pPr algn="ctr" fontAlgn="ctr"/>
                      <a:r>
                        <a:rPr lang="ru-RU" sz="1100" b="0" i="0" u="none" strike="noStrike" dirty="0">
                          <a:solidFill>
                            <a:srgbClr val="000000"/>
                          </a:solidFill>
                          <a:latin typeface="Times New Roman"/>
                        </a:rPr>
                        <a:t>Число зданий</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2" gridSpan="2">
                  <a:txBody>
                    <a:bodyPr/>
                    <a:lstStyle/>
                    <a:p>
                      <a:pPr algn="ctr" fontAlgn="ctr"/>
                      <a:r>
                        <a:rPr lang="ru-RU" sz="1100" b="0" i="0" u="none" strike="noStrike" dirty="0">
                          <a:solidFill>
                            <a:srgbClr val="000000"/>
                          </a:solidFill>
                          <a:latin typeface="Times New Roman"/>
                        </a:rPr>
                        <a:t>Общая площадь зданий  (</a:t>
                      </a:r>
                      <a:r>
                        <a:rPr lang="ru-RU" sz="1100" b="0" i="0" u="none" strike="noStrike" dirty="0" err="1">
                          <a:solidFill>
                            <a:srgbClr val="000000"/>
                          </a:solidFill>
                          <a:latin typeface="Times New Roman"/>
                        </a:rPr>
                        <a:t>кв</a:t>
                      </a:r>
                      <a:r>
                        <a:rPr lang="ru-RU" sz="1100" b="0" i="0" u="none" strike="noStrike" dirty="0">
                          <a:solidFill>
                            <a:srgbClr val="000000"/>
                          </a:solidFill>
                          <a:latin typeface="Times New Roman"/>
                        </a:rPr>
                        <a:t> м)</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hMerge="1">
                  <a:txBody>
                    <a:bodyPr/>
                    <a:lstStyle/>
                    <a:p>
                      <a:pPr algn="ctr" fontAlgn="ct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0"/>
                  </a:ext>
                </a:extLst>
              </a:tr>
              <a:tr h="171049">
                <a:tc vMerge="1">
                  <a:txBody>
                    <a:bodyPr/>
                    <a:lstStyle/>
                    <a:p>
                      <a:endParaRPr lang="ru-RU"/>
                    </a:p>
                  </a:txBody>
                  <a:tcPr/>
                </a:tc>
                <a:tc vMerge="1">
                  <a:txBody>
                    <a:bodyPr/>
                    <a:lstStyle/>
                    <a:p>
                      <a:endParaRPr lang="ru-RU"/>
                    </a:p>
                  </a:txBody>
                  <a:tcPr/>
                </a:tc>
                <a:tc rowSpan="4">
                  <a:txBody>
                    <a:bodyPr/>
                    <a:lstStyle/>
                    <a:p>
                      <a:pPr algn="ctr" fontAlgn="ctr"/>
                      <a:r>
                        <a:rPr lang="ru-RU" sz="1100" b="0" i="0" u="none" strike="noStrike" dirty="0">
                          <a:solidFill>
                            <a:srgbClr val="000000"/>
                          </a:solidFill>
                          <a:latin typeface="Times New Roman"/>
                        </a:rPr>
                        <a:t>Всего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12">
                  <a:txBody>
                    <a:bodyPr/>
                    <a:lstStyle/>
                    <a:p>
                      <a:pPr algn="ctr" fontAlgn="ctr"/>
                      <a:r>
                        <a:rPr lang="ru-RU" sz="1100" b="0" i="0" u="none" strike="noStrike" dirty="0">
                          <a:solidFill>
                            <a:srgbClr val="000000"/>
                          </a:solidFill>
                          <a:latin typeface="Times New Roman"/>
                        </a:rPr>
                        <a:t>из </a:t>
                      </a:r>
                      <a:r>
                        <a:rPr lang="ru-RU" sz="1100" b="0" i="0" u="none" strike="noStrike" dirty="0" smtClean="0">
                          <a:solidFill>
                            <a:srgbClr val="000000"/>
                          </a:solidFill>
                          <a:latin typeface="Times New Roman"/>
                        </a:rPr>
                        <a:t>них (из гр.3):</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gridSpan="2" vMerge="1">
                  <a:txBody>
                    <a:bodyPr/>
                    <a:lstStyle/>
                    <a:p>
                      <a:endParaRPr lang="ru-RU"/>
                    </a:p>
                  </a:txBody>
                  <a:tcPr/>
                </a:tc>
                <a:tc hMerge="1" vMerge="1">
                  <a:txBody>
                    <a:bodyPr/>
                    <a:lstStyle/>
                    <a:p>
                      <a:endParaRPr lang="ru-RU"/>
                    </a:p>
                  </a:txBody>
                  <a:tcPr/>
                </a:tc>
                <a:extLst>
                  <a:ext uri="{0D108BD9-81ED-4DB2-BD59-A6C34878D82A}">
                    <a16:rowId xmlns="" xmlns:a16="http://schemas.microsoft.com/office/drawing/2014/main" val="10001"/>
                  </a:ext>
                </a:extLst>
              </a:tr>
              <a:tr h="177892">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endParaRPr lang="ru-RU" sz="1100" b="0" i="0" u="none" strike="noStrike" dirty="0">
                        <a:solidFill>
                          <a:schemeClr val="tx1"/>
                        </a:solidFill>
                        <a:latin typeface="Times New Roman"/>
                      </a:endParaRPr>
                    </a:p>
                  </a:txBody>
                  <a:tcPr marL="0" marR="0" marT="0"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chemeClr val="tx1"/>
                        </a:solidFill>
                        <a:latin typeface="Arial Cyr"/>
                      </a:endParaRPr>
                    </a:p>
                  </a:txBody>
                  <a:tcPr marL="0" marR="0" marT="0"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chemeClr val="tx1"/>
                        </a:solidFill>
                        <a:latin typeface="Arial Cyr"/>
                      </a:endParaRPr>
                    </a:p>
                  </a:txBody>
                  <a:tcPr marL="0" marR="0" marT="0"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ru-RU" sz="1100" b="0" i="0" u="none" strike="noStrike" dirty="0">
                          <a:solidFill>
                            <a:srgbClr val="000000"/>
                          </a:solidFill>
                          <a:latin typeface="Times New Roman"/>
                        </a:rPr>
                        <a:t>находятся</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gridSpan="7">
                  <a:txBody>
                    <a:bodyPr/>
                    <a:lstStyle/>
                    <a:p>
                      <a:pPr algn="ctr" fontAlgn="ctr"/>
                      <a:r>
                        <a:rPr lang="ru-RU" sz="1100" b="0" i="0" u="none" strike="noStrike" dirty="0">
                          <a:solidFill>
                            <a:srgbClr val="000000"/>
                          </a:solidFill>
                          <a:latin typeface="Times New Roman"/>
                        </a:rPr>
                        <a:t>имеют виды благоустройства: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ru-RU" sz="1100" b="0" i="0" u="none" strike="noStrike" dirty="0" smtClean="0">
                          <a:solidFill>
                            <a:srgbClr val="000000"/>
                          </a:solidFill>
                          <a:latin typeface="Times New Roman"/>
                        </a:rPr>
                        <a:t>всего</a:t>
                      </a:r>
                    </a:p>
                    <a:p>
                      <a:pPr algn="ctr" fontAlgn="ct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3">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ru-RU" sz="1100" b="0" i="0" u="none" strike="noStrike" dirty="0" smtClean="0">
                          <a:solidFill>
                            <a:schemeClr val="tx1"/>
                          </a:solidFill>
                          <a:latin typeface="Times New Roman"/>
                        </a:rPr>
                        <a:t>находятся в аварийном состоянии, или требующих сноса, реконструкции и</a:t>
                      </a:r>
                      <a:r>
                        <a:rPr lang="ru-RU" sz="1100" b="0" i="0" u="none" strike="noStrike" baseline="0" dirty="0" smtClean="0">
                          <a:solidFill>
                            <a:schemeClr val="tx1"/>
                          </a:solidFill>
                          <a:latin typeface="Times New Roman"/>
                        </a:rPr>
                        <a:t> </a:t>
                      </a:r>
                      <a:r>
                        <a:rPr lang="ru-RU" sz="1100" b="0" i="0" u="none" strike="noStrike" dirty="0" smtClean="0">
                          <a:solidFill>
                            <a:schemeClr val="tx1"/>
                          </a:solidFill>
                          <a:latin typeface="Times New Roman"/>
                        </a:rPr>
                        <a:t>капитального ремонта</a:t>
                      </a:r>
                    </a:p>
                    <a:p>
                      <a:pPr algn="ctr" fontAlgn="ctr"/>
                      <a:endParaRPr lang="ru-RU" sz="1100" b="0" i="0" u="none" strike="noStrike" dirty="0">
                        <a:solidFill>
                          <a:schemeClr val="tx1"/>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39469">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fontAlgn="ctr"/>
                      <a:r>
                        <a:rPr lang="ru-RU" sz="1100" b="0" i="0" u="none" strike="noStrike" dirty="0">
                          <a:solidFill>
                            <a:schemeClr val="tx1"/>
                          </a:solidFill>
                          <a:latin typeface="Times New Roman"/>
                        </a:rPr>
                        <a:t>находятся в аварийном состоянии, требует сноса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chemeClr val="tx1"/>
                          </a:solidFill>
                          <a:latin typeface="Times New Roman"/>
                        </a:rPr>
                        <a:t>требуют реконструкции</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chemeClr val="tx1"/>
                          </a:solidFill>
                          <a:latin typeface="Times New Roman"/>
                        </a:rPr>
                        <a:t>требуют капитального ремонта</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b"/>
                      <a:r>
                        <a:rPr lang="ru-RU" sz="1100" b="0" i="0" u="none" strike="noStrike" dirty="0">
                          <a:latin typeface="Times New Roman"/>
                        </a:rPr>
                        <a:t>в приспособленных помещениях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в </a:t>
                      </a:r>
                      <a:r>
                        <a:rPr lang="ru-RU" sz="1100" b="0" i="0" u="none" strike="noStrike" dirty="0" smtClean="0">
                          <a:solidFill>
                            <a:srgbClr val="000000"/>
                          </a:solidFill>
                          <a:latin typeface="Times New Roman"/>
                        </a:rPr>
                        <a:t>арендованных помещениях</a:t>
                      </a:r>
                      <a:endParaRPr lang="ru-RU" sz="1100" b="0" i="0" u="none" strike="noStrike" dirty="0">
                        <a:solidFill>
                          <a:srgbClr val="000000"/>
                        </a:solidFill>
                        <a:latin typeface="Times New Roman"/>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водопровод</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горячее водоснабжение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dirty="0">
                          <a:solidFill>
                            <a:srgbClr val="000000"/>
                          </a:solidFill>
                          <a:latin typeface="Times New Roman"/>
                        </a:rPr>
                        <a:t>центральное отопление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ru-RU" sz="1100" b="0" i="0" u="none" strike="noStrike">
                          <a:solidFill>
                            <a:srgbClr val="000000"/>
                          </a:solidFill>
                          <a:latin typeface="Times New Roman"/>
                        </a:rPr>
                        <a:t>канализацию</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fontAlgn="ctr"/>
                      <a:r>
                        <a:rPr lang="ru-RU" sz="1100" b="0" i="0" u="none" strike="noStrike">
                          <a:solidFill>
                            <a:srgbClr val="000000"/>
                          </a:solidFill>
                          <a:latin typeface="Times New Roman"/>
                        </a:rPr>
                        <a:t>телефонную связь</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2">
                  <a:txBody>
                    <a:bodyPr/>
                    <a:lstStyle/>
                    <a:p>
                      <a:pPr algn="ctr" fontAlgn="ctr"/>
                      <a:r>
                        <a:rPr lang="ru-RU" sz="1100" b="0" i="0" u="none" strike="noStrike">
                          <a:solidFill>
                            <a:srgbClr val="000000"/>
                          </a:solidFill>
                          <a:latin typeface="Times New Roman"/>
                        </a:rPr>
                        <a:t>автономное энергоснабжение</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extLst>
                  <a:ext uri="{0D108BD9-81ED-4DB2-BD59-A6C34878D82A}">
                    <a16:rowId xmlns="" xmlns:a16="http://schemas.microsoft.com/office/drawing/2014/main" val="10003"/>
                  </a:ext>
                </a:extLst>
              </a:tr>
              <a:tr h="1123836">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fontAlgn="ctr"/>
                      <a:r>
                        <a:rPr lang="ru-RU" sz="1100" b="0" i="0" u="none" strike="noStrike" dirty="0">
                          <a:solidFill>
                            <a:srgbClr val="000000"/>
                          </a:solidFill>
                          <a:latin typeface="Times New Roman"/>
                        </a:rPr>
                        <a:t>всего</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ru-RU" sz="1100" b="0" i="0" u="none" strike="noStrike">
                          <a:solidFill>
                            <a:srgbClr val="000000"/>
                          </a:solidFill>
                          <a:latin typeface="Times New Roman"/>
                        </a:rPr>
                        <a:t>в т.ч. в рабочем состоянии</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extLst>
                  <a:ext uri="{0D108BD9-81ED-4DB2-BD59-A6C34878D82A}">
                    <a16:rowId xmlns="" xmlns:a16="http://schemas.microsoft.com/office/drawing/2014/main" val="10004"/>
                  </a:ext>
                </a:extLst>
              </a:tr>
              <a:tr h="152980">
                <a:tc>
                  <a:txBody>
                    <a:bodyPr/>
                    <a:lstStyle/>
                    <a:p>
                      <a:pPr algn="ctr" fontAlgn="b"/>
                      <a:r>
                        <a:rPr lang="ru-RU" sz="1100" b="0" i="0" u="none" strike="noStrike">
                          <a:solidFill>
                            <a:srgbClr val="000000"/>
                          </a:solidFill>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10</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a:solidFill>
                            <a:srgbClr val="000000"/>
                          </a:solidFill>
                          <a:latin typeface="Times New Roman"/>
                        </a:rPr>
                        <a:t>13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solidFill>
                            <a:srgbClr val="000000"/>
                          </a:solidFill>
                          <a:latin typeface="Times New Roman"/>
                        </a:rPr>
                        <a:t>16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dirty="0" smtClean="0">
                          <a:solidFill>
                            <a:schemeClr val="tx1"/>
                          </a:solidFill>
                          <a:latin typeface="Times New Roman"/>
                        </a:rPr>
                        <a:t>17</a:t>
                      </a:r>
                      <a:endParaRPr lang="ru-RU" sz="1100" b="0" i="0" u="none" strike="noStrike" dirty="0">
                        <a:solidFill>
                          <a:schemeClr val="tx1"/>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611918">
                <a:tc>
                  <a:txBody>
                    <a:bodyPr/>
                    <a:lstStyle/>
                    <a:p>
                      <a:pPr algn="l" fontAlgn="b"/>
                      <a:r>
                        <a:rPr lang="ru-RU" sz="1100" b="0" i="0" u="none" strike="noStrike">
                          <a:latin typeface="Times New Roman"/>
                        </a:rPr>
                        <a:t>Подразделения, оказывающие медицинскую помощь в амбулаторных условиях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1</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1" i="0" u="none" strike="noStrike">
                          <a:solidFill>
                            <a:srgbClr val="000000"/>
                          </a:solidFill>
                          <a:latin typeface="Times New Roman"/>
                        </a:rPr>
                        <a:t> </a:t>
                      </a:r>
                      <a:endParaRPr lang="ru-RU" sz="1100" b="0" i="0" u="none" strike="noStrike">
                        <a:latin typeface="Arial Cyr"/>
                      </a:endParaRPr>
                    </a:p>
                  </a:txBody>
                  <a:tcPr marL="0" marR="0" marT="0"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611918">
                <a:tc>
                  <a:txBody>
                    <a:bodyPr/>
                    <a:lstStyle/>
                    <a:p>
                      <a:pPr algn="l" fontAlgn="b"/>
                      <a:r>
                        <a:rPr lang="ru-RU" sz="1100" b="0" i="0" u="none" strike="noStrike">
                          <a:latin typeface="Times New Roman"/>
                        </a:rPr>
                        <a:t>Подразделения, оказывающие медицинскую помощь в стационарных условиях</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2</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917877">
                <a:tc>
                  <a:txBody>
                    <a:bodyPr/>
                    <a:lstStyle/>
                    <a:p>
                      <a:pPr algn="l" fontAlgn="b"/>
                      <a:r>
                        <a:rPr lang="ru-RU" sz="1100" b="0" i="0" u="none" strike="noStrike">
                          <a:latin typeface="Times New Roman"/>
                        </a:rPr>
                        <a:t>Подразделения, оказывающие медицинскую помощь в амбула-торных и стационарных условиях, расположенные в одном здании</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3</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05959">
                <a:tc>
                  <a:txBody>
                    <a:bodyPr/>
                    <a:lstStyle/>
                    <a:p>
                      <a:pPr algn="l" fontAlgn="b"/>
                      <a:r>
                        <a:rPr lang="ru-RU" sz="1100" b="0" i="0" u="none" strike="noStrike">
                          <a:latin typeface="Times New Roman"/>
                        </a:rPr>
                        <a:t>Офисы врачей общей практики</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4</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52980">
                <a:tc>
                  <a:txBody>
                    <a:bodyPr/>
                    <a:lstStyle/>
                    <a:p>
                      <a:pPr algn="l" fontAlgn="b"/>
                      <a:r>
                        <a:rPr lang="ru-RU" sz="1100" b="0" i="0" u="none" strike="noStrike">
                          <a:latin typeface="Times New Roman"/>
                        </a:rPr>
                        <a:t>ФАПы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5</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52980">
                <a:tc>
                  <a:txBody>
                    <a:bodyPr/>
                    <a:lstStyle/>
                    <a:p>
                      <a:pPr algn="l" fontAlgn="b"/>
                      <a:r>
                        <a:rPr lang="ru-RU" sz="1100" b="0" i="0" u="none" strike="noStrike">
                          <a:latin typeface="Times New Roman"/>
                        </a:rPr>
                        <a:t>Фельдшерские пункты</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6</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1"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endParaRPr lang="ru-RU" sz="1100" b="1" i="0" u="none" strike="noStrike">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305959">
                <a:tc>
                  <a:txBody>
                    <a:bodyPr/>
                    <a:lstStyle/>
                    <a:p>
                      <a:pPr algn="l" fontAlgn="b"/>
                      <a:r>
                        <a:rPr lang="ru-RU" sz="1100" b="0" i="0" u="none" strike="noStrike">
                          <a:latin typeface="Times New Roman"/>
                        </a:rPr>
                        <a:t>Патологоанатомические отделения</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7</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52980">
                <a:tc>
                  <a:txBody>
                    <a:bodyPr/>
                    <a:lstStyle/>
                    <a:p>
                      <a:pPr algn="l" fontAlgn="b"/>
                      <a:r>
                        <a:rPr lang="ru-RU" sz="1100" b="0" i="0" u="none" strike="noStrike">
                          <a:latin typeface="Times New Roman"/>
                        </a:rPr>
                        <a:t>Прочие</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152980">
                <a:tc>
                  <a:txBody>
                    <a:bodyPr/>
                    <a:lstStyle/>
                    <a:p>
                      <a:pPr algn="l" fontAlgn="b"/>
                      <a:r>
                        <a:rPr lang="ru-RU" sz="1100" b="0" i="0" u="none" strike="noStrike">
                          <a:latin typeface="Times New Roman"/>
                        </a:rPr>
                        <a:t>Всего (сумма строк 1-8)</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ru-RU" sz="1100" b="0" i="0" u="none" strike="noStrike">
                          <a:latin typeface="Times New Roman"/>
                        </a:rPr>
                        <a:t>9</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ru-RU" sz="1100" b="0" i="0" u="none" strike="noStrike" dirty="0">
                          <a:solidFill>
                            <a:srgbClr val="000000"/>
                          </a:solidFill>
                          <a:latin typeface="Times New Roman"/>
                        </a:rPr>
                        <a:t> </a:t>
                      </a: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endParaRPr lang="ru-RU" sz="1100" b="0" i="0" u="none" strike="noStrike" dirty="0">
                        <a:solidFill>
                          <a:srgbClr val="000000"/>
                        </a:solidFill>
                        <a:latin typeface="Times New Roman"/>
                      </a:endParaRPr>
                    </a:p>
                  </a:txBody>
                  <a:tcPr marL="0" marR="0" marT="0"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bl>
          </a:graphicData>
        </a:graphic>
      </p:graphicFrame>
      <p:sp>
        <p:nvSpPr>
          <p:cNvPr id="2" name="Прямоугольник 1"/>
          <p:cNvSpPr/>
          <p:nvPr/>
        </p:nvSpPr>
        <p:spPr>
          <a:xfrm>
            <a:off x="2438400" y="2895600"/>
            <a:ext cx="2667000" cy="1066800"/>
          </a:xfrm>
          <a:prstGeom prst="rect">
            <a:avLst/>
          </a:prstGeom>
          <a:solidFill>
            <a:srgbClr val="00B0F0"/>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eaLnBrk="1" hangingPunct="1">
              <a:defRPr/>
            </a:pPr>
            <a:r>
              <a:rPr lang="ru-RU" sz="1400" b="1" dirty="0">
                <a:ln w="0"/>
                <a:solidFill>
                  <a:schemeClr val="tx1"/>
                </a:solidFill>
                <a:latin typeface="Times New Roman" panose="02020603050405020304" pitchFamily="18" charset="0"/>
                <a:cs typeface="Times New Roman" panose="02020603050405020304" pitchFamily="18" charset="0"/>
              </a:rPr>
              <a:t>При наличии данных в графах 4, 5, 6 необходимо представить в сканированном виде акты на каждое здание в электронном виде</a:t>
            </a:r>
          </a:p>
        </p:txBody>
      </p:sp>
    </p:spTree>
    <p:extLst>
      <p:ext uri="{BB962C8B-B14F-4D97-AF65-F5344CB8AC3E}">
        <p14:creationId xmlns:p14="http://schemas.microsoft.com/office/powerpoint/2010/main" val="3596530381"/>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rot="10800000" flipV="1">
            <a:off x="722313" y="188641"/>
            <a:ext cx="7772400" cy="936103"/>
          </a:xfrm>
        </p:spPr>
        <p:txBody>
          <a:bodyPr/>
          <a:lstStyle/>
          <a:p>
            <a:r>
              <a:rPr lang="ru-RU" dirty="0" smtClean="0"/>
              <a:t>Форма   30 - село</a:t>
            </a:r>
            <a:endParaRPr lang="ru-RU" dirty="0"/>
          </a:p>
        </p:txBody>
      </p:sp>
      <p:sp>
        <p:nvSpPr>
          <p:cNvPr id="4" name="Текст 3"/>
          <p:cNvSpPr>
            <a:spLocks noGrp="1"/>
          </p:cNvSpPr>
          <p:nvPr>
            <p:ph type="body" idx="1"/>
          </p:nvPr>
        </p:nvSpPr>
        <p:spPr>
          <a:xfrm>
            <a:off x="722313" y="1052736"/>
            <a:ext cx="7772400" cy="5256584"/>
          </a:xfrm>
        </p:spPr>
        <p:txBody>
          <a:bodyPr/>
          <a:lstStyle/>
          <a:p>
            <a:pPr algn="just"/>
            <a:r>
              <a:rPr lang="ru-RU" sz="3200" dirty="0" smtClean="0">
                <a:solidFill>
                  <a:schemeClr val="tx1"/>
                </a:solidFill>
              </a:rPr>
              <a:t>Форма 30 – село  предоставляется сводным отчетом по территории.</a:t>
            </a:r>
          </a:p>
          <a:p>
            <a:pPr algn="just"/>
            <a:endParaRPr lang="ru-RU" sz="3200" dirty="0" smtClean="0">
              <a:solidFill>
                <a:schemeClr val="tx1"/>
              </a:solidFill>
            </a:endParaRPr>
          </a:p>
          <a:p>
            <a:r>
              <a:rPr lang="ru-RU" sz="3200" dirty="0" smtClean="0">
                <a:solidFill>
                  <a:schemeClr val="tx1"/>
                </a:solidFill>
              </a:rPr>
              <a:t>В форму включаются все медицинские организации, как юридические лица так и структурные подразделения, расположенные только в сельской местности – это больничные медицинские организации, поликлиники, амбулатории, </a:t>
            </a:r>
            <a:r>
              <a:rPr lang="ru-RU" sz="3200" dirty="0" err="1" smtClean="0">
                <a:solidFill>
                  <a:schemeClr val="tx1"/>
                </a:solidFill>
              </a:rPr>
              <a:t>ФАПы</a:t>
            </a:r>
            <a:r>
              <a:rPr lang="ru-RU" sz="3200" dirty="0" smtClean="0">
                <a:solidFill>
                  <a:schemeClr val="tx1"/>
                </a:solidFill>
              </a:rPr>
              <a:t>, ФП и другие).</a:t>
            </a:r>
            <a:endParaRPr lang="ru-RU" sz="3200" dirty="0">
              <a:solidFill>
                <a:schemeClr val="tx1"/>
              </a:solidFill>
            </a:endParaRPr>
          </a:p>
        </p:txBody>
      </p:sp>
    </p:spTree>
    <p:extLst>
      <p:ext uri="{BB962C8B-B14F-4D97-AF65-F5344CB8AC3E}">
        <p14:creationId xmlns:p14="http://schemas.microsoft.com/office/powerpoint/2010/main" val="382085691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274638"/>
            <a:ext cx="8229600" cy="5818658"/>
          </a:xfrm>
        </p:spPr>
        <p:txBody>
          <a:bodyPr/>
          <a:lstStyle/>
          <a:p>
            <a:r>
              <a:rPr lang="ru-RU" dirty="0" smtClean="0"/>
              <a:t>Обязательна сверка формы 30 с формой </a:t>
            </a:r>
            <a:r>
              <a:rPr lang="ru-RU" dirty="0" err="1" smtClean="0"/>
              <a:t>зо</a:t>
            </a:r>
            <a:r>
              <a:rPr lang="ru-RU" dirty="0" smtClean="0"/>
              <a:t>- село</a:t>
            </a:r>
            <a:br>
              <a:rPr lang="ru-RU" dirty="0" smtClean="0"/>
            </a:br>
            <a:r>
              <a:rPr lang="ru-RU" dirty="0" smtClean="0"/>
              <a:t>Например:</a:t>
            </a:r>
            <a:br>
              <a:rPr lang="ru-RU" dirty="0" smtClean="0"/>
            </a:br>
            <a:r>
              <a:rPr lang="ru-RU" dirty="0" smtClean="0"/>
              <a:t>количество ФАП, ФП, здания, штаты, посещения и т.д. </a:t>
            </a:r>
            <a:endParaRPr lang="ru-RU" dirty="0"/>
          </a:p>
        </p:txBody>
      </p:sp>
    </p:spTree>
    <p:extLst>
      <p:ext uri="{BB962C8B-B14F-4D97-AF65-F5344CB8AC3E}">
        <p14:creationId xmlns:p14="http://schemas.microsoft.com/office/powerpoint/2010/main" val="3304803371"/>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0" y="274638"/>
            <a:ext cx="8229600" cy="5458618"/>
          </a:xfrm>
        </p:spPr>
        <p:txBody>
          <a:bodyPr/>
          <a:lstStyle/>
          <a:p>
            <a:r>
              <a:rPr lang="ru-RU" dirty="0" smtClean="0">
                <a:solidFill>
                  <a:srgbClr val="FF0000"/>
                </a:solidFill>
              </a:rPr>
              <a:t>Благодарю за внимание    </a:t>
            </a:r>
            <a:r>
              <a:rPr lang="en-US" dirty="0" smtClean="0">
                <a:solidFill>
                  <a:srgbClr val="FF0000"/>
                </a:solidFill>
              </a:rPr>
              <a:t/>
            </a:r>
            <a:br>
              <a:rPr lang="en-US" dirty="0" smtClean="0">
                <a:solidFill>
                  <a:srgbClr val="FF0000"/>
                </a:solidFill>
              </a:rPr>
            </a:br>
            <a:r>
              <a:rPr lang="en-US" dirty="0">
                <a:solidFill>
                  <a:srgbClr val="FF0000"/>
                </a:solidFill>
              </a:rPr>
              <a:t/>
            </a:r>
            <a:br>
              <a:rPr lang="en-US" dirty="0">
                <a:solidFill>
                  <a:srgbClr val="FF0000"/>
                </a:solidFill>
              </a:rPr>
            </a:br>
            <a:r>
              <a:rPr lang="ru-RU" sz="3600" dirty="0" smtClean="0"/>
              <a:t>Заведующая отделом статистики  Шумакова Ольга Викторовна      </a:t>
            </a:r>
            <a:r>
              <a:rPr lang="en-US" sz="3600" dirty="0" smtClean="0"/>
              <a:t>              </a:t>
            </a:r>
            <a:r>
              <a:rPr lang="ru-RU" sz="3600" dirty="0" smtClean="0"/>
              <a:t>т.8 (3842) 68-05-02, д.4081   </a:t>
            </a:r>
            <a:r>
              <a:rPr lang="en-US" sz="3600" dirty="0" smtClean="0"/>
              <a:t/>
            </a:r>
            <a:br>
              <a:rPr lang="en-US" sz="3600" dirty="0" smtClean="0"/>
            </a:br>
            <a:r>
              <a:rPr lang="en-US" sz="3600" dirty="0" smtClean="0">
                <a:solidFill>
                  <a:srgbClr val="0066FF"/>
                </a:solidFill>
              </a:rPr>
              <a:t>shov@kuzdrav.ru</a:t>
            </a:r>
            <a:r>
              <a:rPr lang="ru-RU" sz="3600" dirty="0" smtClean="0">
                <a:solidFill>
                  <a:srgbClr val="0066FF"/>
                </a:solidFill>
              </a:rPr>
              <a:t>  </a:t>
            </a:r>
            <a:r>
              <a:rPr lang="ru-RU" sz="3600" dirty="0" smtClean="0"/>
              <a:t> </a:t>
            </a:r>
            <a:endParaRPr lang="ru-RU" sz="3600" dirty="0"/>
          </a:p>
        </p:txBody>
      </p:sp>
    </p:spTree>
    <p:extLst>
      <p:ext uri="{BB962C8B-B14F-4D97-AF65-F5344CB8AC3E}">
        <p14:creationId xmlns:p14="http://schemas.microsoft.com/office/powerpoint/2010/main" val="33383426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836712"/>
            <a:ext cx="8229600" cy="5289451"/>
          </a:xfrm>
        </p:spPr>
        <p:txBody>
          <a:bodyPr/>
          <a:lstStyle/>
          <a:p>
            <a:pPr lvl="0"/>
            <a:r>
              <a:rPr lang="ru-RU" dirty="0"/>
              <a:t>Сверка отчетной формы 30 (кадры) с регистром по кадрам в «Парус-8» в электронном виде </a:t>
            </a:r>
            <a:r>
              <a:rPr lang="ru-RU" dirty="0" smtClean="0"/>
              <a:t>дистанционно </a:t>
            </a:r>
            <a:endParaRPr lang="ru-RU" dirty="0"/>
          </a:p>
          <a:p>
            <a:pPr lvl="0"/>
            <a:r>
              <a:rPr lang="ru-RU" dirty="0"/>
              <a:t>Дистанционная проверка и согласование форм специалистами отдела медицинской статистики ГАУЗ «КМИАЦ</a:t>
            </a:r>
            <a:r>
              <a:rPr lang="ru-RU" dirty="0" smtClean="0"/>
              <a:t>»</a:t>
            </a:r>
            <a:endParaRPr lang="ru-RU" dirty="0"/>
          </a:p>
        </p:txBody>
      </p:sp>
    </p:spTree>
    <p:extLst>
      <p:ext uri="{BB962C8B-B14F-4D97-AF65-F5344CB8AC3E}">
        <p14:creationId xmlns:p14="http://schemas.microsoft.com/office/powerpoint/2010/main" val="19917093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274638"/>
            <a:ext cx="8229600" cy="5851525"/>
          </a:xfrm>
        </p:spPr>
        <p:txBody>
          <a:bodyPr/>
          <a:lstStyle/>
          <a:p>
            <a:pPr lvl="0"/>
            <a:r>
              <a:rPr lang="ru-RU" dirty="0"/>
              <a:t>После приема и проверки статистических форм специалистами ГАУЗ «КМИАЦ», отчеты направляются в электронном виде (файл .</a:t>
            </a:r>
            <a:r>
              <a:rPr lang="en-US" dirty="0" err="1"/>
              <a:t>mdd</a:t>
            </a:r>
            <a:r>
              <a:rPr lang="en-US" dirty="0"/>
              <a:t> </a:t>
            </a:r>
            <a:r>
              <a:rPr lang="ru-RU" dirty="0"/>
              <a:t>«</a:t>
            </a:r>
            <a:r>
              <a:rPr lang="ru-RU" dirty="0" err="1"/>
              <a:t>Медстат</a:t>
            </a:r>
            <a:r>
              <a:rPr lang="ru-RU" dirty="0"/>
              <a:t>») в медицинские организации. Ответственные лица в медицинской организации распечатывают статистические формы, подписывают у руководителей, заверяют печатью. Статистические формы на бумажном носителе передают в отдел медицинской статистики ГАУЗ «КМИАЦ» до 15.02.2021. </a:t>
            </a:r>
          </a:p>
          <a:p>
            <a:endParaRPr lang="ru-RU" dirty="0"/>
          </a:p>
        </p:txBody>
      </p:sp>
    </p:spTree>
    <p:extLst>
      <p:ext uri="{BB962C8B-B14F-4D97-AF65-F5344CB8AC3E}">
        <p14:creationId xmlns:p14="http://schemas.microsoft.com/office/powerpoint/2010/main" val="38812112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92696"/>
            <a:ext cx="8229600" cy="5433467"/>
          </a:xfrm>
        </p:spPr>
        <p:txBody>
          <a:bodyPr/>
          <a:lstStyle/>
          <a:p>
            <a:pPr lvl="0"/>
            <a:r>
              <a:rPr lang="ru-RU" dirty="0"/>
              <a:t>Медицинские организации, имеющие в своем составе филиалы, обособленные структурные подразделения, </a:t>
            </a:r>
            <a:r>
              <a:rPr lang="ru-RU" u="sng" dirty="0"/>
              <a:t>находящиеся на </a:t>
            </a:r>
            <a:r>
              <a:rPr lang="ru-RU" u="sng" dirty="0" smtClean="0"/>
              <a:t>других  </a:t>
            </a:r>
            <a:r>
              <a:rPr lang="ru-RU" u="sng" dirty="0"/>
              <a:t>территориях</a:t>
            </a:r>
            <a:r>
              <a:rPr lang="ru-RU" dirty="0"/>
              <a:t>, представляют отчетные </a:t>
            </a:r>
            <a:r>
              <a:rPr lang="ru-RU" dirty="0" smtClean="0"/>
              <a:t>формы  </a:t>
            </a:r>
            <a:r>
              <a:rPr lang="ru-RU" dirty="0"/>
              <a:t>отдельно по каждому филиалу, обособленному структурному подразделению в программе «</a:t>
            </a:r>
            <a:r>
              <a:rPr lang="ru-RU" dirty="0" err="1"/>
              <a:t>Медстат</a:t>
            </a:r>
            <a:r>
              <a:rPr lang="ru-RU" dirty="0"/>
              <a:t>».  На бумажном носителе только </a:t>
            </a:r>
            <a:r>
              <a:rPr lang="ru-RU" dirty="0" smtClean="0"/>
              <a:t>свод по </a:t>
            </a:r>
            <a:r>
              <a:rPr lang="ru-RU" dirty="0"/>
              <a:t>юридическому лицу.</a:t>
            </a:r>
          </a:p>
          <a:p>
            <a:endParaRPr lang="ru-RU" dirty="0"/>
          </a:p>
        </p:txBody>
      </p:sp>
    </p:spTree>
    <p:extLst>
      <p:ext uri="{BB962C8B-B14F-4D97-AF65-F5344CB8AC3E}">
        <p14:creationId xmlns:p14="http://schemas.microsoft.com/office/powerpoint/2010/main" val="1114541592"/>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14694</TotalTime>
  <Words>6447</Words>
  <Application>Microsoft Office PowerPoint</Application>
  <PresentationFormat>Экран (4:3)</PresentationFormat>
  <Paragraphs>1977</Paragraphs>
  <Slides>68</Slides>
  <Notes>13</Notes>
  <HiddenSlides>0</HiddenSlides>
  <MMClips>0</MMClips>
  <ScaleCrop>false</ScaleCrop>
  <HeadingPairs>
    <vt:vector size="4" baseType="variant">
      <vt:variant>
        <vt:lpstr>Тема</vt:lpstr>
      </vt:variant>
      <vt:variant>
        <vt:i4>1</vt:i4>
      </vt:variant>
      <vt:variant>
        <vt:lpstr>Заголовки слайдов</vt:lpstr>
      </vt:variant>
      <vt:variant>
        <vt:i4>68</vt:i4>
      </vt:variant>
    </vt:vector>
  </HeadingPairs>
  <TitlesOfParts>
    <vt:vector size="69" baseType="lpstr">
      <vt:lpstr>Тема Office</vt:lpstr>
      <vt:lpstr>ГОДОВОЙ ОТЧЕТ за 2021 год </vt:lpstr>
      <vt:lpstr>Презентация PowerPoint</vt:lpstr>
      <vt:lpstr>Из Проекта Приказа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Список наших сотрудников , принимающих отчетные формы  выставлен на сайте ГАУЗ КМИАЦ в разделе «Годовой отчет 2021» (ФИО, должность, телефон, эл.почта)</vt:lpstr>
      <vt:lpstr>Изменения по формам в отчетных формах за 2021 год</vt:lpstr>
      <vt:lpstr>№ 12 «Сведения о числе заболеваний, зарегистрированных у пациентов, проживающих в районе обслуживания медицинской организации»  № 12 «Сведения о числе заболеваний, зарегистрированных у пациентов, проживающих в районе обслуживания медицинской организации»  № 14 «Сведения о мо и подразделениях, оказывающих помощь в стационарных условиях  № 30 «Сведения о медицинской организации»;   ! Введена новая форма № 64 - приказом Минздрава России   от    22.10.2020 г. № 1138н. </vt:lpstr>
      <vt:lpstr>форма № 64 - приказом Минздрава России   от    22.10.2020 г. № 1138н. </vt:lpstr>
      <vt:lpstr> Форма 64, раздел 6, т. 6000, 6100 заполняется всеми медицинскими организациями, которые занимаются заготовкой, хранением и использованием донорской крови и ее компонентами.  Данные по т. 6000 формы 64 должны быть равны данным по т.  3200 формы 30 в следующих строках и графах:   </vt:lpstr>
      <vt:lpstr>Эритроцитосодержащие среды: Форма 64, т. 6000, гр.6 сумма строк 3-9, 24-24 =ф. 30,т. 3200 гр. 4, стр.2 Форма 64, т. 6000, гр.8 сумма строк 3-9, 24-24 =ф. 30,т. 3200 гр. 5, стр.2 Концентрат тромбоцитов Форма 64, т. 6000, гр.6 сумма строк 10-19, 26 =ф. 30,т. 3200 гр. 4, стр.4 Форма 64, т. 6000, гр.8 сумма строк 10-19, 26 =ф. 30,т. 3200 гр. 5, стр.4 </vt:lpstr>
      <vt:lpstr>Плазма всех видов Форма 64, т. 6000, гр.6 сумма строк 20-23,27-30 =ф. 30,т. 3200 гр. 4, стр.3 Форма 64, т. 6000, гр.8 сумма строк 20-23,27-30 =ф. 30,т. 3200 гр. 5, стр.3  !!! По гр. 9 т. 5000, 6000 предоставить пояснительную записку с указанием причины утилизации</vt:lpstr>
      <vt:lpstr>Презентация PowerPoint</vt:lpstr>
      <vt:lpstr>1. Общие сведения</vt:lpstr>
      <vt:lpstr>Презентация PowerPoint</vt:lpstr>
      <vt:lpstr>Презентация PowerPoint</vt:lpstr>
      <vt:lpstr>2. Кабинеты, отделения, подразделения</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 строку «3» не включаются отделения (кабинеты), организованные в специализированных онкологических диспансерах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vt:lpstr>
      <vt:lpstr>2) определение группы здоровья, необходимых профилактических, лечебных, реабилитационных и оздоровительных мероприятий для граждан с выявленными хроническими неинфекционными заболеваниями и (или) факторами риска их развития, а также для здоровых граждан; 4) определение группы диспансерного наблюдения граждан с выявленными хроническими неинфекционными заболеваниями и иными заболеваниями (состояниями), включая граждан с высоким и очень высоким сердечно-сосудистым риском. В дополнение к профилактическим медицинским осмотрам и диспансеризации граждане, переболевшие новой коронавирусной инфекцией (COVID-19), проходят углубленную диспансеризацию, включающую исследования и иные медицинские вмешательства в соответствии с перечнем исследований и иных медицинских вмешательств, проводимых в рамках углубленной диспансеризации, установленным программой государственных гарантий бесплатного оказания гражданам медицинской помощи на соответствующий год и плановый период (далее - углубленная диспансеризация). Углубленная диспансеризация также может быть проведена по инициативе гражданина, в отношении которого отсутствуют сведения о перенесенном заболевании новой коронавирусной инфекцией (COVID-19).  </vt:lpstr>
      <vt:lpstr>Таблица 2510 «Профилактические осмотры и диспансеризация, проведенные медицинской организацией»* </vt:lpstr>
      <vt:lpstr>Таблица 2510 «Профилактические осмотры и диспансеризация, проведенные медицинской организацией»*  </vt:lpstr>
      <vt:lpstr>Таблица 2510 «Профилактические осмотры и диспансеризация, проведенные медицинской организацией»*  </vt:lpstr>
      <vt:lpstr>Презентация PowerPoint</vt:lpstr>
      <vt:lpstr>Таблица 2514 </vt:lpstr>
      <vt:lpstr>    Внесены изменения в таблицу  2515 (Медицинское освидетельствование лиц на состояние алкогольного, наркотического и иного токсического опьянения, проведенное специалистами медицинских организаций)  </vt:lpstr>
      <vt:lpstr>Таблица 2516 </vt:lpstr>
      <vt:lpstr>Таблица 2600 </vt:lpstr>
      <vt:lpstr>Таблица 2610 </vt:lpstr>
      <vt:lpstr>Таблица 2611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ВАЖНО!  ОБЪЕМ ТРАНСФУЗИОННЫХ СРЕДСТВ УКАЗЫВАЕТСЯ В ЛИТРАХ НЕ ПУТАТЬ С ДОЗАМИ Обратить внимание на показатели  -   объем на одно переливание и на одного пациента,  а также число переливаний на одного пациента  т. 3200 ф. 30 должна сверяться с т. 6.1, раздел 6 ф. 64 </vt:lpstr>
      <vt:lpstr>Таблица 5600 </vt:lpstr>
      <vt:lpstr>Табл.7000</vt:lpstr>
      <vt:lpstr>Таблица 7001</vt:lpstr>
      <vt:lpstr>Презентация PowerPoint</vt:lpstr>
      <vt:lpstr>Таблица 7004 </vt:lpstr>
      <vt:lpstr>При заполнении раздела VIII «Техническое состояние зданий» ФФСН №30 следует иметь в виду</vt:lpstr>
      <vt:lpstr>Таблица 8000 </vt:lpstr>
      <vt:lpstr>Форма   30 - село</vt:lpstr>
      <vt:lpstr>Обязательна сверка формы 30 с формой зо- село Например: количество ФАП, ФП, здания, штаты, посещения и т.д. </vt:lpstr>
      <vt:lpstr>Благодарю за внимание      Заведующая отделом статистики  Шумакова Ольга Викторовна                    т.8 (3842) 68-05-02, д.4081    shov@kuzdrav.ru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Направления развития медицинскойнауки</dc:title>
  <dc:creator>Apple</dc:creator>
  <cp:lastModifiedBy>Каменская Елена Сергеевна</cp:lastModifiedBy>
  <cp:revision>1242</cp:revision>
  <cp:lastPrinted>2021-11-30T03:53:08Z</cp:lastPrinted>
  <dcterms:created xsi:type="dcterms:W3CDTF">2012-08-30T01:27:20Z</dcterms:created>
  <dcterms:modified xsi:type="dcterms:W3CDTF">2022-01-13T03:57:17Z</dcterms:modified>
</cp:coreProperties>
</file>