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8" r:id="rId2"/>
    <p:sldId id="259" r:id="rId3"/>
    <p:sldId id="262" r:id="rId4"/>
    <p:sldId id="264" r:id="rId5"/>
    <p:sldId id="265" r:id="rId6"/>
    <p:sldId id="274" r:id="rId7"/>
    <p:sldId id="275" r:id="rId8"/>
    <p:sldId id="266" r:id="rId9"/>
    <p:sldId id="272" r:id="rId10"/>
    <p:sldId id="367" r:id="rId11"/>
    <p:sldId id="277" r:id="rId12"/>
    <p:sldId id="368" r:id="rId13"/>
    <p:sldId id="370" r:id="rId14"/>
    <p:sldId id="366" r:id="rId15"/>
    <p:sldId id="280" r:id="rId16"/>
    <p:sldId id="282" r:id="rId17"/>
    <p:sldId id="284" r:id="rId18"/>
    <p:sldId id="287" r:id="rId19"/>
    <p:sldId id="288" r:id="rId20"/>
    <p:sldId id="289" r:id="rId21"/>
    <p:sldId id="291" r:id="rId22"/>
    <p:sldId id="292" r:id="rId23"/>
    <p:sldId id="295" r:id="rId24"/>
    <p:sldId id="297" r:id="rId25"/>
    <p:sldId id="298" r:id="rId26"/>
    <p:sldId id="299" r:id="rId27"/>
    <p:sldId id="301" r:id="rId28"/>
    <p:sldId id="302" r:id="rId29"/>
    <p:sldId id="304" r:id="rId30"/>
    <p:sldId id="305" r:id="rId31"/>
    <p:sldId id="306" r:id="rId32"/>
    <p:sldId id="307" r:id="rId33"/>
    <p:sldId id="309" r:id="rId34"/>
    <p:sldId id="310" r:id="rId35"/>
    <p:sldId id="311" r:id="rId36"/>
    <p:sldId id="312" r:id="rId37"/>
    <p:sldId id="314" r:id="rId38"/>
    <p:sldId id="318" r:id="rId39"/>
    <p:sldId id="319" r:id="rId40"/>
    <p:sldId id="321" r:id="rId41"/>
    <p:sldId id="322" r:id="rId42"/>
    <p:sldId id="324" r:id="rId43"/>
    <p:sldId id="325" r:id="rId44"/>
    <p:sldId id="326" r:id="rId45"/>
    <p:sldId id="328" r:id="rId46"/>
    <p:sldId id="329" r:id="rId47"/>
    <p:sldId id="331" r:id="rId48"/>
    <p:sldId id="332" r:id="rId49"/>
    <p:sldId id="334" r:id="rId50"/>
    <p:sldId id="335" r:id="rId51"/>
    <p:sldId id="337" r:id="rId52"/>
    <p:sldId id="369" r:id="rId53"/>
    <p:sldId id="338" r:id="rId54"/>
    <p:sldId id="339" r:id="rId55"/>
    <p:sldId id="357" r:id="rId56"/>
    <p:sldId id="358" r:id="rId57"/>
    <p:sldId id="364" r:id="rId58"/>
    <p:sldId id="359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33CC"/>
    <a:srgbClr val="CC3300"/>
    <a:srgbClr val="90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047" autoAdjust="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3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3075" name="Прямоугольник 20"/>
          <p:cNvSpPr>
            <a:spLocks noChangeArrowheads="1"/>
          </p:cNvSpPr>
          <p:nvPr/>
        </p:nvSpPr>
        <p:spPr bwMode="auto">
          <a:xfrm>
            <a:off x="900113" y="1557338"/>
            <a:ext cx="77755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ЗАРЕГИСТРИРОВАННЫХ У                   ПАЦИЕНТОВ, ПРОЖИВАЮЩИХ          В РАЙОНЕ ОБСЛУЖИВАНИЯ                МЕДИЦИНСКОЙ ОРГАНИЗАЦИИ </a:t>
            </a:r>
            <a:b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</a:t>
            </a:r>
            <a:endParaRPr lang="ru-RU" alt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</a:t>
            </a:r>
          </a:p>
        </p:txBody>
      </p:sp>
    </p:spTree>
    <p:extLst>
      <p:ext uri="{BB962C8B-B14F-4D97-AF65-F5344CB8AC3E}">
        <p14:creationId xmlns:p14="http://schemas.microsoft.com/office/powerpoint/2010/main" val="17072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072867"/>
              </p:ext>
            </p:extLst>
          </p:nvPr>
        </p:nvGraphicFramePr>
        <p:xfrm>
          <a:off x="971600" y="1484784"/>
          <a:ext cx="7632848" cy="1989634"/>
        </p:xfrm>
        <a:graphic>
          <a:graphicData uri="http://schemas.openxmlformats.org/drawingml/2006/table">
            <a:tbl>
              <a:tblPr/>
              <a:tblGrid>
                <a:gridCol w="5112568"/>
                <a:gridCol w="1296144"/>
                <a:gridCol w="1224136"/>
              </a:tblGrid>
              <a:tr h="24805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врожденные аномалии (пороки развития), деформации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хромосомные нарушения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18.0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Q00-Q99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врожденные аномалии (пороки развития) нервной системы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Q00-Q07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врожденные аномалии системы кровообращения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Q20-Q28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расщелина губы и неба (заячья губа и волчья пасть)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Q35-Q37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хромосомные аномалии,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классифицированные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других рубриках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Q90-Q99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980728"/>
            <a:ext cx="7632848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1500 добавлена новая строка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3789040"/>
            <a:ext cx="756084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3000 и 4000 добавлены новые строки: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971600" y="4437112"/>
          <a:ext cx="7632848" cy="922834"/>
        </p:xfrm>
        <a:graphic>
          <a:graphicData uri="http://schemas.openxmlformats.org/drawingml/2006/table">
            <a:tbl>
              <a:tblPr/>
              <a:tblGrid>
                <a:gridCol w="5112568"/>
                <a:gridCol w="1296144"/>
                <a:gridCol w="1224136"/>
              </a:tblGrid>
              <a:tr h="248057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неинфекционный энтерит и колит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K50-K52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болезнь Крона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12.4.1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K50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язвенный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колит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12.4.2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K51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6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37"/>
          <p:cNvSpPr>
            <a:spLocks noChangeArrowheads="1"/>
          </p:cNvSpPr>
          <p:nvPr/>
        </p:nvSpPr>
        <p:spPr bwMode="auto">
          <a:xfrm>
            <a:off x="1331640" y="162462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187624" y="980728"/>
            <a:ext cx="7344816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ru-RU" sz="1800" dirty="0">
                <a:solidFill>
                  <a:schemeClr val="tx1"/>
                </a:solidFill>
              </a:rPr>
              <a:t>   (1004, 2004, </a:t>
            </a:r>
            <a:r>
              <a:rPr lang="ru-RU" sz="1800" dirty="0" smtClean="0">
                <a:solidFill>
                  <a:schemeClr val="tx1"/>
                </a:solidFill>
              </a:rPr>
              <a:t>3004, 4004</a:t>
            </a:r>
            <a:r>
              <a:rPr lang="ru-RU" sz="1800" dirty="0">
                <a:solidFill>
                  <a:schemeClr val="tx1"/>
                </a:solidFill>
              </a:rPr>
              <a:t>)     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Число лиц с болезнями системы кровообращения, </a:t>
            </a:r>
            <a:r>
              <a:rPr lang="ru-RU" sz="1800" dirty="0" smtClean="0">
                <a:solidFill>
                  <a:schemeClr val="tx1"/>
                </a:solidFill>
              </a:rPr>
              <a:t>состоящих </a:t>
            </a:r>
            <a:r>
              <a:rPr lang="ru-RU" sz="1800" dirty="0">
                <a:solidFill>
                  <a:schemeClr val="tx1"/>
                </a:solidFill>
              </a:rPr>
              <a:t>под диспансерное наблюдение (стр. 10.0 гр. 8) 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 </a:t>
            </a:r>
            <a:r>
              <a:rPr lang="ru-RU" sz="1800" dirty="0">
                <a:solidFill>
                  <a:schemeClr val="tx1"/>
                </a:solidFill>
              </a:rPr>
              <a:t>________, из них </a:t>
            </a:r>
            <a:r>
              <a:rPr lang="ru-RU" sz="1800" dirty="0" smtClean="0">
                <a:solidFill>
                  <a:schemeClr val="tx1"/>
                </a:solidFill>
              </a:rPr>
              <a:t>снято </a:t>
            </a:r>
            <a:r>
              <a:rPr lang="ru-RU" sz="1800" dirty="0">
                <a:solidFill>
                  <a:schemeClr val="tx1"/>
                </a:solidFill>
              </a:rPr>
              <a:t>2 </a:t>
            </a:r>
            <a:r>
              <a:rPr lang="ru-RU" sz="1800" dirty="0" smtClean="0">
                <a:solidFill>
                  <a:schemeClr val="tx1"/>
                </a:solidFill>
              </a:rPr>
              <a:t>_______, из них умерло из (графы 2) 3_____,из них умерло от болезней кровообращения (из графы3) 4______.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endParaRPr lang="ru-RU" altLang="ru-RU" sz="4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flipH="1">
            <a:off x="611560" y="2565400"/>
            <a:ext cx="74241" cy="34680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2564904"/>
            <a:ext cx="756084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новая таблица 3005: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358207"/>
            <a:ext cx="7992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В графу </a:t>
            </a:r>
            <a:r>
              <a:rPr lang="ru-RU" sz="1400" dirty="0" smtClean="0">
                <a:cs typeface="Times New Roman" pitchFamily="18" charset="0"/>
              </a:rPr>
              <a:t>1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 включаются все взрослые пациенты с болезнями кровообращения, состоящие в отчетном году под диспансерным наблюдением.</a:t>
            </a:r>
          </a:p>
          <a:p>
            <a:pPr marL="228600" lvl="0" indent="-228600"/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графу </a:t>
            </a:r>
            <a:r>
              <a:rPr lang="ru-RU" sz="1400" dirty="0" smtClean="0">
                <a:cs typeface="Times New Roman" pitchFamily="18" charset="0"/>
              </a:rPr>
              <a:t>2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 включаются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все взрослые пациенты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из графы 1, снятые с диспансерного наблюдения в отчетном году по всем основаниям (переезд, смерть и т.д.)</a:t>
            </a:r>
          </a:p>
          <a:p>
            <a:pPr marL="228600" indent="-228600"/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В графу </a:t>
            </a:r>
            <a:r>
              <a:rPr lang="ru-RU" sz="1400" dirty="0" smtClean="0">
                <a:cs typeface="Times New Roman" pitchFamily="18" charset="0"/>
              </a:rPr>
              <a:t>3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 включаются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все взрослые пациенты из графы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2, снятые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с диспансерного наблюдения в отчетном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по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причине смерти.</a:t>
            </a:r>
          </a:p>
          <a:p>
            <a:pPr marL="228600" lvl="0" indent="-228600"/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В графу </a:t>
            </a:r>
            <a:r>
              <a:rPr lang="ru-RU" sz="1400" dirty="0" smtClean="0">
                <a:cs typeface="Times New Roman" pitchFamily="18" charset="0"/>
              </a:rPr>
              <a:t>4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 включаются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все взрослые пациенты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из графы 3, снятые с диспансерного наблюдения  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отчетном </a:t>
            </a:r>
            <a:r>
              <a:rPr lang="ru-RU" sz="1400" dirty="0">
                <a:solidFill>
                  <a:srgbClr val="FF0000"/>
                </a:solidFill>
                <a:cs typeface="Times New Roman" pitchFamily="18" charset="0"/>
              </a:rPr>
              <a:t>году 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по причине смерти от болезней системы кровообращения.</a:t>
            </a:r>
            <a:endParaRPr lang="ru-RU" sz="1400" dirty="0">
              <a:solidFill>
                <a:srgbClr val="FF0000"/>
              </a:solidFill>
              <a:cs typeface="Times New Roman" pitchFamily="18" charset="0"/>
            </a:endParaRPr>
          </a:p>
          <a:p>
            <a:pPr marL="228600" indent="-228600"/>
            <a:endParaRPr lang="ru-RU" sz="1400" dirty="0">
              <a:cs typeface="Times New Roman" pitchFamily="18" charset="0"/>
            </a:endParaRPr>
          </a:p>
          <a:p>
            <a:pPr marL="228600" lvl="0" indent="-228600"/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5576" y="3140387"/>
            <a:ext cx="792088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(3005)  Числ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 в  соответствии  с  Федеральным  законом  «О  государственной социальной помощи» от 17.07.1999 № 178-ФЗ 1 __________ ,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2 __________.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476672"/>
            <a:ext cx="8280920" cy="5040560"/>
          </a:xfrm>
        </p:spPr>
        <p:txBody>
          <a:bodyPr/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лиц,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в два года отсчитывается от последнего сердечно-сосудистого события.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230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552" y="836712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143000" y="548680"/>
            <a:ext cx="7772400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Возраст </a:t>
            </a:r>
            <a:r>
              <a:rPr lang="ru-RU" sz="1600" dirty="0">
                <a:solidFill>
                  <a:srgbClr val="002060"/>
                </a:solidFill>
              </a:rPr>
              <a:t>мужчин и женщин трудоспособного и старше трудоспособного возраста, для составления годового статистического отчета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(приказ РОССТАТА  </a:t>
            </a:r>
            <a:r>
              <a:rPr lang="ru-RU" sz="1600" dirty="0">
                <a:solidFill>
                  <a:srgbClr val="002060"/>
                </a:solidFill>
              </a:rPr>
              <a:t>№409 от 17 июля 2019 г</a:t>
            </a:r>
            <a:r>
              <a:rPr lang="ru-RU" sz="1600" dirty="0" smtClean="0">
                <a:solidFill>
                  <a:srgbClr val="002060"/>
                </a:solidFill>
              </a:rPr>
              <a:t>.)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ПФР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618" y="2082899"/>
            <a:ext cx="6385766" cy="44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7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684213" y="2276475"/>
            <a:ext cx="8064500" cy="23764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12</a:t>
            </a: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043609" y="764704"/>
            <a:ext cx="7705104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смерть, переезд на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место жительства и др.)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</a:t>
            </a: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8 и графы 14 не создают  движение диспансерной группы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строкам таблиц 1000, 2000, 3000, 4000 </a:t>
            </a:r>
          </a:p>
          <a:p>
            <a:pPr algn="ctr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15, </a:t>
            </a:r>
          </a:p>
          <a:p>
            <a:pPr algn="ctr">
              <a:defRPr/>
            </a:pPr>
            <a:r>
              <a:rPr lang="ru-RU" altLang="ru-RU" sz="18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строкам </a:t>
            </a:r>
            <a:r>
              <a:rPr lang="ru-RU" altLang="ru-RU" sz="18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6.0 (психические расстройства и расстройства поведения)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333375"/>
            <a:ext cx="6858000" cy="71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800" smtClean="0"/>
              <a:t>.</a:t>
            </a:r>
          </a:p>
        </p:txBody>
      </p:sp>
      <p:sp>
        <p:nvSpPr>
          <p:cNvPr id="34820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475656" y="908720"/>
            <a:ext cx="6858000" cy="51126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1001, 1002, 1003, 1004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1601, 1650, 1700, 1800, 1900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2001, 2003, 2004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3002, 3003, 3004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4001, 4003, 4004</a:t>
            </a:r>
          </a:p>
          <a:p>
            <a:pPr>
              <a:defRPr/>
            </a:pPr>
            <a:endParaRPr lang="ru-RU" altLang="ru-RU" sz="14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1100,2100,3100,4100</a:t>
            </a:r>
          </a:p>
          <a:p>
            <a:pPr>
              <a:defRPr/>
            </a:pPr>
            <a:endParaRPr lang="ru-RU" altLang="ru-RU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заполняются в соответствии с требованиями по заполнению формы 12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49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250825" y="2060575"/>
            <a:ext cx="87137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4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</a:p>
        </p:txBody>
      </p:sp>
    </p:spTree>
    <p:extLst>
      <p:ext uri="{BB962C8B-B14F-4D97-AF65-F5344CB8AC3E}">
        <p14:creationId xmlns:p14="http://schemas.microsoft.com/office/powerpoint/2010/main" val="2080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827584" y="620688"/>
            <a:ext cx="8102134" cy="627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организациями, входящие в  номенклатуру  медицинских  организаций,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вающие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медицинскую  помощь  в  амбулаторных  условиях (приказ Минздрава  России  от 6  августа  2013 г.  № 529н «Об утверждении номенклатуры медицинских организаций», зарегистрирован Министерством юстиции Российской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13.09.2013 № 29950, в соответствии с приказом от 21 июля 2016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го-да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 355 «Об  утверждении  статистического  инструментария  для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Министерством здравоохранения Российской Федерации федерального  статистического  наблюдения  в  сфере  охраны  здоровья»  Федеральной службы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статистики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Организация, имеющая в своем составе подразделения, оказывающие медицинскую помощь в амбулаторных  условиях  и ведущая только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консультативный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прием, составляет  форму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соответствующим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строкам лишь в том случае, если в данной  организации  у пациентов  не  только выявляются  эти заболевания, но  и осуществляется их лечение,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наблюдение за пациентами.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форма 12 формируется 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2021 год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250825" y="765175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900410"/>
              </p:ext>
            </p:extLst>
          </p:nvPr>
        </p:nvGraphicFramePr>
        <p:xfrm>
          <a:off x="1214414" y="1428735"/>
          <a:ext cx="7715303" cy="4404360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78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072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23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41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8292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292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8436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545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56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414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1414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56010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99813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8215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0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32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диспансер-ное наблю-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1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491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959" name="Прямоугольник 4"/>
          <p:cNvSpPr>
            <a:spLocks noChangeArrowheads="1"/>
          </p:cNvSpPr>
          <p:nvPr/>
        </p:nvSpPr>
        <p:spPr bwMode="auto">
          <a:xfrm>
            <a:off x="1331639" y="5300663"/>
            <a:ext cx="763297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12 - выявлено при диспансеризации определенных групп взрослого населения (гр. 12) – следует читать -  выявлено при диспансеризации</a:t>
            </a:r>
            <a:b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17518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755650" y="2492375"/>
            <a:ext cx="75612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b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229315"/>
              </p:ext>
            </p:extLst>
          </p:nvPr>
        </p:nvGraphicFramePr>
        <p:xfrm>
          <a:off x="899593" y="1246188"/>
          <a:ext cx="7704658" cy="4726905"/>
        </p:xfrm>
        <a:graphic>
          <a:graphicData uri="http://schemas.openxmlformats.org/drawingml/2006/table">
            <a:tbl>
              <a:tblPr/>
              <a:tblGrid>
                <a:gridCol w="19935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36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40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896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82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540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268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5408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1995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136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8821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8961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1995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75604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222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№ строк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Код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 МКБ-10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15): юноши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83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них: 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4):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9):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10)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52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диспансер-ное наблю-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 впервые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 жизни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установ- ленным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-осмотре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определен-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групп взрослого населения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13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16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1246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 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Е00-Е89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228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яичников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яичек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5.8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Е29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3874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мочеполовой системы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N00-N99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Помните о данных строчках (только юноши)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предстательной железы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15.5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N40-N42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доброкачественная дисплазия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молочной железы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60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воспалительные болезни женских тазовых органов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N70-N73, 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N75-N76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2667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из них: сальпингит и оофорит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.1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эндометриоз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эрозия и эктропион шейки матки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N86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расстройства менструаций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15.1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91-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773238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2400" b="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403648" y="1268413"/>
            <a:ext cx="7344816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заболеваниях, выявленных у  больных, поступивших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минуя поликлинику, следует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отчёт на общих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нованиях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latinLnBrk="1" hangingPunct="1"/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Талон амбулаторного пациента  может  быть  заполнен в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и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поликлинику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  в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поликлинике на основании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latinLnBrk="1"/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стационарного больного.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latinLnBrk="1"/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latinLnBrk="1"/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Каждый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  острого заболевания зарегистрированный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текущем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 не подлежит  перерегистрации  в  следующем. 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разработок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проявлениям основного заболевания  и только вместе с кодом основного заболевания.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just" eaLnBrk="1" latinLnBrk="1" hangingPunct="1"/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1619672" y="1052513"/>
            <a:ext cx="7128792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последствий и др.) регистрируются столько раз, сколько они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возника-ют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1115616" y="692696"/>
            <a:ext cx="727305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 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</a:t>
            </a:r>
            <a:b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типах учреждений берутся из различных источников:</a:t>
            </a:r>
            <a:b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b="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др</a:t>
            </a:r>
            <a:r>
              <a:rPr lang="ru-RU" altLang="ru-RU" sz="1800" b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Мониторинги</a:t>
            </a:r>
            <a:endParaRPr lang="ru-RU" altLang="ru-RU" sz="1800" b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116013" y="981075"/>
            <a:ext cx="6911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1285853" y="1785926"/>
            <a:ext cx="7462860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строкам  9.2.1, 10.1, 10.4.1.1, 10.4.2, 10.4.3, 10.4.4,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10.5.1, 10.5.2, 10.5.3, 10.6.1, 10.6.2, 10.6.3, 10.6.4, 10.6.7,11.1, 11.1.1, 11.1.2, 11.2, 11.3, 11.4, 17.0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строке  20.0 может  быть неравенство на коды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Т90-Т98, больных вибрационной болезнью (</a:t>
            </a:r>
            <a:r>
              <a:rPr lang="ru-RU" altLang="ru-RU" sz="2400" b="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др.профза-болевания</a:t>
            </a: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b="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2.1,  2.2,  7.1,  7.1.1,  7.1.2,  12.9.1</a:t>
            </a:r>
          </a:p>
        </p:txBody>
      </p:sp>
    </p:spTree>
    <p:extLst>
      <p:ext uri="{BB962C8B-B14F-4D97-AF65-F5344CB8AC3E}">
        <p14:creationId xmlns:p14="http://schemas.microsoft.com/office/powerpoint/2010/main" val="4027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285720" y="0"/>
            <a:ext cx="8715436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обратился за медицинской помощью, минуя  поликлинику, в больницу, то «Талон  амбулаторного пациента» (далее –Талон) заполняют в поликлинике после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пациента из стационара на основании «Выписного эпикриза».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При этом если пациент пришел на прием, то в Талоне производится отметка 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рации  всех заболеваний для включения этих сведений в форму федерального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на  прием  не  пришел, то в Талоне регистрируются все заболевания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отметки о посещении. В Талоне также должно  быть  зарегистрировано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поводу  заболевания, включающие в себя одно или несколько посещений,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ре-зультате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цель обращения достигнута. При  заполнении  Талона врач   также делает отметки о дате впервые выявленного основного и сопутствующих заболеваний,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взятии и снятии с диспансерного учета. Эта данные  необходимы для заполнения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федерального статистического наблюдения № 12.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внимание: на несоответствие между формами 12 и 14 по инфарктам миокарда и инсультам.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пролеченные, умершие, а заболеваемости нет.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Перинатальные состояния у детей первого года жизни ф.32 и ф.12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ф.12 должны входить только диагнозы, а не симптомы!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683568" y="980728"/>
            <a:ext cx="7992888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2. Некоторые инфекционные и паразитарные болезни. 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А00-В99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3. Новообразования.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крови, кроветворных органов и отдельные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27305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Болезни эндокринной системы, расстройства питания и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веществ. Е00-Е90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46905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(0-14 лет включительно) - 1000, 1001, 1002, 1003, 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1004, 1100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- 2000, 2001, 2003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2004,  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3004, 3100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 мужчин) - 4000, 4001, 4003, </a:t>
            </a:r>
            <a:r>
              <a:rPr lang="ru-RU" sz="1800" kern="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4004, 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kern="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2021г</a:t>
            </a:r>
            <a:r>
              <a:rPr lang="ru-RU" sz="1800" kern="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. </a:t>
            </a:r>
            <a:r>
              <a:rPr lang="ru-RU" sz="1800" kern="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взрослые старше трудоспособного возраста: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kern="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56 л-женщины и 61г. мужчины</a:t>
            </a:r>
            <a:endParaRPr lang="ru-RU" sz="1800" b="0" kern="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5100.</a:t>
            </a:r>
            <a:r>
              <a:rPr lang="ru-RU" sz="1800" b="0" kern="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Прямоугольник 2"/>
          <p:cNvSpPr>
            <a:spLocks noChangeArrowheads="1"/>
          </p:cNvSpPr>
          <p:nvPr/>
        </p:nvSpPr>
        <p:spPr bwMode="auto">
          <a:xfrm>
            <a:off x="1547664" y="2133600"/>
            <a:ext cx="7200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Психические расстройства и расстройства поведения. </a:t>
            </a:r>
          </a:p>
          <a:p>
            <a:pPr algn="just" eaLnBrk="1" latinLnBrk="1" hangingPunct="1">
              <a:defRPr/>
            </a:pPr>
            <a: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10, 11, 36, 37 (за минусом диагнозов со*)  и  с обязательным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дви-жением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диспансерной группы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8 – графа 14 = графа 15</a:t>
            </a:r>
          </a:p>
          <a:p>
            <a:pPr algn="ctr" eaLnBrk="1" latinLnBrk="1" hangingPunct="1">
              <a:defRPr/>
            </a:pPr>
            <a: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472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Прямоугольник 2"/>
          <p:cNvSpPr>
            <a:spLocks noChangeArrowheads="1"/>
          </p:cNvSpPr>
          <p:nvPr/>
        </p:nvSpPr>
        <p:spPr bwMode="auto">
          <a:xfrm>
            <a:off x="1475655" y="620713"/>
            <a:ext cx="7057157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Деменция  при болезни Альцгеймера (G30.-+)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F02*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Деменция при других болезнях, классифицированных в других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рубриках</a:t>
            </a:r>
          </a:p>
          <a:p>
            <a:pPr algn="ctr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G30.1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Поздняя 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G30.8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формы болезни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 неуточненная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G20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Паркинсона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0" name="Прямоугольник 3"/>
          <p:cNvSpPr>
            <a:spLocks noChangeArrowheads="1"/>
          </p:cNvSpPr>
          <p:nvPr/>
        </p:nvSpPr>
        <p:spPr bwMode="auto">
          <a:xfrm>
            <a:off x="1619250" y="5229225"/>
            <a:ext cx="71292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b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927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381554" y="476672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нервной системы.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403350" y="1928802"/>
            <a:ext cx="738349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Строка 7.0. Вегетативные расстройства, которые проявляются в нару-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регуляции сердечно-сосудистой, дыхательной и др. систем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низма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могут быть синдромом таких заболеваний, как: гипертоническая болезнь, хроническая ишемическая болезнь сердца, эндокринные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наруше-ния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стройства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вегетативной нервной системы кодируются G90.8,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соматофор-мная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взрослых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парезов, параличей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МЗ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 РФ от 26 апреля 2011 г. №14-9/10/2-4150).</a:t>
            </a:r>
          </a:p>
        </p:txBody>
      </p:sp>
    </p:spTree>
    <p:extLst>
      <p:ext uri="{BB962C8B-B14F-4D97-AF65-F5344CB8AC3E}">
        <p14:creationId xmlns:p14="http://schemas.microsoft.com/office/powerpoint/2010/main" val="1323132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глаза и его придаточного аппарата. Н00-Н59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1412875"/>
            <a:ext cx="6984776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уха и сосцевидного отростка. Н60-Н95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3074988"/>
            <a:ext cx="712879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348770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116632"/>
            <a:ext cx="676875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Класс10. Болезни системы кровообращения. </a:t>
            </a:r>
            <a: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72816"/>
            <a:ext cx="74881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buFont typeface="Arial" pitchFamily="34" charset="0"/>
              <a:buChar char="•"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Строка 10.2 (хронические ревматические болезни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сердца)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Если было обострение заболевания, то учитывается по строке 10.1, а в строку 10.2 не включается (регистрируется с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(+).</a:t>
            </a:r>
            <a:endParaRPr lang="ru-RU" altLang="ru-RU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187624" y="1628800"/>
            <a:ext cx="727280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Графы 4 и 9 не равны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142976" y="857232"/>
            <a:ext cx="7461472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– острое состояние   (впервые равно всего), </a:t>
            </a:r>
            <a:endParaRPr lang="ru-RU" altLang="ru-RU" sz="20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Д-наблюдение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по I25.8 (при переходе в ОИМ), либо по I20 (стр. 10.4.1) –  при стабилизации состояния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острыми, повторными инфарктами миокарда острыми нарушениями мозгового кровообращения наблюдаются в </a:t>
            </a: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en-US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  <a:endParaRPr lang="ru-RU" altLang="ru-RU" sz="2000" b="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971600" y="980728"/>
            <a:ext cx="763284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itchFamily="18" charset="0"/>
              </a:rPr>
              <a:t>, на основании жалоб пациента, осмотра и дополнительного обследования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/>
              <a:t>Вопрос</a:t>
            </a:r>
            <a:r>
              <a:rPr lang="ru-RU" sz="1800" dirty="0" smtClean="0"/>
              <a:t>: Входят </a:t>
            </a:r>
            <a:r>
              <a:rPr lang="ru-RU" sz="1800" dirty="0"/>
              <a:t>ли в графу 4 табл.3000, 4000 формы 12«Зарегистрировано заболеваний всего» случаи смерти по острым состояниям(коды: J12-J16, J18, I60, I61, I62, I63, I64, I21 и т.д</a:t>
            </a:r>
            <a:r>
              <a:rPr lang="ru-RU" sz="1800" dirty="0" smtClean="0"/>
              <a:t>.)? </a:t>
            </a:r>
            <a:r>
              <a:rPr lang="ru-RU" sz="1800" b="1" dirty="0" smtClean="0"/>
              <a:t>ДА</a:t>
            </a:r>
            <a:r>
              <a:rPr lang="ru-RU" sz="1800" b="1" dirty="0"/>
              <a:t>!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1259633" y="1484784"/>
            <a:ext cx="7488832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10.6.7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(код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I69)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«последствия цереброваскулярных болезней» диагноз используется только в случае смерти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10.6.7 заполняются графы 4, 9 и они равны.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971600" y="332656"/>
            <a:ext cx="79215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11. Болезни органов дыхания. </a:t>
            </a:r>
            <a: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285852" y="1500174"/>
            <a:ext cx="72008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этим строкам графы 4 и 9 таблиц 1000, 2000, 3000 и 4000 равны.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691680" y="1"/>
            <a:ext cx="619343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Класс 12. Болезни органов пищеварения.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611560" y="2348880"/>
            <a:ext cx="782722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Стоматологические поликлиники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внимание,  в районных поликлиниках высокая первичная заболеваемость  органов пищеварения!!</a:t>
            </a:r>
          </a:p>
          <a:p>
            <a:pPr algn="just" ea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Ленинск-</a:t>
            </a:r>
            <a:r>
              <a:rPr lang="ru-RU" alt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Кузнецкий,Топкинский,Яйский,Тяжинский,Новокузнецкий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районы,г.Новокузнецк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!!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815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зубов; легкой формой пародонтита, тяжелой формой; пародонтозом; хроническими гингивитами, стоматитами,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нервов; хроническими остеомиелитами костей лица; хроническим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пазухи; хроническим воспалением слюнных желез; предраковыми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области; зубочелюстными аномалиями; врожденными и приобретенными деформациями челюстей. Приказ от 30 мая 1986 №770 о порядке проведения всеобщей  диспансеризации населения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Прямоугольник 1"/>
          <p:cNvSpPr>
            <a:spLocks noChangeArrowheads="1"/>
          </p:cNvSpPr>
          <p:nvPr/>
        </p:nvSpPr>
        <p:spPr bwMode="auto">
          <a:xfrm>
            <a:off x="827584" y="332656"/>
            <a:ext cx="734481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кожи и подкожной клетчатки.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L00-L99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187624" y="1266207"/>
            <a:ext cx="74168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14.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238134" y="2060848"/>
            <a:ext cx="734481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учёту подлежат сколиозы, плоскостопие,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itchFamily="18" charset="0"/>
              </a:rPr>
              <a:t>       Сколиоз –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itchFamily="18" charset="0"/>
              </a:rPr>
              <a:t>М41</a:t>
            </a:r>
          </a:p>
          <a:p>
            <a:pPr algn="just"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    Плоско-вальгусная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Плоско-</a:t>
            </a:r>
            <a:r>
              <a:rPr lang="ru-RU" altLang="ru-RU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варусная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Плоскостопие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Таким 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Нарушение осанки включать в строку 14.0. 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403648" y="1340768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043608" y="620688"/>
            <a:ext cx="770485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15. Болезни мочеполовой системы.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331640" y="1700808"/>
            <a:ext cx="734481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15.9 -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15.11 -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15.12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Беременность, роды и послеродовый период. О00-О99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2211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Ранее известную и  зарегистрированную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755576" y="260648"/>
            <a:ext cx="806489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17.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971600" y="1737976"/>
            <a:ext cx="76326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(симптомы) кодированию не подлежат.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Врожденные аномалии (пороки развития), деформации и хромосомные нарушения.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Q00-Q99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2565400"/>
            <a:ext cx="72010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3875088"/>
            <a:ext cx="72010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 течение года (+), из графы 9;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юношах.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259632" y="404664"/>
            <a:ext cx="74160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20.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238134" y="1700808"/>
            <a:ext cx="727204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Графы 4 и 9 могут быть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равны,тогда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пояснительная записка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- G44.3,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- G45.8,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- G93.8,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- F07.2,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- G93.4,  относящиеся к патологии нервной системы.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187624" y="116632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Необходимость иммунизация от </a:t>
            </a:r>
            <a:r>
              <a:rPr lang="en-US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-U</a:t>
            </a:r>
            <a:r>
              <a:rPr lang="ru-RU" altLang="ru-RU" sz="1800" b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1800" b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1.9-Z25.8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Осложнения вакцинации - класс внешние причины (осложнения хирургических и терапевтических вмешательств Т88)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8015808" cy="1275928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Класс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21.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U07.1,U07.2 COVID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COVID (</a:t>
            </a:r>
            <a:r>
              <a:rPr lang="ru-RU" sz="1800" dirty="0" smtClean="0">
                <a:solidFill>
                  <a:schemeClr val="tx1"/>
                </a:solidFill>
              </a:rPr>
              <a:t>пневмония это проявление с</a:t>
            </a:r>
            <a:r>
              <a:rPr lang="en-US" sz="1800" dirty="0" err="1" smtClean="0">
                <a:solidFill>
                  <a:schemeClr val="tx1"/>
                </a:solidFill>
              </a:rPr>
              <a:t>ovid</a:t>
            </a:r>
            <a:r>
              <a:rPr lang="ru-RU" sz="1800" dirty="0" smtClean="0">
                <a:solidFill>
                  <a:schemeClr val="tx1"/>
                </a:solidFill>
              </a:rPr>
              <a:t>а</a:t>
            </a:r>
            <a:r>
              <a:rPr lang="en-US" sz="1800" dirty="0" smtClean="0">
                <a:solidFill>
                  <a:schemeClr val="tx1"/>
                </a:solidFill>
              </a:rPr>
              <a:t>,</a:t>
            </a:r>
            <a:r>
              <a:rPr lang="ru-RU" sz="1800" dirty="0" smtClean="0">
                <a:solidFill>
                  <a:schemeClr val="tx1"/>
                </a:solidFill>
              </a:rPr>
              <a:t> осложнение). Регистрации подлежит только </a:t>
            </a:r>
            <a:r>
              <a:rPr lang="en-US" sz="1800" dirty="0" smtClean="0">
                <a:solidFill>
                  <a:schemeClr val="tx1"/>
                </a:solidFill>
              </a:rPr>
              <a:t>COVID</a:t>
            </a:r>
            <a:r>
              <a:rPr lang="ru-RU" sz="1800" dirty="0" smtClean="0">
                <a:solidFill>
                  <a:schemeClr val="tx1"/>
                </a:solidFill>
              </a:rPr>
              <a:t>! И на Д-учет берем и сроки определяет врач (как пневмония)!!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Поступил  в стационар с</a:t>
            </a:r>
            <a:r>
              <a:rPr lang="en-US" sz="1800" dirty="0" smtClean="0">
                <a:solidFill>
                  <a:schemeClr val="tx1"/>
                </a:solidFill>
              </a:rPr>
              <a:t> U</a:t>
            </a:r>
            <a:r>
              <a:rPr lang="ru-RU" sz="1800" dirty="0" smtClean="0">
                <a:solidFill>
                  <a:schemeClr val="tx1"/>
                </a:solidFill>
              </a:rPr>
              <a:t>0</a:t>
            </a:r>
            <a:r>
              <a:rPr lang="en-US" sz="1800" dirty="0" smtClean="0">
                <a:solidFill>
                  <a:schemeClr val="tx1"/>
                </a:solidFill>
              </a:rPr>
              <a:t>7, </a:t>
            </a:r>
            <a:r>
              <a:rPr lang="ru-RU" sz="1800" dirty="0" smtClean="0">
                <a:solidFill>
                  <a:schemeClr val="tx1"/>
                </a:solidFill>
              </a:rPr>
              <a:t>после отрицательного ПЦР теста переведен на долечивание в АПЦ с </a:t>
            </a:r>
            <a:r>
              <a:rPr lang="en-US" sz="1800" dirty="0" smtClean="0">
                <a:solidFill>
                  <a:schemeClr val="tx1"/>
                </a:solidFill>
              </a:rPr>
              <a:t>COVID, </a:t>
            </a:r>
            <a:r>
              <a:rPr lang="ru-RU" sz="1800" dirty="0" smtClean="0">
                <a:solidFill>
                  <a:schemeClr val="tx1"/>
                </a:solidFill>
              </a:rPr>
              <a:t>а не с пневмонией. Выздоровление с </a:t>
            </a:r>
            <a:r>
              <a:rPr lang="en-US" sz="1800" dirty="0" smtClean="0">
                <a:solidFill>
                  <a:schemeClr val="tx1"/>
                </a:solidFill>
              </a:rPr>
              <a:t>U.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127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Талица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071538" y="571480"/>
            <a:ext cx="7604918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ф.10/36,11,37- стр.6.0;  Ф.7-стр.3.0; 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Стр.5.2-сахарный диабет с обл.регистром;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10-кровообращение (инфаркты, инсульты, ревматическая лихорадка, перикардиты, миокардиты) с ф.14;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перинатальные состояния с ф.32;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пневмонии с мониторингами, 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ф.131т. 5001 выявленные впервые заболевания при проведении диспансеризации,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профосмотры</a:t>
            </a: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травмы и отравления с ф.57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Ф.131 по ДД и ПМО необходимо предоставить 10 января 2022г. независимо от сроков сдачи годового отчета!!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межгодовые контроли!!!</a:t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040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331640" y="788988"/>
            <a:ext cx="7488832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583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547663" y="788988"/>
            <a:ext cx="72216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889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Прямоугольник 1"/>
          <p:cNvSpPr>
            <a:spLocks noChangeArrowheads="1"/>
          </p:cNvSpPr>
          <p:nvPr/>
        </p:nvSpPr>
        <p:spPr bwMode="auto">
          <a:xfrm>
            <a:off x="1403648" y="764704"/>
            <a:ext cx="74168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Раев</a:t>
            </a:r>
            <a: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</a:t>
            </a: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 </a:t>
            </a:r>
            <a:r>
              <a:rPr lang="ru-RU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3842-68-05-02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доб.4052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rama@kuzdrav.ru</a:t>
            </a:r>
            <a:endParaRPr lang="ru-RU" altLang="ru-RU" sz="3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(1500)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457207"/>
              </p:ext>
            </p:extLst>
          </p:nvPr>
        </p:nvGraphicFramePr>
        <p:xfrm>
          <a:off x="683567" y="1916831"/>
          <a:ext cx="7992889" cy="3759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6530">
                  <a:extLst>
                    <a:ext uri="{9D8B030D-6E8A-4147-A177-3AD203B41FA5}">
                      <a16:colId xmlns="" xmlns:a16="http://schemas.microsoft.com/office/drawing/2014/main" val="1591322001"/>
                    </a:ext>
                  </a:extLst>
                </a:gridCol>
                <a:gridCol w="346948">
                  <a:extLst>
                    <a:ext uri="{9D8B030D-6E8A-4147-A177-3AD203B41FA5}">
                      <a16:colId xmlns="" xmlns:a16="http://schemas.microsoft.com/office/drawing/2014/main" val="3280641226"/>
                    </a:ext>
                  </a:extLst>
                </a:gridCol>
                <a:gridCol w="650589">
                  <a:extLst>
                    <a:ext uri="{9D8B030D-6E8A-4147-A177-3AD203B41FA5}">
                      <a16:colId xmlns="" xmlns:a16="http://schemas.microsoft.com/office/drawing/2014/main" val="4219894377"/>
                    </a:ext>
                  </a:extLst>
                </a:gridCol>
                <a:gridCol w="358529">
                  <a:extLst>
                    <a:ext uri="{9D8B030D-6E8A-4147-A177-3AD203B41FA5}">
                      <a16:colId xmlns="" xmlns:a16="http://schemas.microsoft.com/office/drawing/2014/main" val="444622609"/>
                    </a:ext>
                  </a:extLst>
                </a:gridCol>
                <a:gridCol w="286017">
                  <a:extLst>
                    <a:ext uri="{9D8B030D-6E8A-4147-A177-3AD203B41FA5}">
                      <a16:colId xmlns="" xmlns:a16="http://schemas.microsoft.com/office/drawing/2014/main" val="3434130414"/>
                    </a:ext>
                  </a:extLst>
                </a:gridCol>
                <a:gridCol w="244223">
                  <a:extLst>
                    <a:ext uri="{9D8B030D-6E8A-4147-A177-3AD203B41FA5}">
                      <a16:colId xmlns="" xmlns:a16="http://schemas.microsoft.com/office/drawing/2014/main" val="4252229652"/>
                    </a:ext>
                  </a:extLst>
                </a:gridCol>
                <a:gridCol w="244223">
                  <a:extLst>
                    <a:ext uri="{9D8B030D-6E8A-4147-A177-3AD203B41FA5}">
                      <a16:colId xmlns="" xmlns:a16="http://schemas.microsoft.com/office/drawing/2014/main" val="3784881022"/>
                    </a:ext>
                  </a:extLst>
                </a:gridCol>
                <a:gridCol w="427013">
                  <a:extLst>
                    <a:ext uri="{9D8B030D-6E8A-4147-A177-3AD203B41FA5}">
                      <a16:colId xmlns="" xmlns:a16="http://schemas.microsoft.com/office/drawing/2014/main" val="4290690"/>
                    </a:ext>
                  </a:extLst>
                </a:gridCol>
                <a:gridCol w="342920">
                  <a:extLst>
                    <a:ext uri="{9D8B030D-6E8A-4147-A177-3AD203B41FA5}">
                      <a16:colId xmlns="" xmlns:a16="http://schemas.microsoft.com/office/drawing/2014/main" val="561452165"/>
                    </a:ext>
                  </a:extLst>
                </a:gridCol>
                <a:gridCol w="326302">
                  <a:extLst>
                    <a:ext uri="{9D8B030D-6E8A-4147-A177-3AD203B41FA5}">
                      <a16:colId xmlns="" xmlns:a16="http://schemas.microsoft.com/office/drawing/2014/main" val="2320634709"/>
                    </a:ext>
                  </a:extLst>
                </a:gridCol>
                <a:gridCol w="414927">
                  <a:extLst>
                    <a:ext uri="{9D8B030D-6E8A-4147-A177-3AD203B41FA5}">
                      <a16:colId xmlns="" xmlns:a16="http://schemas.microsoft.com/office/drawing/2014/main" val="3236370398"/>
                    </a:ext>
                  </a:extLst>
                </a:gridCol>
                <a:gridCol w="414927">
                  <a:extLst>
                    <a:ext uri="{9D8B030D-6E8A-4147-A177-3AD203B41FA5}">
                      <a16:colId xmlns="" xmlns:a16="http://schemas.microsoft.com/office/drawing/2014/main" val="4231924723"/>
                    </a:ext>
                  </a:extLst>
                </a:gridCol>
                <a:gridCol w="411906">
                  <a:extLst>
                    <a:ext uri="{9D8B030D-6E8A-4147-A177-3AD203B41FA5}">
                      <a16:colId xmlns="" xmlns:a16="http://schemas.microsoft.com/office/drawing/2014/main" val="1075184152"/>
                    </a:ext>
                  </a:extLst>
                </a:gridCol>
                <a:gridCol w="411906">
                  <a:extLst>
                    <a:ext uri="{9D8B030D-6E8A-4147-A177-3AD203B41FA5}">
                      <a16:colId xmlns="" xmlns:a16="http://schemas.microsoft.com/office/drawing/2014/main" val="4134120356"/>
                    </a:ext>
                  </a:extLst>
                </a:gridCol>
                <a:gridCol w="437084">
                  <a:extLst>
                    <a:ext uri="{9D8B030D-6E8A-4147-A177-3AD203B41FA5}">
                      <a16:colId xmlns="" xmlns:a16="http://schemas.microsoft.com/office/drawing/2014/main" val="1058893429"/>
                    </a:ext>
                  </a:extLst>
                </a:gridCol>
                <a:gridCol w="437084">
                  <a:extLst>
                    <a:ext uri="{9D8B030D-6E8A-4147-A177-3AD203B41FA5}">
                      <a16:colId xmlns="" xmlns:a16="http://schemas.microsoft.com/office/drawing/2014/main" val="2736326927"/>
                    </a:ext>
                  </a:extLst>
                </a:gridCol>
                <a:gridCol w="428020">
                  <a:extLst>
                    <a:ext uri="{9D8B030D-6E8A-4147-A177-3AD203B41FA5}">
                      <a16:colId xmlns="" xmlns:a16="http://schemas.microsoft.com/office/drawing/2014/main" val="493677856"/>
                    </a:ext>
                  </a:extLst>
                </a:gridCol>
                <a:gridCol w="428020">
                  <a:extLst>
                    <a:ext uri="{9D8B030D-6E8A-4147-A177-3AD203B41FA5}">
                      <a16:colId xmlns="" xmlns:a16="http://schemas.microsoft.com/office/drawing/2014/main" val="727225747"/>
                    </a:ext>
                  </a:extLst>
                </a:gridCol>
                <a:gridCol w="385721">
                  <a:extLst>
                    <a:ext uri="{9D8B030D-6E8A-4147-A177-3AD203B41FA5}">
                      <a16:colId xmlns="" xmlns:a16="http://schemas.microsoft.com/office/drawing/2014/main" val="2545415937"/>
                    </a:ext>
                  </a:extLst>
                </a:gridCol>
              </a:tblGrid>
              <a:tr h="30755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6228229"/>
                  </a:ext>
                </a:extLst>
              </a:tr>
              <a:tr h="884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0404724"/>
                  </a:ext>
                </a:extLst>
              </a:tr>
              <a:tr h="1062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6485780"/>
                  </a:ext>
                </a:extLst>
              </a:tr>
              <a:tr h="7069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1496479951"/>
                  </a:ext>
                </a:extLst>
              </a:tr>
              <a:tr h="1787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4178357398"/>
                  </a:ext>
                </a:extLst>
              </a:tr>
              <a:tr h="2611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</a:t>
                      </a:r>
                      <a:r>
                        <a:rPr lang="ru-RU" sz="1200" b="1" smtClean="0">
                          <a:solidFill>
                            <a:srgbClr val="C00000"/>
                          </a:solidFill>
                          <a:effectLst/>
                        </a:rPr>
                        <a:t>2 года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9685165"/>
                  </a:ext>
                </a:extLst>
              </a:tr>
              <a:tr h="178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0865899"/>
                  </a:ext>
                </a:extLst>
              </a:tr>
              <a:tr h="178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500166" y="1285860"/>
            <a:ext cx="7211144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07504" y="620688"/>
            <a:ext cx="8928992" cy="450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 отчет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зарегистрированных в данном  учреждении  у пациентов  заболеваний и о больных с заболеваниями, по поводу которых осуществляется диспансеризация.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форму включают один раз в год сведения об основном, фоновом, конкурирующем  и сопутствующем заболеваниях. Сведения об осложнениях основного и других заболеваний в форму не включают. Пациенты, имеющие два  и более заболевания, показываются по соответствующим строкам по числу  выявленных и зарегистрированных заболеваний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заполняется на основании первичной учетной </a:t>
            </a:r>
          </a:p>
          <a:p>
            <a:pPr algn="ctr" eaLnBrk="1" latinLnBrk="1" hangingPunct="1"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документации.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В форму 12 не включают сведения о подозрении на заболевание</a:t>
            </a:r>
            <a:r>
              <a:rPr lang="ru-RU" sz="1800" u="sng" kern="0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Форма </a:t>
            </a:r>
            <a:r>
              <a:rPr lang="ru-RU" sz="1800" u="sng" kern="0" dirty="0">
                <a:solidFill>
                  <a:srgbClr val="002060"/>
                </a:solidFill>
                <a:cs typeface="Times New Roman" pitchFamily="18" charset="0"/>
              </a:rPr>
              <a:t>12 собирается в двух разрезах: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>
                <a:solidFill>
                  <a:srgbClr val="002060"/>
                </a:solidFill>
                <a:cs typeface="Times New Roman" pitchFamily="18" charset="0"/>
              </a:rPr>
              <a:t> – заболеваемость всего населения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      – </a:t>
            </a:r>
            <a:r>
              <a:rPr lang="ru-RU" sz="1800" dirty="0">
                <a:solidFill>
                  <a:srgbClr val="002060"/>
                </a:solidFill>
                <a:cs typeface="Times New Roman" pitchFamily="18" charset="0"/>
              </a:rPr>
              <a:t>заболеваемость сельского населения</a:t>
            </a:r>
            <a:endParaRPr lang="ru-RU" altLang="ru-RU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457200" y="2565400"/>
            <a:ext cx="8229600" cy="2519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форме 12 </a:t>
            </a:r>
            <a:b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  </a:t>
            </a:r>
          </a:p>
        </p:txBody>
      </p:sp>
    </p:spTree>
    <p:extLst>
      <p:ext uri="{BB962C8B-B14F-4D97-AF65-F5344CB8AC3E}">
        <p14:creationId xmlns:p14="http://schemas.microsoft.com/office/powerpoint/2010/main" val="10919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Beaker in Twilight-Print</Template>
  <TotalTime>1241</TotalTime>
  <Words>4622</Words>
  <Application>Microsoft Office PowerPoint</Application>
  <PresentationFormat>Экран (4:3)</PresentationFormat>
  <Paragraphs>683</Paragraphs>
  <Slides>58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8" baseType="lpstr">
      <vt:lpstr>Arial</vt:lpstr>
      <vt:lpstr>Calibri</vt:lpstr>
      <vt:lpstr>돋움</vt:lpstr>
      <vt:lpstr>굴림</vt:lpstr>
      <vt:lpstr>Helios</vt:lpstr>
      <vt:lpstr>Tahoma</vt:lpstr>
      <vt:lpstr>Times New Roman</vt:lpstr>
      <vt:lpstr>Wingdings 2</vt:lpstr>
      <vt:lpstr>-윤고딕140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таблица 1600  Дети первого года жизни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</vt:lpstr>
      <vt:lpstr>Презентация PowerPoint</vt:lpstr>
      <vt:lpstr>Изменения в форме 12  за 2021 год  </vt:lpstr>
      <vt:lpstr>Презентация PowerPoint</vt:lpstr>
      <vt:lpstr>   (1004, 2004, 3004, 4004)                                                                                                                                                        Число лиц с болезнями системы кровообращения, состоящих под диспансерное наблюдение (стр. 10.0 гр. 8)  1 ________, из них снято 2 _______, из них умерло из (графы 2) 3_____,из них умерло от болезней кровообращения (из графы3) 4______.   </vt:lpstr>
      <vt:lpstr>Презентация PowerPoint</vt:lpstr>
      <vt:lpstr>  В 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ангиопластика коронарных артерий со стентированием, катетерная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 за исключением лиц,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 Внимание! Срок в два года отсчитывается от последнего сердечно-сосудистого события. 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 Внимание!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 </vt:lpstr>
      <vt:lpstr> </vt:lpstr>
      <vt:lpstr> Заполнение формы 12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 21.U07.1,U07.2 COVID </vt:lpstr>
      <vt:lpstr>Презентация PowerPoint</vt:lpstr>
      <vt:lpstr>Презентация PowerPoint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Раевская Марина Анатольевна</cp:lastModifiedBy>
  <cp:revision>111</cp:revision>
  <dcterms:created xsi:type="dcterms:W3CDTF">2020-11-30T18:34:12Z</dcterms:created>
  <dcterms:modified xsi:type="dcterms:W3CDTF">2021-12-14T06:25:55Z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