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91" r:id="rId1"/>
    <p:sldMasterId id="2147483915" r:id="rId2"/>
    <p:sldMasterId id="2147483927" r:id="rId3"/>
    <p:sldMasterId id="2147483975" r:id="rId4"/>
    <p:sldMasterId id="2147484023" r:id="rId5"/>
    <p:sldMasterId id="2147484035" r:id="rId6"/>
    <p:sldMasterId id="2147484047" r:id="rId7"/>
    <p:sldMasterId id="2147484059" r:id="rId8"/>
    <p:sldMasterId id="2147484071" r:id="rId9"/>
    <p:sldMasterId id="2147484083" r:id="rId10"/>
    <p:sldMasterId id="2147484107" r:id="rId11"/>
    <p:sldMasterId id="2147484285" r:id="rId12"/>
  </p:sldMasterIdLst>
  <p:notesMasterIdLst>
    <p:notesMasterId r:id="rId46"/>
  </p:notesMasterIdLst>
  <p:handoutMasterIdLst>
    <p:handoutMasterId r:id="rId47"/>
  </p:handoutMasterIdLst>
  <p:sldIdLst>
    <p:sldId id="346" r:id="rId13"/>
    <p:sldId id="371" r:id="rId14"/>
    <p:sldId id="348" r:id="rId15"/>
    <p:sldId id="349" r:id="rId16"/>
    <p:sldId id="351" r:id="rId17"/>
    <p:sldId id="350" r:id="rId18"/>
    <p:sldId id="369" r:id="rId19"/>
    <p:sldId id="301" r:id="rId20"/>
    <p:sldId id="332" r:id="rId21"/>
    <p:sldId id="370" r:id="rId22"/>
    <p:sldId id="303" r:id="rId23"/>
    <p:sldId id="328" r:id="rId24"/>
    <p:sldId id="329" r:id="rId25"/>
    <p:sldId id="304" r:id="rId26"/>
    <p:sldId id="310" r:id="rId27"/>
    <p:sldId id="324" r:id="rId28"/>
    <p:sldId id="325" r:id="rId29"/>
    <p:sldId id="316" r:id="rId30"/>
    <p:sldId id="326" r:id="rId31"/>
    <p:sldId id="352" r:id="rId32"/>
    <p:sldId id="357" r:id="rId33"/>
    <p:sldId id="353" r:id="rId34"/>
    <p:sldId id="355" r:id="rId35"/>
    <p:sldId id="358" r:id="rId36"/>
    <p:sldId id="359" r:id="rId37"/>
    <p:sldId id="361" r:id="rId38"/>
    <p:sldId id="362" r:id="rId39"/>
    <p:sldId id="364" r:id="rId40"/>
    <p:sldId id="365" r:id="rId41"/>
    <p:sldId id="366" r:id="rId42"/>
    <p:sldId id="367" r:id="rId43"/>
    <p:sldId id="368" r:id="rId44"/>
    <p:sldId id="372" r:id="rId45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364" autoAdjust="0"/>
  </p:normalViewPr>
  <p:slideViewPr>
    <p:cSldViewPr>
      <p:cViewPr varScale="1">
        <p:scale>
          <a:sx n="116" d="100"/>
          <a:sy n="116" d="100"/>
        </p:scale>
        <p:origin x="14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ACFF-97B2-4867-9681-B40FE3CF59C6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80E7B-471D-4422-ADAD-350AF788A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2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4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5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5459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4979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1400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00928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09726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6209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69938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41720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635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036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82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6294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1949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55384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9650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2396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6086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52544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98048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1486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49078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99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83932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962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4539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5328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6008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2891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1508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56022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4923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16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392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28659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72266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46147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176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803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28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94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54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002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4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271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8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522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812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87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972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972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612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1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518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9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1670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662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32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281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0815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628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731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9376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366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119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46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1360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980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200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240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514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1478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8545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1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27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685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87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380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013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632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858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5992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527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269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447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5197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5132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23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39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89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004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2512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119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0536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1889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406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425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9808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25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8546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781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56118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696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644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6093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1442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617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0361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16320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46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01964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7502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385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10984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62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66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25959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885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2262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15555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6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3701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275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1130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5145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91463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79608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9235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88606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2324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2599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88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09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185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998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10.12.2021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34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75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56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127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648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349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763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426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3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276872"/>
            <a:ext cx="68407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ФСН № 32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«Сведения о медицинской помощи беременным, роженицам и родильницам»,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 вкладыш к  форме ФСН № 32 (232)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«Сведения 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Форма 32,вкдадыш </a:t>
            </a:r>
            <a:r>
              <a:rPr lang="ru-RU" sz="2000" dirty="0" smtClean="0"/>
              <a:t>2021г.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22-36 недель 6 дней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от 154 до 258 полных дней.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349500"/>
            <a:ext cx="9144000" cy="3489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49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893175" cy="936625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358775" y="1341438"/>
            <a:ext cx="8785225" cy="48958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менее 500 </a:t>
            </a:r>
            <a:r>
              <a:rPr lang="ru-RU" sz="2000" dirty="0" smtClean="0">
                <a:latin typeface="Times New Roman" pitchFamily="18" charset="0"/>
              </a:rPr>
              <a:t>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u="sng" dirty="0" smtClean="0">
                <a:latin typeface="Times New Roman" pitchFamily="18" charset="0"/>
              </a:rPr>
              <a:t>гр. 3, 13, 14 </a:t>
            </a:r>
            <a:r>
              <a:rPr lang="ru-RU" sz="2000" dirty="0" smtClean="0">
                <a:latin typeface="Times New Roman" pitchFamily="18" charset="0"/>
              </a:rPr>
              <a:t>по всем строкам.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Разница в числе родов и детей может быть за счет этих новорожденных. В случаях расхождений-предоставить пояснительные записки.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</a:t>
            </a:r>
            <a:r>
              <a:rPr lang="ru-RU" sz="2000" b="1" dirty="0" smtClean="0">
                <a:latin typeface="Times New Roman" pitchFamily="18" charset="0"/>
              </a:rPr>
              <a:t>в гр. 13 </a:t>
            </a:r>
            <a:r>
              <a:rPr lang="ru-RU" sz="2000" dirty="0" smtClean="0">
                <a:latin typeface="Times New Roman" pitchFamily="18" charset="0"/>
              </a:rPr>
              <a:t>= табл.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стр.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табл. 2245 стр. 2 гр. 13 и табл. 2250 стр. 1 гр. 5+табл 2260 стр. 1 гр.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2 и стр.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5 и стр.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табл. 2245 представлена информация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обо всех новорожденных</a:t>
            </a:r>
            <a:r>
              <a:rPr lang="ru-RU" sz="2000" dirty="0" smtClean="0">
                <a:latin typeface="Times New Roman" pitchFamily="18" charset="0"/>
              </a:rPr>
              <a:t>. Во вкл. </a:t>
            </a:r>
            <a:r>
              <a:rPr lang="ru-RU" dirty="0">
                <a:latin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</a:rPr>
              <a:t> Ф- № 32 представлена информация о детях, получивших помощь в учреждениях родовспоможения (родившихся и доставленных).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Поэтому во вкл. 32 детей может быть меньше!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" y="392412"/>
            <a:ext cx="9125553" cy="62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92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604250" cy="936625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914400" y="1457325"/>
            <a:ext cx="8229600" cy="54006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2247  </a:t>
            </a:r>
            <a:r>
              <a:rPr lang="ru-RU" sz="2400" dirty="0" smtClean="0">
                <a:latin typeface="Times New Roman" pitchFamily="18" charset="0"/>
              </a:rPr>
              <a:t>Учитываются межгоспитальные переводы (в другие стационары).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850" y="404813"/>
            <a:ext cx="8820150" cy="143986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24714" y="2420888"/>
            <a:ext cx="8351838" cy="39925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 установлении в медицинской документации диагноза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</a:rPr>
              <a:t>Вкладыш в Ф-№ 32 (232) «Сведения </a:t>
            </a:r>
            <a:r>
              <a:rPr lang="ru-RU" sz="2400" b="1" dirty="0">
                <a:latin typeface="Times New Roman" pitchFamily="18" charset="0"/>
              </a:rPr>
              <a:t>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Табл. 100</a:t>
            </a:r>
          </a:p>
          <a:p>
            <a:r>
              <a:rPr lang="ru-RU" sz="2800" dirty="0" smtClean="0">
                <a:latin typeface="Times New Roman" pitchFamily="18" charset="0"/>
              </a:rPr>
              <a:t>Стр.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smtClean="0">
                <a:latin typeface="Times New Roman" pitchFamily="18" charset="0"/>
              </a:rPr>
              <a:t>Стр.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smtClean="0">
                <a:latin typeface="Times New Roman" pitchFamily="18" charset="0"/>
              </a:rPr>
              <a:t>Стр.3-6.4.1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Учет акушерских операций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66788"/>
            <a:ext cx="7761288" cy="5702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100 </a:t>
            </a:r>
            <a:r>
              <a:rPr lang="ru-RU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(стр. 8-8.5.1)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операций должен проводиться единообразно в ФСН № 14 и во вкладыше Ф-№ 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вкладыша Ф-№ 32 (232):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(КС)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Нал.щипцов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(Вакуум-экстракция)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плодоразр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(экстирпация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надвлаг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ампут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32  строки 8.1.1.и 8.5.1 (сроки 22-27 недель) не имеют аналогов в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операций в строках ф. № 14 таб. 4000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во вкладыше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счет операций, проведенных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акушерского стационара.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 anchor="ctr">
            <a:normAutofit fontScale="90000"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женщинам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14400" y="1484313"/>
            <a:ext cx="8229600" cy="4525962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7200" b="1" dirty="0" smtClean="0">
                <a:latin typeface="Times New Roman" pitchFamily="18" charset="0"/>
              </a:rPr>
              <a:t>Табл</a:t>
            </a:r>
            <a:r>
              <a:rPr lang="ru-RU" sz="7200" b="1" dirty="0">
                <a:latin typeface="Times New Roman" pitchFamily="18" charset="0"/>
              </a:rPr>
              <a:t>. </a:t>
            </a:r>
            <a:r>
              <a:rPr lang="ru-RU" sz="7200" b="1" dirty="0" smtClean="0">
                <a:latin typeface="Times New Roman" pitchFamily="18" charset="0"/>
              </a:rPr>
              <a:t>2120</a:t>
            </a:r>
          </a:p>
          <a:p>
            <a:pPr>
              <a:buFont typeface="Arial" charset="0"/>
              <a:buNone/>
            </a:pPr>
            <a:endParaRPr lang="ru-RU" sz="7200" b="1" dirty="0">
              <a:latin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поступивших под наблюдение женской консультации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сроке беременности до 14 недель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…………………………………………………………..11____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них: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сроке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11-14 недель - ультразвуковое исследование и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материнских сывороточных маркеров (связанного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беременностью плазменного протеина и свободной </a:t>
            </a:r>
            <a:r>
              <a:rPr lang="ru-RU" sz="5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субединицы</a:t>
            </a:r>
            <a:endParaRPr lang="ru-RU" sz="5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хронического гонадотропина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)..…………………………………………………………….     12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стр. 12 выявлено: хромосомных аномалий и(или) пороков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плода…………....13____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из них: прервано беременностей…………………………………………………………..14____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задержки роста плода………………………………………………………………...15____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преждевременных родов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……………………………………………………………..16____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преэклампсии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………………………………………………………………………….17____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Число женщин,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сроке 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б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еременности </a:t>
            </a: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от 19 до 21 недели – ультразвуковое исследование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………………………......18____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из них: выявлено хромосомных аномалий и (или) пороков развития плода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……………...19____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из них: прервано беременностей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……………………………………………………    20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из строки 17: число женщин, поступивших под наблюдение женской консультации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               при сроке беременности более 14 недель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......................................................21____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3106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Межформенный</a:t>
            </a:r>
            <a:r>
              <a:rPr lang="ru-RU" sz="3200" b="1" dirty="0" smtClean="0">
                <a:solidFill>
                  <a:schemeClr val="bg1"/>
                </a:solidFill>
              </a:rPr>
              <a:t> контроль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При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сдаче годовых отчетов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межформенный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контроль проводится между формами № 32 и вкладышем к 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форме № 32 (232),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а также с формами: № 14, № 30,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№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61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деятельности подразделений медицинской организации, оказывающих медицинскую помощь в стационарных условиях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2200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(умерло 0-168 ч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2400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(материнская смертность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3000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(состав новорожденных с заболеваниями, поступившими в возрасте 0-6 дней жизни, и исходы их лечения).   Учитываются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дети, поступившие в отделения детских стационаров или в перинатальные центры из других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4000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стр.14.0-14.9, гр.3  (акушерские операции)</a:t>
            </a:r>
          </a:p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медицинской организации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3100,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 4 и 5 (койки беременных и рожениц, патологии беременности) </a:t>
            </a:r>
            <a:r>
              <a:rPr lang="ru-RU" sz="2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–должны совпадать.</a:t>
            </a:r>
            <a:endParaRPr lang="ru-RU" sz="22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5503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 4 и 5; 12 и 13 (патолого-анатомические вскрытия) – информацию по данной таблице сравниваем с табл. 2245 формы ФСН № 32. При наличии расхождений по вскрытиям мертворожденных (всего и 22-27 недель </a:t>
            </a:r>
            <a:r>
              <a:rPr lang="ru-RU" sz="2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(табл. 2245 гр. 14)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14" y="342107"/>
            <a:ext cx="8229600" cy="1143000"/>
          </a:xfrm>
          <a:solidFill>
            <a:srgbClr val="426997"/>
          </a:solidFill>
        </p:spPr>
        <p:txBody>
          <a:bodyPr>
            <a:noAutofit/>
          </a:bodyPr>
          <a:lstStyle/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№61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 61</a:t>
            </a: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ВИЧ-Инфекции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 и 25 (роды у женщин с ВИЧ и родившиеся живыми дети у матерей с ВИЧ)</a:t>
            </a:r>
          </a:p>
          <a:p>
            <a:pPr marL="0" lvl="0" indent="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ДОПОЛНИТЕЛЬНАЯ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Дети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, родившиеся на сроке </a:t>
            </a: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гестации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 22 недели и более, с массой тела менее 500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материнской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смертности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родах вне родильного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отделения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переводах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новорожденных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Роды у девочек до 14 лет включительно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Данные анкетирования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0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новорожденных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массой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тела менее 500 г при сроке </a:t>
            </a:r>
            <a:r>
              <a:rPr lang="ru-RU" sz="2400" b="1" spc="-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недели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более: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indent="450215"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Территория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Уровень медицинской организации, где родился ребенок (1,2, 3 уровень)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Возраст матери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Соматическое и гинекологическое здоровье матери, паритет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Наличие вредностей (профессиональные, экологические; вредные привычки)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Состояла ли на учете в женской консультации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Срок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гестации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Масса тела и рост ребенка (плода)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Родился живым-мертвым (уточнить антенатально, интранатально)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Выжил или умер (уточнить в первые 24 ч., 168 ч, или более)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 Клинический диагноз заболевания ребенка (основной, сопутствующий, осложнения)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При вскрытии – патологоанатомический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Истории болезни, возраст матери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жительства (регион);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наблюдения за беременной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постановки на учет в женской консультации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и место родов, уровень медицинской организации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беременности на момент родов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Беременность и роды по счету (исходы предыдущих родов)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Репродуктивное здоровье матери: бесплодие, ЭКО, неразвивающаяся беременность, привычные выкидыши, внематочная беременность, кесарево сечение в анамнезе 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Экстрагенитальная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патология, в том числе социально-значимые заболевания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Гинекологическая заболеваемость (воспалительные заболевания, кисты, миомы матки, </a:t>
            </a: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эндометриоз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2871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0221"/>
            <a:ext cx="8229600" cy="4641379"/>
          </a:xfrm>
        </p:spPr>
        <p:txBody>
          <a:bodyPr>
            <a:noAutofit/>
          </a:bodyPr>
          <a:lstStyle/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данной беременности: Многоплодие (БХБА, МХБА), Многоводие, маловодие, 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ангидроз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угроза прерывания беременности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12. Метод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родоразрешения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13. Оперативные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вмешательства (вид, дата,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342900" algn="l"/>
                <a:tab pos="450215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14.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данных родов (без осложнений, кровотечение, септические проявления у матери, гипоксия-асфиксия плода)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15. Заключительный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клинический диагноз (основной, осложнения, сопутствующий)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16. Дата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место смерти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17. Патологоанатомический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 (основной, фоновое заболевание,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18. Первоначальная причина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 и ее код по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МКБ-10: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прямая акушерская причина , или 2 - косвенная акушерская причина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редотвратимость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смерти: 1– предотвратимая, 2 – условно предотвратимая, 3 – непредотвратимая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20.Масса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длина тела ребенка, 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21. Пол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22. Диагноз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МКБ-10 (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Фетоплацентарная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недостаточность (компенсированная, декомпенсированная), Хронические воспалительные очаги (хр. тонзиллит, пиелит-пиелонефрит и др.), носительство патогенной флоры</a:t>
            </a: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23. Исходы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родился живым (умер в первые 24ч., 168 ч., после 168 ч.), родился мертвым (умер антенатально, интранатально)</a:t>
            </a:r>
          </a:p>
          <a:p>
            <a:pPr marL="0" indent="450215">
              <a:lnSpc>
                <a:spcPts val="1920"/>
              </a:lnSpc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60232" y="6309320"/>
            <a:ext cx="21336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Прямые и косвенные причины материнской смертности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Имеются </a:t>
            </a:r>
            <a: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разночтения и при характеристике случаев смерти </a:t>
            </a:r>
            <a:b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причинам и их распределении </a:t>
            </a:r>
            <a:b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прямые и косвенные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прямых причин материнской смерти: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эмболия 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артерии околоплодными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водами; 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тяжелая преэклампсия 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эклампсия;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разрыв матки и маточных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труб;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плаценты;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септические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ятрогенные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</a:rPr>
              <a:t>Раздел 2. </a:t>
            </a:r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</a:rPr>
              <a:t>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2.1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Родовспоможение на дому Необходимо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учитывать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роды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,которые произошли на дому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Роды в СМП, на не профильных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койках,Фап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-ах, на улице-не нужно включать!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(2200)                                                                                            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945706"/>
              </p:ext>
            </p:extLst>
          </p:nvPr>
        </p:nvGraphicFramePr>
        <p:xfrm>
          <a:off x="457200" y="2118334"/>
          <a:ext cx="8187248" cy="3907633"/>
        </p:xfrm>
        <a:graphic>
          <a:graphicData uri="http://schemas.openxmlformats.org/drawingml/2006/table">
            <a:tbl>
              <a:tblPr firstRow="1" firstCol="1" bandRow="1"/>
              <a:tblGrid>
                <a:gridCol w="6276434"/>
                <a:gridCol w="819409"/>
                <a:gridCol w="1091405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на дому, всего,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принято врачами и средним медицинским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без последующей госпитализации родильниц (из стр. 1),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Закончили беременность на дому  в сроки 22 – 27 недель (из стр. 1),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детей, родившихся на дому, всего,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9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детей без последующей госпитализации родильниц, чел: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живыми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мертвыми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вакцинировано против туберкулеза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spc="-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косвенных </a:t>
            </a:r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 материнской смерти: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кстрагенитальные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заболевания;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роническая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патология мочеполовой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системы;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ВИЧ-инфицирование;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Туберкулез;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Онкология;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ромбоэмболия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артерии;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по родившим вне </a:t>
            </a: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родильного отделения: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Ф. 32. табл. 2200 стр.2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транспорте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3.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4.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без последующей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госпитализации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5. Другое (указать что)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Переводы новорожденных </a:t>
            </a:r>
            <a:b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к табл. 2247 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969857"/>
              </p:ext>
            </p:extLst>
          </p:nvPr>
        </p:nvGraphicFramePr>
        <p:xfrm>
          <a:off x="755576" y="2132856"/>
          <a:ext cx="7293865" cy="3384374"/>
        </p:xfrm>
        <a:graphic>
          <a:graphicData uri="http://schemas.openxmlformats.org/drawingml/2006/table">
            <a:tbl>
              <a:tblPr/>
              <a:tblGrid>
                <a:gridCol w="1226680"/>
                <a:gridCol w="1604940"/>
                <a:gridCol w="1604940"/>
                <a:gridCol w="1415810"/>
                <a:gridCol w="116920"/>
                <a:gridCol w="1324575"/>
              </a:tblGrid>
              <a:tr h="27044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9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Межгоспитальные (из роддома в дет.стационар или ПЦ)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26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Внутригоспитальные (отделения патологии новорожденных, реанимации и интенсивной терапии внутри учреждения)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9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Коечный фонд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реанимации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патологии недоношенных 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3-м уровне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55679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вопросам заполнения формы </a:t>
            </a:r>
            <a:br>
              <a:rPr lang="ru-RU" dirty="0" smtClean="0"/>
            </a:br>
            <a:r>
              <a:rPr lang="ru-RU" dirty="0" smtClean="0"/>
              <a:t>Раевская Марина Анатольевна 83842680502доб.4052</a:t>
            </a:r>
            <a:br>
              <a:rPr lang="ru-RU" dirty="0" smtClean="0"/>
            </a:br>
            <a:r>
              <a:rPr lang="en-US" dirty="0" smtClean="0"/>
              <a:t>rama@kuzdrav.ru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539552" y="6165304"/>
            <a:ext cx="6480720" cy="720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049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63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prstClr val="white"/>
                </a:solidFill>
                <a:latin typeface="Times New Roman" pitchFamily="18" charset="0"/>
              </a:rPr>
              <a:t>Раздел 2. 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5501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200" b="1" spc="-5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+mj-cs"/>
              </a:rPr>
              <a:t>2ю2222ю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5" y="1403648"/>
            <a:ext cx="8437563" cy="453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379510"/>
              </p:ext>
            </p:extLst>
          </p:nvPr>
        </p:nvGraphicFramePr>
        <p:xfrm>
          <a:off x="323528" y="2348880"/>
          <a:ext cx="8208912" cy="2746551"/>
        </p:xfrm>
        <a:graphic>
          <a:graphicData uri="http://schemas.openxmlformats.org/drawingml/2006/table">
            <a:tbl>
              <a:tblPr firstRow="1" firstCol="1" bandRow="1"/>
              <a:tblGrid>
                <a:gridCol w="6246039"/>
                <a:gridCol w="1021499"/>
                <a:gridCol w="941374"/>
              </a:tblGrid>
              <a:tr h="541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3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наблюдением на конец года женщин, 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имеющих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использующих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7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и стационарных условиях), </a:t>
                      </a:r>
                      <a:r>
                        <a:rPr lang="ru-RU" sz="16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Таблица 101 (вкладыш к ф-32 (232))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36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Таблица 101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3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Обратите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внимание: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«из гр. 5 стр.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(таблица 100)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число медицинских организаций I уровня,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состоящие только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ургентного родильного зала: 1____, число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принятых в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них родов: 2 ____.».</a:t>
            </a:r>
            <a:endParaRPr lang="ru-RU" sz="28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7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b="1" dirty="0" smtClean="0">
                <a:latin typeface="Times New Roman" pitchFamily="18" charset="0"/>
              </a:rPr>
              <a:t>Табл. 2120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 smtClean="0">
                <a:latin typeface="Times New Roman" pitchFamily="18" charset="0"/>
              </a:rPr>
              <a:t>КОНТРОЛЬ </a:t>
            </a:r>
            <a:endParaRPr lang="ru-RU" sz="1800" dirty="0"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ОБРАЩАЙТЕ ВНИМАНИЕ (в 2019 году была строка 15 – число плодов у которых выявлены врожденные пороки развития)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стр. 13 + стр. 20 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b="1" u="sng" dirty="0"/>
              <a:t>Пункт 2. Медицинскими критериями рождения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1</a:t>
            </a:r>
            <a:r>
              <a:rPr lang="ru-RU" dirty="0"/>
              <a:t>) срок беременности 22 недели и более при массе тела ребенка при рождении 500 грамм и более (</a:t>
            </a:r>
            <a:r>
              <a:rPr lang="ru-RU" u="sng" dirty="0"/>
              <a:t>или менее 500 грамм при многоплодных родах</a:t>
            </a:r>
            <a:r>
              <a:rPr lang="ru-RU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2</a:t>
            </a:r>
            <a:r>
              <a:rPr lang="ru-RU" dirty="0"/>
              <a:t>) срок беременности </a:t>
            </a:r>
            <a:r>
              <a:rPr lang="ru-RU" u="sng" dirty="0"/>
              <a:t>менее 22 недель или масса тела ребенка при рождении менее 500 грамм</a:t>
            </a:r>
            <a:r>
              <a:rPr lang="ru-RU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1 .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масса тела более 500 г  - </a:t>
            </a:r>
            <a:r>
              <a:rPr lang="ru-RU" b="1" dirty="0">
                <a:solidFill>
                  <a:srgbClr val="FF0000"/>
                </a:solidFill>
              </a:rPr>
              <a:t>вносим в т </a:t>
            </a:r>
            <a:r>
              <a:rPr lang="ru-RU" b="1" dirty="0" smtClean="0">
                <a:solidFill>
                  <a:srgbClr val="FF0000"/>
                </a:solidFill>
              </a:rPr>
              <a:t>2245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2.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менее 500 г (многоплодная беременность)  - </a:t>
            </a:r>
            <a:r>
              <a:rPr lang="ru-RU" b="1" dirty="0" smtClean="0">
                <a:solidFill>
                  <a:srgbClr val="FF0000"/>
                </a:solidFill>
              </a:rPr>
              <a:t>не вносим в табл. 2245</a:t>
            </a:r>
            <a:r>
              <a:rPr lang="ru-RU" b="1" dirty="0" smtClean="0"/>
              <a:t>. </a:t>
            </a:r>
            <a:r>
              <a:rPr lang="ru-RU" dirty="0" smtClean="0"/>
              <a:t>Но </a:t>
            </a:r>
            <a:r>
              <a:rPr lang="ru-RU" dirty="0"/>
              <a:t>сведения по детям </a:t>
            </a:r>
            <a:r>
              <a:rPr lang="ru-RU" dirty="0" smtClean="0"/>
              <a:t>предоставляем отдельно</a:t>
            </a:r>
            <a:r>
              <a:rPr lang="ru-RU" dirty="0"/>
              <a:t>, так как роды с 22 недель </a:t>
            </a:r>
            <a:r>
              <a:rPr lang="ru-RU" dirty="0" err="1"/>
              <a:t>гестации</a:t>
            </a:r>
            <a:r>
              <a:rPr lang="ru-RU" dirty="0"/>
              <a:t> прошли, но по массе тела ребенок </a:t>
            </a:r>
            <a:r>
              <a:rPr lang="ru-RU" b="1" dirty="0">
                <a:solidFill>
                  <a:srgbClr val="FF0000"/>
                </a:solidFill>
              </a:rPr>
              <a:t>не может быть занесен в </a:t>
            </a:r>
            <a:r>
              <a:rPr lang="ru-RU" b="1" dirty="0" err="1" smtClean="0">
                <a:solidFill>
                  <a:srgbClr val="FF0000"/>
                </a:solidFill>
              </a:rPr>
              <a:t>табл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2245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Будет разница в контроле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42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срок </a:t>
            </a:r>
            <a:r>
              <a:rPr lang="ru-RU" dirty="0" err="1"/>
              <a:t>гестации</a:t>
            </a:r>
            <a:r>
              <a:rPr lang="ru-RU" dirty="0"/>
              <a:t> менее 22 недель, масса тела менее 500 г, прожил более 168 ч – считаем новорожденным. </a:t>
            </a:r>
            <a:r>
              <a:rPr lang="ru-RU" b="1" dirty="0">
                <a:solidFill>
                  <a:srgbClr val="FF0000"/>
                </a:solidFill>
              </a:rPr>
              <a:t>Предоставляем информацию по таким детям. В табл. 2245 не вносим. </a:t>
            </a:r>
            <a:r>
              <a:rPr lang="ru-RU" b="1" dirty="0" smtClean="0">
                <a:solidFill>
                  <a:srgbClr val="FF0000"/>
                </a:solidFill>
              </a:rPr>
              <a:t>Разница </a:t>
            </a:r>
            <a:r>
              <a:rPr lang="ru-RU" b="1" dirty="0">
                <a:solidFill>
                  <a:srgbClr val="FF0000"/>
                </a:solidFill>
              </a:rPr>
              <a:t>по родам и детям будет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65146" y="4039032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68237" y="4574491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68237" y="544522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39429" y="148478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22 - 28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284984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 = Вкл. </a:t>
            </a:r>
            <a:r>
              <a:rPr lang="ru-RU" sz="1400" dirty="0" smtClean="0">
                <a:latin typeface="Times New Roman" pitchFamily="18" charset="0"/>
              </a:rPr>
              <a:t>№32 табл. </a:t>
            </a:r>
            <a:r>
              <a:rPr lang="ru-RU" sz="1400" dirty="0">
                <a:latin typeface="Times New Roman" pitchFamily="18" charset="0"/>
              </a:rPr>
              <a:t>100, стр.2 </a:t>
            </a:r>
            <a:r>
              <a:rPr lang="ru-RU" sz="1400" dirty="0" smtClean="0">
                <a:latin typeface="Times New Roman" pitchFamily="18" charset="0"/>
              </a:rPr>
              <a:t>гр. </a:t>
            </a:r>
            <a:r>
              <a:rPr lang="ru-RU" sz="1400" dirty="0">
                <a:latin typeface="Times New Roman" pitchFamily="18" charset="0"/>
              </a:rPr>
              <a:t>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2  - включены роды вне родильного отделения </a:t>
            </a:r>
            <a:r>
              <a:rPr lang="ru-RU" sz="1400" dirty="0">
                <a:latin typeface="Times New Roman" pitchFamily="18" charset="0"/>
              </a:rPr>
              <a:t>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</a:t>
            </a:r>
            <a:r>
              <a:rPr lang="ru-RU" sz="1400" b="1" dirty="0">
                <a:latin typeface="Times New Roman" pitchFamily="18" charset="0"/>
              </a:rPr>
              <a:t>на соответствие числа родов </a:t>
            </a:r>
            <a:r>
              <a:rPr lang="ru-RU" sz="1400" dirty="0">
                <a:latin typeface="Times New Roman" pitchFamily="18" charset="0"/>
              </a:rPr>
              <a:t>(с учетом рождения двоен, троен, четырех детей и более) </a:t>
            </a:r>
            <a:r>
              <a:rPr lang="ru-RU" sz="1400" b="1" dirty="0">
                <a:latin typeface="Times New Roman" pitchFamily="18" charset="0"/>
              </a:rPr>
              <a:t>числу родившихся детей. </a:t>
            </a:r>
            <a:r>
              <a:rPr lang="ru-RU" sz="1400" dirty="0">
                <a:latin typeface="Times New Roman" pitchFamily="18" charset="0"/>
              </a:rPr>
              <a:t>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12 принято родов срок 22-28 недель </a:t>
            </a:r>
            <a:r>
              <a:rPr lang="ru-RU" sz="1400" dirty="0">
                <a:latin typeface="Times New Roman" pitchFamily="18" charset="0"/>
              </a:rPr>
              <a:t>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14 число преждевременных родов 22-37 </a:t>
            </a:r>
            <a:r>
              <a:rPr lang="ru-RU" sz="1400" dirty="0">
                <a:latin typeface="Times New Roman" pitchFamily="18" charset="0"/>
              </a:rPr>
              <a:t>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15</a:t>
            </a:r>
            <a:r>
              <a:rPr lang="ru-RU" sz="1400" dirty="0" smtClean="0">
                <a:latin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</a:rPr>
              <a:t>учитываются преждевременные </a:t>
            </a:r>
            <a:r>
              <a:rPr lang="ru-RU" sz="1400" dirty="0" smtClean="0">
                <a:latin typeface="Times New Roman" pitchFamily="18" charset="0"/>
              </a:rPr>
              <a:t>роды в </a:t>
            </a:r>
            <a:r>
              <a:rPr lang="ru-RU" sz="1400" dirty="0">
                <a:latin typeface="Times New Roman" pitchFamily="18" charset="0"/>
              </a:rPr>
              <a:t>перинатальных центрах, а во вкладыше </a:t>
            </a:r>
            <a:r>
              <a:rPr lang="ru-RU" sz="1400" dirty="0" smtClean="0">
                <a:latin typeface="Times New Roman" pitchFamily="18" charset="0"/>
              </a:rPr>
              <a:t>Ф-32 </a:t>
            </a:r>
            <a:r>
              <a:rPr lang="ru-RU" sz="1400" dirty="0">
                <a:latin typeface="Times New Roman" pitchFamily="18" charset="0"/>
              </a:rPr>
              <a:t>в организациях родовспоможения 3 уровня  (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</a:rPr>
              <a:t>гр.7)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smtClean="0">
                <a:latin typeface="Times New Roman" pitchFamily="18" charset="0"/>
              </a:rPr>
              <a:t>межформенный контроль </a:t>
            </a:r>
            <a:r>
              <a:rPr lang="ru-RU" sz="1400" dirty="0">
                <a:latin typeface="Times New Roman" pitchFamily="18" charset="0"/>
              </a:rPr>
              <a:t>с вкладышем </a:t>
            </a:r>
            <a:r>
              <a:rPr lang="ru-RU" sz="1400" dirty="0" smtClean="0">
                <a:latin typeface="Times New Roman" pitchFamily="18" charset="0"/>
              </a:rPr>
              <a:t>Ф-32</a:t>
            </a:r>
            <a:r>
              <a:rPr lang="ru-RU" sz="1400" dirty="0">
                <a:latin typeface="Times New Roman" pitchFamily="18" charset="0"/>
              </a:rPr>
              <a:t>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12</a:t>
            </a:r>
            <a:r>
              <a:rPr lang="ru-RU" sz="1400" dirty="0" smtClean="0">
                <a:latin typeface="Times New Roman" pitchFamily="18" charset="0"/>
              </a:rPr>
              <a:t>=.Вкл</a:t>
            </a:r>
            <a:r>
              <a:rPr lang="ru-RU" sz="1400" dirty="0">
                <a:latin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</a:rPr>
              <a:t>№ 32</a:t>
            </a:r>
            <a:r>
              <a:rPr lang="ru-RU" sz="1400" dirty="0">
                <a:latin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100, </a:t>
            </a:r>
            <a:r>
              <a:rPr lang="ru-RU" sz="1400" dirty="0" smtClean="0">
                <a:latin typeface="Times New Roman" pitchFamily="18" charset="0"/>
              </a:rPr>
              <a:t>стр. 2.1.</a:t>
            </a: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455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1412875"/>
            <a:ext cx="8893175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</a:t>
            </a:r>
            <a:r>
              <a:rPr lang="ru-RU" sz="2200" b="1" dirty="0" smtClean="0">
                <a:latin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</a:rPr>
              <a:t>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2250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Случаи расхождения в контроле возможны,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36533" y="4149079"/>
            <a:ext cx="1872208" cy="17117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73891" y="4154178"/>
            <a:ext cx="1841928" cy="17230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89444" y="4152489"/>
            <a:ext cx="1750959" cy="1724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14028" y="4149079"/>
            <a:ext cx="1779239" cy="17281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9813" y="4782341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34632" y="4782342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62133" y="456373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956596" y="4563735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34172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5440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3316</TotalTime>
  <Words>2405</Words>
  <Application>Microsoft Office PowerPoint</Application>
  <PresentationFormat>Экран (4:3)</PresentationFormat>
  <Paragraphs>346</Paragraphs>
  <Slides>33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33</vt:i4>
      </vt:variant>
    </vt:vector>
  </HeadingPairs>
  <TitlesOfParts>
    <vt:vector size="50" baseType="lpstr">
      <vt:lpstr>Arial</vt:lpstr>
      <vt:lpstr>Calibri</vt:lpstr>
      <vt:lpstr>Calibri Light</vt:lpstr>
      <vt:lpstr>Times New Roman</vt:lpstr>
      <vt:lpstr>Wingdings</vt:lpstr>
      <vt:lpstr>Тема Office</vt:lpstr>
      <vt:lpstr>Office Theme</vt:lpstr>
      <vt:lpstr>4_Тема Office</vt:lpstr>
      <vt:lpstr>9_Тема Office</vt:lpstr>
      <vt:lpstr>10_Тема Office</vt:lpstr>
      <vt:lpstr>11_Тема Office</vt:lpstr>
      <vt:lpstr>1_Тема Office</vt:lpstr>
      <vt:lpstr>2_Тема Office</vt:lpstr>
      <vt:lpstr>3_Тема Office</vt:lpstr>
      <vt:lpstr>6_Тема Office</vt:lpstr>
      <vt:lpstr>8_Тема Office</vt:lpstr>
      <vt:lpstr>1_Office Theme</vt:lpstr>
      <vt:lpstr>Форма 32,вкдадыш 2021г.</vt:lpstr>
      <vt:lpstr>Раздел 1. Медицинская помощь, оказанная беременным женщинам </vt:lpstr>
      <vt:lpstr>Раздел 2. Родовспоможение </vt:lpstr>
      <vt:lpstr>Раздел 2. Родовспоможение </vt:lpstr>
      <vt:lpstr>Таблица 101 (вкладыш к ф-32 (232)) </vt:lpstr>
      <vt:lpstr>Раздел 1. Медицинская помощь, оказанная беременным женщинам</vt:lpstr>
      <vt:lpstr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22-36 недель 6 дней гестации, что составляет интервал от 154 до 258 полных дней. Новорожденный является доношенным  с 259 дня.</vt:lpstr>
      <vt:lpstr>Раздел 3. Сведения о новорожденных</vt:lpstr>
      <vt:lpstr>Презентация PowerPoint</vt:lpstr>
      <vt:lpstr>Презентация PowerPoint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в Ф-№ 32 (232)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</vt:lpstr>
      <vt:lpstr>Вызовы бригад реанимационной помощи (стр. 11-11.3)</vt:lpstr>
      <vt:lpstr>Межформенный контроль</vt:lpstr>
      <vt:lpstr>ФСН №14 сведения о деятельности подразделений медицинской организации, оказывающих медицинскую помощь в стационарных условиях</vt:lpstr>
      <vt:lpstr>ФСН №30 сведения о медицинской организации</vt:lpstr>
      <vt:lpstr> ФСН №61  </vt:lpstr>
      <vt:lpstr>ДОПОЛНИТЕЛЬНАЯ ИНФОРМАЦИЯ</vt:lpstr>
      <vt:lpstr>Сведения о новорожденных с массой тела менее 500 г при сроке гестации 22 недели и более:</vt:lpstr>
      <vt:lpstr>Сведения по случаю материнской смерти</vt:lpstr>
      <vt:lpstr>Сведения по случаю материнской смерти</vt:lpstr>
      <vt:lpstr>Прямые и косвенные причины материнской смертности</vt:lpstr>
      <vt:lpstr>Примеры прямых причин материнской смерти:</vt:lpstr>
      <vt:lpstr>Примеры косвенных причин материнской смерти:</vt:lpstr>
      <vt:lpstr>Информация по родившим вне родильного отделения:</vt:lpstr>
      <vt:lpstr>Переводы новорожденных  к табл. 2247 </vt:lpstr>
      <vt:lpstr>По вопросам заполнения формы  Раевская Марина Анатольевна 83842680502доб.4052 rama@kuzdrav.ru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Раевская Марина Анатольевна</cp:lastModifiedBy>
  <cp:revision>301</cp:revision>
  <dcterms:created xsi:type="dcterms:W3CDTF">2016-11-26T20:08:14Z</dcterms:created>
  <dcterms:modified xsi:type="dcterms:W3CDTF">2021-12-10T12:36:07Z</dcterms:modified>
</cp:coreProperties>
</file>