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29"/>
  </p:notesMasterIdLst>
  <p:sldIdLst>
    <p:sldId id="516" r:id="rId2"/>
    <p:sldId id="550" r:id="rId3"/>
    <p:sldId id="603" r:id="rId4"/>
    <p:sldId id="604" r:id="rId5"/>
    <p:sldId id="635" r:id="rId6"/>
    <p:sldId id="561" r:id="rId7"/>
    <p:sldId id="569" r:id="rId8"/>
    <p:sldId id="613" r:id="rId9"/>
    <p:sldId id="596" r:id="rId10"/>
    <p:sldId id="570" r:id="rId11"/>
    <p:sldId id="614" r:id="rId12"/>
    <p:sldId id="615" r:id="rId13"/>
    <p:sldId id="616" r:id="rId14"/>
    <p:sldId id="617" r:id="rId15"/>
    <p:sldId id="573" r:id="rId16"/>
    <p:sldId id="636" r:id="rId17"/>
    <p:sldId id="589" r:id="rId18"/>
    <p:sldId id="574" r:id="rId19"/>
    <p:sldId id="606" r:id="rId20"/>
    <p:sldId id="585" r:id="rId21"/>
    <p:sldId id="586" r:id="rId22"/>
    <p:sldId id="633" r:id="rId23"/>
    <p:sldId id="588" r:id="rId24"/>
    <p:sldId id="637" r:id="rId25"/>
    <p:sldId id="607" r:id="rId26"/>
    <p:sldId id="634" r:id="rId27"/>
    <p:sldId id="638" r:id="rId28"/>
  </p:sldIdLst>
  <p:sldSz cx="9144000" cy="6858000" type="screen4x3"/>
  <p:notesSz cx="6810375" cy="99425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93B"/>
    <a:srgbClr val="008000"/>
    <a:srgbClr val="0066FF"/>
    <a:srgbClr val="006600"/>
    <a:srgbClr val="CC0000"/>
    <a:srgbClr val="0066CC"/>
    <a:srgbClr val="6699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5" autoAdjust="0"/>
    <p:restoredTop sz="94660"/>
  </p:normalViewPr>
  <p:slideViewPr>
    <p:cSldViewPr>
      <p:cViewPr varScale="1">
        <p:scale>
          <a:sx n="116" d="100"/>
          <a:sy n="116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639" cy="49704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147" y="0"/>
            <a:ext cx="2951639" cy="49704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7B923E-1ECE-4B45-8F20-A1F3DD232AFE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2733"/>
            <a:ext cx="5447346" cy="4473417"/>
          </a:xfrm>
          <a:prstGeom prst="rect">
            <a:avLst/>
          </a:prstGeom>
        </p:spPr>
        <p:txBody>
          <a:bodyPr vert="horz" lIns="91477" tIns="45738" rIns="91477" bIns="4573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879"/>
            <a:ext cx="2951639" cy="497046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147" y="9443879"/>
            <a:ext cx="2951639" cy="497046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B7AAE2-DA4D-4466-8803-B93ABD149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6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1EB39-7FFD-4F2F-82E2-75654EF4B179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6F6AC-DC0B-48CF-90BA-35F14087B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1F4F-3469-4E1F-AF0B-2221F98BB0CC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8535-E6A8-4E75-BF11-0C67F354C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BFD7-2F54-4BD4-951E-6D6BE604255B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81B-D667-4708-98E0-3256EFE0B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B170-AB42-43A2-8474-5C1D161E4BB3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7AFD8-FD70-4650-9F03-3DFE362F1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FD9B7-5B59-4A7A-8E0B-D4353BCF77CC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2C0AA-9FD0-44F2-A261-45052046A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159F-8511-43CA-9A05-D5D71B6DEB29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E99A-E8BD-4CA6-AB52-0F433C6A7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2509C-4723-4085-BFBE-C81F8F04DBE3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BA65C-8C7B-456B-8581-D8F2E8046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4F76-CCB3-49EB-B395-6FA7B6AE3EB0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03BC-78C4-4E9A-B3DA-2499CE8F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E1ACC-49C6-440D-9D82-C86B5BB99750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2A94-7AAF-4030-BE8E-204AD512F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0F7C-408F-48EF-988D-5302AB96EF96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7FE7-E152-4075-91D4-C3BA0A7B6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E6F6-B1B0-4599-B194-BEC193B8D082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42B0-EB04-4ADA-9C64-120D6685A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84304-703E-4BDC-9061-D3A74DA93508}" type="datetimeFigureOut">
              <a:rPr lang="ru-RU"/>
              <a:pPr>
                <a:defRPr/>
              </a:pPr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07E25D-23CF-4D59-8DF5-8536C839B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2" name="Picture 2" descr="C:\Documents and Settings\KuzovkovaDA\Рабочий стол\Logo_MinZdrav_var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-1168400"/>
            <a:ext cx="6228209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867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28672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29" name="Rectangle 8"/>
          <p:cNvSpPr>
            <a:spLocks noChangeArrowheads="1"/>
          </p:cNvSpPr>
          <p:nvPr/>
        </p:nvSpPr>
        <p:spPr bwMode="auto">
          <a:xfrm>
            <a:off x="827088" y="3032125"/>
            <a:ext cx="7777162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chemeClr val="bg1"/>
                </a:solidFill>
                <a:latin typeface="Helios"/>
              </a:rPr>
              <a:t>ИЗМЕНЕНИЯ, ВНОСИМЫЕ В ДЕЙСТВУЮЩИЕ ФОРМЫ ФЕДЕРАЛЬНОГО И ОТРАСЛЕВОГО СТАТИСТИЧЕСКОГО  НАБЛЮДЕНИЯ</a:t>
            </a: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333375"/>
            <a:ext cx="5184775" cy="1150938"/>
          </a:xfrm>
          <a:solidFill>
            <a:schemeClr val="bg1"/>
          </a:solidFill>
        </p:spPr>
        <p:txBody>
          <a:bodyPr lIns="95782" tIns="47891" rIns="95782" bIns="47891" rtlCol="0">
            <a:normAutofit fontScale="92500" lnSpcReduction="20000"/>
          </a:bodyPr>
          <a:lstStyle/>
          <a:p>
            <a:pPr marL="0" indent="0" defTabSz="957263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021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021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539552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Внесены изменения в таблицу  </a:t>
            </a:r>
            <a:r>
              <a:rPr lang="ru-RU" sz="1600" b="1" dirty="0" smtClean="0"/>
              <a:t>1008</a:t>
            </a:r>
            <a:endParaRPr lang="ru-RU" sz="1600" b="1" dirty="0"/>
          </a:p>
          <a:p>
            <a:endParaRPr lang="ru-RU" sz="1600" b="1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26069" y="1127447"/>
            <a:ext cx="74508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27325" algn="l"/>
                <a:tab pos="4921250" algn="ct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Региональные сосудистые центры, первичные сосудистые </a:t>
            </a:r>
            <a:r>
              <a:rPr kumimoji="0" lang="ru-RU" sz="1400" b="1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центры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отделения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043608" y="1628800"/>
          <a:ext cx="7488831" cy="2987040"/>
        </p:xfrm>
        <a:graphic>
          <a:graphicData uri="http://schemas.openxmlformats.org/drawingml/2006/table">
            <a:tbl>
              <a:tblPr/>
              <a:tblGrid>
                <a:gridCol w="5085278"/>
                <a:gridCol w="959966"/>
                <a:gridCol w="144358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 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Региональные сосудистые центры, ед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них: коек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Поступило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Выписано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пациентов, чел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мерло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40385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 в первые 24 часа после поступления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1.3.1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проведено пациентами койко-дней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Первичные сосудистые отделения, ед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них: коек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Поступило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Выписано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пациентов, чел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</a:t>
                      </a: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мерло 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40385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 в первые 24 часа после поступления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2.3.1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проведено пациентами койко-дней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1050  </a:t>
            </a:r>
            <a:endParaRPr lang="ru-RU" sz="1600" b="1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23528" y="1181363"/>
            <a:ext cx="8640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Численность обслуживаемого прикрепленного населения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1700808"/>
          <a:ext cx="7776864" cy="3627120"/>
        </p:xfrm>
        <a:graphic>
          <a:graphicData uri="http://schemas.openxmlformats.org/drawingml/2006/table">
            <a:tbl>
              <a:tblPr/>
              <a:tblGrid>
                <a:gridCol w="4389262"/>
                <a:gridCol w="1402946"/>
                <a:gridCol w="198465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 прикрепленного населения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90995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том числе детей 0 – 17 лет включительно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из них: детей до 1 года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из них до 1 мес.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детей 0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 лет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детей 5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 лет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детей 10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–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 лет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Взрослые (18 лет и старше)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население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трудоспособного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возраста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население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старше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трудоспособного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возраста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Сельское население (из стр.1)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 </a:t>
            </a:r>
            <a:endParaRPr lang="ru-RU" sz="1600" b="1" dirty="0"/>
          </a:p>
        </p:txBody>
      </p: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611560" y="1124744"/>
          <a:ext cx="7632848" cy="4973940"/>
        </p:xfrm>
        <a:graphic>
          <a:graphicData uri="http://schemas.openxmlformats.org/drawingml/2006/table">
            <a:tbl>
              <a:tblPr/>
              <a:tblGrid>
                <a:gridCol w="6163660"/>
                <a:gridCol w="1469188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Добавлены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18034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 микробиологи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216">
                <a:tc>
                  <a:txBody>
                    <a:bodyPr/>
                    <a:lstStyle/>
                    <a:p>
                      <a:pPr marL="6604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онкологи-гематологи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детские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14922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физической и реабилитационной медицины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008">
                <a:tc>
                  <a:txBody>
                    <a:bodyPr/>
                    <a:lstStyle/>
                    <a:p>
                      <a:pPr marL="60579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765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фельдшеры по приему вызовов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скорой медицинской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помощи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0579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765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передаче их выездным бригадам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144145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Изменены наименование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строк: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медицинские сестры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всего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медицинская сестра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(фельдшер)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приему вызовов скорой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помощи и передаче их выездным бригадам скорой медицинской помощи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Специалисты с высшим неоконченным фармацевтическим образованием или провизоры (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стр. 220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224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специалисты  с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неоконченным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высшим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образованием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врачи,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студенты (из стр.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237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Исключены строки: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308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лаборанты</a:t>
                      </a:r>
                      <a:endParaRPr lang="ru-RU" sz="1400" strike="sng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терапевты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амбулаторий</a:t>
                      </a:r>
                      <a:endParaRPr lang="ru-RU" sz="1400" strike="sng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имеют два и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более   сертификатов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специалиста</a:t>
                      </a:r>
                      <a:endParaRPr lang="ru-RU" sz="1400" strike="sng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588224" y="6453336"/>
            <a:ext cx="1714500" cy="311422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32240" y="6309320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611560" y="836713"/>
            <a:ext cx="8353425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1102</a:t>
            </a:r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55576" y="1124744"/>
          <a:ext cx="7632848" cy="1077456"/>
        </p:xfrm>
        <a:graphic>
          <a:graphicData uri="http://schemas.openxmlformats.org/drawingml/2006/table">
            <a:tbl>
              <a:tblPr/>
              <a:tblGrid>
                <a:gridCol w="5904656"/>
                <a:gridCol w="1728192"/>
              </a:tblGrid>
              <a:tr h="1989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 персонал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ФАПов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ФП (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 таблицы 1100)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 персонал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ФАПов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ФП,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из них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зубной врач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99592" y="2204864"/>
            <a:ext cx="7597849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Введена новая таблица 1110</a:t>
            </a:r>
            <a:endParaRPr lang="ru-RU" sz="16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55576" y="2564904"/>
          <a:ext cx="7776862" cy="4053840"/>
        </p:xfrm>
        <a:graphic>
          <a:graphicData uri="http://schemas.openxmlformats.org/drawingml/2006/table">
            <a:tbl>
              <a:tblPr/>
              <a:tblGrid>
                <a:gridCol w="4392488"/>
                <a:gridCol w="648072"/>
                <a:gridCol w="864096"/>
                <a:gridCol w="751306"/>
                <a:gridCol w="1120900"/>
              </a:tblGrid>
              <a:tr h="373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Должности и физические лица центров (отделений) медико-социальной поддержки беременных женщин, оказавшихся в трудной жизненной ситуации (из табл. 1100)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№№ строк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штатных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Всего, в том числе: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врачи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в том числе: акушер-гинеколог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психотерапевт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специалисты с высшим немедицинским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образованием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в том числе: медицинский психолог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средний медицинский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в том числе: медицинская сестра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младший медицинский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прочий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в том числе: психолог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специалист по социальной работе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юрист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123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1236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1240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539552" y="908720"/>
            <a:ext cx="8136955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/>
              <a:t>Введена новая таблица  1111</a:t>
            </a:r>
            <a:endParaRPr lang="ru-RU" sz="16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99591" y="1484784"/>
          <a:ext cx="7560840" cy="4053840"/>
        </p:xfrm>
        <a:graphic>
          <a:graphicData uri="http://schemas.openxmlformats.org/drawingml/2006/table">
            <a:tbl>
              <a:tblPr/>
              <a:tblGrid>
                <a:gridCol w="4010588"/>
                <a:gridCol w="637784"/>
                <a:gridCol w="911030"/>
                <a:gridCol w="911673"/>
                <a:gridCol w="1089765"/>
              </a:tblGrid>
              <a:tr h="248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Должности и физические лица центров (отделений) вспомогательных репродуктивных технологий (из табл. 1100)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№№ строк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штатных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Всего, в том числе: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врачи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акушер-гинеколог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из них: акушер-гинеколог (для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проведения  программы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ЭКО)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анестезиолог-реаниматолог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ультразвуковой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диагностики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клинической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лабораторной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диагностики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специалисты с высшим немедицинским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образованием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из них: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эмбриолог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средний медицинский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младший медицинский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прочий персонал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984" marR="55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 таблицу  2100</a:t>
            </a:r>
            <a:endParaRPr lang="ru-RU" sz="16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43608" y="1340768"/>
          <a:ext cx="7560840" cy="3987160"/>
        </p:xfrm>
        <a:graphic>
          <a:graphicData uri="http://schemas.openxmlformats.org/drawingml/2006/table">
            <a:tbl>
              <a:tblPr/>
              <a:tblGrid>
                <a:gridCol w="6291149"/>
                <a:gridCol w="1269691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Исключены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из них (из стр. 1): специалисты: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руководители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организаций 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их заместители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их них акушеры – гинекологи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цехового врачебного участка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анестезиологи – реаниматологи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i="0" strike="sngStrik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медико-социальной экспертизе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рентгенологи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судебно-медицинские эксперты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терапевты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амбулаторий</a:t>
                      </a:r>
                      <a:endParaRPr lang="ru-RU" sz="1400" strike="sng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трансфузиологи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фармакологи клинические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эндоскописты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Добавлены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онкологи-гематологи детские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скорой медицинской помощи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 таблицу  2101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340768"/>
          <a:ext cx="7848872" cy="3840480"/>
        </p:xfrm>
        <a:graphic>
          <a:graphicData uri="http://schemas.openxmlformats.org/drawingml/2006/table">
            <a:tbl>
              <a:tblPr/>
              <a:tblGrid>
                <a:gridCol w="5456086"/>
                <a:gridCol w="660239"/>
                <a:gridCol w="804953"/>
                <a:gridCol w="927594"/>
              </a:tblGrid>
              <a:tr h="2873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Посещения среднего медицинского персонала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b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сельскими жителями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Посещения среднего медицинского персонала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из них:  на </a:t>
                      </a:r>
                      <a:r>
                        <a:rPr lang="ru-RU" sz="1400" spc="-10" dirty="0" err="1">
                          <a:latin typeface="Times New Roman"/>
                          <a:ea typeface="Times New Roman"/>
                          <a:cs typeface="Times New Roman"/>
                        </a:rPr>
                        <a:t>ФАПах</a:t>
                      </a: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 (включая посещения на дому)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                 из них на передвижных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из стр.2: акушерки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68065" algn="ctr"/>
                        </a:tabLs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на фельдшерских пунктах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 из них на передвижных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на пунктах (отделениях, кабинетах) неотложной медицинской помощи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из них  сельскому населению, всего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             взрослому населению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             детскому населению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в амбулаториях </a:t>
                      </a: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(из стр.1)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Times New Roman"/>
                          <a:cs typeface="Times New Roman"/>
                        </a:rPr>
                        <a:t>        из них в передвижных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11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из стр.5: акушерки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7069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7069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0" name="Прямоугольник 13"/>
          <p:cNvSpPr txBox="1">
            <a:spLocks noChangeArrowheads="1"/>
          </p:cNvSpPr>
          <p:nvPr/>
        </p:nvSpPr>
        <p:spPr bwMode="auto">
          <a:xfrm>
            <a:off x="611560" y="26064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83568" y="3212976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Изменена таблица 2203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11560" y="836712"/>
            <a:ext cx="7597849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таблицу 2107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83568" y="1448490"/>
            <a:ext cx="828092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медицинских организаций и их подразделений, оказывающих медицинскую помощь в амбулаторных условиях, участвующих в создании и тиражировании «Новой модели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медицинской организации», посещения: к врачам, всего 1 __________, из них: сельских жителей 2 _________, к среднему медицинскому персоналу 3 ________, из них: сельских жителей 4 ________.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медицинских организаций и их подразделений с созданной современной инфраструктурой оказания медицинской помощи детям, посещения: к врачам, всего 5__________, из них: сельских жителей 6 _________, к среднему медицинскому персоналу 7 ________, из них: сельских жителей 8 ________.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11560" y="3573016"/>
            <a:ext cx="820891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Общее число эвакуированных пациентов, в отношении которых была выполнена санитарно-авиационная эвакуация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(из табл. 2200, стр. 4, гр. 6) 1 _________, из них (из стр. 1) госпитализированных в течение первых суток с момента передачи вызова выездной бригаде скорой медицинской помощи 2 _______, число эвакуированных пациентов за счет средств регионального бюджета (из стр.1) 3 _________, из них (из стр. 3) госпитализированных в течение первых суток с момента передачи вызова выездной бригаде скорой медицинской помощи 4 _______, число эвакуированных пациентов в условиях регулярного авиарейса (из стр. 1) 5 ________,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430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5536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строка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2510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продолжение таблицы 2350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Профилактические осмотры и диспансеризация, проведенные медицинской организацией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2" y="1917700"/>
          <a:ext cx="7992889" cy="3733800"/>
        </p:xfrm>
        <a:graphic>
          <a:graphicData uri="http://schemas.openxmlformats.org/drawingml/2006/table">
            <a:tbl>
              <a:tblPr/>
              <a:tblGrid>
                <a:gridCol w="2293852"/>
                <a:gridCol w="514462"/>
                <a:gridCol w="563176"/>
                <a:gridCol w="539091"/>
                <a:gridCol w="692883"/>
                <a:gridCol w="693428"/>
                <a:gridCol w="539091"/>
                <a:gridCol w="346714"/>
                <a:gridCol w="346714"/>
                <a:gridCol w="385298"/>
                <a:gridCol w="346714"/>
                <a:gridCol w="365733"/>
                <a:gridCol w="365733"/>
              </a:tblGrid>
              <a:tr h="19885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Контингенты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Подлежало осмотрам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Осмотрено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из числа осмотренных (гр. 5)</a:t>
                      </a:r>
                      <a:b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определены группы здоровья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диспансеризация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определенных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групп взрослого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населения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6.2</a:t>
                      </a: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из них старше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трудоспособного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возраста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6.2.1</a:t>
                      </a:r>
                    </a:p>
                  </a:txBody>
                  <a:tcPr marL="44741" marR="447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41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углубленная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диспансеризация граждан, переболевших новой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короновирусной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инфекцией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6.2.2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  (сумма строк 1, 3, 6)</a:t>
                      </a: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430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продолжение таблицы 2350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11560" y="98072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Добавлены дополнительные графы 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2511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2029" y="1343471"/>
            <a:ext cx="89199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Профилактические осмотры детей в возрасте 15 – 17 лет с целью сохранения их репродуктивного здоровья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27584" y="1772816"/>
          <a:ext cx="7920879" cy="2773680"/>
        </p:xfrm>
        <a:graphic>
          <a:graphicData uri="http://schemas.openxmlformats.org/drawingml/2006/table">
            <a:tbl>
              <a:tblPr/>
              <a:tblGrid>
                <a:gridCol w="1944216"/>
                <a:gridCol w="360040"/>
                <a:gridCol w="1080120"/>
                <a:gridCol w="936104"/>
                <a:gridCol w="409344"/>
                <a:gridCol w="883252"/>
                <a:gridCol w="789111"/>
                <a:gridCol w="759346"/>
                <a:gridCol w="759346"/>
              </a:tblGrid>
              <a:tr h="9478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Подлежало осмотрам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en-US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spc="-1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spc="-1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Направлено на лечение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Пролечено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en-US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en-US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spc="-1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Осмотрено пациентов, всего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61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из них: </a:t>
                      </a:r>
                    </a:p>
                    <a:p>
                      <a:pPr marL="80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мальчиков (урологом-андрологом)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девочек (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акушером-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гинекологом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75048" y="4725144"/>
            <a:ext cx="78133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Изменено наименование таблицы 4806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«Деятельность </a:t>
            </a:r>
            <a:r>
              <a:rPr lang="ru-RU" sz="1600" b="1" strike="sngStrike" dirty="0" smtClean="0">
                <a:latin typeface="Times New Roman" pitchFamily="18" charset="0"/>
                <a:cs typeface="Times New Roman" pitchFamily="18" charset="0"/>
              </a:rPr>
              <a:t>кабинетов искусственной </a:t>
            </a:r>
            <a:r>
              <a:rPr lang="ru-RU" sz="1600" b="1" strike="sngStrike" dirty="0" err="1" smtClean="0">
                <a:latin typeface="Times New Roman" pitchFamily="18" charset="0"/>
                <a:cs typeface="Times New Roman" pitchFamily="18" charset="0"/>
              </a:rPr>
              <a:t>инсеминации</a:t>
            </a:r>
            <a:r>
              <a:rPr lang="ru-RU" sz="1600" b="1" strike="sngStrik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центров (отделений) вспомогательных репродуктивных технологий»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836712"/>
            <a:ext cx="9144000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000" b="1" dirty="0"/>
          </a:p>
          <a:p>
            <a:pPr defTabSz="957263"/>
            <a:r>
              <a:rPr lang="ru-RU" b="1" dirty="0" smtClean="0"/>
              <a:t>Вносятся </a:t>
            </a:r>
            <a:r>
              <a:rPr lang="ru-RU" b="1" dirty="0"/>
              <a:t>изменения в следующие формы федерального статистического наблюдения:</a:t>
            </a:r>
          </a:p>
          <a:p>
            <a:pPr defTabSz="957263"/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246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24615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617" name="Rectangle 8"/>
          <p:cNvSpPr>
            <a:spLocks noChangeArrowheads="1"/>
          </p:cNvSpPr>
          <p:nvPr/>
        </p:nvSpPr>
        <p:spPr bwMode="auto">
          <a:xfrm>
            <a:off x="683568" y="2478306"/>
            <a:ext cx="8064896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endParaRPr lang="ru-RU" sz="1600" b="1" dirty="0" smtClean="0">
              <a:solidFill>
                <a:schemeClr val="bg1"/>
              </a:solidFill>
            </a:endParaRPr>
          </a:p>
          <a:p>
            <a:pPr algn="l"/>
            <a:r>
              <a:rPr lang="ru-RU" sz="2000" b="1" dirty="0" smtClean="0">
                <a:solidFill>
                  <a:srgbClr val="FFFFFF"/>
                </a:solidFill>
              </a:rPr>
              <a:t>№ 12 «Сведения </a:t>
            </a:r>
            <a:r>
              <a:rPr lang="ru-RU" sz="2000" b="1" dirty="0" smtClean="0">
                <a:solidFill>
                  <a:schemeClr val="bg1"/>
                </a:solidFill>
              </a:rPr>
              <a:t>о числе заболеваний, зарегистрированных у пациентов, проживающих в районе обслуживания медицинской организации»</a:t>
            </a:r>
          </a:p>
          <a:p>
            <a:pPr algn="l"/>
            <a:endParaRPr lang="ru-RU" sz="2000" b="1" dirty="0" smtClean="0">
              <a:solidFill>
                <a:srgbClr val="FFFFFF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№ 30 «Сведения о медицинской организации»;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l"/>
            <a:endParaRPr lang="ru-RU" sz="2000" b="1" dirty="0" smtClean="0">
              <a:solidFill>
                <a:schemeClr val="bg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№ 47 «Сведения о сети и деятельности медицинских организаций»;</a:t>
            </a:r>
          </a:p>
          <a:p>
            <a:pPr algn="l"/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23850" y="333375"/>
            <a:ext cx="8374063" cy="6492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  <p:sp>
        <p:nvSpPr>
          <p:cNvPr id="10" name="Прямоугольник 13"/>
          <p:cNvSpPr txBox="1">
            <a:spLocks noChangeArrowheads="1"/>
          </p:cNvSpPr>
          <p:nvPr/>
        </p:nvSpPr>
        <p:spPr bwMode="auto">
          <a:xfrm>
            <a:off x="323528" y="332656"/>
            <a:ext cx="8374063" cy="6492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6595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1042988" y="620713"/>
            <a:ext cx="75612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b="1"/>
          </a:p>
          <a:p>
            <a:pPr algn="l"/>
            <a:endParaRPr lang="ru-RU" sz="1400" b="1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Добавлены дополнительные строки в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7003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27584" y="1700808"/>
          <a:ext cx="7992889" cy="3200400"/>
        </p:xfrm>
        <a:graphic>
          <a:graphicData uri="http://schemas.openxmlformats.org/drawingml/2006/table">
            <a:tbl>
              <a:tblPr/>
              <a:tblGrid>
                <a:gridCol w="5188366"/>
                <a:gridCol w="981583"/>
                <a:gridCol w="1822940"/>
              </a:tblGrid>
              <a:tr h="778730">
                <a:tc>
                  <a:txBody>
                    <a:bodyPr/>
                    <a:lstStyle/>
                    <a:p>
                      <a:pPr marL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 централизованной подсистемы государственной информационной системы в сфере здравоохранения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субъекта Российской Федерации</a:t>
                      </a: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автоматизированных рабочих мест, подключенных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 государственной информационной системе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сфере здравоохранения субъекта Российской Федерации</a:t>
                      </a: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41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3804" marR="438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804" marR="438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6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Региональная медицинская информационная система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Медицинская информационная ситема медицинской организации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95536" y="1199456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автоматизации основных задач в медицинской организации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340768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ФОРМА ФЕДЕРАЛЬНОГО  СТАТИСТИЧЕСКОГО НАБЛЮДЕНИЯ № 47</a:t>
            </a:r>
          </a:p>
          <a:p>
            <a:pPr defTabSz="957263"/>
            <a:endParaRPr lang="ru-RU" sz="2400" b="1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«СВЕДЕНИЯ </a:t>
            </a:r>
            <a:r>
              <a:rPr lang="en-US" sz="2400" b="1">
                <a:solidFill>
                  <a:schemeClr val="bg1"/>
                </a:solidFill>
              </a:rPr>
              <a:t>О</a:t>
            </a:r>
            <a:r>
              <a:rPr lang="ru-RU" sz="2400" b="1">
                <a:solidFill>
                  <a:schemeClr val="bg1"/>
                </a:solidFill>
              </a:rPr>
              <a:t> СЕТИ И ДЕЯТЕЛЬНОСТИ </a:t>
            </a:r>
          </a:p>
          <a:p>
            <a:pPr defTabSz="957263"/>
            <a:r>
              <a:rPr lang="ru-RU" sz="2400" b="1">
                <a:solidFill>
                  <a:schemeClr val="bg1"/>
                </a:solidFill>
              </a:rPr>
              <a:t>МЕДИЦИНСКОЙ ОРГАНИЗАЦИИ</a:t>
            </a:r>
            <a:r>
              <a:rPr lang="ru-RU" sz="2400" b="1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052736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966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47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8064896" cy="1493520"/>
        </p:xfrm>
        <a:graphic>
          <a:graphicData uri="http://schemas.openxmlformats.org/drawingml/2006/table">
            <a:tbl>
              <a:tblPr/>
              <a:tblGrid>
                <a:gridCol w="5472608"/>
                <a:gridCol w="1177977"/>
                <a:gridCol w="1414311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Хозрасчетные медицинские организации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организации, оказывающие только платные услуги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27582" y="3645024"/>
          <a:ext cx="8064898" cy="1889760"/>
        </p:xfrm>
        <a:graphic>
          <a:graphicData uri="http://schemas.openxmlformats.org/drawingml/2006/table">
            <a:tbl>
              <a:tblPr/>
              <a:tblGrid>
                <a:gridCol w="1070560"/>
                <a:gridCol w="493530"/>
                <a:gridCol w="648403"/>
                <a:gridCol w="856450"/>
                <a:gridCol w="713708"/>
                <a:gridCol w="856450"/>
                <a:gridCol w="713708"/>
                <a:gridCol w="1213303"/>
                <a:gridCol w="927820"/>
                <a:gridCol w="570966"/>
              </a:tblGrid>
              <a:tr h="96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№ стр.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Станции и отделения скорой медицинской помощи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Выполнено вызовов скорой медицинской помощи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связи</a:t>
                      </a:r>
                      <a:br>
                        <a:rPr lang="ru-RU" sz="12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перевозкой пациентов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медицинская эвакуация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Число лиц, которым оказана помощь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амбулаторно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 при выполнении вызовов скорой медицинской помощи 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Число лиц,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достав-ленных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медицин-ские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органи-зации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самостоя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тельные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входящие</a:t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 состав других организаций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из них в сельской</a:t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местности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самостоя-тельные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входящие</a:t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 состав других организаций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200" marR="43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83568" y="3068960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графы 8 таблицы  0400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966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47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99592" y="2348880"/>
          <a:ext cx="8064896" cy="3627120"/>
        </p:xfrm>
        <a:graphic>
          <a:graphicData uri="http://schemas.openxmlformats.org/drawingml/2006/table">
            <a:tbl>
              <a:tblPr/>
              <a:tblGrid>
                <a:gridCol w="5717557"/>
                <a:gridCol w="933028"/>
                <a:gridCol w="1414311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Амбулатории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Детские поликлиники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из них: участвующие в создании и тиражировании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«Новой модели медицинской организации»                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3.1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с современной инфраструктурой  оказания  медицинской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помощи  детям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Хозрасчетные амбулатории, поликлиники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Амбулатории, поликлиники, оказывающие только платные услуги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113665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консультативно-диагностические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из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них с современной инфраструктурой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оказания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помощи  детям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11.1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Изменено наименование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графы  17: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Амбулатории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включая передвижные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55576" y="206084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0600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9592" y="1196752"/>
          <a:ext cx="7776864" cy="684530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25781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должностей младшего медперсонала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штатных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83568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0500 исключены графы 20 и 21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966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47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340768"/>
          <a:ext cx="7920880" cy="1280160"/>
        </p:xfrm>
        <a:graphic>
          <a:graphicData uri="http://schemas.openxmlformats.org/drawingml/2006/table">
            <a:tbl>
              <a:tblPr/>
              <a:tblGrid>
                <a:gridCol w="5615458"/>
                <a:gridCol w="916367"/>
                <a:gridCol w="1389055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Хозрасчетные амбулатории, поликлиники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 организации, оказывающие только платные услуги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39552" y="98072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строки 45 таблиц 0650 и 0660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83568" y="2708920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строки 45 таблицы 0800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55576" y="3140968"/>
          <a:ext cx="7992888" cy="1981200"/>
        </p:xfrm>
        <a:graphic>
          <a:graphicData uri="http://schemas.openxmlformats.org/drawingml/2006/table">
            <a:tbl>
              <a:tblPr/>
              <a:tblGrid>
                <a:gridCol w="4063890"/>
                <a:gridCol w="546054"/>
                <a:gridCol w="973365"/>
                <a:gridCol w="1041427"/>
                <a:gridCol w="684076"/>
                <a:gridCol w="684076"/>
              </a:tblGrid>
              <a:tr h="96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медицинских организаций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строки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2800" marR="2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Общее число посещений к врачам</a:t>
                      </a: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амбула-торных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условиях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дому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00"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Хозрасчетные медицинские организации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Амбулатории, поликлиники, оказывающие только платные услуги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0" marR="4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47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755576" y="1412776"/>
          <a:ext cx="7848871" cy="4171188"/>
        </p:xfrm>
        <a:graphic>
          <a:graphicData uri="http://schemas.openxmlformats.org/drawingml/2006/table">
            <a:tbl>
              <a:tblPr/>
              <a:tblGrid>
                <a:gridCol w="3456453"/>
                <a:gridCol w="596294"/>
                <a:gridCol w="1408150"/>
                <a:gridCol w="660682"/>
                <a:gridCol w="172729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b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стро-ки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Посещения к врачам амбулаторного приема (кроме стоматологов и зубных врачей)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Стоматологические поликлиники, оказывающие только платные услуги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организации, имеющие стоматологические и ортопедические подразделения, отделения, кабинеты: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145">
                <a:tc>
                  <a:txBody>
                    <a:bodyPr/>
                    <a:lstStyle/>
                    <a:p>
                      <a:pPr marL="27051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организации, имеющие только ортопедические подразделения, отделения, кабинеты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47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55576" y="1340768"/>
          <a:ext cx="7992888" cy="853440"/>
        </p:xfrm>
        <a:graphic>
          <a:graphicData uri="http://schemas.openxmlformats.org/drawingml/2006/table">
            <a:tbl>
              <a:tblPr/>
              <a:tblGrid>
                <a:gridCol w="6422654"/>
                <a:gridCol w="1570234"/>
              </a:tblGrid>
              <a:tr h="384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Наименования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подразделений, отделов, отделений, кабинетов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Паллиативной медицинской помощи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включая передвижные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из них для детей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включая передвижные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14.1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935037" y="242088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строки 22 таблиц 1200 и 1210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27584" y="2924944"/>
          <a:ext cx="7920880" cy="1280160"/>
        </p:xfrm>
        <a:graphic>
          <a:graphicData uri="http://schemas.openxmlformats.org/drawingml/2006/table">
            <a:tbl>
              <a:tblPr/>
              <a:tblGrid>
                <a:gridCol w="5615458"/>
                <a:gridCol w="916367"/>
                <a:gridCol w="1389055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Хозрасчетные амбулатории, поликлиники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 организации, оказывающие только платные услуги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935037" y="436510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1300 внесены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изменения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строку 13: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827584" y="4869160"/>
          <a:ext cx="7920880" cy="1066800"/>
        </p:xfrm>
        <a:graphic>
          <a:graphicData uri="http://schemas.openxmlformats.org/drawingml/2006/table">
            <a:tbl>
              <a:tblPr/>
              <a:tblGrid>
                <a:gridCol w="5615458"/>
                <a:gridCol w="916367"/>
                <a:gridCol w="1389055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(сумма строк 1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47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539552" y="134076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1700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755576" y="1988840"/>
          <a:ext cx="7920880" cy="2872328"/>
        </p:xfrm>
        <a:graphic>
          <a:graphicData uri="http://schemas.openxmlformats.org/drawingml/2006/table">
            <a:tbl>
              <a:tblPr/>
              <a:tblGrid>
                <a:gridCol w="5615458"/>
                <a:gridCol w="916367"/>
                <a:gridCol w="1389055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Наименование должности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№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Добавлены строки: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 микробиологи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онкологи-гематологи детские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физической и реабилитационной медицины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Исключены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их </a:t>
                      </a:r>
                      <a:r>
                        <a:rPr lang="ru-RU" sz="14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них акушеры- гинекологи цехового  </a:t>
                      </a:r>
                      <a:r>
                        <a:rPr lang="ru-RU" sz="1400" b="1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врачебного </a:t>
                      </a:r>
                      <a:r>
                        <a:rPr lang="ru-RU" sz="14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участка</a:t>
                      </a:r>
                      <a:endParaRPr lang="ru-RU" sz="1400" b="1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лаборанты</a:t>
                      </a:r>
                      <a:endParaRPr lang="ru-RU" sz="1400" b="1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терапевты </a:t>
                      </a:r>
                      <a:r>
                        <a:rPr lang="ru-RU" sz="14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амбулаторий</a:t>
                      </a:r>
                      <a:endParaRPr lang="ru-RU" sz="1400" b="1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ФОРМА 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12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ЧИСЛЕ ЗАБОЛЕВАНИЙ, ЗАРЕГИСТРИРОВАННЫХ У ПАЦИЕНТОВ, </a:t>
            </a:r>
          </a:p>
          <a:p>
            <a:pPr defTabSz="957263"/>
            <a:r>
              <a:rPr lang="ru-RU" sz="2400" b="1" dirty="0" smtClean="0">
                <a:solidFill>
                  <a:schemeClr val="bg1"/>
                </a:solidFill>
              </a:rPr>
              <a:t>ПРОЖИВАЮЩИХ В РАЙОНЕ ОБСЛУЖИВАНИЯ</a:t>
            </a:r>
            <a:endParaRPr lang="ru-RU" sz="2400" b="1" dirty="0">
              <a:solidFill>
                <a:schemeClr val="bg1"/>
              </a:solidFill>
            </a:endParaRPr>
          </a:p>
          <a:p>
            <a:pPr defTabSz="957263"/>
            <a:r>
              <a:rPr lang="ru-RU" sz="2400" b="1" dirty="0">
                <a:solidFill>
                  <a:schemeClr val="bg1"/>
                </a:solidFill>
              </a:rPr>
              <a:t>МЕДИЦИНСКОЙ ОРГАНИЗАЦИИ</a:t>
            </a:r>
            <a:r>
              <a:rPr lang="ru-RU" sz="2400" b="1" dirty="0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755576" y="4365104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971600" y="1484784"/>
          <a:ext cx="7632848" cy="1989634"/>
        </p:xfrm>
        <a:graphic>
          <a:graphicData uri="http://schemas.openxmlformats.org/drawingml/2006/table">
            <a:tbl>
              <a:tblPr/>
              <a:tblGrid>
                <a:gridCol w="5112568"/>
                <a:gridCol w="1296144"/>
                <a:gridCol w="1224136"/>
              </a:tblGrid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врожденные аномалии (пороки развития), деформации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хромосомные нарушения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18.0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Q00-Q99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врожденные аномалии (пороки развития) нервной системы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Q00-Q07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врожденные аномалии системы кровообращения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Q20-Q28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расщелина губы и неба (заячья губа и волчья пасть)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Q35-Q37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хромосомные аномалии,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классифицированные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других рубриках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Q90-Q99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924944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980728"/>
            <a:ext cx="763284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1500 добавлена новая строка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3789040"/>
            <a:ext cx="756084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таблицы 3000 и 4000 добавлены новые строки: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971600" y="4437112"/>
          <a:ext cx="7632848" cy="922834"/>
        </p:xfrm>
        <a:graphic>
          <a:graphicData uri="http://schemas.openxmlformats.org/drawingml/2006/table">
            <a:tbl>
              <a:tblPr/>
              <a:tblGrid>
                <a:gridCol w="5112568"/>
                <a:gridCol w="1296144"/>
                <a:gridCol w="1224136"/>
              </a:tblGrid>
              <a:tr h="248057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неинфекционный энтерит и колит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K50-K52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них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болезнь Крона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12.4.1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K50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7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язвенный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колит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12.4.2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K51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755576" y="4365104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924944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980728"/>
            <a:ext cx="763284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таблицу 3004: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2564904"/>
            <a:ext cx="756084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Добавлены новая таблица 3005: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3568" y="1484784"/>
            <a:ext cx="79928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(3004)                                                                                                             Код по ОКЕИ: человек - 792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лиц с болезнями системы кровообращения, состоящих под диспансерным наблюдением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(стр. 10.0 гр. 8) 1 ________, из них снято 2 _______,  из них умерло (из графы 2) 3 _______,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них умерло от болезней системы кровообращения (из графы 3) 4__________.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55576" y="3032666"/>
            <a:ext cx="792088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(3005)                                                                                                             Код по ОКЕИ: человек - 792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взрослых пациентов, находившихся в отчетном году под диспансерным наблюдением по поводу перенесенного острого нарушения мозгового кровообращения, инфаркта миокарда, а также которым были выполнены аортокоронарное шунтирование,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ангиопластика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коронарных артерий со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стентированием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катетерная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абляция по поводу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сердечно-сосудистых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заболеваний, за исключением лиц, имеющих право на получение социальной услуги в виде обеспечения лекарственными препаратами  в  соответствии  с  Федеральным  законом  «О  государственной социальной помощи» от 17.07.1999 № 178-ФЗ 1 __________ , 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них число взрослых пациентов, находившихся в отчетном году под диспансерным наблюдением по поводу перенесенного острого нарушения мозгового кровообращения, инфаркта миокарда, а также которым были выполнены аортокоронарное шунтирование,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ангиопластика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коронарных артерий со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стентированием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катетерная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абляция по поводу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сердечно-сосудистых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заболеваний и бесплатно получавших необходимые лекарственные препараты в амбулаторных условиях, за исключением лиц, имеющих право на социальную помощь  2 __________.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700213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ФОРМА ФЕДЕРАЛЬНОГО  СТАТИСТИЧЕСКОГО НАБЛЮДЕНИЯ № 30</a:t>
            </a:r>
          </a:p>
          <a:p>
            <a:pPr defTabSz="957263"/>
            <a:endParaRPr lang="ru-RU" sz="2400" b="1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«СВЕДЕНИЯ </a:t>
            </a:r>
            <a:r>
              <a:rPr lang="en-US" sz="2400" b="1">
                <a:solidFill>
                  <a:schemeClr val="bg1"/>
                </a:solidFill>
              </a:rPr>
              <a:t>О</a:t>
            </a:r>
            <a:r>
              <a:rPr lang="ru-RU" sz="2400" b="1">
                <a:solidFill>
                  <a:schemeClr val="bg1"/>
                </a:solidFill>
              </a:rPr>
              <a:t> МЕДИЦИНСКОЙ ОРГАНИЗАЦИИ</a:t>
            </a:r>
            <a:r>
              <a:rPr lang="ru-RU" sz="2400" b="1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412875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3690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3690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90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552" y="764704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899592" y="692696"/>
            <a:ext cx="698477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1001  добавлены строки:</a:t>
            </a: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55576" y="1196752"/>
          <a:ext cx="7776864" cy="2348040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Детские поликлиники (отделения, кабинеты)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из них участвующие в создании и тиражировании «Новой модели медицинской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с современной инфраструктурой оказания медицинской помощи детям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Консультативно-диагностические центры для детей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из них участвующие в создании и тиражировании «Новой модели медицинской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с современной инфраструктурой оказания медицинской помощи детям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Центры (отделения)  вспомогательных репродуктивных технологий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55576" y="3933056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14" name="Прямоугольник 13"/>
          <p:cNvSpPr/>
          <p:nvPr/>
        </p:nvSpPr>
        <p:spPr>
          <a:xfrm>
            <a:off x="1835696" y="3717032"/>
            <a:ext cx="5205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таблице 1001  изменены наименования строк: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99592" y="4077072"/>
          <a:ext cx="7776864" cy="1921320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Амбулатории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(включая передвижные)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Геронтологические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Гериатрические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Паллиативной медицинской помощи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(включая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передвижные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Стоматологические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на промышленных предприятиях,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призывных пунктах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109.3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Центры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(отделения)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медико-социальной поддержки беременных женщин, оказавшихся в трудной жизненной ситуации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07976" y="1349152"/>
          <a:ext cx="7776864" cy="4444456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Искусственной </a:t>
                      </a:r>
                      <a:r>
                        <a:rPr lang="ru-RU" sz="1400" u="sng" strike="noStrike" baseline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инсеминации</a:t>
                      </a: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женщин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Отделы издательской и полиграфической деятельности 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Отделы </a:t>
                      </a:r>
                      <a:r>
                        <a:rPr lang="ru-RU" sz="1400" u="sng" strike="noStrike" baseline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межсекторальных</a:t>
                      </a: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внешних связей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Отделы сбора баз данных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из стр. 70: на </a:t>
                      </a:r>
                      <a:r>
                        <a:rPr lang="en-US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 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70.2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на </a:t>
                      </a:r>
                      <a:r>
                        <a:rPr lang="en-US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70.3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на </a:t>
                      </a:r>
                      <a:r>
                        <a:rPr lang="en-US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70.4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статистики в составе </a:t>
                      </a:r>
                      <a:r>
                        <a:rPr lang="ru-RU" sz="1400" u="sng" strike="noStrike" baseline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оргметодотдела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сложных судебно-медицинских экспертиз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судебно-биохимические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судебно-гистологические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судебно-медицинской экспертизы вещественных доказательств  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судебно-медицинской экспертизы трупов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судебно-химические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судебно-цитологические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Редакционно-издательские отделы 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Телефон доверия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strike="noStrike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них для детей</a:t>
                      </a:r>
                      <a:endParaRPr lang="ru-RU" sz="1400" u="sng" strike="noStrike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strike="noStrike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123.1</a:t>
                      </a:r>
                      <a:endParaRPr lang="ru-RU" sz="1400" u="sng" strike="noStrike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4" name="Rectangle 355"/>
          <p:cNvSpPr>
            <a:spLocks noChangeArrowheads="1"/>
          </p:cNvSpPr>
          <p:nvPr/>
        </p:nvSpPr>
        <p:spPr bwMode="auto">
          <a:xfrm>
            <a:off x="899592" y="692696"/>
            <a:ext cx="82444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 таблицы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1001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исключены строки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6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6660232" y="6165304"/>
            <a:ext cx="1714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5726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Helios"/>
                <a:ea typeface="+mn-ea"/>
                <a:cs typeface="+mn-cs"/>
              </a:rPr>
              <a:t>РОССИЯ 2021</a:t>
            </a: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6732240" y="6021288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2021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935038" y="836712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 таблицу </a:t>
            </a:r>
            <a:r>
              <a:rPr lang="ru-RU" sz="1600" b="1" dirty="0" smtClean="0"/>
              <a:t>1003  внесены изменения в наименование строк:</a:t>
            </a:r>
            <a:endParaRPr lang="ru-RU" sz="1600" b="1" dirty="0"/>
          </a:p>
          <a:p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27585" y="1700808"/>
          <a:ext cx="7920881" cy="4053840"/>
        </p:xfrm>
        <a:graphic>
          <a:graphicData uri="http://schemas.openxmlformats.org/drawingml/2006/table">
            <a:tbl>
              <a:tblPr/>
              <a:tblGrid>
                <a:gridCol w="3306106"/>
                <a:gridCol w="619895"/>
                <a:gridCol w="1102035"/>
                <a:gridCol w="895404"/>
                <a:gridCol w="830799"/>
                <a:gridCol w="1166642"/>
              </a:tblGrid>
              <a:tr h="393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Наличие 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подраз-делений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(нет – 0, 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есть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подраз-делений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выездов</a:t>
                      </a: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пациентов, принятых при выездах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Амбулатории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Стоматологические кабинеты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Флюорографические установки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Клинико-диагностические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аборатории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Врачебные бригады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(бригады) выездной патронажной  паллиативной медицинской помощи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ФАПы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Фельдшерско-акушерские пункты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Фельдшерские пункты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Маммографические установки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Мобильные медицинские бригады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Мобильные медицинские комплексы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7857" name="Rectangle 1"/>
          <p:cNvSpPr>
            <a:spLocks noChangeArrowheads="1"/>
          </p:cNvSpPr>
          <p:nvPr/>
        </p:nvSpPr>
        <p:spPr bwMode="auto">
          <a:xfrm>
            <a:off x="683568" y="1124744"/>
            <a:ext cx="799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021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Передвижные подразделения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формы работы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(1003)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 по ОКЕИ: единица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642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22004</TotalTime>
  <Words>2714</Words>
  <Application>Microsoft Office PowerPoint</Application>
  <PresentationFormat>Экран (4:3)</PresentationFormat>
  <Paragraphs>838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Helios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развития медицинскойнауки</dc:title>
  <dc:creator>Apple</dc:creator>
  <cp:lastModifiedBy>Шумакова Ольга Викторовна</cp:lastModifiedBy>
  <cp:revision>1348</cp:revision>
  <cp:lastPrinted>2012-09-27T21:31:01Z</cp:lastPrinted>
  <dcterms:created xsi:type="dcterms:W3CDTF">2012-08-30T01:27:20Z</dcterms:created>
  <dcterms:modified xsi:type="dcterms:W3CDTF">2021-12-14T02:18:29Z</dcterms:modified>
</cp:coreProperties>
</file>