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08" r:id="rId1"/>
  </p:sldMasterIdLst>
  <p:notesMasterIdLst>
    <p:notesMasterId r:id="rId29"/>
  </p:notesMasterIdLst>
  <p:sldIdLst>
    <p:sldId id="516" r:id="rId2"/>
    <p:sldId id="550" r:id="rId3"/>
    <p:sldId id="603" r:id="rId4"/>
    <p:sldId id="604" r:id="rId5"/>
    <p:sldId id="635" r:id="rId6"/>
    <p:sldId id="561" r:id="rId7"/>
    <p:sldId id="569" r:id="rId8"/>
    <p:sldId id="613" r:id="rId9"/>
    <p:sldId id="596" r:id="rId10"/>
    <p:sldId id="570" r:id="rId11"/>
    <p:sldId id="614" r:id="rId12"/>
    <p:sldId id="615" r:id="rId13"/>
    <p:sldId id="616" r:id="rId14"/>
    <p:sldId id="617" r:id="rId15"/>
    <p:sldId id="573" r:id="rId16"/>
    <p:sldId id="636" r:id="rId17"/>
    <p:sldId id="589" r:id="rId18"/>
    <p:sldId id="574" r:id="rId19"/>
    <p:sldId id="606" r:id="rId20"/>
    <p:sldId id="585" r:id="rId21"/>
    <p:sldId id="586" r:id="rId22"/>
    <p:sldId id="633" r:id="rId23"/>
    <p:sldId id="588" r:id="rId24"/>
    <p:sldId id="637" r:id="rId25"/>
    <p:sldId id="607" r:id="rId26"/>
    <p:sldId id="634" r:id="rId27"/>
    <p:sldId id="638" r:id="rId28"/>
  </p:sldIdLst>
  <p:sldSz cx="9144000" cy="6858000" type="screen4x3"/>
  <p:notesSz cx="6810375" cy="9942513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893B"/>
    <a:srgbClr val="008000"/>
    <a:srgbClr val="0066FF"/>
    <a:srgbClr val="006600"/>
    <a:srgbClr val="CC0000"/>
    <a:srgbClr val="0066CC"/>
    <a:srgbClr val="6699FF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55" autoAdjust="0"/>
    <p:restoredTop sz="94660"/>
  </p:normalViewPr>
  <p:slideViewPr>
    <p:cSldViewPr>
      <p:cViewPr varScale="1">
        <p:scale>
          <a:sx n="116" d="100"/>
          <a:sy n="116" d="100"/>
        </p:scale>
        <p:origin x="168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639" cy="497047"/>
          </a:xfrm>
          <a:prstGeom prst="rect">
            <a:avLst/>
          </a:prstGeom>
        </p:spPr>
        <p:txBody>
          <a:bodyPr vert="horz" lIns="91477" tIns="45738" rIns="91477" bIns="4573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7147" y="0"/>
            <a:ext cx="2951639" cy="497047"/>
          </a:xfrm>
          <a:prstGeom prst="rect">
            <a:avLst/>
          </a:prstGeom>
        </p:spPr>
        <p:txBody>
          <a:bodyPr vert="horz" lIns="91477" tIns="45738" rIns="91477" bIns="4573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C7B923E-1ECE-4B45-8F20-A1F3DD232AFE}" type="datetimeFigureOut">
              <a:rPr lang="ru-RU"/>
              <a:pPr>
                <a:defRPr/>
              </a:pPr>
              <a:t>14.12.2021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04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8" rIns="91477" bIns="4573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22733"/>
            <a:ext cx="5447346" cy="4473417"/>
          </a:xfrm>
          <a:prstGeom prst="rect">
            <a:avLst/>
          </a:prstGeom>
        </p:spPr>
        <p:txBody>
          <a:bodyPr vert="horz" lIns="91477" tIns="45738" rIns="91477" bIns="45738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879"/>
            <a:ext cx="2951639" cy="497046"/>
          </a:xfrm>
          <a:prstGeom prst="rect">
            <a:avLst/>
          </a:prstGeom>
        </p:spPr>
        <p:txBody>
          <a:bodyPr vert="horz" lIns="91477" tIns="45738" rIns="91477" bIns="4573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7147" y="9443879"/>
            <a:ext cx="2951639" cy="497046"/>
          </a:xfrm>
          <a:prstGeom prst="rect">
            <a:avLst/>
          </a:prstGeom>
        </p:spPr>
        <p:txBody>
          <a:bodyPr vert="horz" lIns="91477" tIns="45738" rIns="91477" bIns="4573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7B7AAE2-DA4D-4466-8803-B93ABD149C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4656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1EB39-7FFD-4F2F-82E2-75654EF4B179}" type="datetimeFigureOut">
              <a:rPr lang="ru-RU"/>
              <a:pPr>
                <a:defRPr/>
              </a:pPr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6F6AC-DC0B-48CF-90BA-35F14087B7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B1F4F-3469-4E1F-AF0B-2221F98BB0CC}" type="datetimeFigureOut">
              <a:rPr lang="ru-RU"/>
              <a:pPr>
                <a:defRPr/>
              </a:pPr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68535-E6A8-4E75-BF11-0C67F354C1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9BFD7-2F54-4BD4-951E-6D6BE604255B}" type="datetimeFigureOut">
              <a:rPr lang="ru-RU"/>
              <a:pPr>
                <a:defRPr/>
              </a:pPr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4E81B-D667-4708-98E0-3256EFE0B5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4B170-AB42-43A2-8474-5C1D161E4BB3}" type="datetimeFigureOut">
              <a:rPr lang="ru-RU"/>
              <a:pPr>
                <a:defRPr/>
              </a:pPr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7AFD8-FD70-4650-9F03-3DFE362F19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FD9B7-5B59-4A7A-8E0B-D4353BCF77CC}" type="datetimeFigureOut">
              <a:rPr lang="ru-RU"/>
              <a:pPr>
                <a:defRPr/>
              </a:pPr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2C0AA-9FD0-44F2-A261-45052046AD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B159F-8511-43CA-9A05-D5D71B6DEB29}" type="datetimeFigureOut">
              <a:rPr lang="ru-RU"/>
              <a:pPr>
                <a:defRPr/>
              </a:pPr>
              <a:t>14.12.2021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CE99A-E8BD-4CA6-AB52-0F433C6A76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2509C-4723-4085-BFBE-C81F8F04DBE3}" type="datetimeFigureOut">
              <a:rPr lang="ru-RU"/>
              <a:pPr>
                <a:defRPr/>
              </a:pPr>
              <a:t>14.12.2021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BA65C-8C7B-456B-8581-D8F2E8046C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A4F76-CCB3-49EB-B395-6FA7B6AE3EB0}" type="datetimeFigureOut">
              <a:rPr lang="ru-RU"/>
              <a:pPr>
                <a:defRPr/>
              </a:pPr>
              <a:t>14.12.2021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903BC-78C4-4E9A-B3DA-2499CE8FA5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E1ACC-49C6-440D-9D82-C86B5BB99750}" type="datetimeFigureOut">
              <a:rPr lang="ru-RU"/>
              <a:pPr>
                <a:defRPr/>
              </a:pPr>
              <a:t>14.12.2021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52A94-7AAF-4030-BE8E-204AD512FF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30F7C-408F-48EF-988D-5302AB96EF96}" type="datetimeFigureOut">
              <a:rPr lang="ru-RU"/>
              <a:pPr>
                <a:defRPr/>
              </a:pPr>
              <a:t>14.12.2021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67FE7-E152-4075-91D4-C3BA0A7B63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EE6F6-B1B0-4599-B194-BEC193B8D082}" type="datetimeFigureOut">
              <a:rPr lang="ru-RU"/>
              <a:pPr>
                <a:defRPr/>
              </a:pPr>
              <a:t>14.12.2021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E42B0-EB04-4ADA-9C64-120D6685A7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084304-703E-4BDC-9061-D3A74DA93508}" type="datetimeFigureOut">
              <a:rPr lang="ru-RU"/>
              <a:pPr>
                <a:defRPr/>
              </a:pPr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07E25D-23CF-4D59-8DF5-8536C839B9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8" r:id="rId2"/>
    <p:sldLayoutId id="2147483717" r:id="rId3"/>
    <p:sldLayoutId id="2147483716" r:id="rId4"/>
    <p:sldLayoutId id="2147483715" r:id="rId5"/>
    <p:sldLayoutId id="2147483714" r:id="rId6"/>
    <p:sldLayoutId id="2147483713" r:id="rId7"/>
    <p:sldLayoutId id="2147483712" r:id="rId8"/>
    <p:sldLayoutId id="2147483711" r:id="rId9"/>
    <p:sldLayoutId id="2147483710" r:id="rId10"/>
    <p:sldLayoutId id="214748370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22" name="Picture 2" descr="C:\Documents and Settings\KuzovkovaDA\Рабочий стол\Logo_MinZdrav_var1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-1168400"/>
            <a:ext cx="6228209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2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1989138"/>
            <a:ext cx="9144000" cy="4287837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2000250"/>
            <a:ext cx="9144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86726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2021</a:t>
            </a:r>
          </a:p>
        </p:txBody>
      </p:sp>
      <p:sp>
        <p:nvSpPr>
          <p:cNvPr id="286727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29" name="Rectangle 8"/>
          <p:cNvSpPr>
            <a:spLocks noChangeArrowheads="1"/>
          </p:cNvSpPr>
          <p:nvPr/>
        </p:nvSpPr>
        <p:spPr bwMode="auto">
          <a:xfrm>
            <a:off x="827088" y="3032125"/>
            <a:ext cx="7777162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200" b="1">
                <a:solidFill>
                  <a:schemeClr val="bg1"/>
                </a:solidFill>
                <a:latin typeface="Helios"/>
              </a:rPr>
              <a:t>ИЗМЕНЕНИЯ, ВНОСИМЫЕ В ДЕЙСТВУЮЩИЕ ФОРМЫ ФЕДЕРАЛЬНОГО И ОТРАСЛЕВОГО СТАТИСТИЧЕСКОГО  НАБЛЮДЕНИЯ</a:t>
            </a:r>
          </a:p>
          <a:p>
            <a:endParaRPr lang="ru-RU" sz="2400" b="1">
              <a:solidFill>
                <a:schemeClr val="bg1"/>
              </a:solidFill>
              <a:latin typeface="Helios"/>
            </a:endParaRPr>
          </a:p>
        </p:txBody>
      </p:sp>
      <p:sp>
        <p:nvSpPr>
          <p:cNvPr id="133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051050" y="333375"/>
            <a:ext cx="5184775" cy="1150938"/>
          </a:xfrm>
          <a:solidFill>
            <a:schemeClr val="bg1"/>
          </a:solidFill>
        </p:spPr>
        <p:txBody>
          <a:bodyPr lIns="95782" tIns="47891" rIns="95782" bIns="47891" rtlCol="0">
            <a:normAutofit fontScale="92500" lnSpcReduction="20000"/>
          </a:bodyPr>
          <a:lstStyle/>
          <a:p>
            <a:pPr marL="0" indent="0" defTabSz="957263" fontAlgn="auto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dirty="0" smtClean="0">
                <a:solidFill>
                  <a:srgbClr val="7F7F7F"/>
                </a:solidFill>
                <a:latin typeface="Helios"/>
              </a:rPr>
              <a:t>МИНИСТЕРСТВО ЗДРАВООХРАНЕНИЯ РОССИЙСКОЙ ФЕДЕРАЦИИ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b="1" i="1"/>
          </a:p>
          <a:p>
            <a:pPr defTabSz="957263"/>
            <a:r>
              <a:rPr lang="ru-RU" b="1"/>
              <a:t> 	   				              	</a:t>
            </a:r>
            <a:endParaRPr lang="en-US" b="1"/>
          </a:p>
        </p:txBody>
      </p:sp>
      <p:sp>
        <p:nvSpPr>
          <p:cNvPr id="35021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2021</a:t>
            </a:r>
          </a:p>
        </p:txBody>
      </p:sp>
      <p:sp>
        <p:nvSpPr>
          <p:cNvPr id="35021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0215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0216" name="Rectangle 8"/>
          <p:cNvSpPr>
            <a:spLocks noChangeArrowheads="1"/>
          </p:cNvSpPr>
          <p:nvPr/>
        </p:nvSpPr>
        <p:spPr bwMode="auto">
          <a:xfrm>
            <a:off x="684213" y="3765550"/>
            <a:ext cx="7777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0488" algn="l"/>
            <a:r>
              <a:rPr lang="ru-RU" sz="1200" b="1">
                <a:solidFill>
                  <a:srgbClr val="CC0000"/>
                </a:solidFill>
              </a:rPr>
              <a:t>               </a:t>
            </a:r>
          </a:p>
        </p:txBody>
      </p:sp>
      <p:sp>
        <p:nvSpPr>
          <p:cNvPr id="350217" name="Rectangle 9"/>
          <p:cNvSpPr>
            <a:spLocks noChangeArrowheads="1"/>
          </p:cNvSpPr>
          <p:nvPr/>
        </p:nvSpPr>
        <p:spPr bwMode="auto">
          <a:xfrm>
            <a:off x="539552" y="836712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/>
              <a:t>Внесены изменения в таблицу  </a:t>
            </a:r>
            <a:r>
              <a:rPr lang="ru-RU" sz="1600" b="1" dirty="0" smtClean="0"/>
              <a:t>1008</a:t>
            </a:r>
            <a:endParaRPr lang="ru-RU" sz="1600" b="1" dirty="0"/>
          </a:p>
          <a:p>
            <a:endParaRPr lang="ru-RU" sz="1600" b="1" dirty="0"/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026069" y="1127447"/>
            <a:ext cx="74508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27325" algn="l"/>
                <a:tab pos="4921250" algn="ctr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Региональные сосудистые центры, первичные сосудистые </a:t>
            </a:r>
            <a:r>
              <a:rPr kumimoji="0" lang="ru-RU" sz="1400" b="1" i="0" u="none" strike="sng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центры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отделения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1043608" y="1628800"/>
          <a:ext cx="7488831" cy="2987040"/>
        </p:xfrm>
        <a:graphic>
          <a:graphicData uri="http://schemas.openxmlformats.org/drawingml/2006/table">
            <a:tbl>
              <a:tblPr/>
              <a:tblGrid>
                <a:gridCol w="5085278"/>
                <a:gridCol w="959966"/>
                <a:gridCol w="1443587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  строки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Число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Региональные сосудистые центры, ед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них: коек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400" strike="sng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Поступило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Выписано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пациентов, чел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strike="sng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 них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мерло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1.3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540385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том числе в первые 24 часа после поступления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1.3.1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проведено пациентами койко-дней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1.4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Первичные сосудистые отделения, ед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них: коек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2.1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Поступило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Выписано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пациентов, чел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2.2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strike="sngStrike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 них</a:t>
                      </a: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</a:t>
                      </a: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мерло 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2.3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540385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том числе в первые 24 часа после поступления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2.3.1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проведено пациентами койко-дней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2.4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b="1" i="1"/>
          </a:p>
          <a:p>
            <a:pPr defTabSz="957263"/>
            <a:r>
              <a:rPr lang="ru-RU" b="1"/>
              <a:t> 	   				              	</a:t>
            </a:r>
            <a:endParaRPr lang="en-US" b="1"/>
          </a:p>
        </p:txBody>
      </p:sp>
      <p:sp>
        <p:nvSpPr>
          <p:cNvPr id="35328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2021</a:t>
            </a:r>
          </a:p>
        </p:txBody>
      </p:sp>
      <p:sp>
        <p:nvSpPr>
          <p:cNvPr id="353284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3287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3289" name="Rectangle 9"/>
          <p:cNvSpPr>
            <a:spLocks noChangeArrowheads="1"/>
          </p:cNvSpPr>
          <p:nvPr/>
        </p:nvSpPr>
        <p:spPr bwMode="auto">
          <a:xfrm>
            <a:off x="251520" y="764704"/>
            <a:ext cx="8353425" cy="43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 smtClean="0"/>
              <a:t>Внесены изменения в таблицу  1050  </a:t>
            </a:r>
            <a:endParaRPr lang="ru-RU" sz="1600" b="1" dirty="0"/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323528" y="1181363"/>
            <a:ext cx="86409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Численность обслуживаемого прикрепленного населения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755576" y="1700808"/>
          <a:ext cx="7776864" cy="3627120"/>
        </p:xfrm>
        <a:graphic>
          <a:graphicData uri="http://schemas.openxmlformats.org/drawingml/2006/table">
            <a:tbl>
              <a:tblPr/>
              <a:tblGrid>
                <a:gridCol w="4389262"/>
                <a:gridCol w="1402946"/>
                <a:gridCol w="1984656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 строки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Численность прикрепленного населения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  <a:tabLst>
                          <a:tab pos="90995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 том числе детей 0 – 17 лет включительно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из них: детей до 1 года 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из них до 1 мес.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2.1.1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детей 0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 –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 лет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детей 5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 –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 лет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детей 10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 –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 лет 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Взрослые (18 лет и старше)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78232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население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трудоспособного 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782320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       возраста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</a:t>
                      </a: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население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старше 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трудоспособного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возраста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Сельское население (из стр.1)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b="1" i="1"/>
          </a:p>
          <a:p>
            <a:pPr defTabSz="957263"/>
            <a:r>
              <a:rPr lang="ru-RU" b="1"/>
              <a:t> 	   				              	</a:t>
            </a:r>
            <a:endParaRPr lang="en-US" b="1"/>
          </a:p>
        </p:txBody>
      </p:sp>
      <p:sp>
        <p:nvSpPr>
          <p:cNvPr id="35328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2021</a:t>
            </a:r>
          </a:p>
        </p:txBody>
      </p:sp>
      <p:sp>
        <p:nvSpPr>
          <p:cNvPr id="353284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3287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3289" name="Rectangle 9"/>
          <p:cNvSpPr>
            <a:spLocks noChangeArrowheads="1"/>
          </p:cNvSpPr>
          <p:nvPr/>
        </p:nvSpPr>
        <p:spPr bwMode="auto">
          <a:xfrm>
            <a:off x="251520" y="764704"/>
            <a:ext cx="8353425" cy="43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 smtClean="0"/>
              <a:t>Внесены изменения в таблицу  1100  </a:t>
            </a:r>
            <a:endParaRPr lang="ru-RU" sz="1600" b="1" dirty="0"/>
          </a:p>
        </p:txBody>
      </p:sp>
      <p:graphicFrame>
        <p:nvGraphicFramePr>
          <p:cNvPr id="115" name="Таблица 114"/>
          <p:cNvGraphicFramePr>
            <a:graphicFrameLocks noGrp="1"/>
          </p:cNvGraphicFramePr>
          <p:nvPr/>
        </p:nvGraphicFramePr>
        <p:xfrm>
          <a:off x="611560" y="1124744"/>
          <a:ext cx="7632848" cy="4973940"/>
        </p:xfrm>
        <a:graphic>
          <a:graphicData uri="http://schemas.openxmlformats.org/drawingml/2006/table">
            <a:tbl>
              <a:tblPr/>
              <a:tblGrid>
                <a:gridCol w="6163660"/>
                <a:gridCol w="1469188"/>
              </a:tblGrid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стр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Добавлены строки: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18034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медицинские микробиологи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0216">
                <a:tc>
                  <a:txBody>
                    <a:bodyPr/>
                    <a:lstStyle/>
                    <a:p>
                      <a:pPr marL="6604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онкологи-гематологи 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детские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149225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физической и реабилитационной медицины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2008">
                <a:tc>
                  <a:txBody>
                    <a:bodyPr/>
                    <a:lstStyle/>
                    <a:p>
                      <a:pPr marL="60579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47650" algn="l"/>
                        </a:tabLs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фельдшеры по приему вызовов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скорой медицинской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помощи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0579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47650" algn="l"/>
                        </a:tabLs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передаче их выездным бригадам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144145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Изменены наименование</a:t>
                      </a:r>
                      <a:r>
                        <a:rPr lang="ru-RU" sz="1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строк: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медицинские сестры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всего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медицинская сестра </a:t>
                      </a: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(фельдшер)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 приему вызовов скорой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медицинской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помощи и передаче их выездным бригадам скорой медицинской помощи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Специалисты с высшим неоконченным фармацевтическим образованием или провизоры (</a:t>
                      </a:r>
                      <a:r>
                        <a:rPr lang="ru-RU" sz="14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 стр. 220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224</a:t>
                      </a:r>
                      <a:endParaRPr lang="ru-RU" sz="1400" b="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специалисты  с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неоконченным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высшим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образованием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или врачи,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студенты (из стр.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237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Исключены строки: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5308"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лаборанты</a:t>
                      </a:r>
                      <a:endParaRPr lang="ru-RU" sz="1400" strike="sngStrik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9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strike="noStrik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1400" strike="sngStrik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терапевты </a:t>
                      </a: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амбулаторий</a:t>
                      </a:r>
                      <a:endParaRPr lang="ru-RU" sz="1400" strike="sngStrik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имеют два и </a:t>
                      </a:r>
                      <a:r>
                        <a:rPr lang="ru-RU" sz="1400" strike="sngStrik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более   сертификатов  </a:t>
                      </a: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специалиста</a:t>
                      </a:r>
                      <a:endParaRPr lang="ru-RU" sz="1400" strike="sngStrik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b="1" i="1"/>
          </a:p>
          <a:p>
            <a:pPr defTabSz="957263"/>
            <a:r>
              <a:rPr lang="ru-RU" b="1"/>
              <a:t> 	   				              	</a:t>
            </a:r>
            <a:endParaRPr lang="en-US" b="1"/>
          </a:p>
        </p:txBody>
      </p:sp>
      <p:sp>
        <p:nvSpPr>
          <p:cNvPr id="35328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588224" y="6453336"/>
            <a:ext cx="1714500" cy="311422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2021</a:t>
            </a:r>
          </a:p>
        </p:txBody>
      </p:sp>
      <p:sp>
        <p:nvSpPr>
          <p:cNvPr id="353284" name="Прямоугольник 4"/>
          <p:cNvSpPr>
            <a:spLocks noChangeArrowheads="1"/>
          </p:cNvSpPr>
          <p:nvPr/>
        </p:nvSpPr>
        <p:spPr bwMode="auto">
          <a:xfrm>
            <a:off x="6732240" y="6309320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3287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119" name="Rectangle 9"/>
          <p:cNvSpPr>
            <a:spLocks noChangeArrowheads="1"/>
          </p:cNvSpPr>
          <p:nvPr/>
        </p:nvSpPr>
        <p:spPr bwMode="auto">
          <a:xfrm>
            <a:off x="611560" y="836713"/>
            <a:ext cx="8353425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 smtClean="0"/>
              <a:t>Внесены изменения в таблицу  1102</a:t>
            </a:r>
            <a:endParaRPr lang="ru-RU" sz="1600" b="1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755576" y="1124744"/>
          <a:ext cx="7632848" cy="1077456"/>
        </p:xfrm>
        <a:graphic>
          <a:graphicData uri="http://schemas.openxmlformats.org/drawingml/2006/table">
            <a:tbl>
              <a:tblPr/>
              <a:tblGrid>
                <a:gridCol w="5904656"/>
                <a:gridCol w="1728192"/>
              </a:tblGrid>
              <a:tr h="1989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Средний медицинский персонал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ФАПов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ФП (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из таблицы 1100)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№ строки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4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4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Средний медицинский персонал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ФАПов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ФП, всего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0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из них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зубной врач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899592" y="2204864"/>
            <a:ext cx="7597849" cy="43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 smtClean="0"/>
              <a:t>Введена новая таблица 1110</a:t>
            </a:r>
            <a:endParaRPr lang="ru-RU" sz="1600" b="1" dirty="0"/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755576" y="2564904"/>
          <a:ext cx="7776862" cy="4053840"/>
        </p:xfrm>
        <a:graphic>
          <a:graphicData uri="http://schemas.openxmlformats.org/drawingml/2006/table">
            <a:tbl>
              <a:tblPr/>
              <a:tblGrid>
                <a:gridCol w="4392488"/>
                <a:gridCol w="648072"/>
                <a:gridCol w="864096"/>
                <a:gridCol w="751306"/>
                <a:gridCol w="1120900"/>
              </a:tblGrid>
              <a:tr h="3732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Должности и физические лица центров (отделений) медико-социальной поддержки беременных женщин, оказавшихся в трудной жизненной ситуации (из табл. 1100)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№№ строк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штатных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занятых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физических лиц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Всего, в том числе: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врачи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в том числе: акушер-гинеколог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психотерапевт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специалисты с высшим немедицинским </a:t>
                      </a:r>
                      <a:endParaRPr lang="ru-RU" sz="140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образованием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в том числе: медицинский психолог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средний медицинский персонал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в том числе: медицинская сестра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младший медицинский персонал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прочий персонал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в том числе: психолог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специалист по социальной работе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юрист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b="1" i="1"/>
          </a:p>
          <a:p>
            <a:pPr defTabSz="957263"/>
            <a:r>
              <a:rPr lang="ru-RU" b="1"/>
              <a:t> 	   				              	</a:t>
            </a:r>
            <a:endParaRPr lang="en-US" b="1"/>
          </a:p>
        </p:txBody>
      </p:sp>
      <p:sp>
        <p:nvSpPr>
          <p:cNvPr id="35123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2021</a:t>
            </a:r>
          </a:p>
        </p:txBody>
      </p:sp>
      <p:sp>
        <p:nvSpPr>
          <p:cNvPr id="351236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1239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1240" name="Rectangle 8"/>
          <p:cNvSpPr>
            <a:spLocks noChangeArrowheads="1"/>
          </p:cNvSpPr>
          <p:nvPr/>
        </p:nvSpPr>
        <p:spPr bwMode="auto">
          <a:xfrm>
            <a:off x="684213" y="3765550"/>
            <a:ext cx="7777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0488" algn="l"/>
            <a:r>
              <a:rPr lang="ru-RU" sz="1200" b="1">
                <a:solidFill>
                  <a:srgbClr val="CC0000"/>
                </a:solidFill>
              </a:rPr>
              <a:t>               </a:t>
            </a:r>
          </a:p>
        </p:txBody>
      </p:sp>
      <p:sp>
        <p:nvSpPr>
          <p:cNvPr id="351241" name="Rectangle 9"/>
          <p:cNvSpPr>
            <a:spLocks noChangeArrowheads="1"/>
          </p:cNvSpPr>
          <p:nvPr/>
        </p:nvSpPr>
        <p:spPr bwMode="auto">
          <a:xfrm>
            <a:off x="539552" y="908720"/>
            <a:ext cx="8136955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 smtClean="0"/>
              <a:t>Введена новая таблица  1111</a:t>
            </a:r>
            <a:endParaRPr lang="ru-RU" sz="1600" b="1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899591" y="1484784"/>
          <a:ext cx="7560840" cy="4053840"/>
        </p:xfrm>
        <a:graphic>
          <a:graphicData uri="http://schemas.openxmlformats.org/drawingml/2006/table">
            <a:tbl>
              <a:tblPr/>
              <a:tblGrid>
                <a:gridCol w="4010588"/>
                <a:gridCol w="637784"/>
                <a:gridCol w="911030"/>
                <a:gridCol w="911673"/>
                <a:gridCol w="1089765"/>
              </a:tblGrid>
              <a:tr h="248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Должности и физические лица центров (отделений) вспомогательных репродуктивных технологий (из табл. 1100)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№№ строк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штатных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занятых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физических лиц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Всего, в том числе: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врачи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них: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акушер-гинеколог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из них: акушер-гинеколог (для </a:t>
                      </a:r>
                      <a:endParaRPr lang="ru-RU" sz="140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  проведения  программы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ЭКО)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2.1.1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анестезиолог-реаниматолог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ультразвуковой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диагностики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клинической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лабораторной </a:t>
                      </a:r>
                      <a:endParaRPr lang="ru-RU" sz="140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диагностики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специалисты с высшим немедицинским </a:t>
                      </a:r>
                      <a:endParaRPr lang="ru-RU" sz="140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образованием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из них: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эмбриолог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средний медицинский персонал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младший медицинский персонал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прочий персонал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b="1" i="1"/>
          </a:p>
          <a:p>
            <a:pPr defTabSz="957263"/>
            <a:r>
              <a:rPr lang="ru-RU" b="1"/>
              <a:t> 	   				              	</a:t>
            </a:r>
            <a:endParaRPr lang="en-US" b="1"/>
          </a:p>
        </p:txBody>
      </p:sp>
      <p:sp>
        <p:nvSpPr>
          <p:cNvPr id="35328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2021</a:t>
            </a:r>
          </a:p>
        </p:txBody>
      </p:sp>
      <p:sp>
        <p:nvSpPr>
          <p:cNvPr id="353284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3287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3289" name="Rectangle 9"/>
          <p:cNvSpPr>
            <a:spLocks noChangeArrowheads="1"/>
          </p:cNvSpPr>
          <p:nvPr/>
        </p:nvSpPr>
        <p:spPr bwMode="auto">
          <a:xfrm>
            <a:off x="251520" y="764704"/>
            <a:ext cx="8353425" cy="43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 smtClean="0"/>
              <a:t>Внесены изменения в  таблицу  2100</a:t>
            </a:r>
            <a:endParaRPr lang="ru-RU" sz="1600" b="1" dirty="0"/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1043608" y="1340768"/>
          <a:ext cx="7560840" cy="3987160"/>
        </p:xfrm>
        <a:graphic>
          <a:graphicData uri="http://schemas.openxmlformats.org/drawingml/2006/table">
            <a:tbl>
              <a:tblPr/>
              <a:tblGrid>
                <a:gridCol w="6291149"/>
                <a:gridCol w="1269691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№ строки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3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Исключены строки: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из них (из стр. 1): специалисты: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руководители </a:t>
                      </a:r>
                      <a:r>
                        <a:rPr lang="ru-RU" sz="1400" strike="sngStrik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организаций   </a:t>
                      </a: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их заместители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3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их них акушеры – гинекологи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цехового врачебного участка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313"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анестезиологи – реаниматологи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i="0" strike="sngStrik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 i="0" strike="sngStrik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313">
                <a:tc>
                  <a:txBody>
                    <a:bodyPr/>
                    <a:lstStyle/>
                    <a:p>
                      <a:pPr marL="1663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медико-социальной экспертизе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313"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рентгенологи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313"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судебно-медицинские эксперты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3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400" strike="sngStrik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терапевты </a:t>
                      </a: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амбулаторий</a:t>
                      </a:r>
                      <a:endParaRPr lang="ru-RU" sz="1400" strike="sngStrik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313"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трансфузиологи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313"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фармакологи клинические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313"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эндоскописты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313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Добавлены строки: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313"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онкологи-гематологи детские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313"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скорой медицинской помощи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b="1" i="1"/>
          </a:p>
          <a:p>
            <a:pPr defTabSz="957263"/>
            <a:r>
              <a:rPr lang="ru-RU" b="1"/>
              <a:t> 	   				              	</a:t>
            </a:r>
            <a:endParaRPr lang="en-US" b="1"/>
          </a:p>
        </p:txBody>
      </p:sp>
      <p:sp>
        <p:nvSpPr>
          <p:cNvPr id="35328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2021</a:t>
            </a:r>
          </a:p>
        </p:txBody>
      </p:sp>
      <p:sp>
        <p:nvSpPr>
          <p:cNvPr id="353284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3287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3289" name="Rectangle 9"/>
          <p:cNvSpPr>
            <a:spLocks noChangeArrowheads="1"/>
          </p:cNvSpPr>
          <p:nvPr/>
        </p:nvSpPr>
        <p:spPr bwMode="auto">
          <a:xfrm>
            <a:off x="251520" y="764704"/>
            <a:ext cx="8353425" cy="43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Внесены изменения в  таблицу  2101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755576" y="1340768"/>
          <a:ext cx="7848872" cy="3840480"/>
        </p:xfrm>
        <a:graphic>
          <a:graphicData uri="http://schemas.openxmlformats.org/drawingml/2006/table">
            <a:tbl>
              <a:tblPr/>
              <a:tblGrid>
                <a:gridCol w="5456086"/>
                <a:gridCol w="660239"/>
                <a:gridCol w="804953"/>
                <a:gridCol w="927594"/>
              </a:tblGrid>
              <a:tr h="2873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/>
                          <a:ea typeface="Times New Roman"/>
                          <a:cs typeface="Times New Roman"/>
                        </a:rPr>
                        <a:t>Посещения среднего медицинского персонала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№ строки</a:t>
                      </a:r>
                    </a:p>
                  </a:txBody>
                  <a:tcPr marL="43098" marR="43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latin typeface="Times New Roman"/>
                          <a:ea typeface="Times New Roman"/>
                          <a:cs typeface="Times New Roman"/>
                        </a:rPr>
                        <a:t>Всего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</a:t>
                      </a:r>
                      <a:br>
                        <a:rPr lang="ru-RU" sz="1400" spc="-1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spc="-1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сельскими жителями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7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3098" marR="43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/>
                          <a:ea typeface="Times New Roman"/>
                          <a:cs typeface="Times New Roman"/>
                        </a:rPr>
                        <a:t>Посещения среднего медицинского персонала всего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11"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/>
                          <a:ea typeface="Times New Roman"/>
                          <a:cs typeface="Times New Roman"/>
                        </a:rPr>
                        <a:t>из них:  на </a:t>
                      </a:r>
                      <a:r>
                        <a:rPr lang="ru-RU" sz="1400" spc="-10" dirty="0" err="1">
                          <a:latin typeface="Times New Roman"/>
                          <a:ea typeface="Times New Roman"/>
                          <a:cs typeface="Times New Roman"/>
                        </a:rPr>
                        <a:t>ФАПах</a:t>
                      </a:r>
                      <a:r>
                        <a:rPr lang="ru-RU" sz="1400" spc="-10" dirty="0">
                          <a:latin typeface="Times New Roman"/>
                          <a:ea typeface="Times New Roman"/>
                          <a:cs typeface="Times New Roman"/>
                        </a:rPr>
                        <a:t> (включая посещения на дому)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11"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latin typeface="Times New Roman"/>
                          <a:ea typeface="Times New Roman"/>
                          <a:cs typeface="Times New Roman"/>
                        </a:rPr>
                        <a:t>                         из них на передвижных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2.1</a:t>
                      </a: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11"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из стр.2: акушерки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11">
                <a:tc>
                  <a:txBody>
                    <a:bodyPr/>
                    <a:lstStyle/>
                    <a:p>
                      <a:pPr marL="530225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568065" algn="ctr"/>
                        </a:tabLst>
                      </a:pPr>
                      <a:r>
                        <a:rPr lang="ru-RU" sz="1400" spc="-10">
                          <a:latin typeface="Times New Roman"/>
                          <a:ea typeface="Times New Roman"/>
                          <a:cs typeface="Times New Roman"/>
                        </a:rPr>
                        <a:t>на фельдшерских пунктах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3098" marR="43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11">
                <a:tc>
                  <a:txBody>
                    <a:bodyPr/>
                    <a:lstStyle/>
                    <a:p>
                      <a:pPr marL="5302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latin typeface="Times New Roman"/>
                          <a:ea typeface="Times New Roman"/>
                          <a:cs typeface="Times New Roman"/>
                        </a:rPr>
                        <a:t>         из них на передвижных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3.1</a:t>
                      </a:r>
                    </a:p>
                  </a:txBody>
                  <a:tcPr marL="43098" marR="43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11">
                <a:tc>
                  <a:txBody>
                    <a:bodyPr/>
                    <a:lstStyle/>
                    <a:p>
                      <a:pPr marL="5302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latin typeface="Times New Roman"/>
                          <a:ea typeface="Times New Roman"/>
                          <a:cs typeface="Times New Roman"/>
                        </a:rPr>
                        <a:t>на пунктах (отделениях, кабинетах) неотложной медицинской помощи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3098" marR="43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11">
                <a:tc>
                  <a:txBody>
                    <a:bodyPr/>
                    <a:lstStyle/>
                    <a:p>
                      <a:pPr marL="5302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latin typeface="Times New Roman"/>
                          <a:ea typeface="Times New Roman"/>
                          <a:cs typeface="Times New Roman"/>
                        </a:rPr>
                        <a:t>        из них  сельскому населению, всего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4.1</a:t>
                      </a:r>
                    </a:p>
                  </a:txBody>
                  <a:tcPr marL="43098" marR="43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11">
                <a:tc>
                  <a:txBody>
                    <a:bodyPr/>
                    <a:lstStyle/>
                    <a:p>
                      <a:pPr marL="5302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latin typeface="Times New Roman"/>
                          <a:ea typeface="Times New Roman"/>
                          <a:cs typeface="Times New Roman"/>
                        </a:rPr>
                        <a:t>                     взрослому населению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4.2</a:t>
                      </a:r>
                    </a:p>
                  </a:txBody>
                  <a:tcPr marL="43098" marR="43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11">
                <a:tc>
                  <a:txBody>
                    <a:bodyPr/>
                    <a:lstStyle/>
                    <a:p>
                      <a:pPr marL="5302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latin typeface="Times New Roman"/>
                          <a:ea typeface="Times New Roman"/>
                          <a:cs typeface="Times New Roman"/>
                        </a:rPr>
                        <a:t>                     детскому населению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4.3</a:t>
                      </a:r>
                    </a:p>
                  </a:txBody>
                  <a:tcPr marL="43098" marR="43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11">
                <a:tc>
                  <a:txBody>
                    <a:bodyPr/>
                    <a:lstStyle/>
                    <a:p>
                      <a:pPr marL="5302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latin typeface="Times New Roman"/>
                          <a:ea typeface="Times New Roman"/>
                          <a:cs typeface="Times New Roman"/>
                        </a:rPr>
                        <a:t>в амбулаториях </a:t>
                      </a:r>
                      <a:r>
                        <a:rPr lang="ru-RU" sz="1400" spc="-1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(из стр.1)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43098" marR="43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11">
                <a:tc>
                  <a:txBody>
                    <a:bodyPr/>
                    <a:lstStyle/>
                    <a:p>
                      <a:pPr marL="5302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latin typeface="Times New Roman"/>
                          <a:ea typeface="Times New Roman"/>
                          <a:cs typeface="Times New Roman"/>
                        </a:rPr>
                        <a:t>        из них в передвижных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5.1</a:t>
                      </a:r>
                    </a:p>
                  </a:txBody>
                  <a:tcPr marL="43098" marR="43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11">
                <a:tc>
                  <a:txBody>
                    <a:bodyPr/>
                    <a:lstStyle/>
                    <a:p>
                      <a:pPr marL="5302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из стр.5: акушерки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b="1" i="1"/>
          </a:p>
          <a:p>
            <a:pPr defTabSz="957263"/>
            <a:r>
              <a:rPr lang="ru-RU" b="1"/>
              <a:t> 	   				              	</a:t>
            </a:r>
            <a:endParaRPr lang="en-US" b="1"/>
          </a:p>
        </p:txBody>
      </p:sp>
      <p:sp>
        <p:nvSpPr>
          <p:cNvPr id="37069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2021</a:t>
            </a:r>
          </a:p>
        </p:txBody>
      </p:sp>
      <p:sp>
        <p:nvSpPr>
          <p:cNvPr id="37069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696" name="Rectangle 8"/>
          <p:cNvSpPr>
            <a:spLocks noChangeArrowheads="1"/>
          </p:cNvSpPr>
          <p:nvPr/>
        </p:nvSpPr>
        <p:spPr bwMode="auto">
          <a:xfrm>
            <a:off x="684213" y="3765550"/>
            <a:ext cx="7777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0488" algn="l"/>
            <a:r>
              <a:rPr lang="ru-RU" sz="1200" b="1">
                <a:solidFill>
                  <a:srgbClr val="CC0000"/>
                </a:solidFill>
              </a:rPr>
              <a:t>               </a:t>
            </a:r>
          </a:p>
        </p:txBody>
      </p:sp>
      <p:sp>
        <p:nvSpPr>
          <p:cNvPr id="100" name="Прямоугольник 13"/>
          <p:cNvSpPr txBox="1">
            <a:spLocks noChangeArrowheads="1"/>
          </p:cNvSpPr>
          <p:nvPr/>
        </p:nvSpPr>
        <p:spPr bwMode="auto">
          <a:xfrm>
            <a:off x="611560" y="26064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83568" y="3212976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Изменена таблица 2203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611560" y="836712"/>
            <a:ext cx="7597849" cy="43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Внесены изменения в таблицу 2107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683568" y="1448490"/>
            <a:ext cx="828092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медицинских организаций и их подразделений, оказывающих медицинскую помощь в амбулаторных условиях, участвующих в создании и тиражировании «Новой модели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медицинской организации», посещения: к врачам, всего 1 __________, из них: сельских жителей 2 _________, к среднему медицинскому персоналу 3 ________, из них: сельских жителей 4 ________.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медицинских организаций и их подразделений с созданной современной инфраструктурой оказания медицинской помощи детям, посещения: к врачам, всего 5__________, из них: сельских жителей 6 _________, к среднему медицинскому персоналу 7 ________, из них: сельских жителей 8 ________.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11560" y="3573016"/>
            <a:ext cx="8208912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Общее число эвакуированных пациентов, в отношении которых была выполнена санитарно-авиационная эвакуация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(из табл. 2200, стр. 4, гр. 6) 1 _________, из них (из стр. 1) госпитализированных в течение первых суток с момента передачи вызова выездной бригаде скорой медицинской помощи 2 _______, число эвакуированных пациентов за счет средств регионального бюджета (из стр.1) 3 _________, из них (из стр. 3) госпитализированных в течение первых суток с момента передачи вызова выездной бригаде скорой медицинской помощи 4 _______, число эвакуированных пациентов в условиях регулярного авиарейса (из стр. 1) 5 ________,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2021</a:t>
            </a:r>
          </a:p>
        </p:txBody>
      </p:sp>
      <p:sp>
        <p:nvSpPr>
          <p:cNvPr id="354307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4311" name="Rectangle 7"/>
          <p:cNvSpPr>
            <a:spLocks noChangeArrowheads="1"/>
          </p:cNvSpPr>
          <p:nvPr/>
        </p:nvSpPr>
        <p:spPr bwMode="auto">
          <a:xfrm>
            <a:off x="684213" y="3765550"/>
            <a:ext cx="7777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0488" algn="l"/>
            <a:r>
              <a:rPr lang="ru-RU" sz="1200" b="1">
                <a:solidFill>
                  <a:srgbClr val="CC0000"/>
                </a:solidFill>
              </a:rPr>
              <a:t>               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95536" y="836712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Добавлена строка 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таблицу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2510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										продолжение таблицы 2350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119675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Профилактические осмотры и диспансеризация, проведенные медицинской организацией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827582" y="1917700"/>
          <a:ext cx="7992889" cy="3733800"/>
        </p:xfrm>
        <a:graphic>
          <a:graphicData uri="http://schemas.openxmlformats.org/drawingml/2006/table">
            <a:tbl>
              <a:tblPr/>
              <a:tblGrid>
                <a:gridCol w="2293852"/>
                <a:gridCol w="514462"/>
                <a:gridCol w="563176"/>
                <a:gridCol w="539091"/>
                <a:gridCol w="692883"/>
                <a:gridCol w="693428"/>
                <a:gridCol w="539091"/>
                <a:gridCol w="346714"/>
                <a:gridCol w="346714"/>
                <a:gridCol w="385298"/>
                <a:gridCol w="346714"/>
                <a:gridCol w="365733"/>
                <a:gridCol w="365733"/>
              </a:tblGrid>
              <a:tr h="19885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Контингенты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700" dirty="0" smtClean="0"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Подлежало осмотрам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из них</a:t>
                      </a:r>
                      <a:r>
                        <a:rPr lang="en-US" sz="7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7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сельских жителей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Осмотрено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из них</a:t>
                      </a:r>
                      <a:r>
                        <a:rPr lang="en-US" sz="7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7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сельских жителей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из числа осмотренных (гр. 5)</a:t>
                      </a:r>
                      <a:b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определены группы здоровья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4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Times New Roman"/>
                          <a:cs typeface="Times New Roman"/>
                        </a:rPr>
                        <a:t>IV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4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4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диспансеризация 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определенных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групп взрослого 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населения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6.2</a:t>
                      </a: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3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    из них старше 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трудоспособного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возраста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6.2.1</a:t>
                      </a:r>
                    </a:p>
                  </a:txBody>
                  <a:tcPr marL="44741" marR="44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41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углубленная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диспансеризация граждан, переболевших новой </a:t>
                      </a:r>
                      <a:r>
                        <a:rPr lang="ru-RU" sz="1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короновирусной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инфекцией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COVID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6.2.2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3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Всего  (сумма строк 1, 3, 6)</a:t>
                      </a:r>
                    </a:p>
                  </a:txBody>
                  <a:tcPr marL="44741" marR="44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2021</a:t>
            </a:r>
          </a:p>
        </p:txBody>
      </p:sp>
      <p:sp>
        <p:nvSpPr>
          <p:cNvPr id="354307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4311" name="Rectangle 7"/>
          <p:cNvSpPr>
            <a:spLocks noChangeArrowheads="1"/>
          </p:cNvSpPr>
          <p:nvPr/>
        </p:nvSpPr>
        <p:spPr bwMode="auto">
          <a:xfrm>
            <a:off x="684213" y="3765550"/>
            <a:ext cx="7777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0488" algn="l"/>
            <a:r>
              <a:rPr lang="ru-RU" sz="1200" b="1">
                <a:solidFill>
                  <a:srgbClr val="CC0000"/>
                </a:solidFill>
              </a:rPr>
              <a:t>               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										продолжение таблицы 2350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11560" y="980728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Добавлены дополнительные графы в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таблицу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2511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12029" y="1343471"/>
            <a:ext cx="891994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Профилактические осмотры детей в возрасте 15 – 17 лет с целью сохранения их репродуктивного здоровья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827584" y="1772816"/>
          <a:ext cx="7920879" cy="2773680"/>
        </p:xfrm>
        <a:graphic>
          <a:graphicData uri="http://schemas.openxmlformats.org/drawingml/2006/table">
            <a:tbl>
              <a:tblPr/>
              <a:tblGrid>
                <a:gridCol w="1944216"/>
                <a:gridCol w="360040"/>
                <a:gridCol w="1080120"/>
                <a:gridCol w="936104"/>
                <a:gridCol w="409344"/>
                <a:gridCol w="883252"/>
                <a:gridCol w="789111"/>
                <a:gridCol w="759346"/>
                <a:gridCol w="759346"/>
              </a:tblGrid>
              <a:tr h="9478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/>
                          <a:ea typeface="Times New Roman"/>
                          <a:cs typeface="Times New Roman"/>
                        </a:rPr>
                        <a:t>Подлежало осмотрам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/>
                          <a:ea typeface="Times New Roman"/>
                          <a:cs typeface="Times New Roman"/>
                        </a:rPr>
                        <a:t>из них</a:t>
                      </a:r>
                      <a:r>
                        <a:rPr lang="en-US" sz="1400" spc="-1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400" spc="-1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spc="-10" dirty="0">
                          <a:latin typeface="Times New Roman"/>
                          <a:ea typeface="Times New Roman"/>
                          <a:cs typeface="Times New Roman"/>
                        </a:rPr>
                        <a:t>сельских жителей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spc="-1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Направлено на лечение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1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Пролечено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43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1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1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</a:t>
                      </a:r>
                      <a:r>
                        <a:rPr lang="en-US" sz="1400" spc="-1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400" spc="-1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spc="-1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сельских жителей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1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1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</a:t>
                      </a:r>
                      <a:r>
                        <a:rPr lang="en-US" sz="1400" spc="-1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400" spc="-1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spc="-1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сельских жителей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2654" marR="42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2654" marR="42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5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Осмотрено пациентов, всего</a:t>
                      </a: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2654" marR="42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361"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из них: </a:t>
                      </a:r>
                    </a:p>
                    <a:p>
                      <a:pPr marL="8001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мальчиков (урологом-андрологом)</a:t>
                      </a: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1.1</a:t>
                      </a:r>
                    </a:p>
                  </a:txBody>
                  <a:tcPr marL="42654" marR="42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9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девочек (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акушером-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 гинекологом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1.2</a:t>
                      </a:r>
                    </a:p>
                  </a:txBody>
                  <a:tcPr marL="42654" marR="42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575048" y="4725144"/>
            <a:ext cx="781337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Изменено наименование таблицы 4806 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«Деятельность </a:t>
            </a:r>
            <a:r>
              <a:rPr lang="ru-RU" sz="1600" b="1" strike="sngStrike" dirty="0" smtClean="0">
                <a:latin typeface="Times New Roman" pitchFamily="18" charset="0"/>
                <a:cs typeface="Times New Roman" pitchFamily="18" charset="0"/>
              </a:rPr>
              <a:t>кабинетов искусственной </a:t>
            </a:r>
            <a:r>
              <a:rPr lang="ru-RU" sz="1600" b="1" strike="sngStrike" dirty="0" err="1" smtClean="0">
                <a:latin typeface="Times New Roman" pitchFamily="18" charset="0"/>
                <a:cs typeface="Times New Roman" pitchFamily="18" charset="0"/>
              </a:rPr>
              <a:t>инсеминации</a:t>
            </a:r>
            <a:r>
              <a:rPr lang="ru-RU" sz="1600" b="1" strike="sngStrike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центров (отделений) вспомогательных репродуктивных технологий»</a:t>
            </a: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1989138"/>
            <a:ext cx="9144000" cy="4287837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836712"/>
            <a:ext cx="9144000" cy="7920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sz="2000" b="1" dirty="0"/>
          </a:p>
          <a:p>
            <a:pPr defTabSz="957263"/>
            <a:r>
              <a:rPr lang="ru-RU" b="1" dirty="0" smtClean="0"/>
              <a:t>Вносятся </a:t>
            </a:r>
            <a:r>
              <a:rPr lang="ru-RU" b="1" dirty="0"/>
              <a:t>изменения в следующие формы федерального статистического наблюдения:</a:t>
            </a:r>
          </a:p>
          <a:p>
            <a:pPr defTabSz="957263"/>
            <a:endParaRPr lang="en-US" b="1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324614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2021</a:t>
            </a:r>
          </a:p>
        </p:txBody>
      </p:sp>
      <p:sp>
        <p:nvSpPr>
          <p:cNvPr id="324615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4617" name="Rectangle 8"/>
          <p:cNvSpPr>
            <a:spLocks noChangeArrowheads="1"/>
          </p:cNvSpPr>
          <p:nvPr/>
        </p:nvSpPr>
        <p:spPr bwMode="auto">
          <a:xfrm>
            <a:off x="683568" y="2478306"/>
            <a:ext cx="8064896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endParaRPr lang="ru-RU" sz="1600" b="1" dirty="0" smtClean="0">
              <a:solidFill>
                <a:schemeClr val="bg1"/>
              </a:solidFill>
            </a:endParaRPr>
          </a:p>
          <a:p>
            <a:pPr algn="l"/>
            <a:r>
              <a:rPr lang="ru-RU" sz="2000" b="1" dirty="0" smtClean="0">
                <a:solidFill>
                  <a:srgbClr val="FFFFFF"/>
                </a:solidFill>
              </a:rPr>
              <a:t>№ 12 «Сведения </a:t>
            </a:r>
            <a:r>
              <a:rPr lang="ru-RU" sz="2000" b="1" dirty="0" smtClean="0">
                <a:solidFill>
                  <a:schemeClr val="bg1"/>
                </a:solidFill>
              </a:rPr>
              <a:t>о числе заболеваний, зарегистрированных у пациентов, проживающих в районе обслуживания медицинской организации»</a:t>
            </a:r>
          </a:p>
          <a:p>
            <a:pPr algn="l"/>
            <a:endParaRPr lang="ru-RU" sz="2000" b="1" dirty="0" smtClean="0">
              <a:solidFill>
                <a:srgbClr val="FFFFFF"/>
              </a:solidFill>
            </a:endParaRPr>
          </a:p>
          <a:p>
            <a:pPr algn="l"/>
            <a:r>
              <a:rPr lang="ru-RU" sz="2000" b="1" dirty="0" smtClean="0">
                <a:solidFill>
                  <a:schemeClr val="bg1"/>
                </a:solidFill>
              </a:rPr>
              <a:t>№ 30 «Сведения о медицинской организации»;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endParaRPr lang="ru-RU" sz="2000" b="1" dirty="0" smtClean="0">
              <a:solidFill>
                <a:schemeClr val="bg1"/>
              </a:solidFill>
            </a:endParaRPr>
          </a:p>
          <a:p>
            <a:pPr algn="l"/>
            <a:endParaRPr lang="ru-RU" sz="2000" b="1" dirty="0" smtClean="0">
              <a:solidFill>
                <a:schemeClr val="bg1"/>
              </a:solidFill>
            </a:endParaRPr>
          </a:p>
          <a:p>
            <a:pPr algn="l"/>
            <a:r>
              <a:rPr lang="ru-RU" sz="2000" b="1" dirty="0" smtClean="0">
                <a:solidFill>
                  <a:schemeClr val="bg1"/>
                </a:solidFill>
              </a:rPr>
              <a:t>№ 47 «Сведения о сети и деятельности медицинских организаций»;</a:t>
            </a:r>
          </a:p>
          <a:p>
            <a:pPr algn="l"/>
            <a:endParaRPr lang="ru-RU" b="1" dirty="0" smtClean="0">
              <a:solidFill>
                <a:schemeClr val="bg1"/>
              </a:solidFill>
            </a:endParaRPr>
          </a:p>
        </p:txBody>
      </p: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23850" y="333375"/>
            <a:ext cx="8374063" cy="64928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ДЕЙСТВУЮЩИЕ ФОРМЫ ФЕДЕРАЛЬНОГО И ОТРАСЛЕВОГО  СТАТИСТИЧЕСКОГО   НАБЛЮДЕНИЯ</a:t>
            </a:r>
          </a:p>
        </p:txBody>
      </p:sp>
      <p:sp>
        <p:nvSpPr>
          <p:cNvPr id="10" name="Прямоугольник 13"/>
          <p:cNvSpPr txBox="1">
            <a:spLocks noChangeArrowheads="1"/>
          </p:cNvSpPr>
          <p:nvPr/>
        </p:nvSpPr>
        <p:spPr bwMode="auto">
          <a:xfrm>
            <a:off x="323528" y="332656"/>
            <a:ext cx="8374063" cy="64928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ДЕЙСТВУЮЩИЕ ФОРМЫ ФЕДЕРАЛЬНОГО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СТАТИСТИЧЕСКОГО   </a:t>
            </a:r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НАБЛЮДЕНИЯ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2021</a:t>
            </a:r>
          </a:p>
        </p:txBody>
      </p:sp>
      <p:sp>
        <p:nvSpPr>
          <p:cNvPr id="366595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66599" name="Rectangle 7"/>
          <p:cNvSpPr>
            <a:spLocks noChangeArrowheads="1"/>
          </p:cNvSpPr>
          <p:nvPr/>
        </p:nvSpPr>
        <p:spPr bwMode="auto">
          <a:xfrm>
            <a:off x="1042988" y="620713"/>
            <a:ext cx="7561262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b="1"/>
          </a:p>
          <a:p>
            <a:pPr algn="l"/>
            <a:endParaRPr lang="ru-RU" sz="1400" b="1"/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467544" y="836712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Добавлены дополнительные строки в 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таблицу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7003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827584" y="1700808"/>
          <a:ext cx="7992889" cy="3200400"/>
        </p:xfrm>
        <a:graphic>
          <a:graphicData uri="http://schemas.openxmlformats.org/drawingml/2006/table">
            <a:tbl>
              <a:tblPr/>
              <a:tblGrid>
                <a:gridCol w="5188366"/>
                <a:gridCol w="981583"/>
                <a:gridCol w="1822940"/>
              </a:tblGrid>
              <a:tr h="778730">
                <a:tc>
                  <a:txBody>
                    <a:bodyPr/>
                    <a:lstStyle/>
                    <a:p>
                      <a:pPr marL="7175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 централизованной подсистемы государственной информационной системы в сфере здравоохранения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субъекта Российской Федерации</a:t>
                      </a: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 строки</a:t>
                      </a: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автоматизированных рабочих мест, подключенных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 государственной информационной системе 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сфере здравоохранения субъекта Российской Федерации</a:t>
                      </a: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341">
                <a:tc>
                  <a:txBody>
                    <a:bodyPr/>
                    <a:lstStyle/>
                    <a:p>
                      <a:pPr marL="7175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3804" marR="438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3804" marR="438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6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3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Региональная медицинская информационная система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3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Медицинская информационная ситема медицинской организации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95536" y="1199456"/>
            <a:ext cx="84249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Характеристика автоматизации основных задач в медицинской организации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1340768"/>
            <a:ext cx="9144000" cy="4214812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sz="2800" b="1" u="sng">
              <a:solidFill>
                <a:srgbClr val="FFFFFF"/>
              </a:solidFill>
            </a:endParaRPr>
          </a:p>
          <a:p>
            <a:pPr defTabSz="957263"/>
            <a:r>
              <a:rPr lang="ru-RU" sz="2400" b="1">
                <a:solidFill>
                  <a:srgbClr val="FFFFFF"/>
                </a:solidFill>
              </a:rPr>
              <a:t>ФОРМА ФЕДЕРАЛЬНОГО  СТАТИСТИЧЕСКОГО НАБЛЮДЕНИЯ № 47</a:t>
            </a:r>
          </a:p>
          <a:p>
            <a:pPr defTabSz="957263"/>
            <a:endParaRPr lang="ru-RU" sz="2400" b="1">
              <a:solidFill>
                <a:srgbClr val="FFFFFF"/>
              </a:solidFill>
            </a:endParaRPr>
          </a:p>
          <a:p>
            <a:pPr defTabSz="957263"/>
            <a:r>
              <a:rPr lang="ru-RU" sz="2400" b="1">
                <a:solidFill>
                  <a:srgbClr val="FFFFFF"/>
                </a:solidFill>
              </a:rPr>
              <a:t>«СВЕДЕНИЯ </a:t>
            </a:r>
            <a:r>
              <a:rPr lang="en-US" sz="2400" b="1">
                <a:solidFill>
                  <a:schemeClr val="bg1"/>
                </a:solidFill>
              </a:rPr>
              <a:t>О</a:t>
            </a:r>
            <a:r>
              <a:rPr lang="ru-RU" sz="2400" b="1">
                <a:solidFill>
                  <a:schemeClr val="bg1"/>
                </a:solidFill>
              </a:rPr>
              <a:t> СЕТИ И ДЕЯТЕЛЬНОСТИ </a:t>
            </a:r>
          </a:p>
          <a:p>
            <a:pPr defTabSz="957263"/>
            <a:r>
              <a:rPr lang="ru-RU" sz="2400" b="1">
                <a:solidFill>
                  <a:schemeClr val="bg1"/>
                </a:solidFill>
              </a:rPr>
              <a:t>МЕДИЦИНСКОЙ ОРГАНИЗАЦИИ</a:t>
            </a:r>
            <a:r>
              <a:rPr lang="ru-RU" sz="2400" b="1">
                <a:solidFill>
                  <a:srgbClr val="FFFFFF"/>
                </a:solidFill>
              </a:rPr>
              <a:t>»</a:t>
            </a:r>
          </a:p>
          <a:p>
            <a:pPr defTabSz="957263"/>
            <a:endParaRPr lang="en-US" sz="2400" b="1">
              <a:solidFill>
                <a:srgbClr val="17375E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1052736"/>
            <a:ext cx="9144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676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6762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624" name="Rectangle 8"/>
          <p:cNvSpPr>
            <a:spLocks noChangeArrowheads="1"/>
          </p:cNvSpPr>
          <p:nvPr/>
        </p:nvSpPr>
        <p:spPr bwMode="auto">
          <a:xfrm>
            <a:off x="827088" y="3762375"/>
            <a:ext cx="7777162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3200" b="1">
              <a:solidFill>
                <a:schemeClr val="bg1"/>
              </a:solidFill>
              <a:latin typeface="Helios"/>
            </a:endParaRPr>
          </a:p>
          <a:p>
            <a:endParaRPr lang="ru-RU" sz="2400" b="1">
              <a:solidFill>
                <a:schemeClr val="bg1"/>
              </a:solidFill>
              <a:latin typeface="Helios"/>
            </a:endParaRPr>
          </a:p>
        </p:txBody>
      </p: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ДЕЙСТВУЮЩИЕ ФОРМЫ ФЕДЕРАЛЬНОГО И ОТРАСЛЕВОГО  СТАТИСТИЧЕСКОГО   НАБЛЮДЕНИЯ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2021</a:t>
            </a:r>
          </a:p>
        </p:txBody>
      </p:sp>
      <p:sp>
        <p:nvSpPr>
          <p:cNvPr id="369668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47</a:t>
            </a:r>
          </a:p>
        </p:txBody>
      </p:sp>
      <p:sp>
        <p:nvSpPr>
          <p:cNvPr id="369671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755576" y="1412776"/>
          <a:ext cx="8064896" cy="1493520"/>
        </p:xfrm>
        <a:graphic>
          <a:graphicData uri="http://schemas.openxmlformats.org/drawingml/2006/table">
            <a:tbl>
              <a:tblPr/>
              <a:tblGrid>
                <a:gridCol w="5472608"/>
                <a:gridCol w="1177977"/>
                <a:gridCol w="1414311"/>
              </a:tblGrid>
              <a:tr h="1010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Наименование организаций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 строки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Число </a:t>
                      </a:r>
                      <a:endParaRPr lang="ru-RU" sz="14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организаций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…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Хозрасчетные медицинские организации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Медицинские организации, оказывающие только платные услуги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67544" y="836712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в таблицу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0100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827582" y="3645024"/>
          <a:ext cx="8064898" cy="1889760"/>
        </p:xfrm>
        <a:graphic>
          <a:graphicData uri="http://schemas.openxmlformats.org/drawingml/2006/table">
            <a:tbl>
              <a:tblPr/>
              <a:tblGrid>
                <a:gridCol w="1070560"/>
                <a:gridCol w="493530"/>
                <a:gridCol w="648403"/>
                <a:gridCol w="856450"/>
                <a:gridCol w="713708"/>
                <a:gridCol w="856450"/>
                <a:gridCol w="713708"/>
                <a:gridCol w="1213303"/>
                <a:gridCol w="927820"/>
                <a:gridCol w="570966"/>
              </a:tblGrid>
              <a:tr h="9600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№ стр.</a:t>
                      </a: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Станции и отделения скорой медицинской помощи</a:t>
                      </a: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Выполнено вызовов скорой медицинской помощи</a:t>
                      </a: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из них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связи</a:t>
                      </a:r>
                      <a:br>
                        <a:rPr lang="ru-RU" sz="12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перевозкой пациентов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медицинская эвакуация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Число лиц, которым оказана помощь 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амбулаторно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и при выполнении вызовов скорой медицинской помощи </a:t>
                      </a: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Число лиц, </a:t>
                      </a:r>
                      <a:r>
                        <a:rPr lang="ru-RU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достав-ленных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медицин-ские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органи-зации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самостоя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тельные</a:t>
                      </a: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входящие</a:t>
                      </a:r>
                      <a:b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 состав других организаций</a:t>
                      </a: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из них в сельской</a:t>
                      </a:r>
                      <a:b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местности</a:t>
                      </a: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самостоя-тельные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входящие</a:t>
                      </a:r>
                      <a:b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 состав других организаций</a:t>
                      </a: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3200" marR="43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3200" marR="43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3200" marR="43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3200" marR="43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43200" marR="43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43200" marR="43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43200" marR="43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43200" marR="43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43200" marR="43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43200" marR="43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83568" y="3068960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в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наименование графы 8 таблицы  0400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2021</a:t>
            </a:r>
          </a:p>
        </p:txBody>
      </p:sp>
      <p:sp>
        <p:nvSpPr>
          <p:cNvPr id="369668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47</a:t>
            </a:r>
          </a:p>
        </p:txBody>
      </p:sp>
      <p:sp>
        <p:nvSpPr>
          <p:cNvPr id="369671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99592" y="2348880"/>
          <a:ext cx="8064896" cy="3627120"/>
        </p:xfrm>
        <a:graphic>
          <a:graphicData uri="http://schemas.openxmlformats.org/drawingml/2006/table">
            <a:tbl>
              <a:tblPr/>
              <a:tblGrid>
                <a:gridCol w="5717557"/>
                <a:gridCol w="933028"/>
                <a:gridCol w="1414311"/>
              </a:tblGrid>
              <a:tr h="1010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Наименование организаций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строки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Число </a:t>
                      </a:r>
                      <a:endParaRPr lang="ru-RU" sz="14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организаций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Амбулатории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…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Детские поликлиники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из них: участвующие в создании и тиражировании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            «Новой модели медицинской организации»                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3.1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7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с современной инфраструктурой  оказания  медицинской 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помощи  детям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3.2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Хозрасчетные амбулатории, поликлиники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Амбулатории, поликлиники, оказывающие только платные услуги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7">
                <a:tc>
                  <a:txBody>
                    <a:bodyPr/>
                    <a:lstStyle/>
                    <a:p>
                      <a:pPr marL="113665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консультативно-диагностические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из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них с современной инфраструктурой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оказания 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медицинской </a:t>
                      </a:r>
                      <a:endParaRPr lang="ru-RU" sz="14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 помощи  детям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11.1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Изменено наименование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графы  17: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Амбулатории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включая передвижные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755576" y="2060848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в таблицу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0600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899592" y="1196752"/>
          <a:ext cx="7776864" cy="684530"/>
        </p:xfrm>
        <a:graphic>
          <a:graphicData uri="http://schemas.openxmlformats.org/drawingml/2006/table">
            <a:tbl>
              <a:tblPr/>
              <a:tblGrid>
                <a:gridCol w="3888432"/>
                <a:gridCol w="3888432"/>
              </a:tblGrid>
              <a:tr h="25781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Число должностей младшего медперсонала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3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штатных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занятых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8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trike="sng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83568" y="836712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таблице 0500 исключены графы 20 и 21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2021</a:t>
            </a:r>
          </a:p>
        </p:txBody>
      </p:sp>
      <p:sp>
        <p:nvSpPr>
          <p:cNvPr id="369668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47</a:t>
            </a:r>
          </a:p>
        </p:txBody>
      </p:sp>
      <p:sp>
        <p:nvSpPr>
          <p:cNvPr id="369671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755576" y="1340768"/>
          <a:ext cx="7920880" cy="1280160"/>
        </p:xfrm>
        <a:graphic>
          <a:graphicData uri="http://schemas.openxmlformats.org/drawingml/2006/table">
            <a:tbl>
              <a:tblPr/>
              <a:tblGrid>
                <a:gridCol w="5615458"/>
                <a:gridCol w="916367"/>
                <a:gridCol w="1389055"/>
              </a:tblGrid>
              <a:tr h="1010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Наименование организаций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строки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Число </a:t>
                      </a:r>
                      <a:endParaRPr lang="ru-RU" sz="14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организаций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…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Хозрасчетные амбулатории, поликлиники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Медицинские организации, оказывающие только платные услуги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539552" y="980728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в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наименование строки 45 таблиц 0650 и 0660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83568" y="2708920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в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наименование строки 45 таблицы 0800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755576" y="3140968"/>
          <a:ext cx="7992888" cy="1981200"/>
        </p:xfrm>
        <a:graphic>
          <a:graphicData uri="http://schemas.openxmlformats.org/drawingml/2006/table">
            <a:tbl>
              <a:tblPr/>
              <a:tblGrid>
                <a:gridCol w="4063890"/>
                <a:gridCol w="546054"/>
                <a:gridCol w="973365"/>
                <a:gridCol w="1041427"/>
                <a:gridCol w="684076"/>
                <a:gridCol w="684076"/>
              </a:tblGrid>
              <a:tr h="9600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Типы медицинских организаций</a:t>
                      </a: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строки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800" marR="22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Общее число посещений к врачам</a:t>
                      </a:r>
                    </a:p>
                  </a:txBody>
                  <a:tcPr marL="43200" marR="432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том числе</a:t>
                      </a: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</a:t>
                      </a:r>
                      <a:r>
                        <a:rPr lang="ru-RU" sz="12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амбула-торных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условиях</a:t>
                      </a: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дому</a:t>
                      </a: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…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000"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…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Хозрасчетные медицинские организации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Амбулатории, поликлиники, оказывающие только платные услуги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2021</a:t>
            </a:r>
          </a:p>
        </p:txBody>
      </p:sp>
      <p:sp>
        <p:nvSpPr>
          <p:cNvPr id="357379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47</a:t>
            </a:r>
            <a:endParaRPr lang="ru-RU" sz="16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57382" name="Rectangle 6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69" name="Rectangle 9"/>
          <p:cNvSpPr>
            <a:spLocks noChangeArrowheads="1"/>
          </p:cNvSpPr>
          <p:nvPr/>
        </p:nvSpPr>
        <p:spPr bwMode="auto">
          <a:xfrm>
            <a:off x="467544" y="836712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в таблицу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1000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755576" y="1412776"/>
          <a:ext cx="7848871" cy="4171188"/>
        </p:xfrm>
        <a:graphic>
          <a:graphicData uri="http://schemas.openxmlformats.org/drawingml/2006/table">
            <a:tbl>
              <a:tblPr/>
              <a:tblGrid>
                <a:gridCol w="3456453"/>
                <a:gridCol w="596294"/>
                <a:gridCol w="1408150"/>
                <a:gridCol w="660682"/>
                <a:gridCol w="172729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организаций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b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стро-ки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 организаций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Посещения к врачам амбулаторного приема (кроме стоматологов и зубных врачей)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Стоматологические поликлиники, оказывающие только платные услуги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Медицинские организации, имеющие стоматологические и ортопедические подразделения, отделения, кабинеты: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145">
                <a:tc>
                  <a:txBody>
                    <a:bodyPr/>
                    <a:lstStyle/>
                    <a:p>
                      <a:pPr marL="27051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них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медицинские организации, имеющие только ортопедические подразделения, отделения, кабинеты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45"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2021</a:t>
            </a:r>
          </a:p>
        </p:txBody>
      </p:sp>
      <p:sp>
        <p:nvSpPr>
          <p:cNvPr id="357379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47</a:t>
            </a:r>
            <a:endParaRPr lang="ru-RU" sz="16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57382" name="Rectangle 6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7383" name="Rectangle 7"/>
          <p:cNvSpPr>
            <a:spLocks noChangeArrowheads="1"/>
          </p:cNvSpPr>
          <p:nvPr/>
        </p:nvSpPr>
        <p:spPr bwMode="auto">
          <a:xfrm>
            <a:off x="684213" y="3765550"/>
            <a:ext cx="7777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0488" algn="l"/>
            <a:r>
              <a:rPr lang="ru-RU" sz="1200" b="1" dirty="0" smtClean="0">
                <a:solidFill>
                  <a:srgbClr val="CC0000"/>
                </a:solidFill>
              </a:rPr>
              <a:t>               </a:t>
            </a:r>
            <a:endParaRPr lang="ru-RU" sz="1200" b="1" dirty="0">
              <a:solidFill>
                <a:srgbClr val="CC0000"/>
              </a:solidFill>
            </a:endParaRPr>
          </a:p>
        </p:txBody>
      </p:sp>
      <p:sp>
        <p:nvSpPr>
          <p:cNvPr id="69" name="Rectangle 9"/>
          <p:cNvSpPr>
            <a:spLocks noChangeArrowheads="1"/>
          </p:cNvSpPr>
          <p:nvPr/>
        </p:nvSpPr>
        <p:spPr bwMode="auto">
          <a:xfrm>
            <a:off x="467544" y="836712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в таблицу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1100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755576" y="1340768"/>
          <a:ext cx="7992888" cy="853440"/>
        </p:xfrm>
        <a:graphic>
          <a:graphicData uri="http://schemas.openxmlformats.org/drawingml/2006/table">
            <a:tbl>
              <a:tblPr/>
              <a:tblGrid>
                <a:gridCol w="6422654"/>
                <a:gridCol w="1570234"/>
              </a:tblGrid>
              <a:tr h="3840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Наименования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подразделений, отделов, отделений, кабинетов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Паллиативной медицинской помощи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включая передвижные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   из них для детей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включая передвижные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14.1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935037" y="2420888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в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наименование строки 22 таблиц 1200 и 1210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827584" y="2924944"/>
          <a:ext cx="7920880" cy="1280160"/>
        </p:xfrm>
        <a:graphic>
          <a:graphicData uri="http://schemas.openxmlformats.org/drawingml/2006/table">
            <a:tbl>
              <a:tblPr/>
              <a:tblGrid>
                <a:gridCol w="5615458"/>
                <a:gridCol w="916367"/>
                <a:gridCol w="1389055"/>
              </a:tblGrid>
              <a:tr h="1010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Наименование организаций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строки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Число </a:t>
                      </a:r>
                      <a:endParaRPr lang="ru-RU" sz="14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организаций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…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Хозрасчетные амбулатории, поликлиники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Медицинские организации, оказывающие только платные услуги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935037" y="4365104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таблице 1300 внесены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изменения в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строку 13: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827584" y="4869160"/>
          <a:ext cx="7920880" cy="1066800"/>
        </p:xfrm>
        <a:graphic>
          <a:graphicData uri="http://schemas.openxmlformats.org/drawingml/2006/table">
            <a:tbl>
              <a:tblPr/>
              <a:tblGrid>
                <a:gridCol w="5615458"/>
                <a:gridCol w="916367"/>
                <a:gridCol w="1389055"/>
              </a:tblGrid>
              <a:tr h="1010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Наименование организаций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строки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Число </a:t>
                      </a:r>
                      <a:endParaRPr lang="ru-RU" sz="14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организаций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…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 (сумма строк 1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2021</a:t>
            </a:r>
          </a:p>
        </p:txBody>
      </p:sp>
      <p:sp>
        <p:nvSpPr>
          <p:cNvPr id="357379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47</a:t>
            </a:r>
            <a:endParaRPr lang="ru-RU" sz="16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57382" name="Rectangle 6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69" name="Rectangle 9"/>
          <p:cNvSpPr>
            <a:spLocks noChangeArrowheads="1"/>
          </p:cNvSpPr>
          <p:nvPr/>
        </p:nvSpPr>
        <p:spPr bwMode="auto">
          <a:xfrm>
            <a:off x="539552" y="1340768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в таблицу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1700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755576" y="1988840"/>
          <a:ext cx="7920880" cy="2872328"/>
        </p:xfrm>
        <a:graphic>
          <a:graphicData uri="http://schemas.openxmlformats.org/drawingml/2006/table">
            <a:tbl>
              <a:tblPr/>
              <a:tblGrid>
                <a:gridCol w="5615458"/>
                <a:gridCol w="916367"/>
                <a:gridCol w="1389055"/>
              </a:tblGrid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Наименование должности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№ строки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…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7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Добавлены строки: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медицинские микробиологи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онкологи-гематологи детские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физической и реабилитационной медицины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107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03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Исключены строки: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4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b="1" strike="noStrik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их </a:t>
                      </a:r>
                      <a:r>
                        <a:rPr lang="ru-RU" sz="1400" b="1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них акушеры- гинекологи цехового  </a:t>
                      </a:r>
                      <a:r>
                        <a:rPr lang="ru-RU" sz="1400" b="1" strike="noStrik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врачебного </a:t>
                      </a:r>
                      <a:r>
                        <a:rPr lang="ru-RU" sz="1400" b="1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участка</a:t>
                      </a:r>
                      <a:endParaRPr lang="ru-RU" sz="1400" b="1" strike="noStrik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4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strike="noStrik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лаборанты</a:t>
                      </a:r>
                      <a:endParaRPr lang="ru-RU" sz="1400" b="1" strike="noStrik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4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strike="noStrik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терапевты </a:t>
                      </a:r>
                      <a:r>
                        <a:rPr lang="ru-RU" sz="1400" b="1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амбулаторий</a:t>
                      </a:r>
                      <a:endParaRPr lang="ru-RU" sz="1400" b="1" strike="noStrik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1412776"/>
            <a:ext cx="9144000" cy="4214812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sz="2800" b="1" u="sng" dirty="0">
              <a:solidFill>
                <a:srgbClr val="FFFFFF"/>
              </a:solidFill>
            </a:endParaRPr>
          </a:p>
          <a:p>
            <a:pPr defTabSz="957263"/>
            <a:r>
              <a:rPr lang="ru-RU" sz="2400" b="1" dirty="0">
                <a:solidFill>
                  <a:srgbClr val="FFFFFF"/>
                </a:solidFill>
              </a:rPr>
              <a:t>ФОРМА ФЕДЕРАЛЬНОГО  СТАТИСТИЧЕСКОГО НАБЛЮДЕНИЯ № </a:t>
            </a:r>
            <a:r>
              <a:rPr lang="ru-RU" sz="2400" b="1" dirty="0" smtClean="0">
                <a:solidFill>
                  <a:srgbClr val="FFFFFF"/>
                </a:solidFill>
              </a:rPr>
              <a:t>12</a:t>
            </a:r>
            <a:endParaRPr lang="ru-RU" sz="2400" b="1" dirty="0">
              <a:solidFill>
                <a:srgbClr val="FFFFFF"/>
              </a:solidFill>
            </a:endParaRPr>
          </a:p>
          <a:p>
            <a:pPr defTabSz="957263"/>
            <a:endParaRPr lang="ru-RU" sz="2400" b="1" dirty="0">
              <a:solidFill>
                <a:srgbClr val="FFFFFF"/>
              </a:solidFill>
            </a:endParaRPr>
          </a:p>
          <a:p>
            <a:pPr defTabSz="957263"/>
            <a:r>
              <a:rPr lang="ru-RU" sz="2400" b="1" dirty="0">
                <a:solidFill>
                  <a:srgbClr val="FFFFFF"/>
                </a:solidFill>
              </a:rPr>
              <a:t>«СВЕДЕНИЯ </a:t>
            </a:r>
            <a:r>
              <a:rPr lang="en-US" sz="2400" b="1" dirty="0">
                <a:solidFill>
                  <a:schemeClr val="bg1"/>
                </a:solidFill>
              </a:rPr>
              <a:t>О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ЧИСЛЕ ЗАБОЛЕВАНИЙ, ЗАРЕГИСТРИРОВАННЫХ У ПАЦИЕНТОВ, </a:t>
            </a:r>
          </a:p>
          <a:p>
            <a:pPr defTabSz="957263"/>
            <a:r>
              <a:rPr lang="ru-RU" sz="2400" b="1" dirty="0" smtClean="0">
                <a:solidFill>
                  <a:schemeClr val="bg1"/>
                </a:solidFill>
              </a:rPr>
              <a:t>ПРОЖИВАЮЩИХ В РАЙОНЕ ОБСЛУЖИВАНИЯ</a:t>
            </a:r>
            <a:endParaRPr lang="ru-RU" sz="2400" b="1" dirty="0">
              <a:solidFill>
                <a:schemeClr val="bg1"/>
              </a:solidFill>
            </a:endParaRPr>
          </a:p>
          <a:p>
            <a:pPr defTabSz="957263"/>
            <a:r>
              <a:rPr lang="ru-RU" sz="2400" b="1" dirty="0">
                <a:solidFill>
                  <a:schemeClr val="bg1"/>
                </a:solidFill>
              </a:rPr>
              <a:t>МЕДИЦИНСКОЙ ОРГАНИЗАЦИИ</a:t>
            </a:r>
            <a:r>
              <a:rPr lang="ru-RU" sz="2400" b="1" dirty="0">
                <a:solidFill>
                  <a:srgbClr val="FFFFFF"/>
                </a:solidFill>
              </a:rPr>
              <a:t>»</a:t>
            </a:r>
          </a:p>
          <a:p>
            <a:pPr defTabSz="957263"/>
            <a:endParaRPr lang="en-US" sz="2400" b="1" dirty="0">
              <a:solidFill>
                <a:srgbClr val="17375E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1124744"/>
            <a:ext cx="9144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676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2021</a:t>
            </a:r>
          </a:p>
        </p:txBody>
      </p:sp>
      <p:sp>
        <p:nvSpPr>
          <p:cNvPr id="36762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624" name="Rectangle 8"/>
          <p:cNvSpPr>
            <a:spLocks noChangeArrowheads="1"/>
          </p:cNvSpPr>
          <p:nvPr/>
        </p:nvSpPr>
        <p:spPr bwMode="auto">
          <a:xfrm>
            <a:off x="827088" y="3762375"/>
            <a:ext cx="7777162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3200" b="1">
              <a:solidFill>
                <a:schemeClr val="bg1"/>
              </a:solidFill>
              <a:latin typeface="Helios"/>
            </a:endParaRPr>
          </a:p>
          <a:p>
            <a:endParaRPr lang="ru-RU" sz="2400" b="1">
              <a:solidFill>
                <a:schemeClr val="bg1"/>
              </a:solidFill>
              <a:latin typeface="Helios"/>
            </a:endParaRPr>
          </a:p>
        </p:txBody>
      </p: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ДЕЙСТВУЮЩИЕ ФОРМЫ ФЕДЕРАЛЬНОГО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СТАТИСТИЧЕСКОГО   </a:t>
            </a:r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НАБЛЮДЕНИЯ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2021</a:t>
            </a:r>
          </a:p>
        </p:txBody>
      </p:sp>
      <p:sp>
        <p:nvSpPr>
          <p:cNvPr id="36762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624" name="Rectangle 8"/>
          <p:cNvSpPr>
            <a:spLocks noChangeArrowheads="1"/>
          </p:cNvSpPr>
          <p:nvPr/>
        </p:nvSpPr>
        <p:spPr bwMode="auto">
          <a:xfrm>
            <a:off x="755576" y="4365104"/>
            <a:ext cx="77771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ru-RU" sz="3200" b="1">
              <a:solidFill>
                <a:schemeClr val="bg1"/>
              </a:solidFill>
              <a:latin typeface="Helios"/>
            </a:endParaRPr>
          </a:p>
          <a:p>
            <a:endParaRPr lang="ru-RU" sz="2400" b="1">
              <a:solidFill>
                <a:schemeClr val="bg1"/>
              </a:solidFill>
              <a:latin typeface="Helios"/>
            </a:endParaRPr>
          </a:p>
        </p:txBody>
      </p: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ФОРМУ </a:t>
            </a:r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ФЕДЕРАЛЬНОГО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12</a:t>
            </a:r>
            <a:endParaRPr lang="ru-RU" sz="1600" b="1" dirty="0">
              <a:solidFill>
                <a:schemeClr val="bg1"/>
              </a:solidFill>
              <a:latin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971600" y="1484784"/>
          <a:ext cx="7632848" cy="1989634"/>
        </p:xfrm>
        <a:graphic>
          <a:graphicData uri="http://schemas.openxmlformats.org/drawingml/2006/table">
            <a:tbl>
              <a:tblPr/>
              <a:tblGrid>
                <a:gridCol w="5112568"/>
                <a:gridCol w="1296144"/>
                <a:gridCol w="1224136"/>
              </a:tblGrid>
              <a:tr h="248057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врожденные аномалии (пороки развития), деформации</a:t>
                      </a:r>
                      <a:b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хромосомные нарушения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18.0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Q00-Q99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57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врожденные аномалии (пороки развития) нервной системы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18.1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Q00-Q07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57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врожденные аномалии системы кровообращения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18.2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Q20-Q28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57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расщелина губы и неба (заячья губа и волчья пасть)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18.3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Q35-Q37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57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хромосомные аномалии,</a:t>
                      </a:r>
                      <a:b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классифицированные</a:t>
                      </a:r>
                      <a:b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других рубриках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18.4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Q90-Q99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2924944"/>
            <a:ext cx="80648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										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1600" y="980728"/>
            <a:ext cx="7632848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таблицу 1500 добавлена новая строка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71600" y="3789040"/>
            <a:ext cx="7560840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таблицы 3000 и 4000 добавлены новые строки: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971600" y="4437112"/>
          <a:ext cx="7632848" cy="922834"/>
        </p:xfrm>
        <a:graphic>
          <a:graphicData uri="http://schemas.openxmlformats.org/drawingml/2006/table">
            <a:tbl>
              <a:tblPr/>
              <a:tblGrid>
                <a:gridCol w="5112568"/>
                <a:gridCol w="1296144"/>
                <a:gridCol w="1224136"/>
              </a:tblGrid>
              <a:tr h="248057"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неинфекционный энтерит и колит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12.4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K50-K52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57"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из них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болезнь Крона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12.4.1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K50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57"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язвенный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колит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12.4.2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K51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2021</a:t>
            </a:r>
          </a:p>
        </p:txBody>
      </p:sp>
      <p:sp>
        <p:nvSpPr>
          <p:cNvPr id="36762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624" name="Rectangle 8"/>
          <p:cNvSpPr>
            <a:spLocks noChangeArrowheads="1"/>
          </p:cNvSpPr>
          <p:nvPr/>
        </p:nvSpPr>
        <p:spPr bwMode="auto">
          <a:xfrm>
            <a:off x="755576" y="4365104"/>
            <a:ext cx="77771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ru-RU" sz="3200" b="1">
              <a:solidFill>
                <a:schemeClr val="bg1"/>
              </a:solidFill>
              <a:latin typeface="Helios"/>
            </a:endParaRPr>
          </a:p>
          <a:p>
            <a:endParaRPr lang="ru-RU" sz="2400" b="1">
              <a:solidFill>
                <a:schemeClr val="bg1"/>
              </a:solidFill>
              <a:latin typeface="Helios"/>
            </a:endParaRPr>
          </a:p>
        </p:txBody>
      </p: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ФОРМУ </a:t>
            </a:r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ФЕДЕРАЛЬНОГО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12</a:t>
            </a:r>
            <a:endParaRPr lang="ru-RU" sz="16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2924944"/>
            <a:ext cx="80648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										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1600" y="980728"/>
            <a:ext cx="7632848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Внесены изменения в таблицу 3004: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71600" y="2564904"/>
            <a:ext cx="7560840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Добавлены новая таблица 3005: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83568" y="1484784"/>
            <a:ext cx="79928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(3004)                                                                                                             Код по ОКЕИ: человек - 792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Число лиц с болезнями системы кровообращения, состоящих под диспансерным наблюдением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(стр. 10.0 гр. 8) 1 ________, из них снято 2 _______,  из них умерло (из графы 2) 3 _______,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них умерло от болезней системы кровообращения (из графы 3) 4__________.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755576" y="3032666"/>
            <a:ext cx="792088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(3005)                                                                                                             Код по ОКЕИ: человек - 792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Число взрослых пациентов, находившихся в отчетном году под диспансерным наблюдением по поводу перенесенного острого нарушения мозгового кровообращения, инфаркта миокарда, а также которым были выполнены аортокоронарное шунтирование,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ангиопластика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коронарных артерий со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стентированием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катетерная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абляция по поводу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сердечно-сосудистых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заболеваний, за исключением лиц, имеющих право на получение социальной услуги в виде обеспечения лекарственными препаратами  в  соответствии  с  Федеральным  законом  «О  государственной социальной помощи» от 17.07.1999 № 178-ФЗ 1 __________ , 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них число взрослых пациентов, находившихся в отчетном году под диспансерным наблюдением по поводу перенесенного острого нарушения мозгового кровообращения, инфаркта миокарда, а также которым были выполнены аортокоронарное шунтирование,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ангиопластика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коронарных артерий со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стентированием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катетерная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абляция по поводу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сердечно-сосудистых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заболеваний и бесплатно получавших необходимые лекарственные препараты в амбулаторных условиях, за исключением лиц, имеющих право на социальную помощь  2 __________.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1700213"/>
            <a:ext cx="9144000" cy="4214812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sz="2800" b="1" u="sng">
              <a:solidFill>
                <a:srgbClr val="FFFFFF"/>
              </a:solidFill>
            </a:endParaRPr>
          </a:p>
          <a:p>
            <a:pPr defTabSz="957263"/>
            <a:r>
              <a:rPr lang="ru-RU" sz="2400" b="1">
                <a:solidFill>
                  <a:srgbClr val="FFFFFF"/>
                </a:solidFill>
              </a:rPr>
              <a:t>ФОРМА ФЕДЕРАЛЬНОГО  СТАТИСТИЧЕСКОГО НАБЛЮДЕНИЯ № 30</a:t>
            </a:r>
          </a:p>
          <a:p>
            <a:pPr defTabSz="957263"/>
            <a:endParaRPr lang="ru-RU" sz="2400" b="1">
              <a:solidFill>
                <a:srgbClr val="FFFFFF"/>
              </a:solidFill>
            </a:endParaRPr>
          </a:p>
          <a:p>
            <a:pPr defTabSz="957263"/>
            <a:r>
              <a:rPr lang="ru-RU" sz="2400" b="1">
                <a:solidFill>
                  <a:srgbClr val="FFFFFF"/>
                </a:solidFill>
              </a:rPr>
              <a:t>«СВЕДЕНИЯ </a:t>
            </a:r>
            <a:r>
              <a:rPr lang="en-US" sz="2400" b="1">
                <a:solidFill>
                  <a:schemeClr val="bg1"/>
                </a:solidFill>
              </a:rPr>
              <a:t>О</a:t>
            </a:r>
            <a:r>
              <a:rPr lang="ru-RU" sz="2400" b="1">
                <a:solidFill>
                  <a:schemeClr val="bg1"/>
                </a:solidFill>
              </a:rPr>
              <a:t> МЕДИЦИНСКОЙ ОРГАНИЗАЦИИ</a:t>
            </a:r>
            <a:r>
              <a:rPr lang="ru-RU" sz="2400" b="1">
                <a:solidFill>
                  <a:srgbClr val="FFFFFF"/>
                </a:solidFill>
              </a:rPr>
              <a:t>»</a:t>
            </a:r>
          </a:p>
          <a:p>
            <a:pPr defTabSz="957263"/>
            <a:endParaRPr lang="en-US" sz="2400" b="1">
              <a:solidFill>
                <a:srgbClr val="17375E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1412875"/>
            <a:ext cx="9144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3690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2021</a:t>
            </a:r>
          </a:p>
        </p:txBody>
      </p:sp>
      <p:sp>
        <p:nvSpPr>
          <p:cNvPr id="33690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904" name="Rectangle 8"/>
          <p:cNvSpPr>
            <a:spLocks noChangeArrowheads="1"/>
          </p:cNvSpPr>
          <p:nvPr/>
        </p:nvSpPr>
        <p:spPr bwMode="auto">
          <a:xfrm>
            <a:off x="827088" y="3762375"/>
            <a:ext cx="7777162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3200" b="1">
              <a:solidFill>
                <a:schemeClr val="bg1"/>
              </a:solidFill>
              <a:latin typeface="Helios"/>
            </a:endParaRPr>
          </a:p>
          <a:p>
            <a:endParaRPr lang="ru-RU" sz="2400" b="1">
              <a:solidFill>
                <a:schemeClr val="bg1"/>
              </a:solidFill>
              <a:latin typeface="Helios"/>
            </a:endParaRPr>
          </a:p>
        </p:txBody>
      </p: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ДЕЙСТВУЮЩИЕ ФОРМЫ ФЕДЕРАЛЬНОГО И ОТРАСЛЕВОГО  СТАТИСТИЧЕСКОГО   НАБЛЮДЕНИЯ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b="1" i="1"/>
          </a:p>
        </p:txBody>
      </p:sp>
      <p:sp>
        <p:nvSpPr>
          <p:cNvPr id="34918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2021</a:t>
            </a:r>
          </a:p>
        </p:txBody>
      </p:sp>
      <p:sp>
        <p:nvSpPr>
          <p:cNvPr id="349188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49191" name="Rectangle 7"/>
          <p:cNvSpPr>
            <a:spLocks noChangeArrowheads="1"/>
          </p:cNvSpPr>
          <p:nvPr/>
        </p:nvSpPr>
        <p:spPr bwMode="auto">
          <a:xfrm>
            <a:off x="539552" y="764704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49192" name="Rectangle 8"/>
          <p:cNvSpPr>
            <a:spLocks noChangeArrowheads="1"/>
          </p:cNvSpPr>
          <p:nvPr/>
        </p:nvSpPr>
        <p:spPr bwMode="auto">
          <a:xfrm>
            <a:off x="684213" y="3765550"/>
            <a:ext cx="7777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0488" algn="l"/>
            <a:r>
              <a:rPr lang="ru-RU" sz="1200" b="1">
                <a:solidFill>
                  <a:srgbClr val="CC0000"/>
                </a:solidFill>
              </a:rPr>
              <a:t>               </a:t>
            </a:r>
          </a:p>
        </p:txBody>
      </p:sp>
      <p:sp>
        <p:nvSpPr>
          <p:cNvPr id="349193" name="Rectangle 9"/>
          <p:cNvSpPr>
            <a:spLocks noChangeArrowheads="1"/>
          </p:cNvSpPr>
          <p:nvPr/>
        </p:nvSpPr>
        <p:spPr bwMode="auto">
          <a:xfrm>
            <a:off x="611188" y="836613"/>
            <a:ext cx="820896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/>
          </a:p>
          <a:p>
            <a:endParaRPr lang="ru-RU" sz="1600" b="1"/>
          </a:p>
        </p:txBody>
      </p:sp>
      <p:sp>
        <p:nvSpPr>
          <p:cNvPr id="349539" name="Rectangle 355"/>
          <p:cNvSpPr>
            <a:spLocks noChangeArrowheads="1"/>
          </p:cNvSpPr>
          <p:nvPr/>
        </p:nvSpPr>
        <p:spPr bwMode="auto">
          <a:xfrm>
            <a:off x="899592" y="692696"/>
            <a:ext cx="698477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таблицу 1001  добавлены строки:</a:t>
            </a:r>
          </a:p>
          <a:p>
            <a:endParaRPr lang="ru-RU" sz="1600" b="1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755576" y="1196752"/>
          <a:ext cx="7776864" cy="2348040"/>
        </p:xfrm>
        <a:graphic>
          <a:graphicData uri="http://schemas.openxmlformats.org/drawingml/2006/table">
            <a:tbl>
              <a:tblPr/>
              <a:tblGrid>
                <a:gridCol w="6624736"/>
                <a:gridCol w="1152128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</a:p>
                  </a:txBody>
                  <a:tcPr marL="57592" marR="575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</a:p>
                  </a:txBody>
                  <a:tcPr marL="57592" marR="575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Детские поликлиники (отделения, кабинеты)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из них участвующие в создании и тиражировании «Новой модели медицинской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           организации»               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с современной инфраструктурой оказания медицинской помощи детям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13.2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Консультативно-диагностические центры для детей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из них участвующие в создании и тиражировании «Новой модели медицинской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           организации»               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31.1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с современной инфраструктурой оказания медицинской помощи детям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31.2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Центры (отделения)  вспомогательных репродуктивных технологий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755576" y="3933056"/>
            <a:ext cx="820896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/>
          </a:p>
          <a:p>
            <a:endParaRPr lang="ru-RU" sz="1600" b="1"/>
          </a:p>
        </p:txBody>
      </p:sp>
      <p:sp>
        <p:nvSpPr>
          <p:cNvPr id="14" name="Прямоугольник 13"/>
          <p:cNvSpPr/>
          <p:nvPr/>
        </p:nvSpPr>
        <p:spPr>
          <a:xfrm>
            <a:off x="1835696" y="3717032"/>
            <a:ext cx="52057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таблице 1001  изменены наименования строк:</a:t>
            </a:r>
            <a:endParaRPr lang="ru-RU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899592" y="4077072"/>
          <a:ext cx="7776864" cy="1921320"/>
        </p:xfrm>
        <a:graphic>
          <a:graphicData uri="http://schemas.openxmlformats.org/drawingml/2006/table">
            <a:tbl>
              <a:tblPr/>
              <a:tblGrid>
                <a:gridCol w="6624736"/>
                <a:gridCol w="1152128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</a:p>
                  </a:txBody>
                  <a:tcPr marL="57592" marR="575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</a:p>
                  </a:txBody>
                  <a:tcPr marL="57592" marR="575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Амбулатории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(включая передвижные)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Геронтологические </a:t>
                      </a:r>
                      <a:r>
                        <a:rPr lang="ru-RU" sz="1400" strike="sng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r>
                        <a:rPr lang="ru-RU" sz="14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Гериатрические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Паллиативной медицинской помощи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(включая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передвижные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Стоматологические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на промышленных предприятиях,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призывных пунктах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109.3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Центры </a:t>
                      </a:r>
                      <a:r>
                        <a:rPr lang="ru-RU" sz="14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(отделения)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медико-социальной поддержки беременных женщин, оказавшихся в трудной жизненной ситуации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135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07976" y="1349152"/>
          <a:ext cx="7776864" cy="4444456"/>
        </p:xfrm>
        <a:graphic>
          <a:graphicData uri="http://schemas.openxmlformats.org/drawingml/2006/table">
            <a:tbl>
              <a:tblPr/>
              <a:tblGrid>
                <a:gridCol w="6624736"/>
                <a:gridCol w="1152128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</a:p>
                  </a:txBody>
                  <a:tcPr marL="57592" marR="575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</a:p>
                  </a:txBody>
                  <a:tcPr marL="57592" marR="575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Искусственной </a:t>
                      </a:r>
                      <a:r>
                        <a:rPr lang="ru-RU" sz="1400" u="sng" strike="noStrike" baseline="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инсеминации</a:t>
                      </a: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женщин</a:t>
                      </a:r>
                      <a:endParaRPr lang="ru-RU" sz="1400" u="sng" strike="noStrike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400" u="sng" strike="noStrike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Отделы издательской и полиграфической деятельности </a:t>
                      </a:r>
                      <a:endParaRPr lang="ru-RU" sz="1400" u="sng" strike="noStrike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sng" strike="noStrike" baseline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400" u="sng" strike="noStrike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Отделы </a:t>
                      </a:r>
                      <a:r>
                        <a:rPr lang="ru-RU" sz="1400" u="sng" strike="noStrike" baseline="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межсекторальных</a:t>
                      </a: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 внешних связей</a:t>
                      </a:r>
                      <a:endParaRPr lang="ru-RU" sz="1400" u="sng" strike="noStrike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sng" strike="noStrike" baseline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  <a:endParaRPr lang="ru-RU" sz="1400" u="sng" strike="noStrike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Отделы сбора баз данных</a:t>
                      </a:r>
                      <a:endParaRPr lang="ru-RU" sz="1400" u="sng" strike="noStrike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400" u="sng" strike="noStrike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из стр. 70: на </a:t>
                      </a:r>
                      <a:r>
                        <a:rPr lang="en-US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этапе </a:t>
                      </a:r>
                      <a:endParaRPr lang="ru-RU" sz="1400" u="sng" strike="noStrike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sng" strike="noStrike" baseline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70.2</a:t>
                      </a:r>
                      <a:endParaRPr lang="ru-RU" sz="1400" u="sng" strike="noStrike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на </a:t>
                      </a:r>
                      <a:r>
                        <a:rPr lang="en-US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этапе</a:t>
                      </a:r>
                      <a:endParaRPr lang="ru-RU" sz="1400" u="sng" strike="noStrike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sng" strike="noStrike" baseline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70.3</a:t>
                      </a:r>
                      <a:endParaRPr lang="ru-RU" sz="1400" u="sng" strike="noStrike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на </a:t>
                      </a:r>
                      <a:r>
                        <a:rPr lang="en-US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этапе</a:t>
                      </a:r>
                      <a:endParaRPr lang="ru-RU" sz="1400" u="sng" strike="noStrike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70.4</a:t>
                      </a:r>
                      <a:endParaRPr lang="ru-RU" sz="1400" u="sng" strike="noStrike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Отделения статистики в составе </a:t>
                      </a:r>
                      <a:r>
                        <a:rPr lang="ru-RU" sz="1400" u="sng" strike="noStrike" baseline="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оргметодотдела</a:t>
                      </a:r>
                      <a:endParaRPr lang="ru-RU" sz="1400" u="sng" strike="noStrike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sng" strike="noStrike" baseline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400" u="sng" strike="noStrike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Отделения сложных судебно-медицинских экспертиз</a:t>
                      </a:r>
                      <a:endParaRPr lang="ru-RU" sz="1400" u="sng" strike="noStrike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sng" strike="noStrike" baseline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400" u="sng" strike="noStrike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Отделения судебно-биохимические</a:t>
                      </a:r>
                      <a:endParaRPr lang="ru-RU" sz="1400" u="sng" strike="noStrike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sng" strike="noStrike" baseline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81</a:t>
                      </a:r>
                      <a:endParaRPr lang="ru-RU" sz="1400" u="sng" strike="noStrike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Отделения судебно-гистологические</a:t>
                      </a:r>
                      <a:endParaRPr lang="ru-RU" sz="1400" u="sng" strike="noStrike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sng" strike="noStrike" baseline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</a:t>
                      </a:r>
                      <a:endParaRPr lang="ru-RU" sz="1400" u="sng" strike="noStrike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Отделения судебно-медицинской экспертизы вещественных доказательств  </a:t>
                      </a:r>
                      <a:endParaRPr lang="ru-RU" sz="1400" u="sng" strike="noStrike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sng" strike="noStrike" baseline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  <a:endParaRPr lang="ru-RU" sz="1400" u="sng" strike="noStrike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Отделения судебно-медицинской экспертизы трупов</a:t>
                      </a:r>
                      <a:endParaRPr lang="ru-RU" sz="1400" u="sng" strike="noStrike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sng" strike="noStrike" baseline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  <a:endParaRPr lang="ru-RU" sz="1400" u="sng" strike="noStrike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Отделения судебно-химические</a:t>
                      </a:r>
                      <a:endParaRPr lang="ru-RU" sz="1400" u="sng" strike="noStrike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sng" strike="noStrike" baseline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  <a:endParaRPr lang="ru-RU" sz="1400" u="sng" strike="noStrike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Отделения судебно-цитологические</a:t>
                      </a:r>
                      <a:endParaRPr lang="ru-RU" sz="1400" u="sng" strike="noStrike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86</a:t>
                      </a:r>
                      <a:endParaRPr lang="ru-RU" sz="1400" u="sng" strike="noStrike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Редакционно-издательские отделы </a:t>
                      </a:r>
                      <a:endParaRPr lang="ru-RU" sz="1400" u="sng" strike="noStrike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112</a:t>
                      </a:r>
                      <a:endParaRPr lang="ru-RU" sz="1400" u="sng" strike="noStrike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Телефон доверия</a:t>
                      </a:r>
                      <a:endParaRPr lang="ru-RU" sz="1400" u="sng" strike="noStrike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123</a:t>
                      </a:r>
                      <a:endParaRPr lang="ru-RU" sz="1400" u="sng" strike="noStrike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strike="noStrike" baseline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из них для детей</a:t>
                      </a:r>
                      <a:endParaRPr lang="ru-RU" sz="1400" u="sng" strike="noStrike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123.1</a:t>
                      </a:r>
                      <a:endParaRPr lang="ru-RU" sz="1400" u="sng" strike="noStrike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4" name="Rectangle 355"/>
          <p:cNvSpPr>
            <a:spLocks noChangeArrowheads="1"/>
          </p:cNvSpPr>
          <p:nvPr/>
        </p:nvSpPr>
        <p:spPr bwMode="auto">
          <a:xfrm>
            <a:off x="899592" y="692696"/>
            <a:ext cx="824440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Из таблицы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1001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исключены строки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1600" b="1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6660232" y="6165304"/>
            <a:ext cx="17145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57263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Helios"/>
                <a:ea typeface="+mn-ea"/>
                <a:cs typeface="+mn-cs"/>
              </a:rPr>
              <a:t>РОССИЯ 2021</a:t>
            </a:r>
          </a:p>
        </p:txBody>
      </p:sp>
      <p:sp>
        <p:nvSpPr>
          <p:cNvPr id="7" name="Прямоугольник 4"/>
          <p:cNvSpPr>
            <a:spLocks noChangeArrowheads="1"/>
          </p:cNvSpPr>
          <p:nvPr/>
        </p:nvSpPr>
        <p:spPr bwMode="auto">
          <a:xfrm>
            <a:off x="6732240" y="6021288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b="1" i="1"/>
          </a:p>
        </p:txBody>
      </p:sp>
      <p:sp>
        <p:nvSpPr>
          <p:cNvPr id="34918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2021</a:t>
            </a:r>
          </a:p>
        </p:txBody>
      </p:sp>
      <p:sp>
        <p:nvSpPr>
          <p:cNvPr id="349188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49191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49192" name="Rectangle 8"/>
          <p:cNvSpPr>
            <a:spLocks noChangeArrowheads="1"/>
          </p:cNvSpPr>
          <p:nvPr/>
        </p:nvSpPr>
        <p:spPr bwMode="auto">
          <a:xfrm>
            <a:off x="684213" y="3765550"/>
            <a:ext cx="7777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0488" algn="l"/>
            <a:r>
              <a:rPr lang="ru-RU" sz="1200" b="1">
                <a:solidFill>
                  <a:srgbClr val="CC0000"/>
                </a:solidFill>
              </a:rPr>
              <a:t>               </a:t>
            </a:r>
          </a:p>
        </p:txBody>
      </p:sp>
      <p:sp>
        <p:nvSpPr>
          <p:cNvPr id="349193" name="Rectangle 9"/>
          <p:cNvSpPr>
            <a:spLocks noChangeArrowheads="1"/>
          </p:cNvSpPr>
          <p:nvPr/>
        </p:nvSpPr>
        <p:spPr bwMode="auto">
          <a:xfrm>
            <a:off x="611188" y="836613"/>
            <a:ext cx="820896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/>
          </a:p>
          <a:p>
            <a:endParaRPr lang="ru-RU" sz="1600" b="1"/>
          </a:p>
        </p:txBody>
      </p:sp>
      <p:sp>
        <p:nvSpPr>
          <p:cNvPr id="349539" name="Rectangle 355"/>
          <p:cNvSpPr>
            <a:spLocks noChangeArrowheads="1"/>
          </p:cNvSpPr>
          <p:nvPr/>
        </p:nvSpPr>
        <p:spPr bwMode="auto">
          <a:xfrm>
            <a:off x="935038" y="836712"/>
            <a:ext cx="820896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/>
              <a:t>В таблицу </a:t>
            </a:r>
            <a:r>
              <a:rPr lang="ru-RU" sz="1600" b="1" dirty="0" smtClean="0"/>
              <a:t>1003  внесены изменения в наименование строк:</a:t>
            </a:r>
            <a:endParaRPr lang="ru-RU" sz="1600" b="1" dirty="0"/>
          </a:p>
          <a:p>
            <a:endParaRPr lang="ru-RU" sz="1600" b="1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827585" y="1700808"/>
          <a:ext cx="7920881" cy="4053840"/>
        </p:xfrm>
        <a:graphic>
          <a:graphicData uri="http://schemas.openxmlformats.org/drawingml/2006/table">
            <a:tbl>
              <a:tblPr/>
              <a:tblGrid>
                <a:gridCol w="3306106"/>
                <a:gridCol w="619895"/>
                <a:gridCol w="1102035"/>
                <a:gridCol w="895404"/>
                <a:gridCol w="830799"/>
                <a:gridCol w="1166642"/>
              </a:tblGrid>
              <a:tr h="393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b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Наличие </a:t>
                      </a:r>
                      <a:endParaRPr lang="ru-RU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подраз-делений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(нет – 0, </a:t>
                      </a:r>
                      <a:endParaRPr lang="ru-RU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есть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- 1)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Число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подраз-делений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Число выездов</a:t>
                      </a:r>
                    </a:p>
                  </a:txBody>
                  <a:tcPr marL="58978" marR="58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Число пациентов, принятых при выездах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10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Амбулатории 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Стоматологические кабинеты 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Флюорографические установки 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strike="sng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Клинико-диагностические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аборатории 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Врачебные бригады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Отделения (бригады) выездной патронажной  паллиативной медицинской помощи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strike="sng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ФАПы</a:t>
                      </a: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Фельдшерско-акушерские пункты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Фельдшерские пункты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Маммографические установки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Мобильные медицинские бригады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Мобильные медицинские комплексы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77857" name="Rectangle 1"/>
          <p:cNvSpPr>
            <a:spLocks noChangeArrowheads="1"/>
          </p:cNvSpPr>
          <p:nvPr/>
        </p:nvSpPr>
        <p:spPr bwMode="auto">
          <a:xfrm>
            <a:off x="683568" y="1124744"/>
            <a:ext cx="79928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297021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x-none" sz="1600" b="1" smtClean="0">
                <a:latin typeface="Times New Roman" pitchFamily="18" charset="0"/>
                <a:cs typeface="Times New Roman" pitchFamily="18" charset="0"/>
              </a:rPr>
              <a:t>Передвижные подразделения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 формы работы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(1003)                                                                                                                                      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 по ОКЕИ: единица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642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22004</TotalTime>
  <Words>2714</Words>
  <Application>Microsoft Office PowerPoint</Application>
  <PresentationFormat>Экран (4:3)</PresentationFormat>
  <Paragraphs>838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3" baseType="lpstr">
      <vt:lpstr>Arial</vt:lpstr>
      <vt:lpstr>Calibri</vt:lpstr>
      <vt:lpstr>Helios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Направления развития медицинскойнауки</dc:title>
  <dc:creator>Apple</dc:creator>
  <cp:lastModifiedBy>Шумакова Ольга Викторовна</cp:lastModifiedBy>
  <cp:revision>1348</cp:revision>
  <cp:lastPrinted>2012-09-27T21:31:01Z</cp:lastPrinted>
  <dcterms:created xsi:type="dcterms:W3CDTF">2012-08-30T01:27:20Z</dcterms:created>
  <dcterms:modified xsi:type="dcterms:W3CDTF">2021-12-14T02:18:29Z</dcterms:modified>
</cp:coreProperties>
</file>