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708" r:id="rId1"/>
  </p:sldMasterIdLst>
  <p:notesMasterIdLst>
    <p:notesMasterId r:id="rId38"/>
  </p:notesMasterIdLst>
  <p:sldIdLst>
    <p:sldId id="340" r:id="rId2"/>
    <p:sldId id="516" r:id="rId3"/>
    <p:sldId id="671" r:id="rId4"/>
    <p:sldId id="550" r:id="rId5"/>
    <p:sldId id="603" r:id="rId6"/>
    <p:sldId id="604" r:id="rId7"/>
    <p:sldId id="635" r:id="rId8"/>
    <p:sldId id="639" r:id="rId9"/>
    <p:sldId id="640" r:id="rId10"/>
    <p:sldId id="561" r:id="rId11"/>
    <p:sldId id="569" r:id="rId12"/>
    <p:sldId id="596" r:id="rId13"/>
    <p:sldId id="672" r:id="rId14"/>
    <p:sldId id="675" r:id="rId15"/>
    <p:sldId id="676" r:id="rId16"/>
    <p:sldId id="677" r:id="rId17"/>
    <p:sldId id="674" r:id="rId18"/>
    <p:sldId id="573" r:id="rId19"/>
    <p:sldId id="636" r:id="rId20"/>
    <p:sldId id="678" r:id="rId21"/>
    <p:sldId id="650" r:id="rId22"/>
    <p:sldId id="651" r:id="rId23"/>
    <p:sldId id="585" r:id="rId24"/>
    <p:sldId id="654" r:id="rId25"/>
    <p:sldId id="655" r:id="rId26"/>
    <p:sldId id="679" r:id="rId27"/>
    <p:sldId id="656" r:id="rId28"/>
    <p:sldId id="680" r:id="rId29"/>
    <p:sldId id="657" r:id="rId30"/>
    <p:sldId id="658" r:id="rId31"/>
    <p:sldId id="697" r:id="rId32"/>
    <p:sldId id="698" r:id="rId33"/>
    <p:sldId id="699" r:id="rId34"/>
    <p:sldId id="700" r:id="rId35"/>
    <p:sldId id="701" r:id="rId36"/>
    <p:sldId id="508" r:id="rId37"/>
  </p:sldIdLst>
  <p:sldSz cx="9144000" cy="6858000" type="screen4x3"/>
  <p:notesSz cx="6810375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3FF"/>
    <a:srgbClr val="87893B"/>
    <a:srgbClr val="008000"/>
    <a:srgbClr val="0066FF"/>
    <a:srgbClr val="006600"/>
    <a:srgbClr val="CC0000"/>
    <a:srgbClr val="0066CC"/>
    <a:srgbClr val="6699FF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>
      <p:cViewPr varScale="1">
        <p:scale>
          <a:sx n="98" d="100"/>
          <a:sy n="98" d="100"/>
        </p:scale>
        <p:origin x="900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39" cy="49704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147" y="0"/>
            <a:ext cx="2951639" cy="49704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C7B923E-1ECE-4B45-8F20-A1F3DD232AFE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77" tIns="45738" rIns="91477" bIns="4573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5" y="4722733"/>
            <a:ext cx="5447346" cy="4473417"/>
          </a:xfrm>
          <a:prstGeom prst="rect">
            <a:avLst/>
          </a:prstGeom>
        </p:spPr>
        <p:txBody>
          <a:bodyPr vert="horz" lIns="91477" tIns="45738" rIns="91477" bIns="4573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879"/>
            <a:ext cx="2951639" cy="497046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147" y="9443879"/>
            <a:ext cx="2951639" cy="497046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B7AAE2-DA4D-4466-8803-B93ABD149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40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EB39-7FFD-4F2F-82E2-75654EF4B179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F6AC-DC0B-48CF-90BA-35F14087B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1F4F-3469-4E1F-AF0B-2221F98BB0CC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8535-E6A8-4E75-BF11-0C67F354C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9BFD7-2F54-4BD4-951E-6D6BE604255B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E81B-D667-4708-98E0-3256EFE0B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4B170-AB42-43A2-8474-5C1D161E4BB3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7AFD8-FD70-4650-9F03-3DFE362F1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D9B7-5B59-4A7A-8E0B-D4353BCF77CC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C0AA-9FD0-44F2-A261-45052046A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B159F-8511-43CA-9A05-D5D71B6DEB29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E99A-E8BD-4CA6-AB52-0F433C6A7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509C-4723-4085-BFBE-C81F8F04DBE3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BA65C-8C7B-456B-8581-D8F2E8046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4F76-CCB3-49EB-B395-6FA7B6AE3EB0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03BC-78C4-4E9A-B3DA-2499CE8FA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1ACC-49C6-440D-9D82-C86B5BB99750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2A94-7AAF-4030-BE8E-204AD512F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30F7C-408F-48EF-988D-5302AB96EF96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67FE7-E152-4075-91D4-C3BA0A7B6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E6F6-B1B0-4599-B194-BEC193B8D082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42B0-EB04-4ADA-9C64-120D6685A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084304-703E-4BDC-9061-D3A74DA93508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07E25D-23CF-4D59-8DF5-8536C839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-1168400"/>
            <a:ext cx="62277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РОССИЯ 2022</a:t>
            </a:r>
            <a:endParaRPr lang="ru-RU" dirty="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98913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73238"/>
            <a:ext cx="9144000" cy="2873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34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684213" y="2042586"/>
            <a:ext cx="77771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Helios"/>
              </a:rPr>
              <a:t>ВСЕРОССИЙСКОЙ СОВЕЩАНИЕ РУКОВОДИТЕЛЕЙ СЛУЖБЫ МЕДИЦИНСКОЙ СТАТИСТИКИ</a:t>
            </a:r>
          </a:p>
          <a:p>
            <a:endParaRPr lang="ru-RU" sz="2400" b="1" dirty="0">
              <a:solidFill>
                <a:schemeClr val="bg1"/>
              </a:solidFill>
              <a:latin typeface="Helios"/>
            </a:endParaRPr>
          </a:p>
          <a:p>
            <a:r>
              <a:rPr lang="ru-RU" b="1" dirty="0">
                <a:solidFill>
                  <a:schemeClr val="bg1"/>
                </a:solidFill>
                <a:latin typeface="Helios"/>
              </a:rPr>
              <a:t>МОСКВА, 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 1</a:t>
            </a:r>
            <a:r>
              <a:rPr lang="en-US" b="1" dirty="0" smtClean="0">
                <a:solidFill>
                  <a:schemeClr val="bg1"/>
                </a:solidFill>
                <a:latin typeface="Helios"/>
              </a:rPr>
              <a:t>2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Helios"/>
              </a:rPr>
              <a:t>ОКТЯБРЯ 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202</a:t>
            </a:r>
            <a:r>
              <a:rPr lang="en-US" b="1" dirty="0" smtClean="0">
                <a:solidFill>
                  <a:schemeClr val="bg1"/>
                </a:solidFill>
                <a:latin typeface="Helios"/>
              </a:rPr>
              <a:t>3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Helios"/>
              </a:rPr>
              <a:t>ГОДА</a:t>
            </a:r>
          </a:p>
          <a:p>
            <a:endParaRPr lang="ru-RU" b="1" dirty="0">
              <a:solidFill>
                <a:schemeClr val="bg1"/>
              </a:solidFill>
              <a:latin typeface="Helios"/>
            </a:endParaRPr>
          </a:p>
          <a:p>
            <a:r>
              <a:rPr lang="ru-RU" b="1" dirty="0">
                <a:solidFill>
                  <a:schemeClr val="bg1"/>
                </a:solidFill>
                <a:latin typeface="Helios"/>
              </a:rPr>
              <a:t>Начальник отдела 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медицинской статистики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Helios"/>
              </a:rPr>
              <a:t>Департамента мониторинга, анализа и стратегического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Helios"/>
              </a:rPr>
              <a:t>развития здравоохранения</a:t>
            </a:r>
            <a:endParaRPr lang="ru-RU" b="1" dirty="0">
              <a:solidFill>
                <a:schemeClr val="bg1"/>
              </a:solidFill>
              <a:latin typeface="Helios"/>
            </a:endParaRPr>
          </a:p>
          <a:p>
            <a:endParaRPr lang="ru-RU" b="1" dirty="0">
              <a:solidFill>
                <a:schemeClr val="bg1"/>
              </a:solidFill>
              <a:latin typeface="Helios"/>
            </a:endParaRPr>
          </a:p>
          <a:p>
            <a:r>
              <a:rPr lang="ru-RU" b="1" dirty="0">
                <a:solidFill>
                  <a:schemeClr val="bg1"/>
                </a:solidFill>
                <a:latin typeface="Helios"/>
              </a:rPr>
              <a:t>АЛЕКСАНДРОВА ГАЛИНА АЛЕКСАНДРОВНА</a:t>
            </a:r>
          </a:p>
          <a:p>
            <a:endParaRPr lang="ru-RU" b="1" dirty="0">
              <a:solidFill>
                <a:schemeClr val="bg1"/>
              </a:solidFill>
              <a:latin typeface="Heli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700213"/>
            <a:ext cx="9144000" cy="4214812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t"/>
          <a:lstStyle/>
          <a:p>
            <a:pPr defTabSz="957263"/>
            <a:endParaRPr lang="ru-RU" sz="2800" b="1" u="sng">
              <a:solidFill>
                <a:srgbClr val="FFFFFF"/>
              </a:solidFill>
            </a:endParaRPr>
          </a:p>
          <a:p>
            <a:pPr defTabSz="957263"/>
            <a:r>
              <a:rPr lang="ru-RU" sz="2400" b="1">
                <a:solidFill>
                  <a:srgbClr val="FFFFFF"/>
                </a:solidFill>
              </a:rPr>
              <a:t>ФОРМА ФЕДЕРАЛЬНОГО  СТАТИСТИЧЕСКОГО НАБЛЮДЕНИЯ № 30</a:t>
            </a:r>
          </a:p>
          <a:p>
            <a:pPr defTabSz="957263"/>
            <a:endParaRPr lang="ru-RU" sz="2400" b="1">
              <a:solidFill>
                <a:srgbClr val="FFFFFF"/>
              </a:solidFill>
            </a:endParaRPr>
          </a:p>
          <a:p>
            <a:pPr defTabSz="957263"/>
            <a:r>
              <a:rPr lang="ru-RU" sz="2400" b="1">
                <a:solidFill>
                  <a:srgbClr val="FFFFFF"/>
                </a:solidFill>
              </a:rPr>
              <a:t>«СВЕДЕНИЯ </a:t>
            </a:r>
            <a:r>
              <a:rPr lang="en-US" sz="2400" b="1">
                <a:solidFill>
                  <a:schemeClr val="bg1"/>
                </a:solidFill>
              </a:rPr>
              <a:t>О</a:t>
            </a:r>
            <a:r>
              <a:rPr lang="ru-RU" sz="2400" b="1">
                <a:solidFill>
                  <a:schemeClr val="bg1"/>
                </a:solidFill>
              </a:rPr>
              <a:t> МЕДИЦИНСКОЙ ОРГАНИЗАЦИИ</a:t>
            </a:r>
            <a:r>
              <a:rPr lang="ru-RU" sz="2400" b="1">
                <a:solidFill>
                  <a:srgbClr val="FFFFFF"/>
                </a:solidFill>
              </a:rPr>
              <a:t>»</a:t>
            </a:r>
          </a:p>
          <a:p>
            <a:pPr defTabSz="957263"/>
            <a:endParaRPr lang="en-US" sz="2400" b="1">
              <a:solidFill>
                <a:srgbClr val="17375E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412875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3690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3690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90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ДЕЙСТВУЮЩИЕ ФОРМЫ ФЕДЕРАЛЬНОГО И ОТРАСЛЕВОГО  СТАТИСТИЧЕСКОГО   НАБЛЮДЕНИЯ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3568" y="4221088"/>
            <a:ext cx="82809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в форму вносятся в соответствии с новой номенклатурой должностей медицинских и фармацевтических работников, утвержденной  приказом Минздрава России от 2 мая 2023 г. № 205н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Номенклатуры должностей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(зарегистрирован Минюстом России 1 июня 2023 г., № 73664)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b="1" i="1"/>
          </a:p>
        </p:txBody>
      </p:sp>
      <p:sp>
        <p:nvSpPr>
          <p:cNvPr id="3491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4918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539552" y="764704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611188" y="836613"/>
            <a:ext cx="82089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349539" name="Rectangle 355"/>
          <p:cNvSpPr>
            <a:spLocks noChangeArrowheads="1"/>
          </p:cNvSpPr>
          <p:nvPr/>
        </p:nvSpPr>
        <p:spPr bwMode="auto">
          <a:xfrm>
            <a:off x="683568" y="1196752"/>
            <a:ext cx="7848872" cy="360040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3568" y="1844824"/>
          <a:ext cx="7920880" cy="3478160"/>
        </p:xfrm>
        <a:graphic>
          <a:graphicData uri="http://schemas.openxmlformats.org/drawingml/2006/table">
            <a:tbl>
              <a:tblPr/>
              <a:tblGrid>
                <a:gridCol w="6747416"/>
                <a:gridCol w="1173464"/>
              </a:tblGrid>
              <a:tr h="360040"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92" marR="57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92" marR="57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Лаборатории, всего, из них: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из них централизованные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33.2.1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наличием молекулярно-генетических лабораторий  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(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ПЦР- лабораторий)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33.2.2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Центры респираторные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для взрослых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138.1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Центры травматологии и ортопедии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Хосписы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из них для детей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144.1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8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наименование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Центры врача общей практики (семейн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ой медицины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Центры паллиативной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помощи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b="1" i="1"/>
          </a:p>
        </p:txBody>
      </p:sp>
      <p:sp>
        <p:nvSpPr>
          <p:cNvPr id="3491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4918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611188" y="836613"/>
            <a:ext cx="82089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349539" name="Rectangle 355"/>
          <p:cNvSpPr>
            <a:spLocks noChangeArrowheads="1"/>
          </p:cNvSpPr>
          <p:nvPr/>
        </p:nvSpPr>
        <p:spPr bwMode="auto">
          <a:xfrm>
            <a:off x="755576" y="836712"/>
            <a:ext cx="7992888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/>
              <a:t>В таблицу </a:t>
            </a:r>
            <a:r>
              <a:rPr lang="ru-RU" sz="1600" b="1" dirty="0" smtClean="0"/>
              <a:t>1003  внесены изменения в наименование строк:</a:t>
            </a:r>
            <a:endParaRPr lang="ru-RU" sz="1600" b="1" dirty="0"/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6" y="1628800"/>
          <a:ext cx="7920881" cy="4480560"/>
        </p:xfrm>
        <a:graphic>
          <a:graphicData uri="http://schemas.openxmlformats.org/drawingml/2006/table">
            <a:tbl>
              <a:tblPr/>
              <a:tblGrid>
                <a:gridCol w="3960440"/>
                <a:gridCol w="609298"/>
                <a:gridCol w="837786"/>
                <a:gridCol w="837786"/>
                <a:gridCol w="761624"/>
                <a:gridCol w="913947"/>
              </a:tblGrid>
              <a:tr h="393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подразде-лений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форм работы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(нет – 0, есть – 1)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подраз-делений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установок,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бригад,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выездов,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принятых при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выездах, чел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Врачебные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амбулатории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Мобильные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стоматологические кабинеты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Флюорографические установки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Лаборатории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Врачебные бригады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Отделения  выездной патронажной паллиативной медицинской помощи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взрослым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Отделения  выездной патронажной паллиативной медицинской помощи детям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Фельдшерско-акушерские пункты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Фельдшерские пункты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Маммографические установки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Мобильные медицинские бригады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Мобильные медицинские комплексы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7857" name="Rectangle 1"/>
          <p:cNvSpPr>
            <a:spLocks noChangeArrowheads="1"/>
          </p:cNvSpPr>
          <p:nvPr/>
        </p:nvSpPr>
        <p:spPr bwMode="auto">
          <a:xfrm>
            <a:off x="683568" y="112474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297021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Передвижные подразделения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формы работы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(1003)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992888" cy="4538474"/>
        </p:xfrm>
        <a:graphic>
          <a:graphicData uri="http://schemas.openxmlformats.org/drawingml/2006/table">
            <a:tbl>
              <a:tblPr/>
              <a:tblGrid>
                <a:gridCol w="3240360"/>
                <a:gridCol w="576064"/>
                <a:gridCol w="3384376"/>
                <a:gridCol w="792088"/>
              </a:tblGrid>
              <a:tr h="36003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Удалены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женщин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Сестринское дело (</a:t>
                      </a:r>
                      <a:r>
                        <a:rPr lang="ru-RU" sz="1400" strike="noStrike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бакалавриат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по специальностям </a:t>
                      </a:r>
                      <a:r>
                        <a:rPr lang="ru-RU" sz="1400" strike="no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стр.144):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Акушерское дело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из них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заведующие фельдшерско-акушерским</a:t>
                      </a:r>
                      <a:b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(фельдшерским) пунктом</a:t>
                      </a:r>
                      <a:endParaRPr lang="ru-RU" sz="1400" strike="noStrike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Сестринское дело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главные медицинские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сестры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Сестринское дело в педиатрии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из них по специальности:</a:t>
                      </a:r>
                    </a:p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бактериология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Лечебное дело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гигиена и санитария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энтомология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Стоматология профилактическая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эпидемиология (</a:t>
                      </a:r>
                      <a:r>
                        <a:rPr lang="ru-RU" sz="1400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парази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</a:t>
                      </a:r>
                      <a:r>
                        <a:rPr lang="ru-RU" sz="1400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тология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Стоматология ортопедическая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фельдшеры-водители скорой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медицинской помощи</a:t>
                      </a:r>
                      <a:endParaRPr lang="ru-RU" sz="1400" strike="noStrik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 сестринского дела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Специалисты с высшим неоконченным фармацевтическим образованием или провизоры (из стр. 220)</a:t>
                      </a:r>
                      <a:endParaRPr lang="ru-RU" sz="1400" strike="noStrike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224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Управление сестринской деятельностью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848872" cy="4512557"/>
        </p:xfrm>
        <a:graphic>
          <a:graphicData uri="http://schemas.openxmlformats.org/drawingml/2006/table">
            <a:tbl>
              <a:tblPr/>
              <a:tblGrid>
                <a:gridCol w="6664137"/>
                <a:gridCol w="1184735"/>
              </a:tblGrid>
              <a:tr h="3600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Врачи-специалисты (из стр.1): </a:t>
                      </a: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организаций  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их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заместители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организаторы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здравоохранения)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общей практики (семейные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из них: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педиатры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участковые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педиатров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участковых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приписных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участков)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 спортивной медицине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 врачей)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 врачей)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логопеды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психологи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судебные эксперты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(эксперты-биохимики, эксперты-генетики, эксперты-химики)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04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химики-эксперты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организации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2921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эксперты-физики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 контролю за источниками ионизирующих и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неоионизирующих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излучений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Провизоры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общего числа среднего медперсонала (из стр.144):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акушерки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704856" cy="4642467"/>
        </p:xfrm>
        <a:graphic>
          <a:graphicData uri="http://schemas.openxmlformats.org/drawingml/2006/table">
            <a:tbl>
              <a:tblPr/>
              <a:tblGrid>
                <a:gridCol w="6243590"/>
                <a:gridCol w="1461266"/>
              </a:tblGrid>
              <a:tr h="3600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зубные техники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старших)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лабораторные техники (фельдшеры-лаборанты),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старших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медицинские сестры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(братья),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6573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сестры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приему вызовов скорой медицинской помощи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передаче их выездным бригадам скорой медицинской помощи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209550" indent="-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операционные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старших)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marL="119380" indent="-11938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по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реабилитации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должности медицинских сестер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(братьев)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технологи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старших)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фельдшеры (включая старших и заведующих)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Младший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медицинский и фармацевтический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персонал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4794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младш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ие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медицинск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ие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сестр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704856" cy="2473834"/>
        </p:xfrm>
        <a:graphic>
          <a:graphicData uri="http://schemas.openxmlformats.org/drawingml/2006/table">
            <a:tbl>
              <a:tblPr/>
              <a:tblGrid>
                <a:gridCol w="6243590"/>
                <a:gridCol w="1461266"/>
              </a:tblGrid>
              <a:tr h="3600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д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олжности и</a:t>
                      </a:r>
                      <a:r>
                        <a:rPr lang="ru-RU" sz="1400" b="1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физические лица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пециалист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 высшим немедицинским образованием, занимающих должности врачей,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олжности 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b="1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физические лица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без медицинского образования занимающих должности среднего медицинского персонала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4794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специалисты в области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слухопротезирования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сурдоакустик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(техник)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пециалисты с неоконченным высшим образованием или врачи, студенты (из стр.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992888" cy="5145042"/>
        </p:xfrm>
        <a:graphic>
          <a:graphicData uri="http://schemas.openxmlformats.org/drawingml/2006/table">
            <a:tbl>
              <a:tblPr/>
              <a:tblGrid>
                <a:gridCol w="3240360"/>
                <a:gridCol w="576064"/>
                <a:gridCol w="3384376"/>
                <a:gridCol w="792088"/>
              </a:tblGrid>
              <a:tr h="36003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кибернетики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стр. 151: 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руководители (главная медицинская сестра (брат), главная акушерка (акушер), главный фельдшер, заместитель главного врача)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выездной бригады скорой медицинской помощи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профилактике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нейропсихологи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134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паллиативной медицинской помощи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190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по физической реабилитации (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кинезиоспециалисты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по оказанию медицинской помощи обучающимся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по 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эргореабилитации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эргоспециалисты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помощники  врачей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207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всего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них, врачей эпидемиологов и паразитологов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208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врачей по гигиене детей и подростков, по гигиене питания, по гигиене труда, по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гигиеническому  воспитанию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по коммунальной гигиене, по общей гигиене, по радиационной гигиене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209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по должностям: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990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148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энтомологов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210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indent="2990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 - аналитики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149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сестры-хозяйки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 indent="2990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 - технологи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фасовщик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226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Средний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медицинский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персонал,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151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в области </a:t>
                      </a:r>
                      <a:r>
                        <a:rPr lang="ru-RU" sz="12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слухопротезирования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сурдоакустик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(техник)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241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1104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628800"/>
          <a:ext cx="8208913" cy="3840480"/>
        </p:xfrm>
        <a:graphic>
          <a:graphicData uri="http://schemas.openxmlformats.org/drawingml/2006/table">
            <a:tbl>
              <a:tblPr/>
              <a:tblGrid>
                <a:gridCol w="4639899"/>
                <a:gridCol w="696259"/>
                <a:gridCol w="856530"/>
                <a:gridCol w="936104"/>
                <a:gridCol w="1080121"/>
              </a:tblGrid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Должности и физические лица врачебных амбулаторий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штатных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физических лиц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Всего, в том числе: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врачи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провизоры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фармацевты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младший медицинский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фармацевтический</a:t>
                      </a: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прочий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Кроме того, число физических лиц специалистов с высшим немедицинским образованием, занимающих должности врачей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Кроме того, число физических лиц без медицинского образования, занимающих должности среднего медицинского персонала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683568" y="980728"/>
            <a:ext cx="792137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таблицу 1105 внесены дополнительные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9" y="1860086"/>
          <a:ext cx="8208912" cy="1645920"/>
        </p:xfrm>
        <a:graphic>
          <a:graphicData uri="http://schemas.openxmlformats.org/drawingml/2006/table">
            <a:tbl>
              <a:tblPr/>
              <a:tblGrid>
                <a:gridCol w="1008111"/>
                <a:gridCol w="576064"/>
                <a:gridCol w="479981"/>
                <a:gridCol w="841287"/>
                <a:gridCol w="841287"/>
                <a:gridCol w="1005797"/>
                <a:gridCol w="716420"/>
                <a:gridCol w="1117123"/>
                <a:gridCol w="841287"/>
                <a:gridCol w="781555"/>
              </a:tblGrid>
              <a:tr h="84967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Персонал станций (отделений)</a:t>
                      </a:r>
                      <a:b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скорой медицинской помощи (из таблицы 1100)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врачи, всего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8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старшие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врачи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врачи скорой медицинской помощи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выездной бригады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анестезиологи реаниматологи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психиатры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педиатры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814" marR="10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1711" marR="417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1711" marR="417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899592" y="3789040"/>
          <a:ext cx="7704855" cy="1496223"/>
        </p:xfrm>
        <a:graphic>
          <a:graphicData uri="http://schemas.openxmlformats.org/drawingml/2006/table">
            <a:tbl>
              <a:tblPr/>
              <a:tblGrid>
                <a:gridCol w="504056"/>
                <a:gridCol w="965512"/>
                <a:gridCol w="1022155"/>
                <a:gridCol w="931016"/>
                <a:gridCol w="1113765"/>
                <a:gridCol w="1368152"/>
                <a:gridCol w="682698"/>
                <a:gridCol w="1117501"/>
              </a:tblGrid>
              <a:tr h="254901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средний медицинский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младший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медицинский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фармацевтический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814" marR="10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(из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гр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</a:txBody>
                  <a:tcPr marL="10814" marR="10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327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водители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7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медсестры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фельдшеры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приему вызовов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фельдшеры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скорой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мед.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помощи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медсестры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медсестры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анестезисты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гр.14)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9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2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-1168400"/>
            <a:ext cx="6228209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2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98913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8672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</a:t>
            </a:r>
            <a:r>
              <a:rPr lang="en-US" sz="1700" dirty="0" smtClean="0">
                <a:solidFill>
                  <a:srgbClr val="7F7F7F"/>
                </a:solidFill>
                <a:latin typeface="Helios"/>
              </a:rPr>
              <a:t>3</a:t>
            </a: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sp>
        <p:nvSpPr>
          <p:cNvPr id="286727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29" name="Rectangle 8"/>
          <p:cNvSpPr>
            <a:spLocks noChangeArrowheads="1"/>
          </p:cNvSpPr>
          <p:nvPr/>
        </p:nvSpPr>
        <p:spPr bwMode="auto">
          <a:xfrm>
            <a:off x="827088" y="3032125"/>
            <a:ext cx="7777162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Helios"/>
              </a:rPr>
              <a:t>ИЗМЕНЕНИЯ, ВНОСИМЫЕ В ДЕЙСТВУЮЩИЕ ФОРМЫ ФЕДЕРАЛЬНОГО И ОТРАСЛЕВОГО СТАТИСТИЧЕСКОГО  НАБЛЮДЕНИЯ</a:t>
            </a: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333375"/>
            <a:ext cx="5184775" cy="1150938"/>
          </a:xfrm>
          <a:solidFill>
            <a:schemeClr val="bg1"/>
          </a:solidFill>
        </p:spPr>
        <p:txBody>
          <a:bodyPr lIns="95782" tIns="47891" rIns="95782" bIns="47891" rtlCol="0">
            <a:normAutofit fontScale="92500" lnSpcReduction="20000"/>
          </a:bodyPr>
          <a:lstStyle/>
          <a:p>
            <a:pPr marL="0" indent="0" defTabSz="957263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МИНИСТЕРСТВО ЗДРАВООХРАНЕНИЯ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683568" y="980728"/>
            <a:ext cx="792137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таблице 1106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исключена графа 3 – «число»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2276872"/>
          <a:ext cx="8208911" cy="4053840"/>
        </p:xfrm>
        <a:graphic>
          <a:graphicData uri="http://schemas.openxmlformats.org/drawingml/2006/table">
            <a:tbl>
              <a:tblPr/>
              <a:tblGrid>
                <a:gridCol w="2154023"/>
                <a:gridCol w="531997"/>
                <a:gridCol w="661492"/>
                <a:gridCol w="661492"/>
                <a:gridCol w="575385"/>
                <a:gridCol w="568041"/>
                <a:gridCol w="568041"/>
                <a:gridCol w="582060"/>
                <a:gridCol w="582060"/>
                <a:gridCol w="662160"/>
                <a:gridCol w="662160"/>
              </a:tblGrid>
              <a:tr h="11896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 фармацевтические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работники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табл. 1100)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Число полных лет по состоянию на конец отчетного года, чел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9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36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36–45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46–50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51–55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 старше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Врачи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том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числе руководител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 их заместител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Провизоры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медицински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Фармацевты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Специалисты с высшим немедицинским образованием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1628800"/>
            <a:ext cx="792137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1109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7069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7069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696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100" name="Прямоугольник 13"/>
          <p:cNvSpPr txBox="1">
            <a:spLocks noChangeArrowheads="1"/>
          </p:cNvSpPr>
          <p:nvPr/>
        </p:nvSpPr>
        <p:spPr bwMode="auto">
          <a:xfrm>
            <a:off x="611560" y="26064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55576" y="1052736"/>
            <a:ext cx="802989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таблице 1110 и 1111 внесена изменения в строку 5: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2708920"/>
          <a:ext cx="7992887" cy="3005138"/>
        </p:xfrm>
        <a:graphic>
          <a:graphicData uri="http://schemas.openxmlformats.org/drawingml/2006/table">
            <a:tbl>
              <a:tblPr/>
              <a:tblGrid>
                <a:gridCol w="2903761"/>
                <a:gridCol w="664648"/>
                <a:gridCol w="925144"/>
                <a:gridCol w="922148"/>
                <a:gridCol w="859062"/>
                <a:gridCol w="859062"/>
                <a:gridCol w="859062"/>
              </a:tblGrid>
              <a:tr h="414338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врачей, включая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профилак-тические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–  всего</a:t>
                      </a: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сельскими жителями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детьми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0–17 лет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общей практики (семейные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278">
                <a:tc>
                  <a:txBody>
                    <a:bodyPr/>
                    <a:lstStyle/>
                    <a:p>
                      <a:pPr marL="215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них: педиатры участковые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педиатров участковых приписных участков)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психологи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631464"/>
          <a:ext cx="7992888" cy="213360"/>
        </p:xfrm>
        <a:graphic>
          <a:graphicData uri="http://schemas.openxmlformats.org/drawingml/2006/table">
            <a:tbl>
              <a:tblPr/>
              <a:tblGrid>
                <a:gridCol w="6896215"/>
                <a:gridCol w="1096673"/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младший медицинский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фармацевтический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55576" y="2060848"/>
            <a:ext cx="802989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2100: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7069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7069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696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100" name="Прямоугольник 13"/>
          <p:cNvSpPr txBox="1">
            <a:spLocks noChangeArrowheads="1"/>
          </p:cNvSpPr>
          <p:nvPr/>
        </p:nvSpPr>
        <p:spPr bwMode="auto">
          <a:xfrm>
            <a:off x="611560" y="26064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55576" y="980728"/>
            <a:ext cx="8136904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2600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552" y="2132856"/>
          <a:ext cx="8064895" cy="4572000"/>
        </p:xfrm>
        <a:graphic>
          <a:graphicData uri="http://schemas.openxmlformats.org/drawingml/2006/table">
            <a:tbl>
              <a:tblPr/>
              <a:tblGrid>
                <a:gridCol w="3576124"/>
                <a:gridCol w="523928"/>
                <a:gridCol w="748392"/>
                <a:gridCol w="768180"/>
                <a:gridCol w="729133"/>
                <a:gridCol w="823918"/>
                <a:gridCol w="895220"/>
              </a:tblGrid>
              <a:tr h="5269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стро-ки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Инвалиды 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боевых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действий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Инвалиды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боевых действий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военной службы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начало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Вновь взято под диспансерное наблюдение в отчетном году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Снято с диспансерного наблюдения в течение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из них: выехало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умерло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в том числе по группам инвалидности:</a:t>
                      </a:r>
                    </a:p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III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Прошли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профилактический медицинский осмотр или диспансеризацию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6)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Нуждались в стационарном лечении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Получили стационарное лечение из числа нуждавшихся (стр. 11)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Получили санаторно-курортное лечение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Прошли курс медицинской реабилитации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55576" y="1490881"/>
            <a:ext cx="79208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Диспансерное наблюдение за ветеранами Великой Отечественной войны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боевых действий, военной службы и инвалидами Великой Отечественной войны, боевых действий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человек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(2600)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11561" y="1052736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3150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1556792"/>
            <a:ext cx="78488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Коечный фонд санаторно-курортной организации (подразделения) и его использование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2060848"/>
          <a:ext cx="7776866" cy="4023360"/>
        </p:xfrm>
        <a:graphic>
          <a:graphicData uri="http://schemas.openxmlformats.org/drawingml/2006/table">
            <a:tbl>
              <a:tblPr/>
              <a:tblGrid>
                <a:gridCol w="4998969"/>
                <a:gridCol w="885008"/>
                <a:gridCol w="1892889"/>
              </a:tblGrid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коек, фактически развернутых и свернутых на ремонт,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на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среднегодовых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поступивших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детей-инвалидов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выписанных, чел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детей-инвалидов (из стр.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Проведено пациентами койко-дней, всего, койк дн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из них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детей-инвалидов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стр. 15.1)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5300 «Деятельность лаборатории»: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11560" y="1556792"/>
          <a:ext cx="7920880" cy="3567842"/>
        </p:xfrm>
        <a:graphic>
          <a:graphicData uri="http://schemas.openxmlformats.org/drawingml/2006/table">
            <a:tbl>
              <a:tblPr/>
              <a:tblGrid>
                <a:gridCol w="3240358"/>
                <a:gridCol w="576064"/>
                <a:gridCol w="864096"/>
                <a:gridCol w="792088"/>
                <a:gridCol w="792088"/>
                <a:gridCol w="720080"/>
                <a:gridCol w="936106"/>
              </a:tblGrid>
              <a:tr h="93122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иссле-дований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Кроме того, лабораторные исследования по аутсорсингу, (лабораторные исследования отправленные по договору в лаборатории медицинских организаций, не подающих отчет)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подразде-лениях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оказываю-щих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медицин-скую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помощь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амбулатор-ных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условиях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условиях дневного стационара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 месту лечения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(вне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лабора-тории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Лабораторные исследования, всего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них: химико-микроскопические исследования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химико-токсикологические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исследования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 том числе методом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тандемной </a:t>
                      </a:r>
                      <a:r>
                        <a:rPr lang="ru-RU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масс-спектракцией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strike="sngStrik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1.10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 5301: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1412776"/>
          <a:ext cx="7992889" cy="5090160"/>
        </p:xfrm>
        <a:graphic>
          <a:graphicData uri="http://schemas.openxmlformats.org/drawingml/2006/table">
            <a:tbl>
              <a:tblPr/>
              <a:tblGrid>
                <a:gridCol w="5976664"/>
                <a:gridCol w="722137"/>
                <a:gridCol w="776031"/>
                <a:gridCol w="518057"/>
              </a:tblGrid>
              <a:tr h="263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исследований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из них с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положи-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тельными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результа-тами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 числа анализов (табл. 5300, гр. 3) – исследования </a:t>
                      </a:r>
                      <a:b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на паразитов и простейших (из стр. 1.1)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методом жидкостной цитологии (из стр. 1.3)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с окраской по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Папаниколау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ru-RU" sz="12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гликированный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гемоглобин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фенилкетонурию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врожденный гипотиреоз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9377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муковисцидоз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0203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галактоземию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адреногенитальный синдром (из стр. 1.4)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Расширенный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неонатальный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скрининг (из стр.1.9)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спинальная мышечная атрофия – СМА  (из строки 1.9)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из них у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нововорожденных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первичные иммунодефициты – ПИД (из строки 1.9)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из них у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нововорожденных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10.2.1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терапевтический лекарственный мониторинг (из стр. 1.4)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0614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   радиоизотопные лабораторные исследования (из стр.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1.6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 специфические антитела (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IgE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класса) к антигенам растительного,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животного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химического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,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лекарственного происхождений (из стр. 1.6)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ВИЧ-инфекцию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вирусные гепатиты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неспецифические тесты на сифилис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специфические тесты на сифилис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антитела к паразитам и простейшим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5301: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552" y="1336773"/>
          <a:ext cx="8208913" cy="4526640"/>
        </p:xfrm>
        <a:graphic>
          <a:graphicData uri="http://schemas.openxmlformats.org/drawingml/2006/table">
            <a:tbl>
              <a:tblPr/>
              <a:tblGrid>
                <a:gridCol w="6480720"/>
                <a:gridCol w="618879"/>
                <a:gridCol w="577255"/>
                <a:gridCol w="532059"/>
              </a:tblGrid>
              <a:tr h="263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стро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исследо-ваний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из них с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положи-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тельными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результа-тами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бактериоскопия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кислотоустойчивые микроорганизмы (КУМ) (из стр. 1.1 и стр. 1.8)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бактериологические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исследования, всего (из стр. 1.8)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(из табл. 5301,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бактериологические исследования на туберкулез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(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культивирование,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идентификация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чувствительность)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(из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из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табл. 5301,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20.1):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посевы на туберкулез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лекарственной чувствительности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микобактерий 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туберкулеза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санитарная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бактериология (из стр. 1.8)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0203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молекулярно-биологические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исследования (ПЦР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ДНК/РНК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ПБА) (из стр. 1.9)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07945" algn="l"/>
                          <a:tab pos="27273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из них (из табл. 5301,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на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энтеровирусы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на грипп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с целью выявления ДНК туберкулеза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определение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лекарственной чувствительности микобактерий туберкулеза по генетическим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маркерам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(из стр. 1.9)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наличие наркотических и психотропных веществ,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подтверждающими методами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исследования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(из стр.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1.10)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исследование РНК SARS-CoV-2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строки 1.9)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исследование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антитела к SARS-CoV-2 (COVID-19) 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строки 1.7)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исследование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антиген SARS-CoV-2 (COVID-19) (в том числе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экспресс-тесты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строки 1.7)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карбогидрат-дефицитный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трансферрин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(CDT) (из стр. 1.10)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5302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Оснащение лаборатории оборудованием, единица: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340768"/>
          <a:ext cx="7848872" cy="5150336"/>
        </p:xfrm>
        <a:graphic>
          <a:graphicData uri="http://schemas.openxmlformats.org/drawingml/2006/table">
            <a:tbl>
              <a:tblPr/>
              <a:tblGrid>
                <a:gridCol w="3457957"/>
                <a:gridCol w="502483"/>
                <a:gridCol w="576300"/>
                <a:gridCol w="862398"/>
                <a:gridCol w="781908"/>
                <a:gridCol w="781908"/>
                <a:gridCol w="885918"/>
              </a:tblGrid>
              <a:tr h="183732">
                <a:tc rowSpan="2">
                  <a:txBody>
                    <a:bodyPr/>
                    <a:lstStyle/>
                    <a:p>
                      <a:pPr marR="921385"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№ стро-ки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Число аппаратов</a:t>
                      </a:r>
                      <a:b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и оборудования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аппаратов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 оборудова-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ния – со сроком 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эксплуатации 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свыше 7 лет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амбулаторных условиях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 (из гр. 6)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6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амбулаторных условиях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действующих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3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12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строк: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инвертированные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с автоматической компьютерной визуализацией изображений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 marL="5613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Хроматографы жидкостные и газовые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различными детекторами, кроме масс-спектрометрических детекторов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Масс-спектрометры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газовых и жидкостных хроматографов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gridSpan="7">
                  <a:txBody>
                    <a:bodyPr/>
                    <a:lstStyle/>
                    <a:p>
                      <a:pPr marL="561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новые строки: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 marL="561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модульные гематологические системы с приготовлением и окраской мазков крови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       из них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видеоцифровые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для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иммунохроматографических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исследований на наличие наркотических средств и психотропных веществ</a:t>
                      </a:r>
                      <a:r>
                        <a:rPr lang="ru-RU" sz="1200" i="1" u="sng" dirty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газовые хроматографы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спектрометрическими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детекторами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жидкостные хроматографы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спектрометрическими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детекторами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спермы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576064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7004 «Сведения о применении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телемедицинских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технологий при оказании медицинской помощи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844824"/>
          <a:ext cx="7920882" cy="3291840"/>
        </p:xfrm>
        <a:graphic>
          <a:graphicData uri="http://schemas.openxmlformats.org/drawingml/2006/table">
            <a:tbl>
              <a:tblPr/>
              <a:tblGrid>
                <a:gridCol w="3765768"/>
                <a:gridCol w="444817"/>
                <a:gridCol w="826313"/>
                <a:gridCol w="880214"/>
                <a:gridCol w="730023"/>
                <a:gridCol w="677169"/>
                <a:gridCol w="596578"/>
              </a:tblGrid>
              <a:tr h="12365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3500" marR="4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 счет средств ОМС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плановых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неотлож-ных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экстрен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500" marR="4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получивших медицинскую помощь по медицинской реабилитации в амбулаторных условиях с применением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телемедицинских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технологий, всего чел.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из них детей (0-17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лет)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взрослых (18 лет и старше)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проведенных консультаций/оценки, интерпретации 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описания результатов исследований с применением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телемедицинских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технологий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у пациентов с онкологическими заболеваниями, чел.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340768"/>
            <a:ext cx="9144000" cy="4752528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sz="2800" b="1" u="sng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ФОРМА </a:t>
            </a:r>
            <a:r>
              <a:rPr lang="ru-RU" sz="2400" b="1" dirty="0" smtClean="0">
                <a:solidFill>
                  <a:srgbClr val="FFFFFF"/>
                </a:solidFill>
              </a:rPr>
              <a:t>ФЕДЕРАЛЬНОГО </a:t>
            </a:r>
            <a:r>
              <a:rPr lang="ru-RU" sz="2400" b="1" dirty="0">
                <a:solidFill>
                  <a:srgbClr val="FFFFFF"/>
                </a:solidFill>
              </a:rPr>
              <a:t>СТАТИСТИЧЕСКОГО НАБЛЮДЕНИЯ № </a:t>
            </a:r>
            <a:r>
              <a:rPr lang="ru-RU" sz="2400" b="1" dirty="0" smtClean="0">
                <a:solidFill>
                  <a:srgbClr val="FFFFFF"/>
                </a:solidFill>
              </a:rPr>
              <a:t>36</a:t>
            </a:r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«СВЕДЕНИЯ </a:t>
            </a:r>
            <a:r>
              <a:rPr lang="en-US" sz="2400" b="1" dirty="0" smtClean="0">
                <a:solidFill>
                  <a:schemeClr val="bg1"/>
                </a:solidFill>
              </a:rPr>
              <a:t>О</a:t>
            </a:r>
            <a:r>
              <a:rPr lang="ru-RU" sz="2400" b="1" dirty="0" smtClean="0">
                <a:solidFill>
                  <a:schemeClr val="bg1"/>
                </a:solidFill>
              </a:rPr>
              <a:t> КОНТИНГЕНТАХ </a:t>
            </a:r>
          </a:p>
          <a:p>
            <a:pPr defTabSz="957263"/>
            <a:r>
              <a:rPr lang="ru-RU" sz="2400" b="1" dirty="0" smtClean="0">
                <a:solidFill>
                  <a:schemeClr val="bg1"/>
                </a:solidFill>
              </a:rPr>
              <a:t>ПСИХИЧЕСКИ БОЛЬНЫХ</a:t>
            </a:r>
            <a:r>
              <a:rPr lang="ru-RU" sz="2400" b="1" dirty="0" smtClean="0">
                <a:solidFill>
                  <a:srgbClr val="FFFFFF"/>
                </a:solidFill>
              </a:rPr>
              <a:t>»</a:t>
            </a:r>
          </a:p>
          <a:p>
            <a:pPr defTabSz="957263"/>
            <a:endParaRPr lang="ru-RU" sz="2400" b="1" dirty="0" smtClean="0">
              <a:solidFill>
                <a:srgbClr val="FFFFFF"/>
              </a:solidFill>
            </a:endParaRP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Изменения в форму внесены в соответствии с пунктом 1.11 Комплекса мер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повышению качества жизни и соблюдения прав  и законных интересов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с психическими расстройствами, проживающих в организациях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социального обслуживания (детских домах-интернатах), предоставляющих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социальные услуги в стационарной форме, на 2023-2025 годы, утвержденным Заместителем Председателя Правительства Российской Федерации Т.А. Голиковой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15 февраля 2023 г. № 1644п-П45</a:t>
            </a:r>
          </a:p>
          <a:p>
            <a:pPr defTabSz="957263"/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endParaRPr lang="en-US" sz="2400" b="1" dirty="0">
              <a:solidFill>
                <a:srgbClr val="17375E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052736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584" y="3501008"/>
            <a:ext cx="77771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ДЕЙСТВУЮЩИЕ ФОРМЫ 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-107504" y="2348880"/>
            <a:ext cx="9251504" cy="3744416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В форму включают данные о заболеваниях – хронических </a:t>
            </a:r>
          </a:p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вирусных гепатитах, и о пациентах с этими заболеваниями,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их обследовании, лечении и диспансерном наблюдении</a:t>
            </a:r>
            <a:endParaRPr lang="en-US" sz="19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60648"/>
            <a:ext cx="9144000" cy="1800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пунктом 7 Плана  мероприятий  по  борьбе с хроническим </a:t>
            </a:r>
          </a:p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вирусным гепатитом С на территории Российской Федерации в период </a:t>
            </a:r>
          </a:p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2030 года, утвержденным распоряжением Правительства </a:t>
            </a:r>
          </a:p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Российской Федерации от 2 ноября 2022 г. № 3006-р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отчета за 2023 год вводится новая форма федерального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статистического наблюдения: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46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461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617" name="Rectangle 8"/>
          <p:cNvSpPr>
            <a:spLocks noChangeArrowheads="1"/>
          </p:cNvSpPr>
          <p:nvPr/>
        </p:nvSpPr>
        <p:spPr bwMode="auto">
          <a:xfrm>
            <a:off x="683568" y="2348880"/>
            <a:ext cx="806489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rgbClr val="FFFFFF"/>
                </a:solidFill>
              </a:rPr>
              <a:t>№ 65 «Сведения </a:t>
            </a:r>
            <a:r>
              <a:rPr lang="ru-RU" sz="2000" b="1" dirty="0" smtClean="0">
                <a:solidFill>
                  <a:schemeClr val="bg1"/>
                </a:solidFill>
              </a:rPr>
              <a:t>о вирусных гепатитах»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2100 и 2120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8" y="1268760"/>
          <a:ext cx="8064897" cy="2560320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с впервые в жизни установленным диагнозом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Состоит под наблюдением пациентов на конец  отчетного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 и 7) 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83568" y="3933056"/>
          <a:ext cx="8064897" cy="2560320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с впервые в жизни установленным диагнозом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Пациенты, которым продолжает оказываться консультативно-лечебная помощь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 и 7) 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119675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2180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83568" y="1844824"/>
          <a:ext cx="7992889" cy="3109000"/>
        </p:xfrm>
        <a:graphic>
          <a:graphicData uri="http://schemas.openxmlformats.org/drawingml/2006/table">
            <a:tbl>
              <a:tblPr/>
              <a:tblGrid>
                <a:gridCol w="1141841"/>
                <a:gridCol w="285460"/>
                <a:gridCol w="642286"/>
                <a:gridCol w="785016"/>
                <a:gridCol w="785016"/>
                <a:gridCol w="1213206"/>
                <a:gridCol w="642286"/>
                <a:gridCol w="785016"/>
                <a:gridCol w="592133"/>
                <a:gridCol w="1120629"/>
              </a:tblGrid>
              <a:tr h="18513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впервые признанных инвалидами в отчетном году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имевших группу инвалидности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конец отчетного года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50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III группы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инвалидов (до 17 лет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6) дети,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имевших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III группу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инвалидов (до 17 лет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10) дети,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908720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2200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412776"/>
          <a:ext cx="7992888" cy="2743200"/>
        </p:xfrm>
        <a:graphic>
          <a:graphicData uri="http://schemas.openxmlformats.org/drawingml/2006/table">
            <a:tbl>
              <a:tblPr/>
              <a:tblGrid>
                <a:gridCol w="1208367"/>
                <a:gridCol w="374184"/>
                <a:gridCol w="1098966"/>
                <a:gridCol w="1274860"/>
                <a:gridCol w="364103"/>
                <a:gridCol w="1376703"/>
                <a:gridCol w="1266041"/>
                <a:gridCol w="1029664"/>
              </a:tblGrid>
              <a:tr h="1741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 врачам, включая посещения на дому –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всего,ед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4) детей до 17 лет включительно, проживающих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чел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по поводу заболеваний, включая посещения на дому (из гр.4)- всего,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по поводу заболеваний и диспансерного наблюдения с выездом в организацию социального обслуживания для детей с психическими расстройствами (из гр.5)- всего,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проведено осмотров в военкоматах, учебных и других учреждениях,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526" marR="4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55576" y="5013176"/>
            <a:ext cx="77768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числа пациентов, находящихся под диспансерным наблюдением и получающих консультативно-лечебную помощь, получили курс лечения/реабилитации бригадным методом, чел: у психиатров для взрослых  1______, психиатров для подростков 2 _____, психиатров детских 3_____,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них дети, проживающие в организациях социального обслуживания для детей с психическими расстройствами (ДДИ)  4 ___________.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55576" y="4581128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2202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908720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дополнительные строки в  таблицу 2210: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1628800"/>
          <a:ext cx="7776864" cy="3413760"/>
        </p:xfrm>
        <a:graphic>
          <a:graphicData uri="http://schemas.openxmlformats.org/drawingml/2006/table">
            <a:tbl>
              <a:tblPr/>
              <a:tblGrid>
                <a:gridCol w="4464496"/>
                <a:gridCol w="864096"/>
                <a:gridCol w="1224136"/>
                <a:gridCol w="1224136"/>
              </a:tblGrid>
              <a:tr h="1908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ПНД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(диспансерных отделениях, кабинетах):</a:t>
                      </a:r>
                    </a:p>
                    <a:p>
                      <a:pPr marL="114300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специалисты по социальной работе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социальные работники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стационарах: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специалисты по социальной работе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социальные работники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организациях социального обслуживания для детей 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расстройствами (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- специалисты по социальной работе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2300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8" y="1772816"/>
          <a:ext cx="8064897" cy="2450485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человек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Состоит на конец  отчетного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15)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2600 добавлена новая графа: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1478280"/>
          <a:ext cx="8064895" cy="2926080"/>
        </p:xfrm>
        <a:graphic>
          <a:graphicData uri="http://schemas.openxmlformats.org/drawingml/2006/table">
            <a:tbl>
              <a:tblPr/>
              <a:tblGrid>
                <a:gridCol w="1661858"/>
                <a:gridCol w="488780"/>
                <a:gridCol w="729682"/>
                <a:gridCol w="720080"/>
                <a:gridCol w="864096"/>
                <a:gridCol w="1944216"/>
                <a:gridCol w="504056"/>
                <a:gridCol w="115212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Виды подразделений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мест (коек), ед.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5) детей до 17 лет включительно,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смете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средне-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годовых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Дневной стационар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Ночной стационар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Стационар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Реабилитационное отделение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психиатрического стационара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7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-1168400"/>
            <a:ext cx="62277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6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03358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85701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703" name="Rectangle 8"/>
          <p:cNvSpPr>
            <a:spLocks noChangeArrowheads="1"/>
          </p:cNvSpPr>
          <p:nvPr/>
        </p:nvSpPr>
        <p:spPr bwMode="auto">
          <a:xfrm>
            <a:off x="827088" y="3852863"/>
            <a:ext cx="7777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4400" b="1">
                <a:solidFill>
                  <a:schemeClr val="bg1"/>
                </a:solidFill>
                <a:latin typeface="Calibri" pitchFamily="34" charset="0"/>
              </a:rPr>
              <a:t>БЛАГОДАРЮ ЗА ВНИМАНИЕ!</a:t>
            </a: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333375"/>
            <a:ext cx="5184775" cy="1150938"/>
          </a:xfrm>
          <a:solidFill>
            <a:schemeClr val="bg1"/>
          </a:solidFill>
        </p:spPr>
        <p:txBody>
          <a:bodyPr lIns="95782" tIns="47891" rIns="95782" bIns="47891" rtlCol="0">
            <a:normAutofit fontScale="92500" lnSpcReduction="20000"/>
          </a:bodyPr>
          <a:lstStyle/>
          <a:p>
            <a:pPr marL="0" indent="0" defTabSz="957263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smtClean="0">
                <a:solidFill>
                  <a:srgbClr val="7F7F7F"/>
                </a:solidFill>
                <a:latin typeface="Helios"/>
              </a:rPr>
              <a:t>МИНИСТЕРСТВО ЗДРАВООХРАНЕНИЯ </a:t>
            </a: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772816"/>
            <a:ext cx="9251504" cy="4896544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836712"/>
            <a:ext cx="9144000" cy="7920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r>
              <a:rPr lang="ru-RU" b="1" dirty="0" smtClean="0"/>
              <a:t>Вносятся </a:t>
            </a:r>
            <a:r>
              <a:rPr lang="ru-RU" b="1" dirty="0"/>
              <a:t>изменения в следующие формы федерального статистического наблюдения</a:t>
            </a:r>
            <a:r>
              <a:rPr lang="ru-RU" b="1" dirty="0" smtClean="0"/>
              <a:t>:</a:t>
            </a:r>
            <a:endParaRPr lang="en-US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246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461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617" name="Rectangle 8"/>
          <p:cNvSpPr>
            <a:spLocks noChangeArrowheads="1"/>
          </p:cNvSpPr>
          <p:nvPr/>
        </p:nvSpPr>
        <p:spPr bwMode="auto">
          <a:xfrm>
            <a:off x="683568" y="2016642"/>
            <a:ext cx="8064896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endParaRPr lang="ru-RU" sz="16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rgbClr val="FFFFFF"/>
                </a:solidFill>
              </a:rPr>
              <a:t>№ 12 «Сведения </a:t>
            </a:r>
            <a:r>
              <a:rPr lang="ru-RU" sz="2000" b="1" dirty="0" smtClean="0">
                <a:solidFill>
                  <a:schemeClr val="bg1"/>
                </a:solidFill>
              </a:rPr>
              <a:t>о числе заболеваний, зарегистрированных  у пациентов, проживающих в районе обслуживания медицинской организации»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rgbClr val="FFFFFF"/>
                </a:solidFill>
              </a:rPr>
              <a:t>№ 14 «Сведения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о деятельности подразделений медицинской организации, оказывающих медицинскую помощь  в стационарных условиях»</a:t>
            </a:r>
          </a:p>
          <a:p>
            <a:pPr algn="l"/>
            <a:endParaRPr lang="ru-RU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№ 30 «Сведения о медицинской организации»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№ </a:t>
            </a:r>
            <a:r>
              <a:rPr lang="en-US" sz="2000" b="1" dirty="0" smtClean="0">
                <a:solidFill>
                  <a:schemeClr val="bg1"/>
                </a:solidFill>
              </a:rPr>
              <a:t>36</a:t>
            </a:r>
            <a:r>
              <a:rPr lang="ru-RU" sz="2000" b="1" dirty="0" smtClean="0">
                <a:solidFill>
                  <a:schemeClr val="bg1"/>
                </a:solidFill>
              </a:rPr>
              <a:t> «</a:t>
            </a:r>
            <a:r>
              <a:rPr lang="ru-RU" sz="2000" b="1" dirty="0" smtClean="0">
                <a:solidFill>
                  <a:schemeClr val="bg1"/>
                </a:solidFill>
                <a:cs typeface="Arial" pitchFamily="34" charset="0"/>
              </a:rPr>
              <a:t>Сведения о контингентах психически больных»</a:t>
            </a:r>
          </a:p>
          <a:p>
            <a:pPr algn="l"/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23528" y="116632"/>
            <a:ext cx="8374063" cy="6492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ДЕЙСТВУЮЩИЕ ФОРМЫ ФЕДЕРАЛЬНОГО И ОТРАСЛЕВОГО  СТАТИСТИЧЕСКОГО   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412776"/>
            <a:ext cx="9144000" cy="4536504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t"/>
          <a:lstStyle/>
          <a:p>
            <a:pPr defTabSz="957263"/>
            <a:endParaRPr lang="ru-RU" sz="2800" b="1" u="sng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ФОРМА ФЕДЕРАЛЬНОГО  СТАТИСТИЧЕСКОГО НАБЛЮДЕНИЯ № </a:t>
            </a:r>
            <a:r>
              <a:rPr lang="ru-RU" sz="2400" b="1" dirty="0" smtClean="0">
                <a:solidFill>
                  <a:srgbClr val="FFFFFF"/>
                </a:solidFill>
              </a:rPr>
              <a:t>12</a:t>
            </a:r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«СВЕДЕНИЯ </a:t>
            </a:r>
            <a:r>
              <a:rPr lang="en-US" sz="2400" b="1" dirty="0">
                <a:solidFill>
                  <a:schemeClr val="bg1"/>
                </a:solidFill>
              </a:rPr>
              <a:t>О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ЧИСЛЕ ЗАБОЛЕВАНИЙ, ЗАРЕГИСТРИРОВАННЫХ У ПАЦИЕНТОВ, </a:t>
            </a:r>
          </a:p>
          <a:p>
            <a:pPr defTabSz="957263"/>
            <a:r>
              <a:rPr lang="ru-RU" sz="2400" b="1" dirty="0" smtClean="0">
                <a:solidFill>
                  <a:schemeClr val="bg1"/>
                </a:solidFill>
              </a:rPr>
              <a:t>ПРОЖИВАЮЩИХ В РАЙОНЕ ОБСЛУЖИВАНИЯ</a:t>
            </a:r>
            <a:endParaRPr lang="ru-RU" sz="2400" b="1" dirty="0">
              <a:solidFill>
                <a:schemeClr val="bg1"/>
              </a:solidFill>
            </a:endParaRPr>
          </a:p>
          <a:p>
            <a:pPr defTabSz="957263"/>
            <a:r>
              <a:rPr lang="ru-RU" sz="2400" b="1" dirty="0">
                <a:solidFill>
                  <a:schemeClr val="bg1"/>
                </a:solidFill>
              </a:rPr>
              <a:t>МЕДИЦИНСКОЙ ОРГАНИЗАЦИИ</a:t>
            </a:r>
            <a:r>
              <a:rPr lang="ru-RU" sz="2400" b="1" dirty="0">
                <a:solidFill>
                  <a:srgbClr val="FFFFFF"/>
                </a:solidFill>
              </a:rPr>
              <a:t>»</a:t>
            </a:r>
          </a:p>
          <a:p>
            <a:pPr defTabSz="957263"/>
            <a:endParaRPr lang="en-US" sz="2400" b="1" dirty="0">
              <a:solidFill>
                <a:srgbClr val="17375E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124744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ДЕЙСТВУЮЩИЕ ФОРМЫ 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НАБЛЮДЕНИЯ</a:t>
            </a: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755576" y="4797152"/>
            <a:ext cx="79208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вносятся в соответствии с пунктом 3 протокола заседания Совета при Правительстве Российской Федерации по вопросам попечительства в социальной сфере  от 7 июня 2023 года № 3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99592" y="4293096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ФОРМУ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12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27585" y="1340768"/>
          <a:ext cx="8064894" cy="496114"/>
        </p:xfrm>
        <a:graphic>
          <a:graphicData uri="http://schemas.openxmlformats.org/drawingml/2006/table">
            <a:tbl>
              <a:tblPr/>
              <a:tblGrid>
                <a:gridCol w="5401958"/>
                <a:gridCol w="1369510"/>
                <a:gridCol w="1293426"/>
              </a:tblGrid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ожирение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5.10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E66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них, крайняя степень ожирения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5.10.1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E66.2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988840"/>
            <a:ext cx="8064896" cy="338554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Добавлены новые таблицы: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836712"/>
            <a:ext cx="8064896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1000, 2000, 3000 и 4000 добавлены новые строки: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827584" y="2400562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(1005)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–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мальчиков всего 1 _______,  из них в возрасте 0-4 года 2 ______, 5-9 лет 3 ______ , крайняя степень ожирения (из гр. 4 стр.5.10.1)  у мальчиков всего 4 ______, из них в возрасте 0-4 года 5 ____,  5-9 лет 6 ______ , число с впервые в жизни установленным диагнозом ожирение (из гр. 10 стр. 5.10) у мальчиков 7 _______,  крайняя степень ожирения (из гр. 10 стр. 5.10.1) у мальчиков 8 ________.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55576" y="3861048"/>
            <a:ext cx="79928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(2005)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с впервые в жизни  установленным диагнозом ожирение (из гр. 10 стр. 5.10)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юношей  1 _____, крайняя степень ожирения (из гр. 10 стр. 5.10.1) у юношей 2 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683568" y="4832866"/>
            <a:ext cx="813690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(3006 и 4005)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мужчин  1 ________, из них с впервые в жизни установленным диагнозом (из гр. 1) 2 _______, 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крайняя степень ожирения (из гр. 4 стр. 5.10.1) у мужчин 3 __________, из них с впервые в жизни установленным диагнозом (из гр. 3) 4 _________.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ФОРМУ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12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1412776"/>
            <a:ext cx="8136904" cy="16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913" algn="r"/>
                <a:tab pos="9137650" algn="l"/>
                <a:tab pos="99488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новорожденных поступивших под наблюдение (табл. 1700) обследовано на: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фенилкетонурию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 _________ , врожденный гипотиреоз 2__________ , адреногенитальный  синдром  3  _________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галактоземию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4  ___________  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муковисцидоз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5 ___________ ,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наследственные и /или врожденные заболевания  в рамках  расширенного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неонатального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скрининга 6__________, из них на наследственные болезни обмена методом тандемной масс- спектрометрии 7 _______ , спинальную мышечную дистрофию 8 _______ , первичные иммунодефициты 9 __________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913" algn="r"/>
                <a:tab pos="9137650" algn="l"/>
                <a:tab pos="9948863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908720"/>
            <a:ext cx="8136904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1900: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5576" y="3789040"/>
          <a:ext cx="8064896" cy="2354952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(4001)                                                                                                     Код по ОКЕИ -  человек - 792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Число физических лиц  зарегистрированных пациентов – всего 1 ______________ ,из них с диагнозом, установленным впервые в жизни,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 ___________ 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 (из гр. 15, стр. 1.0)  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_________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________, из них  с впервые в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жизни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установленным диагнозом (из гр. 4) 5 _______, из них находилось  под диспансерным наблюдением в отчетном году 6_______, из них с впервые в жизни установленным диагнозом 7 _______ 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														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3568" y="3212976"/>
            <a:ext cx="8136904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4001: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700213"/>
            <a:ext cx="9144000" cy="4214812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sz="2800" b="1" u="sng">
              <a:solidFill>
                <a:srgbClr val="FFFFFF"/>
              </a:solidFill>
            </a:endParaRPr>
          </a:p>
          <a:p>
            <a:pPr defTabSz="957263"/>
            <a:r>
              <a:rPr lang="ru-RU" sz="2400" b="1">
                <a:solidFill>
                  <a:srgbClr val="FFFFFF"/>
                </a:solidFill>
              </a:rPr>
              <a:t>ФОРМА ФЕДЕРАЛЬНОГО  СТАТИСТИЧЕСКОГО НАБЛЮДЕНИЯ № 14</a:t>
            </a:r>
          </a:p>
          <a:p>
            <a:pPr defTabSz="957263"/>
            <a:endParaRPr lang="ru-RU" sz="2400" b="1">
              <a:solidFill>
                <a:srgbClr val="FFFFFF"/>
              </a:solidFill>
            </a:endParaRPr>
          </a:p>
          <a:p>
            <a:pPr defTabSz="957263"/>
            <a:r>
              <a:rPr lang="ru-RU" sz="2400" b="1">
                <a:solidFill>
                  <a:srgbClr val="FFFFFF"/>
                </a:solidFill>
              </a:rPr>
              <a:t>«</a:t>
            </a:r>
            <a:r>
              <a:rPr lang="ru-RU" sz="2400" b="1">
                <a:solidFill>
                  <a:schemeClr val="bg1"/>
                </a:solidFill>
              </a:rPr>
              <a:t>СВЕДЕНИЯ О ДЕЯТЕЛЬНОСТИ СТАЦИОНАРА</a:t>
            </a:r>
            <a:r>
              <a:rPr lang="ru-RU" sz="2400" b="1">
                <a:solidFill>
                  <a:srgbClr val="FFFFFF"/>
                </a:solidFill>
              </a:rPr>
              <a:t>»</a:t>
            </a:r>
          </a:p>
          <a:p>
            <a:pPr defTabSz="957263"/>
            <a:endParaRPr lang="en-US" sz="2400" b="1">
              <a:solidFill>
                <a:srgbClr val="17375E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2666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666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66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ДЕЙСТВУЮЩИЕ ФОРМЫ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 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0825" y="3644900"/>
            <a:ext cx="8424863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276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76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14</a:t>
            </a:r>
          </a:p>
        </p:txBody>
      </p:sp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539750" y="476250"/>
            <a:ext cx="78486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 dirty="0"/>
          </a:p>
          <a:p>
            <a:pPr algn="l"/>
            <a:r>
              <a:rPr lang="ru-RU" sz="1600" b="1" dirty="0">
                <a:solidFill>
                  <a:srgbClr val="CC0000"/>
                </a:solidFill>
              </a:rPr>
              <a:t>   </a:t>
            </a:r>
            <a:endParaRPr lang="ru-RU" sz="1600" b="1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508393"/>
            <a:ext cx="1786848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Код по ОКЕИ: человек - 792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5576" y="1412776"/>
          <a:ext cx="7848871" cy="2346960"/>
        </p:xfrm>
        <a:graphic>
          <a:graphicData uri="http://schemas.openxmlformats.org/drawingml/2006/table">
            <a:tbl>
              <a:tblPr/>
              <a:tblGrid>
                <a:gridCol w="4830778"/>
                <a:gridCol w="1371721"/>
                <a:gridCol w="1646372"/>
              </a:tblGrid>
              <a:tr h="79066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новообразования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3.0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С00-D48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3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С00-С97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66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 молочной железы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С50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66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 глаза, головного мозга и других отделов центральной нервной системы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С69-С72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66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болезни кожи и подкожной клетчатки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13.0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L00-L98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66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пузырчатка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13.1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L10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атопический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дерматит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83568" y="908720"/>
            <a:ext cx="8065963" cy="338554"/>
          </a:xfrm>
          <a:prstGeom prst="rect">
            <a:avLst/>
          </a:prstGeom>
          <a:solidFill>
            <a:srgbClr val="A7D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90488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2000 добавлены новые строки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683568" y="3861048"/>
            <a:ext cx="8065963" cy="338554"/>
          </a:xfrm>
          <a:prstGeom prst="rect">
            <a:avLst/>
          </a:prstGeom>
          <a:solidFill>
            <a:srgbClr val="A7D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90488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Добавлена новая таблица 2801: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221088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(2801) </a:t>
            </a:r>
          </a:p>
          <a:p>
            <a:pPr lvl="0" algn="just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том числе, из таблицы 2800) экстракорпоральная мембранная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оксигенация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just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1 суток 1 _________, до 3-х суток 2________, 30 суток и более 3______, </a:t>
            </a:r>
          </a:p>
          <a:p>
            <a:pPr lvl="0" algn="just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умерло: в течение 1 часа 4_______, в течение 1 суток 5 __________.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27473</TotalTime>
  <Words>4159</Words>
  <Application>Microsoft Office PowerPoint</Application>
  <PresentationFormat>Экран (4:3)</PresentationFormat>
  <Paragraphs>1117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Calibri</vt:lpstr>
      <vt:lpstr>Helios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Раевская Марина Анатольевна</cp:lastModifiedBy>
  <cp:revision>1759</cp:revision>
  <cp:lastPrinted>2012-09-27T21:31:01Z</cp:lastPrinted>
  <dcterms:created xsi:type="dcterms:W3CDTF">2012-08-30T01:27:20Z</dcterms:created>
  <dcterms:modified xsi:type="dcterms:W3CDTF">2023-10-18T03:11:56Z</dcterms:modified>
</cp:coreProperties>
</file>